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8433-4F38-4320-BC05-27E5B8BC9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923EC-20A3-419E-AF09-A392ACE66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C9A9-ECBE-487D-B2CF-893BADAB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9316-82FA-4A73-8419-D42CD6B4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C0E2-5629-4FD7-9DD5-6528ABCA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8EB6-C7C5-446C-BEED-87FD7D31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D9516-6AF0-4C72-9C7A-C41228B3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D37E-9247-4794-AB54-E10E4209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776A-087D-454D-8EE5-C0BD6192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DDA6-E48C-4844-8424-C014C6FA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6A28C-D05A-4933-B412-5B6187AC0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9A6C-9D11-4A78-B0A7-D7F9AE2F0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0AF75-6AE9-45B7-86C2-D2DC32CA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17E8-8374-4DB3-8514-7A9E9430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3577-00EC-450F-9BD8-ABF8C8F0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71EE-B519-41EC-8439-17EDD76C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3054-3BF6-4D3E-822B-ACCF0AE1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BE85-EF4B-405E-985E-C73B3FB8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B51B-1396-4B33-92E6-426F4AC4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5F118-E306-4260-9037-D2645A35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EEE8-2A33-4D14-A483-71930F1E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096AF-61D5-4DF0-BD34-7E49AF1F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A2764-B116-4089-B339-F9D4BCBC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94C14-84DE-4F78-A11F-725E82BB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D069-E118-44A4-8543-4A346C2C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9E2E-C66C-484B-992C-5C8282C5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53FC-1BD7-48D6-88E0-F41019526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D2DD9-F2C4-4EEE-BAD1-29678799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534D6-B614-4F15-9879-838BEDC5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3E57B-97B2-4320-9B00-7845F04B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794F-6E2B-4F1C-ACF7-C5E86042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026C-81C8-4D33-90DC-9FCAF568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B22AC-A5C5-48D4-83E0-DC777901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E2C29-64E3-4F67-9582-70BE9A7B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1944B-1A66-4109-9D8E-9696FB5AD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E8285-73DA-403D-8CE1-FD2FB2EB4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97CD7-746E-480B-8756-9EC664D6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774A2-BD4A-4AD0-9949-3E0C3F1E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75F6A-B27D-4268-B636-CAE539C3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51C5-5EEB-42FD-AC01-B671AC8C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AD545-D0A7-4766-AA51-2188763C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B51EB-4186-49A9-A71B-956230B9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F4340-BB46-4493-8E3A-E38DB2CD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50CBD-B426-4C6A-B2CF-23F3DE27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04B44-76DB-489A-B488-228FE66C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AE7E-1EF6-476A-902E-ADC1C7B7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DADE-5457-4953-83A7-6CC8D49A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7C9B-653E-4528-B270-F749AEA0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BED99-3CC1-403A-A4B4-A6DC4C81A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832C8-9234-4E40-B2E0-3B990583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31904-2857-44FE-A694-EAADC54D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CE1BD-34C0-4416-A99C-35748CDC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F35A-4B45-465A-8165-CE0FCF2B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647CB-E21A-484A-A731-058EA9418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CF1-A266-4C9F-BE2E-9162F5E01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247D1-4969-46D9-A4FE-9B5F37F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33D65-8E76-4E24-93F0-4A8F30F0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DA74C-1781-414B-B6ED-10DB3A13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AFA4D-938F-4838-A8D0-C47A176E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1DCB0-B892-46A7-AE39-AD62261D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06B5-4479-472C-A333-09CB9FB5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18CA-2D69-4843-B910-9DD498F6891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1B422-4991-49C8-AD25-44FCFB8D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3A2D-EFFE-444A-8F43-2C54C2749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C5D6-73CA-4A1F-8AF3-D87DCC17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3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6BF9-511B-4D3E-9BBA-B2A3945B9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4E122-28CF-4B50-ACA6-6C075C648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check and compare speed of code execution? </a:t>
            </a:r>
          </a:p>
          <a:p>
            <a:r>
              <a:rPr lang="en-US" dirty="0"/>
              <a:t>Time efficiency</a:t>
            </a:r>
          </a:p>
        </p:txBody>
      </p:sp>
    </p:spTree>
    <p:extLst>
      <p:ext uri="{BB962C8B-B14F-4D97-AF65-F5344CB8AC3E}">
        <p14:creationId xmlns:p14="http://schemas.microsoft.com/office/powerpoint/2010/main" val="75935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5A83-A654-4535-97D5-7FC5086D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5C4B-7CE9-47D2-8398-E337C5DF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789D8-9DF9-4450-A864-D08D6DAB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26" y="2103120"/>
            <a:ext cx="9853290" cy="230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839-CC75-4FC2-8118-FAE41D43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of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B036E-7B59-41A1-B4D8-91DBB495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we can decide which column to print</a:t>
            </a:r>
          </a:p>
          <a:p>
            <a:r>
              <a:rPr lang="en-US" dirty="0"/>
              <a:t> 2. Which column to sort result</a:t>
            </a:r>
          </a:p>
          <a:p>
            <a:r>
              <a:rPr lang="en-US" dirty="0"/>
              <a:t>3. change the repetitions – more replication more precision</a:t>
            </a:r>
          </a:p>
          <a:p>
            <a:r>
              <a:rPr lang="en-US" dirty="0"/>
              <a:t>Loop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D1079-A8B9-4141-819D-D45470E2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21" y="3718955"/>
            <a:ext cx="8512278" cy="2773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CA732-1A68-4790-AE5A-FD1A4A153192}"/>
              </a:ext>
            </a:extLst>
          </p:cNvPr>
          <p:cNvSpPr txBox="1"/>
          <p:nvPr/>
        </p:nvSpPr>
        <p:spPr>
          <a:xfrm>
            <a:off x="5608320" y="5029200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160 slower than other options </a:t>
            </a:r>
          </a:p>
        </p:txBody>
      </p:sp>
    </p:spTree>
    <p:extLst>
      <p:ext uri="{BB962C8B-B14F-4D97-AF65-F5344CB8AC3E}">
        <p14:creationId xmlns:p14="http://schemas.microsoft.com/office/powerpoint/2010/main" val="15137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4840-8D38-4C67-9529-A9EA1F50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Microbenchmark() – not in seconds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39A1C-DFBB-44D3-9747-017C012E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1" y="1428414"/>
            <a:ext cx="11137017" cy="29958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4AFA8E-7F98-4175-9594-C1DB180E8A4C}"/>
              </a:ext>
            </a:extLst>
          </p:cNvPr>
          <p:cNvCxnSpPr>
            <a:cxnSpLocks/>
          </p:cNvCxnSpPr>
          <p:nvPr/>
        </p:nvCxnSpPr>
        <p:spPr>
          <a:xfrm flipH="1">
            <a:off x="1281917" y="2590800"/>
            <a:ext cx="455443" cy="33554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E47663-D93A-4470-AEAD-10309E99FD5F}"/>
              </a:ext>
            </a:extLst>
          </p:cNvPr>
          <p:cNvSpPr txBox="1"/>
          <p:nvPr/>
        </p:nvSpPr>
        <p:spPr>
          <a:xfrm>
            <a:off x="2072640" y="2011680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the time units automatically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D0AF0-766E-4983-AC96-06C55D5D8E58}"/>
              </a:ext>
            </a:extLst>
          </p:cNvPr>
          <p:cNvSpPr txBox="1"/>
          <p:nvPr/>
        </p:nvSpPr>
        <p:spPr>
          <a:xfrm>
            <a:off x="365760" y="4307838"/>
            <a:ext cx="11298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time needed to run the particular code</a:t>
            </a:r>
          </a:p>
          <a:p>
            <a:endParaRPr lang="en-US" dirty="0"/>
          </a:p>
          <a:p>
            <a:r>
              <a:rPr lang="en-US" dirty="0"/>
              <a:t>Min time of execution</a:t>
            </a:r>
          </a:p>
          <a:p>
            <a:r>
              <a:rPr lang="en-US" dirty="0"/>
              <a:t>Max time of execution</a:t>
            </a:r>
          </a:p>
          <a:p>
            <a:r>
              <a:rPr lang="en-US" dirty="0" err="1"/>
              <a:t>Lq</a:t>
            </a:r>
            <a:r>
              <a:rPr lang="en-US" dirty="0"/>
              <a:t> – lower quintile in 25 % of executing time of execution was not higher than …</a:t>
            </a:r>
          </a:p>
          <a:p>
            <a:r>
              <a:rPr lang="en-US" dirty="0"/>
              <a:t>Up – upper quartile only 25% of execution  took longer than … </a:t>
            </a:r>
          </a:p>
          <a:p>
            <a:r>
              <a:rPr lang="en-US" dirty="0" err="1"/>
              <a:t>Neval</a:t>
            </a:r>
            <a:r>
              <a:rPr lang="en-US" dirty="0"/>
              <a:t>  - time of execution</a:t>
            </a:r>
          </a:p>
          <a:p>
            <a:r>
              <a:rPr lang="en-US" dirty="0" err="1"/>
              <a:t>Cld</a:t>
            </a:r>
            <a:r>
              <a:rPr lang="en-US" dirty="0"/>
              <a:t> -  statistical differences across different codes. Multicomparable tests.  Same letters – no </a:t>
            </a:r>
            <a:r>
              <a:rPr lang="en-US" dirty="0" err="1"/>
              <a:t>statisticall</a:t>
            </a:r>
            <a:r>
              <a:rPr lang="en-US" dirty="0"/>
              <a:t> difference across codes. Different letters – statistical differences in terms of time execution. </a:t>
            </a:r>
          </a:p>
        </p:txBody>
      </p:sp>
    </p:spTree>
    <p:extLst>
      <p:ext uri="{BB962C8B-B14F-4D97-AF65-F5344CB8AC3E}">
        <p14:creationId xmlns:p14="http://schemas.microsoft.com/office/powerpoint/2010/main" val="107380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B7F6-E08D-4490-B0CA-4CFC7197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Microbenchmark() – graphical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D0803-A302-4E79-8D27-6197754E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1" y="1616572"/>
            <a:ext cx="5843300" cy="4795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548F2-714D-498B-A357-3920997AC7A3}"/>
              </a:ext>
            </a:extLst>
          </p:cNvPr>
          <p:cNvSpPr txBox="1"/>
          <p:nvPr/>
        </p:nvSpPr>
        <p:spPr>
          <a:xfrm>
            <a:off x="6904653" y="1411254"/>
            <a:ext cx="46653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Violin plot (require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Horizontal </a:t>
            </a:r>
            <a:r>
              <a:rPr lang="en-US" dirty="0" err="1"/>
              <a:t>xaxis</a:t>
            </a:r>
            <a:r>
              <a:rPr lang="en-US" dirty="0"/>
              <a:t> – time</a:t>
            </a:r>
          </a:p>
          <a:p>
            <a:endParaRPr lang="en-US" dirty="0"/>
          </a:p>
          <a:p>
            <a:r>
              <a:rPr lang="en-US" dirty="0" err="1"/>
              <a:t>Yaxis</a:t>
            </a:r>
            <a:r>
              <a:rPr lang="en-US" dirty="0"/>
              <a:t> – our functions </a:t>
            </a:r>
          </a:p>
          <a:p>
            <a:endParaRPr lang="en-US" dirty="0"/>
          </a:p>
          <a:p>
            <a:r>
              <a:rPr lang="en-US" dirty="0" err="1"/>
              <a:t>Frequence</a:t>
            </a:r>
            <a:r>
              <a:rPr lang="en-US" dirty="0"/>
              <a:t> of our data </a:t>
            </a:r>
          </a:p>
          <a:p>
            <a:endParaRPr lang="en-US" dirty="0"/>
          </a:p>
          <a:p>
            <a:r>
              <a:rPr lang="en-US" dirty="0"/>
              <a:t>My_mean1 – most frequent time the bulb in violin plot </a:t>
            </a:r>
          </a:p>
          <a:p>
            <a:endParaRPr lang="en-US" dirty="0"/>
          </a:p>
          <a:p>
            <a:r>
              <a:rPr lang="en-US" dirty="0"/>
              <a:t>We see the tail with max time</a:t>
            </a:r>
          </a:p>
          <a:p>
            <a:endParaRPr lang="en-US" dirty="0"/>
          </a:p>
          <a:p>
            <a:r>
              <a:rPr lang="en-US" dirty="0"/>
              <a:t>Main part of distribution is the bulb of violin plot</a:t>
            </a:r>
          </a:p>
          <a:p>
            <a:endParaRPr lang="en-US" dirty="0"/>
          </a:p>
          <a:p>
            <a:r>
              <a:rPr lang="en-US" dirty="0"/>
              <a:t>The scale is transform </a:t>
            </a:r>
            <a:r>
              <a:rPr lang="en-US" dirty="0" err="1"/>
              <a:t>logarimically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5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57BC-A3CE-40C6-9B02-36D8BF9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Violin plot using linear scale not visible distribution of violin plot 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38DF2-2D9C-429E-9C8D-681440DC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Boxplot for microbenchmark similar as violin </a:t>
            </a:r>
          </a:p>
          <a:p>
            <a:r>
              <a:rPr lang="en-US" sz="2200" dirty="0"/>
              <a:t>Suggest my_mean1 is the fastest </a:t>
            </a:r>
          </a:p>
        </p:txBody>
      </p:sp>
      <p:pic>
        <p:nvPicPr>
          <p:cNvPr id="7" name="Picture 6" descr="Box and whisker chart&#10;&#10;Description automatically generated">
            <a:extLst>
              <a:ext uri="{FF2B5EF4-FFF2-40B4-BE49-F238E27FC236}">
                <a16:creationId xmlns:a16="http://schemas.microsoft.com/office/drawing/2014/main" id="{C92F5395-5817-4DD3-87CA-B636DE22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81" y="2569464"/>
            <a:ext cx="4419141" cy="367893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FF470E0-B6B9-4B01-99D7-8D4F83A5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799185"/>
            <a:ext cx="4527920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55A6-630B-4FEE-82ED-3AA49E92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compiler 42:00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A145-AA6A-483B-8CDD-9EF8A4C7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36065"/>
            <a:ext cx="10515600" cy="4351338"/>
          </a:xfrm>
        </p:spPr>
        <p:txBody>
          <a:bodyPr/>
          <a:lstStyle/>
          <a:p>
            <a:r>
              <a:rPr lang="en-US" dirty="0"/>
              <a:t>Compiling the code to byte – improve the time efficiency</a:t>
            </a:r>
          </a:p>
          <a:p>
            <a:r>
              <a:rPr lang="en-US" dirty="0"/>
              <a:t>Different levels of compilations 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A147ED-A871-41FB-A5B4-ACF016AF8038}"/>
              </a:ext>
            </a:extLst>
          </p:cNvPr>
          <p:cNvCxnSpPr>
            <a:cxnSpLocks/>
          </p:cNvCxnSpPr>
          <p:nvPr/>
        </p:nvCxnSpPr>
        <p:spPr>
          <a:xfrm>
            <a:off x="1432560" y="3002280"/>
            <a:ext cx="8702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D368DA-2720-4A9F-ADB9-788C78F57E0B}"/>
              </a:ext>
            </a:extLst>
          </p:cNvPr>
          <p:cNvSpPr txBox="1"/>
          <p:nvPr/>
        </p:nvSpPr>
        <p:spPr>
          <a:xfrm>
            <a:off x="1371600" y="3261360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</a:t>
            </a:r>
          </a:p>
          <a:p>
            <a:endParaRPr lang="en-US" dirty="0"/>
          </a:p>
          <a:p>
            <a:r>
              <a:rPr lang="en-US" dirty="0"/>
              <a:t>High level language programming </a:t>
            </a:r>
          </a:p>
          <a:p>
            <a:endParaRPr lang="en-US" dirty="0"/>
          </a:p>
          <a:p>
            <a:r>
              <a:rPr lang="en-US" dirty="0"/>
              <a:t>Understood by human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7BD5E-270F-49E3-A146-E6B011663CCE}"/>
              </a:ext>
            </a:extLst>
          </p:cNvPr>
          <p:cNvSpPr txBox="1"/>
          <p:nvPr/>
        </p:nvSpPr>
        <p:spPr>
          <a:xfrm>
            <a:off x="3855720" y="3967323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FB74C-10D9-4FA0-9CCE-6AE056F6A3B7}"/>
              </a:ext>
            </a:extLst>
          </p:cNvPr>
          <p:cNvSpPr txBox="1"/>
          <p:nvPr/>
        </p:nvSpPr>
        <p:spPr>
          <a:xfrm>
            <a:off x="7467600" y="3261360"/>
            <a:ext cx="231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code </a:t>
            </a:r>
          </a:p>
          <a:p>
            <a:endParaRPr lang="en-US" dirty="0"/>
          </a:p>
          <a:p>
            <a:r>
              <a:rPr lang="en-US" dirty="0"/>
              <a:t>Understood by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250CB-7FA1-496C-8468-17FBE6B85D09}"/>
              </a:ext>
            </a:extLst>
          </p:cNvPr>
          <p:cNvSpPr txBox="1"/>
          <p:nvPr/>
        </p:nvSpPr>
        <p:spPr>
          <a:xfrm>
            <a:off x="3726180" y="4444772"/>
            <a:ext cx="6789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Compilation to byte code. Package compiler all functions are by default are </a:t>
            </a:r>
            <a:r>
              <a:rPr lang="en-US" dirty="0" err="1"/>
              <a:t>compliled</a:t>
            </a:r>
            <a:r>
              <a:rPr lang="en-US" dirty="0"/>
              <a:t> when they are used for the first time  </a:t>
            </a:r>
          </a:p>
          <a:p>
            <a:endParaRPr lang="en-US" dirty="0"/>
          </a:p>
          <a:p>
            <a:r>
              <a:rPr lang="en-US" dirty="0"/>
              <a:t>Four different levels of compilation:</a:t>
            </a:r>
          </a:p>
          <a:p>
            <a:r>
              <a:rPr lang="en-US" dirty="0"/>
              <a:t>0 – no translation</a:t>
            </a:r>
          </a:p>
          <a:p>
            <a:r>
              <a:rPr lang="en-US" dirty="0"/>
              <a:t>1 – some translation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 – by default in R all functions are precompiled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10D2A-8468-41F7-BFC7-05EB1C2EE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81" y="5272453"/>
            <a:ext cx="3215919" cy="9678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47517E-E968-42E2-B368-A3C0D3DDC7A9}"/>
              </a:ext>
            </a:extLst>
          </p:cNvPr>
          <p:cNvCxnSpPr>
            <a:cxnSpLocks/>
          </p:cNvCxnSpPr>
          <p:nvPr/>
        </p:nvCxnSpPr>
        <p:spPr>
          <a:xfrm flipV="1">
            <a:off x="10134600" y="1536065"/>
            <a:ext cx="685800" cy="378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76D065-1134-443D-9745-D4EE8B89981C}"/>
              </a:ext>
            </a:extLst>
          </p:cNvPr>
          <p:cNvSpPr txBox="1"/>
          <p:nvPr/>
        </p:nvSpPr>
        <p:spPr>
          <a:xfrm>
            <a:off x="10134600" y="617723"/>
            <a:ext cx="15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address </a:t>
            </a:r>
          </a:p>
        </p:txBody>
      </p:sp>
    </p:spTree>
    <p:extLst>
      <p:ext uri="{BB962C8B-B14F-4D97-AF65-F5344CB8AC3E}">
        <p14:creationId xmlns:p14="http://schemas.microsoft.com/office/powerpoint/2010/main" val="163415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6CA2-5089-4E71-A9C7-A9B2BD39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how time efficiency is improved due to pre compilation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0B21-C33C-4492-ABB8-A4EB093B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cmpfun</a:t>
            </a:r>
            <a:r>
              <a:rPr lang="en-US" dirty="0"/>
              <a:t>() allows to pre-compile functions</a:t>
            </a:r>
          </a:p>
          <a:p>
            <a:r>
              <a:rPr lang="en-US" dirty="0"/>
              <a:t>the </a:t>
            </a:r>
            <a:r>
              <a:rPr lang="en-US" dirty="0" err="1"/>
              <a:t>cmpfile</a:t>
            </a:r>
            <a:r>
              <a:rPr lang="en-US" dirty="0"/>
              <a:t>() function is used to precompile the code saved in an external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0C883-3CB6-4A73-BEA5-2D78B2D88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07" y="3813731"/>
            <a:ext cx="4214225" cy="182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B806-FBF0-4B86-9F64-0F1897CAD28D}"/>
              </a:ext>
            </a:extLst>
          </p:cNvPr>
          <p:cNvSpPr txBox="1"/>
          <p:nvPr/>
        </p:nvSpPr>
        <p:spPr>
          <a:xfrm>
            <a:off x="6644640" y="3429000"/>
            <a:ext cx="3688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compiled no byte code!!!!</a:t>
            </a:r>
          </a:p>
          <a:p>
            <a:endParaRPr lang="en-US" dirty="0"/>
          </a:p>
          <a:p>
            <a:r>
              <a:rPr lang="en-US" dirty="0"/>
              <a:t>Newley defined</a:t>
            </a:r>
          </a:p>
          <a:p>
            <a:endParaRPr lang="en-US" dirty="0"/>
          </a:p>
          <a:p>
            <a:r>
              <a:rPr lang="en-US" dirty="0"/>
              <a:t>Not used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6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1DE-4F63-41DF-A491-4F48272B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compilation of function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B0A9-C854-47B5-B125-81578E4A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E8BEB-341E-43F8-BEFE-F626E358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10" y="2213519"/>
            <a:ext cx="4138019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4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21E7-253C-4F65-8DD6-38405A70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time efficiency before and after compilation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68AE-2CF2-451D-91B4-87664CCBF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956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my_mean2_cmp &lt;- </a:t>
            </a:r>
            <a:r>
              <a:rPr lang="en-US" dirty="0" err="1"/>
              <a:t>cmpfun</a:t>
            </a:r>
            <a:r>
              <a:rPr lang="en-US" dirty="0"/>
              <a:t>(my_mean2)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turn off compilation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enableJIT</a:t>
            </a:r>
            <a:r>
              <a:rPr lang="en-US" dirty="0">
                <a:highlight>
                  <a:srgbClr val="FFFF00"/>
                </a:highlight>
              </a:rPr>
              <a:t>(0)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and compare the </a:t>
            </a:r>
            <a:r>
              <a:rPr lang="en-US" dirty="0" err="1">
                <a:highlight>
                  <a:srgbClr val="FFFF00"/>
                </a:highlight>
              </a:rPr>
              <a:t>efficieny</a:t>
            </a:r>
            <a:r>
              <a:rPr lang="en-US" dirty="0">
                <a:highlight>
                  <a:srgbClr val="FFFF00"/>
                </a:highlight>
              </a:rPr>
              <a:t> once again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benchmark("my_mean2" = {m1 &lt;- my_mean2(</a:t>
            </a:r>
            <a:r>
              <a:rPr lang="en-US" dirty="0" err="1">
                <a:highlight>
                  <a:srgbClr val="FFFF00"/>
                </a:highlight>
              </a:rPr>
              <a:t>myData$x</a:t>
            </a:r>
            <a:r>
              <a:rPr lang="en-US" dirty="0">
                <a:highlight>
                  <a:srgbClr val="FFFF00"/>
                </a:highlight>
              </a:rPr>
              <a:t>[1:10000])},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  "my_mean2_cmp" = {m2 &lt;- my_mean2_cmp(</a:t>
            </a:r>
            <a:r>
              <a:rPr lang="en-US" dirty="0" err="1">
                <a:highlight>
                  <a:srgbClr val="FFFF00"/>
                </a:highlight>
              </a:rPr>
              <a:t>myData$x</a:t>
            </a:r>
            <a:r>
              <a:rPr lang="en-US" dirty="0">
                <a:highlight>
                  <a:srgbClr val="FFFF00"/>
                </a:highlight>
              </a:rPr>
              <a:t>[1:10000])}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  )[, 1:6]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070B1-65A2-4B9C-8B8B-E98BFBD1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194924"/>
            <a:ext cx="6424217" cy="109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C8F5B-526C-45E4-86E4-8A8CAD053D40}"/>
              </a:ext>
            </a:extLst>
          </p:cNvPr>
          <p:cNvSpPr txBox="1"/>
          <p:nvPr/>
        </p:nvSpPr>
        <p:spPr>
          <a:xfrm>
            <a:off x="5425440" y="3870960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after compilation was two times faster  than not compiled version of a function!!!!!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84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2D8A-F8F4-45BC-9C13-A7430EFC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compiled – time is the same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42944-46C8-4A63-A19C-4F63DAFE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1" y="1751965"/>
            <a:ext cx="11521440" cy="3793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485E6-519F-4AB5-8355-F8F361485162}"/>
              </a:ext>
            </a:extLst>
          </p:cNvPr>
          <p:cNvSpPr txBox="1"/>
          <p:nvPr/>
        </p:nvSpPr>
        <p:spPr>
          <a:xfrm>
            <a:off x="838200" y="603504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My_mean2 – 1 compilation 99 already compiled !!!!</a:t>
            </a:r>
          </a:p>
        </p:txBody>
      </p:sp>
    </p:spTree>
    <p:extLst>
      <p:ext uri="{BB962C8B-B14F-4D97-AF65-F5344CB8AC3E}">
        <p14:creationId xmlns:p14="http://schemas.microsoft.com/office/powerpoint/2010/main" val="388808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05AE-A340-49BD-B21B-D4CA6797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23ED-A5AC-41B2-AA90-9D81CDEB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different ways of solving the same problem </a:t>
            </a:r>
          </a:p>
          <a:p>
            <a:r>
              <a:rPr lang="en-US" dirty="0"/>
              <a:t>Same problem can be solved in different ways. Some are more time efficient some are slower. </a:t>
            </a:r>
          </a:p>
          <a:p>
            <a:r>
              <a:rPr lang="en-US" dirty="0"/>
              <a:t>We need to identify which part of the program slows down our program/code</a:t>
            </a:r>
          </a:p>
          <a:p>
            <a:r>
              <a:rPr lang="en-US" dirty="0"/>
              <a:t>We will discuss also byte coding </a:t>
            </a:r>
          </a:p>
          <a:p>
            <a:r>
              <a:rPr lang="en-US" dirty="0"/>
              <a:t>In each body of the function there is information about </a:t>
            </a:r>
            <a:r>
              <a:rPr lang="en-US" dirty="0" err="1"/>
              <a:t>vytes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86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E499-B5A1-45A5-A797-2D8100EE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External files with function definitions and run compile them </a:t>
            </a:r>
            <a:br>
              <a:rPr lang="en-US" sz="2000" dirty="0"/>
            </a:br>
            <a:r>
              <a:rPr lang="en-US" sz="2000" dirty="0"/>
              <a:t>External files with function definitions and run compile them</a:t>
            </a:r>
            <a:br>
              <a:rPr lang="en-US" sz="2000" dirty="0"/>
            </a:br>
            <a:r>
              <a:rPr lang="en-US" sz="2000" dirty="0"/>
              <a:t>Manual compilation before we run it – we can share with our </a:t>
            </a:r>
            <a:r>
              <a:rPr lang="en-US" sz="2000" dirty="0" err="1"/>
              <a:t>collegue</a:t>
            </a:r>
            <a:r>
              <a:rPr lang="en-US" sz="2000" dirty="0"/>
              <a:t> the compiled files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F3CDF-651C-4A6C-9BE3-91C2B630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2285857"/>
            <a:ext cx="5128704" cy="329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B93F8-536C-435B-8644-7F2E0E57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82" y="2049303"/>
            <a:ext cx="5515078" cy="37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0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FF86-ED8F-4A7B-98E6-79A96700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0708-6C21-4093-AD85-D36485DC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pieces of the code that slow down the code</a:t>
            </a:r>
          </a:p>
          <a:p>
            <a:r>
              <a:rPr lang="en-US" dirty="0" err="1"/>
              <a:t>Profvis</a:t>
            </a:r>
            <a:r>
              <a:rPr lang="en-US" dirty="0"/>
              <a:t>() – graphically represents the time and memory </a:t>
            </a:r>
          </a:p>
          <a:p>
            <a:r>
              <a:rPr lang="en-US" dirty="0"/>
              <a:t>Argument – code that we want to profile </a:t>
            </a:r>
          </a:p>
        </p:txBody>
      </p:sp>
    </p:spTree>
    <p:extLst>
      <p:ext uri="{BB962C8B-B14F-4D97-AF65-F5344CB8AC3E}">
        <p14:creationId xmlns:p14="http://schemas.microsoft.com/office/powerpoint/2010/main" val="270253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57B927-C6FC-452E-B95B-111305DE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04" y="1460479"/>
            <a:ext cx="10020631" cy="46774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5F1CB5-85D3-411C-824E-CA8D9662C0A8}"/>
              </a:ext>
            </a:extLst>
          </p:cNvPr>
          <p:cNvCxnSpPr/>
          <p:nvPr/>
        </p:nvCxnSpPr>
        <p:spPr>
          <a:xfrm flipH="1">
            <a:off x="9799320" y="4526280"/>
            <a:ext cx="182880" cy="184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53AF8D-EE27-43BD-9F40-B801EADF1841}"/>
              </a:ext>
            </a:extLst>
          </p:cNvPr>
          <p:cNvSpPr txBox="1"/>
          <p:nvPr/>
        </p:nvSpPr>
        <p:spPr>
          <a:xfrm>
            <a:off x="9326880" y="5955926"/>
            <a:ext cx="177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 and histogram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F67A0-78CF-4B38-AB22-28BD349B7252}"/>
              </a:ext>
            </a:extLst>
          </p:cNvPr>
          <p:cNvCxnSpPr/>
          <p:nvPr/>
        </p:nvCxnSpPr>
        <p:spPr>
          <a:xfrm flipH="1" flipV="1">
            <a:off x="2042160" y="902074"/>
            <a:ext cx="365760" cy="102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DDFE1A-EDC8-409D-8750-B6FCAA85408E}"/>
              </a:ext>
            </a:extLst>
          </p:cNvPr>
          <p:cNvSpPr txBox="1"/>
          <p:nvPr/>
        </p:nvSpPr>
        <p:spPr>
          <a:xfrm>
            <a:off x="2042160" y="213130"/>
            <a:ext cx="473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panel show for each line the memory use and time efficiency. Loop took the longest </a:t>
            </a:r>
          </a:p>
          <a:p>
            <a:r>
              <a:rPr lang="en-US" dirty="0"/>
              <a:t>Most time spend inside </a:t>
            </a:r>
            <a:r>
              <a:rPr lang="en-US"/>
              <a:t>the loop. 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CDF0E8-78DA-4C0F-961E-1F3D47106A36}"/>
              </a:ext>
            </a:extLst>
          </p:cNvPr>
          <p:cNvCxnSpPr>
            <a:cxnSpLocks/>
          </p:cNvCxnSpPr>
          <p:nvPr/>
        </p:nvCxnSpPr>
        <p:spPr>
          <a:xfrm flipH="1">
            <a:off x="1813560" y="4829344"/>
            <a:ext cx="1019258" cy="177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9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D66A-2D5A-45DA-9390-9A6D812D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1A14-9876-4840-B2B0-B5862648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system.time</a:t>
            </a:r>
            <a:r>
              <a:rPr lang="en-US" dirty="0"/>
              <a:t>() –measure the time needed for execution of the code. Returns three numbers. </a:t>
            </a:r>
          </a:p>
          <a:p>
            <a:pPr marL="514350" indent="-514350">
              <a:buAutoNum type="arabicPeriod"/>
            </a:pPr>
            <a:r>
              <a:rPr lang="en-US" dirty="0"/>
              <a:t>Benchmark() – relative time of our codes, comparison of time of codes across different option </a:t>
            </a:r>
          </a:p>
          <a:p>
            <a:pPr marL="514350" indent="-514350">
              <a:buAutoNum type="arabicPeriod"/>
            </a:pPr>
            <a:r>
              <a:rPr lang="en-US" dirty="0"/>
              <a:t>Microbenchmark() - repeating code and see the distribution of time </a:t>
            </a:r>
          </a:p>
          <a:p>
            <a:pPr marL="514350" indent="-514350">
              <a:buAutoNum type="arabicPeriod"/>
            </a:pPr>
            <a:r>
              <a:rPr lang="en-US" dirty="0"/>
              <a:t>Byte compiler - 0101010101001</a:t>
            </a:r>
          </a:p>
          <a:p>
            <a:pPr marL="514350" indent="-514350">
              <a:buAutoNum type="arabicPeriod"/>
            </a:pPr>
            <a:r>
              <a:rPr lang="en-US" dirty="0"/>
              <a:t>Profiling </a:t>
            </a:r>
            <a:r>
              <a:rPr lang="en-US" dirty="0" err="1"/>
              <a:t>profvis</a:t>
            </a:r>
            <a:r>
              <a:rPr lang="en-US"/>
              <a:t>()– </a:t>
            </a:r>
            <a:r>
              <a:rPr lang="en-US" dirty="0"/>
              <a:t>identifying which element of our code are the slowest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2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7B66-ADC4-4566-BA8E-14361B3E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Sys.time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8BD1C-A949-4A1B-AE8D-845930017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034" y="1941511"/>
            <a:ext cx="5016568" cy="1325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2A5F3-FD9B-4521-9151-E0F78F8DEEBB}"/>
              </a:ext>
            </a:extLst>
          </p:cNvPr>
          <p:cNvSpPr txBox="1"/>
          <p:nvPr/>
        </p:nvSpPr>
        <p:spPr>
          <a:xfrm>
            <a:off x="1474237" y="3750906"/>
            <a:ext cx="7520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time in seconds </a:t>
            </a:r>
          </a:p>
          <a:p>
            <a:r>
              <a:rPr lang="en-US" dirty="0"/>
              <a:t>User – how long it took to generate the random numbers for the user</a:t>
            </a:r>
          </a:p>
          <a:p>
            <a:r>
              <a:rPr lang="en-US" dirty="0"/>
              <a:t>System – time needed for memory allocation or disk access</a:t>
            </a:r>
          </a:p>
          <a:p>
            <a:r>
              <a:rPr lang="en-US" dirty="0"/>
              <a:t>Elapse -  sum of user and system </a:t>
            </a:r>
          </a:p>
          <a:p>
            <a:endParaRPr lang="en-US" dirty="0"/>
          </a:p>
          <a:p>
            <a:r>
              <a:rPr lang="en-US" dirty="0"/>
              <a:t>Due to rounding to decimal place might not be seen as the sum.</a:t>
            </a:r>
          </a:p>
          <a:p>
            <a:endParaRPr lang="en-US" dirty="0"/>
          </a:p>
          <a:p>
            <a:r>
              <a:rPr lang="en-US" dirty="0"/>
              <a:t>We see that it tool less than half of the second </a:t>
            </a:r>
          </a:p>
          <a:p>
            <a:endParaRPr lang="en-US" dirty="0"/>
          </a:p>
          <a:p>
            <a:r>
              <a:rPr lang="en-US" dirty="0"/>
              <a:t>It may happen that user&gt;elapsed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parrarel</a:t>
            </a:r>
            <a:r>
              <a:rPr lang="en-US" dirty="0">
                <a:sym typeface="Wingdings" panose="05000000000000000000" pitchFamily="2" charset="2"/>
              </a:rPr>
              <a:t> on several course programming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40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0C29-0085-46B7-A810-2FF96A52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of execution of longer code with </a:t>
            </a:r>
            <a:r>
              <a:rPr lang="en-US" dirty="0" err="1"/>
              <a:t>sys.time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use {}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CEAC4-C42F-4BD8-B6C5-0D43DEFB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1533"/>
            <a:ext cx="10515600" cy="2899522"/>
          </a:xfrm>
        </p:spPr>
      </p:pic>
    </p:spTree>
    <p:extLst>
      <p:ext uri="{BB962C8B-B14F-4D97-AF65-F5344CB8AC3E}">
        <p14:creationId xmlns:p14="http://schemas.microsoft.com/office/powerpoint/2010/main" val="312070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D5D3-0F85-4F19-B380-CFB80716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function is more time </a:t>
            </a:r>
            <a:r>
              <a:rPr lang="en-US" dirty="0" err="1"/>
              <a:t>efficienct</a:t>
            </a:r>
            <a:r>
              <a:rPr lang="en-US" dirty="0"/>
              <a:t> with </a:t>
            </a:r>
            <a:r>
              <a:rPr lang="en-US" dirty="0" err="1"/>
              <a:t>sys.time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218E3-97F6-4D7D-A78F-91C545827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91" y="2147888"/>
            <a:ext cx="8043563" cy="34422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A0E85-035B-46B6-8314-362EBA8B281B}"/>
              </a:ext>
            </a:extLst>
          </p:cNvPr>
          <p:cNvSpPr txBox="1"/>
          <p:nvPr/>
        </p:nvSpPr>
        <p:spPr>
          <a:xfrm>
            <a:off x="7507434" y="1511558"/>
            <a:ext cx="419877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 several functions to calculate mean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my_mean1 function is vectorized. Sum of all vectors elements / length of vector </a:t>
            </a:r>
          </a:p>
          <a:p>
            <a:pPr marL="342900" indent="-342900">
              <a:buAutoNum type="arabicPeriod"/>
            </a:pPr>
            <a:r>
              <a:rPr lang="en-US" dirty="0"/>
              <a:t>my_mean2 – we have loop over elements of vector. We loop over the element of vector . At each iteration we increase the value of sum. </a:t>
            </a:r>
            <a:r>
              <a:rPr lang="en-US" dirty="0" err="1"/>
              <a:t>Looopover</a:t>
            </a:r>
            <a:r>
              <a:rPr lang="en-US" dirty="0"/>
              <a:t> every single element of a vector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complex object. Transformation of </a:t>
            </a:r>
            <a:r>
              <a:rPr lang="en-US" dirty="0" err="1"/>
              <a:t>dataframe</a:t>
            </a:r>
            <a:r>
              <a:rPr lang="en-US" dirty="0"/>
              <a:t> to vector is time consuming</a:t>
            </a:r>
          </a:p>
          <a:p>
            <a:endParaRPr lang="en-US" dirty="0"/>
          </a:p>
          <a:p>
            <a:r>
              <a:rPr lang="en-US" dirty="0"/>
              <a:t>Loop is the slowest. It takes almost 3 seconds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5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93F5-6EB0-4716-8D44-115D756D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result identical?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CB123-0A7C-4E19-A3A4-0B415F5A0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8670"/>
            <a:ext cx="2705334" cy="28120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BDF94-8BA5-434F-980F-DB32E12285E7}"/>
              </a:ext>
            </a:extLst>
          </p:cNvPr>
          <p:cNvSpPr txBox="1"/>
          <p:nvPr/>
        </p:nvSpPr>
        <p:spPr>
          <a:xfrm>
            <a:off x="4504057" y="1557523"/>
            <a:ext cx="6352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result identical?</a:t>
            </a:r>
          </a:p>
          <a:p>
            <a:r>
              <a:rPr lang="en-US" dirty="0"/>
              <a:t>Up to 10 decimal place mean is the same for all functions. </a:t>
            </a:r>
          </a:p>
          <a:p>
            <a:r>
              <a:rPr lang="en-US" dirty="0"/>
              <a:t>Due to rounding it may seem that there is no difference</a:t>
            </a:r>
          </a:p>
          <a:p>
            <a:endParaRPr lang="en-US" dirty="0"/>
          </a:p>
          <a:p>
            <a:r>
              <a:rPr lang="en-US" dirty="0"/>
              <a:t>Our functions build in mean() is written in C++ our user defined functions written in R </a:t>
            </a:r>
            <a:r>
              <a:rPr lang="en-US" dirty="0">
                <a:sym typeface="Wingdings" panose="05000000000000000000" pitchFamily="2" charset="2"/>
              </a:rPr>
              <a:t> each programming language different rounding policy across programming languages. </a:t>
            </a:r>
          </a:p>
          <a:p>
            <a:r>
              <a:rPr lang="en-US" dirty="0">
                <a:sym typeface="Wingdings" panose="05000000000000000000" pitchFamily="2" charset="2"/>
              </a:rPr>
              <a:t>Do we care that they are not </a:t>
            </a:r>
            <a:r>
              <a:rPr lang="en-US" dirty="0" err="1">
                <a:sym typeface="Wingdings" panose="05000000000000000000" pitchFamily="2" charset="2"/>
              </a:rPr>
              <a:t>indendtical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compiled from different programming languages might give us different precision after the comma.</a:t>
            </a:r>
          </a:p>
          <a:p>
            <a:r>
              <a:rPr lang="en-US" dirty="0"/>
              <a:t>Do we care? Yes if we work for </a:t>
            </a:r>
            <a:r>
              <a:rPr lang="en-US" dirty="0" err="1"/>
              <a:t>cern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496C5-9C42-4E0C-99C1-92DE548C1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18" y="5167312"/>
            <a:ext cx="246909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4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AE89-529B-45AD-A1D1-80B73FC3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Benchmarking – average time needed to execute the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A85D-0775-4CE7-8F6E-E212A9E3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trust </a:t>
            </a:r>
            <a:r>
              <a:rPr lang="en-US" dirty="0" err="1"/>
              <a:t>sys.time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Benchmarking – average time needed to execute the code </a:t>
            </a:r>
          </a:p>
          <a:p>
            <a:r>
              <a:rPr lang="en-US" dirty="0"/>
              <a:t>We run our code 100 times and then we verify the average time of execution. </a:t>
            </a:r>
          </a:p>
          <a:p>
            <a:r>
              <a:rPr lang="en-US" dirty="0"/>
              <a:t>We compare codes that return the same outcome.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2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AF88-2BDD-4316-8AF7-24AA2A0D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Benchmark() – how to read the output?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B47B-31BA-4FF1-9D67-A84563573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43" y="1733359"/>
            <a:ext cx="10707028" cy="20651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87FE89-7902-48CB-8AA2-6E6A1C963332}"/>
              </a:ext>
            </a:extLst>
          </p:cNvPr>
          <p:cNvCxnSpPr>
            <a:cxnSpLocks/>
          </p:cNvCxnSpPr>
          <p:nvPr/>
        </p:nvCxnSpPr>
        <p:spPr>
          <a:xfrm flipH="1">
            <a:off x="4592252" y="1535837"/>
            <a:ext cx="1417931" cy="109703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7247C-190A-42C4-8419-86642294BCAC}"/>
              </a:ext>
            </a:extLst>
          </p:cNvPr>
          <p:cNvCxnSpPr>
            <a:cxnSpLocks/>
          </p:cNvCxnSpPr>
          <p:nvPr/>
        </p:nvCxnSpPr>
        <p:spPr>
          <a:xfrm flipH="1">
            <a:off x="5869157" y="1855433"/>
            <a:ext cx="833484" cy="7710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E86F6B-7655-4A92-A7C2-D54F7CF7E616}"/>
              </a:ext>
            </a:extLst>
          </p:cNvPr>
          <p:cNvCxnSpPr>
            <a:cxnSpLocks/>
          </p:cNvCxnSpPr>
          <p:nvPr/>
        </p:nvCxnSpPr>
        <p:spPr>
          <a:xfrm flipV="1">
            <a:off x="3166533" y="3562350"/>
            <a:ext cx="3242748" cy="5184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E8DA5C-2480-4F0B-B55A-8A17CFB7C8E8}"/>
              </a:ext>
            </a:extLst>
          </p:cNvPr>
          <p:cNvCxnSpPr>
            <a:cxnSpLocks/>
          </p:cNvCxnSpPr>
          <p:nvPr/>
        </p:nvCxnSpPr>
        <p:spPr>
          <a:xfrm flipV="1">
            <a:off x="6986726" y="3562350"/>
            <a:ext cx="0" cy="8054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4A645-C775-40A5-AC7F-B37B841F7C7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8056956" y="3572372"/>
            <a:ext cx="1997096" cy="13927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F84980-618F-43F4-A337-5540762FF363}"/>
              </a:ext>
            </a:extLst>
          </p:cNvPr>
          <p:cNvCxnSpPr>
            <a:cxnSpLocks/>
          </p:cNvCxnSpPr>
          <p:nvPr/>
        </p:nvCxnSpPr>
        <p:spPr>
          <a:xfrm flipH="1" flipV="1">
            <a:off x="8996974" y="3491180"/>
            <a:ext cx="328980" cy="83263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ACB745-67D2-461D-BB17-8488A18A0E70}"/>
              </a:ext>
            </a:extLst>
          </p:cNvPr>
          <p:cNvCxnSpPr>
            <a:cxnSpLocks/>
          </p:cNvCxnSpPr>
          <p:nvPr/>
        </p:nvCxnSpPr>
        <p:spPr>
          <a:xfrm>
            <a:off x="10156054" y="2157274"/>
            <a:ext cx="220927" cy="4562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EEDF23-569C-4B92-AD4B-3627E2515782}"/>
              </a:ext>
            </a:extLst>
          </p:cNvPr>
          <p:cNvSpPr txBox="1"/>
          <p:nvPr/>
        </p:nvSpPr>
        <p:spPr>
          <a:xfrm>
            <a:off x="1422878" y="3854060"/>
            <a:ext cx="31515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in seconds</a:t>
            </a:r>
          </a:p>
          <a:p>
            <a:endParaRPr lang="en-US" dirty="0"/>
          </a:p>
          <a:p>
            <a:r>
              <a:rPr lang="en-US" dirty="0"/>
              <a:t>Total time executing 100 repetitions of a particular code </a:t>
            </a:r>
          </a:p>
          <a:p>
            <a:endParaRPr lang="en-US" dirty="0"/>
          </a:p>
          <a:p>
            <a:r>
              <a:rPr lang="en-US" dirty="0"/>
              <a:t>Loop took 4 seconds to run 100 times </a:t>
            </a:r>
          </a:p>
          <a:p>
            <a:endParaRPr lang="en-US" dirty="0"/>
          </a:p>
          <a:p>
            <a:r>
              <a:rPr lang="en-US" dirty="0"/>
              <a:t>Vectorized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2D2DE4-9ED6-4635-9962-44672D9CBAF0}"/>
              </a:ext>
            </a:extLst>
          </p:cNvPr>
          <p:cNvSpPr txBox="1"/>
          <p:nvPr/>
        </p:nvSpPr>
        <p:spPr>
          <a:xfrm>
            <a:off x="6096000" y="1212309"/>
            <a:ext cx="377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Says which code. It can be a label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36F41A-7125-4CC7-BA57-46DE96E26709}"/>
              </a:ext>
            </a:extLst>
          </p:cNvPr>
          <p:cNvSpPr txBox="1"/>
          <p:nvPr/>
        </p:nvSpPr>
        <p:spPr>
          <a:xfrm>
            <a:off x="6702641" y="1757462"/>
            <a:ext cx="211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much time we run it?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D2F7B-5CA3-4B7E-BE8E-0FDE5AAD3F64}"/>
              </a:ext>
            </a:extLst>
          </p:cNvPr>
          <p:cNvSpPr txBox="1"/>
          <p:nvPr/>
        </p:nvSpPr>
        <p:spPr>
          <a:xfrm>
            <a:off x="9525739" y="1396975"/>
            <a:ext cx="238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useful always NA. Derived processes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B8A40-D4EB-4EF3-B186-735A14D28671}"/>
              </a:ext>
            </a:extLst>
          </p:cNvPr>
          <p:cNvSpPr txBox="1"/>
          <p:nvPr/>
        </p:nvSpPr>
        <p:spPr>
          <a:xfrm>
            <a:off x="4592252" y="3832836"/>
            <a:ext cx="58025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fastest code </a:t>
            </a:r>
          </a:p>
          <a:p>
            <a:r>
              <a:rPr lang="en-US" dirty="0"/>
              <a:t>4.03/0.08 = 50.375 – the slowest code loop . </a:t>
            </a:r>
          </a:p>
          <a:p>
            <a:r>
              <a:rPr lang="en-US" dirty="0"/>
              <a:t>Using loop was 50 times slower than </a:t>
            </a:r>
          </a:p>
          <a:p>
            <a:r>
              <a:rPr lang="en-US" dirty="0"/>
              <a:t>the fastest approach. </a:t>
            </a:r>
          </a:p>
          <a:p>
            <a:endParaRPr lang="en-US" dirty="0"/>
          </a:p>
          <a:p>
            <a:r>
              <a:rPr lang="en-US" dirty="0"/>
              <a:t>0.1/0.08= 1.25</a:t>
            </a:r>
          </a:p>
          <a:p>
            <a:r>
              <a:rPr lang="en-US" dirty="0"/>
              <a:t>Writing own function faster than base mean() it is strange. Base mean() is more complex than our function. </a:t>
            </a:r>
          </a:p>
          <a:p>
            <a:endParaRPr lang="en-US" dirty="0"/>
          </a:p>
          <a:p>
            <a:r>
              <a:rPr lang="en-US" dirty="0"/>
              <a:t>Divide the number needed for 100 replications by the fastest time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69E8AE-B69E-40BE-A79B-797A097477A7}"/>
              </a:ext>
            </a:extLst>
          </p:cNvPr>
          <p:cNvSpPr txBox="1"/>
          <p:nvPr/>
        </p:nvSpPr>
        <p:spPr>
          <a:xfrm>
            <a:off x="10054052" y="4641949"/>
            <a:ext cx="315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by user  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62EC7-6413-4D05-AF41-7FFD8C708521}"/>
              </a:ext>
            </a:extLst>
          </p:cNvPr>
          <p:cNvSpPr txBox="1"/>
          <p:nvPr/>
        </p:nvSpPr>
        <p:spPr>
          <a:xfrm>
            <a:off x="9402783" y="3965082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for memory allocation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1B3F6F-54CF-4E80-862D-2B0944249209}"/>
              </a:ext>
            </a:extLst>
          </p:cNvPr>
          <p:cNvSpPr txBox="1"/>
          <p:nvPr/>
        </p:nvSpPr>
        <p:spPr>
          <a:xfrm>
            <a:off x="433526" y="1555363"/>
            <a:ext cx="561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limit </a:t>
            </a:r>
            <a:r>
              <a:rPr lang="en-US" sz="1200" dirty="0" err="1"/>
              <a:t>ourseves</a:t>
            </a:r>
            <a:r>
              <a:rPr lang="en-US" sz="1200" dirty="0"/>
              <a:t> to 100000 elements in order not to wait too long </a:t>
            </a:r>
          </a:p>
        </p:txBody>
      </p:sp>
    </p:spTree>
    <p:extLst>
      <p:ext uri="{BB962C8B-B14F-4D97-AF65-F5344CB8AC3E}">
        <p14:creationId xmlns:p14="http://schemas.microsoft.com/office/powerpoint/2010/main" val="37162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1156</Words>
  <Application>Microsoft Office PowerPoint</Application>
  <PresentationFormat>Widescreen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Benchmarking in R</vt:lpstr>
      <vt:lpstr>Benchmarking</vt:lpstr>
      <vt:lpstr>Structure of the class</vt:lpstr>
      <vt:lpstr>Sys.time()</vt:lpstr>
      <vt:lpstr>Speed of execution of longer code with sys.time  use {}</vt:lpstr>
      <vt:lpstr>Which function is more time efficienct with sys.time?</vt:lpstr>
      <vt:lpstr>Are the result identical? </vt:lpstr>
      <vt:lpstr>Benchmarking – average time needed to execute the code </vt:lpstr>
      <vt:lpstr>Benchmark() – how to read the output?</vt:lpstr>
      <vt:lpstr>PowerPoint Presentation</vt:lpstr>
      <vt:lpstr>Arguments of benchmark</vt:lpstr>
      <vt:lpstr>Microbenchmark() – not in seconds </vt:lpstr>
      <vt:lpstr>Microbenchmark() – graphical analysis</vt:lpstr>
      <vt:lpstr>Violin plot using linear scale not visible distribution of violin plot </vt:lpstr>
      <vt:lpstr>Byte compiler 42:00 </vt:lpstr>
      <vt:lpstr>Showing how time efficiency is improved due to pre compilation </vt:lpstr>
      <vt:lpstr>Pre compilation of function in R </vt:lpstr>
      <vt:lpstr>Compare the time efficiency before and after compilation </vt:lpstr>
      <vt:lpstr>Both compiled – time is the same </vt:lpstr>
      <vt:lpstr>External files with function definitions and run compile them  External files with function definitions and run compile them Manual compilation before we run it – we can share with our collegue the compiled files  </vt:lpstr>
      <vt:lpstr>Code profiling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in R</dc:title>
  <dc:creator>Ewa Weychert</dc:creator>
  <cp:lastModifiedBy>Ewa Weychert</cp:lastModifiedBy>
  <cp:revision>73</cp:revision>
  <dcterms:created xsi:type="dcterms:W3CDTF">2022-03-13T12:53:36Z</dcterms:created>
  <dcterms:modified xsi:type="dcterms:W3CDTF">2022-03-13T14:57:06Z</dcterms:modified>
</cp:coreProperties>
</file>