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80" r:id="rId2"/>
    <p:sldId id="275" r:id="rId3"/>
    <p:sldId id="281" r:id="rId4"/>
    <p:sldId id="262" r:id="rId5"/>
    <p:sldId id="271" r:id="rId6"/>
    <p:sldId id="270" r:id="rId7"/>
    <p:sldId id="276" r:id="rId8"/>
    <p:sldId id="287" r:id="rId9"/>
    <p:sldId id="298" r:id="rId10"/>
    <p:sldId id="282" r:id="rId11"/>
    <p:sldId id="286" r:id="rId12"/>
    <p:sldId id="273" r:id="rId13"/>
    <p:sldId id="283" r:id="rId14"/>
    <p:sldId id="284" r:id="rId15"/>
    <p:sldId id="293" r:id="rId16"/>
    <p:sldId id="285" r:id="rId17"/>
    <p:sldId id="288" r:id="rId18"/>
    <p:sldId id="289" r:id="rId19"/>
    <p:sldId id="291" r:id="rId20"/>
    <p:sldId id="299" r:id="rId21"/>
    <p:sldId id="292" r:id="rId22"/>
    <p:sldId id="294" r:id="rId23"/>
    <p:sldId id="295" r:id="rId24"/>
    <p:sldId id="296" r:id="rId25"/>
    <p:sldId id="297" r:id="rId26"/>
    <p:sldId id="310" r:id="rId27"/>
    <p:sldId id="301" r:id="rId28"/>
    <p:sldId id="302" r:id="rId29"/>
    <p:sldId id="304" r:id="rId30"/>
    <p:sldId id="303" r:id="rId31"/>
    <p:sldId id="305" r:id="rId32"/>
    <p:sldId id="306" r:id="rId33"/>
    <p:sldId id="307" r:id="rId34"/>
    <p:sldId id="308" r:id="rId35"/>
    <p:sldId id="311" r:id="rId36"/>
    <p:sldId id="309" r:id="rId37"/>
    <p:sldId id="312" r:id="rId38"/>
    <p:sldId id="26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5"/>
    <p:restoredTop sz="94665"/>
  </p:normalViewPr>
  <p:slideViewPr>
    <p:cSldViewPr snapToGrid="0" snapToObjects="1">
      <p:cViewPr varScale="1">
        <p:scale>
          <a:sx n="108" d="100"/>
          <a:sy n="108" d="100"/>
        </p:scale>
        <p:origin x="132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9ADD9-2B36-3646-B4C2-3A056068323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1FF16-8F05-2B4D-86FF-6882585D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2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2B49E-BBEF-654D-8445-386D7ADD7D4C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02571-9E54-4D46-9525-5FEB88F0E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77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A26610-0EEB-FA4B-BDAC-C7F791A78027}"/>
              </a:ext>
            </a:extLst>
          </p:cNvPr>
          <p:cNvSpPr/>
          <p:nvPr userDrawn="1"/>
        </p:nvSpPr>
        <p:spPr>
          <a:xfrm>
            <a:off x="0" y="0"/>
            <a:ext cx="12192000" cy="5880295"/>
          </a:xfrm>
          <a:prstGeom prst="rect">
            <a:avLst/>
          </a:prstGeom>
          <a:solidFill>
            <a:schemeClr val="tx2">
              <a:lumMod val="50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4257087" y="4063385"/>
            <a:ext cx="3671518" cy="701731"/>
          </a:xfrm>
          <a:prstGeom prst="rect">
            <a:avLst/>
          </a:prstGeom>
          <a:solidFill>
            <a:schemeClr val="tx2">
              <a:alpha val="69000"/>
            </a:schemeClr>
          </a:solidFill>
        </p:spPr>
        <p:txBody>
          <a:bodyPr wrap="square" lIns="182880" tIns="182880" rIns="182880" bIns="182880" anchor="ctr">
            <a:spAutoFit/>
          </a:bodyPr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Subtitle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956385" y="1849120"/>
            <a:ext cx="8253984" cy="2251972"/>
          </a:xfrm>
          <a:prstGeom prst="rect">
            <a:avLst/>
          </a:prstGeom>
          <a:noFill/>
        </p:spPr>
        <p:txBody>
          <a:bodyPr vert="horz" lIns="457200" tIns="45720" rIns="91440" bIns="45720" rtlCol="0" anchor="t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C2AF45-A799-E941-B7CC-4B7BA6E3EEAB}"/>
              </a:ext>
            </a:extLst>
          </p:cNvPr>
          <p:cNvCxnSpPr>
            <a:cxnSpLocks/>
          </p:cNvCxnSpPr>
          <p:nvPr userDrawn="1"/>
        </p:nvCxnSpPr>
        <p:spPr>
          <a:xfrm>
            <a:off x="1991833" y="3681984"/>
            <a:ext cx="8205216" cy="0"/>
          </a:xfrm>
          <a:prstGeom prst="line">
            <a:avLst/>
          </a:prstGeom>
          <a:ln w="41275">
            <a:gradFill>
              <a:gsLst>
                <a:gs pos="0">
                  <a:schemeClr val="bg2">
                    <a:alpha val="0"/>
                  </a:schemeClr>
                </a:gs>
                <a:gs pos="56000">
                  <a:schemeClr val="bg2"/>
                </a:gs>
                <a:gs pos="99000">
                  <a:schemeClr val="bg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58904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68740D2-9995-DC4E-B58E-5D77225897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7196" y="524615"/>
            <a:ext cx="5316022" cy="621194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D115B0-7512-C543-AF3A-B719438C8CE0}"/>
              </a:ext>
            </a:extLst>
          </p:cNvPr>
          <p:cNvSpPr/>
          <p:nvPr userDrawn="1"/>
        </p:nvSpPr>
        <p:spPr>
          <a:xfrm>
            <a:off x="0" y="499730"/>
            <a:ext cx="148856" cy="6485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BAEC9BAB-D4AE-E344-85C5-60ED0B224D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72"/>
          <a:stretch/>
        </p:blipFill>
        <p:spPr>
          <a:xfrm rot="10800000">
            <a:off x="0" y="1361115"/>
            <a:ext cx="7317858" cy="3263900"/>
          </a:xfrm>
          <a:prstGeom prst="rect">
            <a:avLst/>
          </a:prstGeom>
        </p:spPr>
      </p:pic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9B76566-F3E6-E447-AF7A-2C9723D1A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05" y="1285875"/>
            <a:ext cx="5316537" cy="373221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4"/>
              </a:buCl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chemeClr val="accent4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00000"/>
              </a:lnSpc>
              <a:buClr>
                <a:schemeClr val="accent4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897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image right green BG">
    <p:bg>
      <p:bgPr>
        <a:gradFill>
          <a:gsLst>
            <a:gs pos="0">
              <a:schemeClr val="accent4"/>
            </a:gs>
            <a:gs pos="61000">
              <a:schemeClr val="accent5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61B9BFEC-FED4-2E46-B98C-137FD56BEB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1361115"/>
            <a:ext cx="7317858" cy="3263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30" y="564655"/>
            <a:ext cx="5326413" cy="818707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0"/>
            <a:ext cx="5994400" cy="59223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3396639-0763-E34D-9EBF-9D09D3210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0063" y="1514408"/>
            <a:ext cx="5316537" cy="383698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2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2"/>
              </a:buClr>
              <a:defRPr sz="18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2"/>
              </a:buClr>
              <a:defRPr sz="16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2"/>
              </a:buClr>
              <a:defRPr sz="14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2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9424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right image left green BG">
    <p:bg>
      <p:bgPr>
        <a:gradFill>
          <a:gsLst>
            <a:gs pos="0">
              <a:schemeClr val="accent4"/>
            </a:gs>
            <a:gs pos="61000">
              <a:schemeClr val="accent5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A81F42F2-2C28-7745-9E24-6C0705DFF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9200" y="1361115"/>
            <a:ext cx="7317858" cy="3263900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984240" cy="591170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2BC3A50-F50F-F14B-A06F-B9DCBE6076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9479" y="564655"/>
            <a:ext cx="5326413" cy="818707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72CDF317-041F-1348-908D-6A1B8BA005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31212" y="1514408"/>
            <a:ext cx="5316537" cy="383698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2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2"/>
              </a:buClr>
              <a:defRPr sz="18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2"/>
              </a:buClr>
              <a:defRPr sz="16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2"/>
              </a:buClr>
              <a:defRPr sz="14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2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5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b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1075765" y="2362200"/>
            <a:ext cx="10040470" cy="1066800"/>
          </a:xfrm>
          <a:prstGeom prst="rect">
            <a:avLst/>
          </a:prstGeom>
          <a:noFill/>
        </p:spPr>
        <p:txBody>
          <a:bodyPr lIns="91440" anchor="ctr"/>
          <a:lstStyle>
            <a:lvl1pPr marL="0" indent="0" algn="ctr">
              <a:buNone/>
              <a:defRPr sz="32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Thank You Message</a:t>
            </a:r>
          </a:p>
        </p:txBody>
      </p:sp>
      <p:sp>
        <p:nvSpPr>
          <p:cNvPr id="5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1075765" y="3429000"/>
            <a:ext cx="10040470" cy="1066800"/>
          </a:xfrm>
          <a:prstGeom prst="rect">
            <a:avLst/>
          </a:prstGeom>
          <a:noFill/>
        </p:spPr>
        <p:txBody>
          <a:bodyPr lIns="91440" anchor="ctr"/>
          <a:lstStyle>
            <a:lvl1pPr marL="0" indent="0" algn="ctr">
              <a:buNone/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Contact Information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236AB7-074D-D343-8571-011679EC03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8710" y="696379"/>
            <a:ext cx="2550290" cy="13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45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4104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Option 2">
    <p:bg>
      <p:bgPr>
        <a:gradFill>
          <a:gsLst>
            <a:gs pos="47000">
              <a:schemeClr val="accent4"/>
            </a:gs>
            <a:gs pos="98000">
              <a:schemeClr val="accent5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-1" y="0"/>
            <a:ext cx="6096001" cy="5996066"/>
          </a:xfrm>
          <a:prstGeom prst="rect">
            <a:avLst/>
          </a:prstGeom>
          <a:noFill/>
          <a:ln>
            <a:noFill/>
          </a:ln>
        </p:spPr>
        <p:txBody>
          <a:bodyPr vert="horz" lIns="640080" tIns="45720" rIns="91440" bIns="45720" rtlCol="0" anchor="ctr">
            <a:noAutofit/>
          </a:bodyPr>
          <a:lstStyle>
            <a:lvl1pPr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1949B3-5B08-4347-A112-008855FD7AA1}"/>
              </a:ext>
            </a:extLst>
          </p:cNvPr>
          <p:cNvCxnSpPr>
            <a:cxnSpLocks/>
          </p:cNvCxnSpPr>
          <p:nvPr userDrawn="1"/>
        </p:nvCxnSpPr>
        <p:spPr>
          <a:xfrm>
            <a:off x="0" y="4202980"/>
            <a:ext cx="6096000" cy="0"/>
          </a:xfrm>
          <a:prstGeom prst="line">
            <a:avLst/>
          </a:prstGeom>
          <a:ln w="41275">
            <a:gradFill>
              <a:gsLst>
                <a:gs pos="0">
                  <a:schemeClr val="bg2"/>
                </a:gs>
                <a:gs pos="99000">
                  <a:schemeClr val="bg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90890FDB-A650-4247-9BDD-46D8044512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biLevel thresh="25000"/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72"/>
          <a:stretch/>
        </p:blipFill>
        <p:spPr>
          <a:xfrm>
            <a:off x="4874142" y="1361115"/>
            <a:ext cx="7317858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5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4104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C95A1A65-5690-0744-BF0F-3A83858E6C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72"/>
          <a:stretch/>
        </p:blipFill>
        <p:spPr>
          <a:xfrm>
            <a:off x="4874142" y="1361115"/>
            <a:ext cx="7317858" cy="3263900"/>
          </a:xfrm>
          <a:prstGeom prst="rect">
            <a:avLst/>
          </a:prstGeom>
        </p:spPr>
      </p:pic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-1" y="0"/>
            <a:ext cx="7208875" cy="5996066"/>
          </a:xfrm>
          <a:prstGeom prst="rect">
            <a:avLst/>
          </a:prstGeom>
          <a:noFill/>
          <a:ln>
            <a:noFill/>
          </a:ln>
        </p:spPr>
        <p:txBody>
          <a:bodyPr vert="horz" lIns="457200" tIns="45720" rIns="91440" bIns="45720" rtlCol="0" anchor="ctr">
            <a:noAutofit/>
          </a:bodyPr>
          <a:lstStyle>
            <a:lvl1pPr>
              <a:defRPr sz="4000" b="1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1949B3-5B08-4347-A112-008855FD7AA1}"/>
              </a:ext>
            </a:extLst>
          </p:cNvPr>
          <p:cNvCxnSpPr>
            <a:cxnSpLocks/>
          </p:cNvCxnSpPr>
          <p:nvPr userDrawn="1"/>
        </p:nvCxnSpPr>
        <p:spPr>
          <a:xfrm>
            <a:off x="0" y="4181714"/>
            <a:ext cx="6096000" cy="0"/>
          </a:xfrm>
          <a:prstGeom prst="line">
            <a:avLst/>
          </a:prstGeom>
          <a:ln w="41275">
            <a:gradFill>
              <a:gsLst>
                <a:gs pos="0">
                  <a:schemeClr val="accent6"/>
                </a:gs>
                <a:gs pos="99000">
                  <a:schemeClr val="accent4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086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4104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8331" y="365126"/>
            <a:ext cx="11162014" cy="621194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68330" y="1233488"/>
            <a:ext cx="11162015" cy="38211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chemeClr val="accent4"/>
              </a:buCl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chemeClr val="accent4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buClr>
                <a:schemeClr val="accent4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F7A28628-E36B-2548-B271-042686DFB4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72"/>
          <a:stretch/>
        </p:blipFill>
        <p:spPr>
          <a:xfrm>
            <a:off x="4874142" y="1361115"/>
            <a:ext cx="7317858" cy="3263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95DB84-D7C3-6C42-B1F7-E9F5CFC417D4}"/>
              </a:ext>
            </a:extLst>
          </p:cNvPr>
          <p:cNvSpPr/>
          <p:nvPr userDrawn="1"/>
        </p:nvSpPr>
        <p:spPr>
          <a:xfrm>
            <a:off x="-21266" y="350874"/>
            <a:ext cx="148856" cy="6485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F7A28628-E36B-2548-B271-042686DFB4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72"/>
          <a:stretch/>
        </p:blipFill>
        <p:spPr>
          <a:xfrm>
            <a:off x="4874142" y="1361115"/>
            <a:ext cx="7317858" cy="32639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8331" y="365126"/>
            <a:ext cx="11162014" cy="621194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68331" y="1233488"/>
            <a:ext cx="5411474" cy="38211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chemeClr val="accent4"/>
              </a:buCl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chemeClr val="accent4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buClr>
                <a:schemeClr val="accent4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542198-F93A-4C40-BD26-386D144492FC}"/>
              </a:ext>
            </a:extLst>
          </p:cNvPr>
          <p:cNvSpPr/>
          <p:nvPr userDrawn="1"/>
        </p:nvSpPr>
        <p:spPr>
          <a:xfrm>
            <a:off x="-21266" y="350874"/>
            <a:ext cx="148856" cy="6485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5CDAF596-638D-274D-B07C-917A9A37D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1237032"/>
            <a:ext cx="5517800" cy="38211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chemeClr val="accent4"/>
              </a:buCl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chemeClr val="accent4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buClr>
                <a:schemeClr val="accent4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7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apti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42927-3ADD-054B-8230-AF9D3806C8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8689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Insert photo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3BFE35B-ACCC-B54C-B695-98F3424C64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769164"/>
            <a:ext cx="11630345" cy="621194"/>
          </a:xfrm>
          <a:prstGeom prst="rect">
            <a:avLst/>
          </a:prstGeom>
          <a:gradFill>
            <a:gsLst>
              <a:gs pos="0">
                <a:schemeClr val="accent6"/>
              </a:gs>
              <a:gs pos="99000">
                <a:schemeClr val="accent4">
                  <a:alpha val="0"/>
                </a:schemeClr>
              </a:gs>
            </a:gsLst>
            <a:lin ang="0" scaled="0"/>
          </a:gradFill>
        </p:spPr>
        <p:txBody>
          <a:bodyPr lIns="457200" anchor="ctr"/>
          <a:lstStyle>
            <a:lvl1pPr algn="l"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5359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42927-3ADD-054B-8230-AF9D3806C8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8689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Insert photo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95B800-52DD-D648-A0E7-7CA8E292C5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554355"/>
            <a:ext cx="11630345" cy="621194"/>
          </a:xfrm>
          <a:prstGeom prst="rect">
            <a:avLst/>
          </a:prstGeom>
          <a:gradFill>
            <a:gsLst>
              <a:gs pos="0">
                <a:schemeClr val="accent6"/>
              </a:gs>
              <a:gs pos="99000">
                <a:schemeClr val="accent4">
                  <a:alpha val="0"/>
                </a:schemeClr>
              </a:gs>
            </a:gsLst>
            <a:lin ang="0" scaled="0"/>
          </a:gradFill>
        </p:spPr>
        <p:txBody>
          <a:bodyPr lIns="457200" anchor="ctr"/>
          <a:lstStyle>
            <a:lvl1pPr algn="l"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3931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no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42927-3ADD-054B-8230-AF9D3806C8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8689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293054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right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956300" cy="58904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68740D2-9995-DC4E-B58E-5D77225897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4340" y="524615"/>
            <a:ext cx="5316022" cy="621194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D115B0-7512-C543-AF3A-B719438C8CE0}"/>
              </a:ext>
            </a:extLst>
          </p:cNvPr>
          <p:cNvSpPr/>
          <p:nvPr userDrawn="1"/>
        </p:nvSpPr>
        <p:spPr>
          <a:xfrm>
            <a:off x="5947144" y="499730"/>
            <a:ext cx="148856" cy="6485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BAEC9BAB-D4AE-E344-85C5-60ED0B224D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72"/>
          <a:stretch/>
        </p:blipFill>
        <p:spPr>
          <a:xfrm>
            <a:off x="4874142" y="1361115"/>
            <a:ext cx="7317858" cy="32639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7AEECC-06C1-4A46-968E-70A0BAB017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4438" y="1285875"/>
            <a:ext cx="5316537" cy="373221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4"/>
              </a:buCl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chemeClr val="accent4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00000"/>
              </a:lnSpc>
              <a:buClr>
                <a:schemeClr val="accent4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17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07B6908D-A7B4-FE45-A5CE-EDFF828B2D2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5869172"/>
            <a:ext cx="12192000" cy="9888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008C14-7B6D-3549-B819-8622A7D8E62C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17888" y="6049271"/>
            <a:ext cx="1444766" cy="6711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15B1C6-A903-0544-9F43-B5F7E412021C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9325" y="6030903"/>
            <a:ext cx="1308940" cy="707898"/>
          </a:xfrm>
          <a:prstGeom prst="rect">
            <a:avLst/>
          </a:prstGeom>
        </p:spPr>
      </p:pic>
      <p:sp>
        <p:nvSpPr>
          <p:cNvPr id="18" name="Text Placeholder 21">
            <a:extLst>
              <a:ext uri="{FF2B5EF4-FFF2-40B4-BE49-F238E27FC236}">
                <a16:creationId xmlns:a16="http://schemas.microsoft.com/office/drawing/2014/main" id="{67578756-4857-234E-AF74-A0A6473028B8}"/>
              </a:ext>
            </a:extLst>
          </p:cNvPr>
          <p:cNvSpPr txBox="1">
            <a:spLocks/>
          </p:cNvSpPr>
          <p:nvPr userDrawn="1"/>
        </p:nvSpPr>
        <p:spPr>
          <a:xfrm>
            <a:off x="510060" y="6281702"/>
            <a:ext cx="5835876" cy="4524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400" b="0" dirty="0">
                <a:solidFill>
                  <a:schemeClr val="accent4"/>
                </a:solidFill>
              </a:rPr>
              <a:t>JR Oakes |  @</a:t>
            </a:r>
            <a:r>
              <a:rPr lang="en-US" sz="1400" b="0" dirty="0" err="1">
                <a:solidFill>
                  <a:schemeClr val="accent4"/>
                </a:solidFill>
              </a:rPr>
              <a:t>jroakes</a:t>
            </a:r>
            <a:r>
              <a:rPr lang="en-US" sz="1400" b="0" dirty="0">
                <a:solidFill>
                  <a:schemeClr val="accent4"/>
                </a:solidFill>
              </a:rPr>
              <a:t>  |  </a:t>
            </a:r>
            <a:r>
              <a:rPr lang="en-US" sz="1400" b="0" i="0" kern="1200" dirty="0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sz="1400" b="0" i="0" kern="1200" dirty="0" err="1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TechSEOBoost</a:t>
            </a:r>
            <a:endParaRPr lang="en-US" sz="1400" b="0" dirty="0">
              <a:solidFill>
                <a:schemeClr val="accent4"/>
              </a:solidFill>
            </a:endParaRPr>
          </a:p>
          <a:p>
            <a:endParaRPr lang="en-US" sz="1400" b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50" r:id="rId4"/>
    <p:sldLayoutId id="2147483666" r:id="rId5"/>
    <p:sldLayoutId id="2147483661" r:id="rId6"/>
    <p:sldLayoutId id="2147483662" r:id="rId7"/>
    <p:sldLayoutId id="2147483663" r:id="rId8"/>
    <p:sldLayoutId id="2147483656" r:id="rId9"/>
    <p:sldLayoutId id="2147483665" r:id="rId10"/>
    <p:sldLayoutId id="2147483658" r:id="rId11"/>
    <p:sldLayoutId id="2147483659" r:id="rId12"/>
    <p:sldLayoutId id="214748365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56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main/page-path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202562-0147-CF4D-BFB8-58EF10E5F4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chemeClr val="tx2">
              <a:alpha val="91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JR Oakes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A51821-99ED-3E48-8D8D-06CA764C9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1849120"/>
            <a:ext cx="10641330" cy="2251972"/>
          </a:xfrm>
        </p:spPr>
        <p:txBody>
          <a:bodyPr/>
          <a:lstStyle/>
          <a:p>
            <a:r>
              <a:rPr lang="en-US" dirty="0"/>
              <a:t>Building a Simple Crawler on a Toy Internet</a:t>
            </a:r>
          </a:p>
        </p:txBody>
      </p:sp>
    </p:spTree>
    <p:extLst>
      <p:ext uri="{BB962C8B-B14F-4D97-AF65-F5344CB8AC3E}">
        <p14:creationId xmlns:p14="http://schemas.microsoft.com/office/powerpoint/2010/main" val="129411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6D3A-2616-0145-BFA1-E42F38A4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crawler must 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891C3-32CD-E74D-A644-045913CFC7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8330" y="1233488"/>
            <a:ext cx="11162015" cy="42529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Be robust</a:t>
            </a:r>
            <a:r>
              <a:rPr lang="en-US" dirty="0"/>
              <a:t>. Handle spider traps and malicious behavior.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Be distributed</a:t>
            </a:r>
            <a:r>
              <a:rPr lang="en-US" dirty="0"/>
              <a:t>.  Run across many machines.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Be scalable</a:t>
            </a:r>
            <a:r>
              <a:rPr lang="en-US" dirty="0"/>
              <a:t>. Easy to add more machines.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Be efficient</a:t>
            </a:r>
            <a:r>
              <a:rPr lang="en-US" dirty="0"/>
              <a:t>. Use network and processing resources wisely.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Prioritize</a:t>
            </a:r>
            <a:r>
              <a:rPr lang="en-US" dirty="0"/>
              <a:t>. Know the quality and priority of pages.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Operate continuously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Be adaptable</a:t>
            </a:r>
            <a:r>
              <a:rPr lang="en-US" dirty="0"/>
              <a:t>.  Easy to change with new data / web needs.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Be a good citizen</a:t>
            </a:r>
            <a:r>
              <a:rPr lang="en-US" dirty="0"/>
              <a:t>. Respect robots.txt and server load.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100" dirty="0"/>
              <a:t>Ref: [</a:t>
            </a:r>
            <a:r>
              <a:rPr lang="en-US" altLang="en-US" sz="1100" dirty="0"/>
              <a:t>Crawling and Duplicates, Chris Manning and Pandu Nayak]</a:t>
            </a:r>
            <a:r>
              <a:rPr lang="en-US" sz="1100" dirty="0"/>
              <a:t> (http://web.stanford.edu/class/cs276/19handouts/lecture18-crawling.ppt)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6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0423-E2BB-E44F-9A05-8062C9DB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200"/>
          <a:lstStyle/>
          <a:p>
            <a:r>
              <a:rPr lang="en-US" dirty="0"/>
              <a:t>Key Components of Crawler</a:t>
            </a:r>
            <a:br>
              <a:rPr lang="en-US" dirty="0"/>
            </a:b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50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E6083260-028C-6C46-8C39-32756478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54355"/>
            <a:ext cx="11630345" cy="621194"/>
          </a:xfrm>
        </p:spPr>
        <p:txBody>
          <a:bodyPr/>
          <a:lstStyle/>
          <a:p>
            <a:r>
              <a:rPr lang="en-US" dirty="0"/>
              <a:t>Basic Crawl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82A118-6AF7-4E16-9800-AB1D7C5BEA19}"/>
              </a:ext>
            </a:extLst>
          </p:cNvPr>
          <p:cNvSpPr/>
          <p:nvPr/>
        </p:nvSpPr>
        <p:spPr>
          <a:xfrm>
            <a:off x="468330" y="5566333"/>
            <a:ext cx="112553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Ref: [</a:t>
            </a:r>
            <a:r>
              <a:rPr lang="en-US" altLang="en-US" sz="1100" dirty="0"/>
              <a:t>Crawling and Duplicates, Chris Manning and Pandu Nayak]</a:t>
            </a:r>
            <a:r>
              <a:rPr lang="en-US" sz="1100" dirty="0"/>
              <a:t> (http://web.stanford.edu/class/cs276/19handouts/lecture18-crawling.ppt)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00A573-2A25-4C9F-887D-5E3B95D4F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835" y="151174"/>
            <a:ext cx="6994673" cy="430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6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2">
            <a:extLst>
              <a:ext uri="{FF2B5EF4-FFF2-40B4-BE49-F238E27FC236}">
                <a16:creationId xmlns:a16="http://schemas.microsoft.com/office/drawing/2014/main" id="{52793ECE-4F1F-42C3-9A5C-DCC7D4F1CB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60710" y="260486"/>
            <a:ext cx="6308923" cy="4203763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E6083260-028C-6C46-8C39-32756478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Inferred Crawl Architecture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B7C159-3400-4C24-9938-CDE1EF322A36}"/>
              </a:ext>
            </a:extLst>
          </p:cNvPr>
          <p:cNvSpPr/>
          <p:nvPr/>
        </p:nvSpPr>
        <p:spPr>
          <a:xfrm>
            <a:off x="3879273" y="1384183"/>
            <a:ext cx="2946400" cy="24858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0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7D0E68AB-AF54-604F-8C68-640B7BF6E46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20000"/>
          </a:blip>
          <a:srcRect/>
          <a:stretch/>
        </p:blipFill>
        <p:spPr>
          <a:xfrm>
            <a:off x="268851" y="338933"/>
            <a:ext cx="6086533" cy="4055579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E6083260-028C-6C46-8C39-32756478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Inferred Crawl Architecture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B7C159-3400-4C24-9938-CDE1EF322A36}"/>
              </a:ext>
            </a:extLst>
          </p:cNvPr>
          <p:cNvSpPr/>
          <p:nvPr/>
        </p:nvSpPr>
        <p:spPr>
          <a:xfrm>
            <a:off x="1376219" y="2048896"/>
            <a:ext cx="2946400" cy="1893454"/>
          </a:xfrm>
          <a:prstGeom prst="ellipse">
            <a:avLst/>
          </a:prstGeom>
          <a:noFill/>
          <a:ln w="381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854C6F3-09E3-40CF-97FE-D50901F0C9CE}"/>
              </a:ext>
            </a:extLst>
          </p:cNvPr>
          <p:cNvSpPr txBox="1">
            <a:spLocks/>
          </p:cNvSpPr>
          <p:nvPr/>
        </p:nvSpPr>
        <p:spPr>
          <a:xfrm>
            <a:off x="268851" y="338760"/>
            <a:ext cx="5679368" cy="14041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Hard to believe Google is wasting resources to render something that has not changed in 40 years.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20B02C-7186-4D59-A6F2-CC7124598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727" y="558053"/>
            <a:ext cx="5074618" cy="349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48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6D3A-2616-0145-BFA1-E42F38A4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Learnings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891C3-32CD-E74D-A644-045913CFC7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8330" y="1233488"/>
            <a:ext cx="11162015" cy="42529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Frontier is broken into two sections, a Front Queue, that manages priority, and a Back Queue that manages politeness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All queues are FIFO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Each host has its own Back Queue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Min Hashes (Sketches) are an effective way of deduping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Duplicates vs Near Duplicates measured by edit distance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Everything</a:t>
            </a:r>
            <a:r>
              <a:rPr lang="en-US" b="1" dirty="0"/>
              <a:t> is cached to reduce latency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URL normalization is handled at the parser (</a:t>
            </a:r>
            <a:r>
              <a:rPr lang="en-US" b="1" dirty="0" err="1"/>
              <a:t>eg</a:t>
            </a:r>
            <a:r>
              <a:rPr lang="en-US" b="1" dirty="0"/>
              <a:t> /page-path/ to </a:t>
            </a:r>
            <a:r>
              <a:rPr lang="en-US" b="1" dirty="0">
                <a:hlinkClick r:id="rId2"/>
              </a:rPr>
              <a:t>https://domain/page-path/</a:t>
            </a:r>
            <a:r>
              <a:rPr lang="en-US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There are interesting things that can happen in the DOM rather than just parsing retrieved URL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2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0423-E2BB-E44F-9A05-8062C9DB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200"/>
          <a:lstStyle/>
          <a:p>
            <a:r>
              <a:rPr lang="en-US" dirty="0"/>
              <a:t>Building a Toy Internet</a:t>
            </a:r>
            <a:br>
              <a:rPr lang="en-US" dirty="0"/>
            </a:b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17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Build quickly with topically similar pages for each site</a:t>
            </a:r>
          </a:p>
          <a:p>
            <a:r>
              <a:rPr lang="en-US" dirty="0"/>
              <a:t>Exist on separate domains</a:t>
            </a:r>
          </a:p>
          <a:p>
            <a:r>
              <a:rPr lang="en-US" dirty="0"/>
              <a:t>Linked to each other, but not to any other pages on the internet</a:t>
            </a:r>
          </a:p>
          <a:p>
            <a:r>
              <a:rPr lang="en-US" dirty="0"/>
              <a:t>Contain basic SEO elements like title, description, canonical,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B0B672-C5B4-4E11-862D-C22CDDE4B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33" y="0"/>
            <a:ext cx="5816367" cy="587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1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06" y="1285875"/>
            <a:ext cx="4054242" cy="1892331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Pages</a:t>
            </a:r>
          </a:p>
          <a:p>
            <a:r>
              <a:rPr lang="en-US" dirty="0"/>
              <a:t>Jekyll</a:t>
            </a:r>
          </a:p>
          <a:p>
            <a:r>
              <a:rPr lang="en-US" dirty="0"/>
              <a:t>Wikipedia</a:t>
            </a:r>
          </a:p>
          <a:p>
            <a:r>
              <a:rPr lang="en-US" dirty="0"/>
              <a:t>Python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253BE4-2CB3-40D1-A024-D67E4D42F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137" y="0"/>
            <a:ext cx="7615529" cy="5877017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90C34F-D2F7-4166-A2DE-1CB8D22E0A55}"/>
              </a:ext>
            </a:extLst>
          </p:cNvPr>
          <p:cNvSpPr txBox="1">
            <a:spLocks/>
          </p:cNvSpPr>
          <p:nvPr/>
        </p:nvSpPr>
        <p:spPr>
          <a:xfrm>
            <a:off x="337196" y="3429000"/>
            <a:ext cx="4054242" cy="18923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4"/>
              </a:buClr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Arial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Arial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search-engine-optimization-blog.github.io</a:t>
            </a:r>
          </a:p>
          <a:p>
            <a:r>
              <a:rPr lang="en-US" sz="1400" dirty="0"/>
              <a:t>data-science-blog.github.io</a:t>
            </a:r>
          </a:p>
          <a:p>
            <a:r>
              <a:rPr lang="en-US" sz="1400" dirty="0"/>
              <a:t>python-software.github.io</a:t>
            </a:r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42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E6083260-028C-6C46-8C39-32756478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54355"/>
            <a:ext cx="11630345" cy="621194"/>
          </a:xfrm>
        </p:spPr>
        <p:txBody>
          <a:bodyPr/>
          <a:lstStyle/>
          <a:p>
            <a:r>
              <a:rPr lang="en-US" dirty="0"/>
              <a:t>PBN Maker 3000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C8FC8-882F-4252-B38C-BFBC56E8C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13" y="184597"/>
            <a:ext cx="7457143" cy="4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4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FD73EEB-079E-724D-9ED5-66A14E367F2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b="10102"/>
          <a:stretch/>
        </p:blipFill>
        <p:spPr>
          <a:xfrm>
            <a:off x="0" y="-2"/>
            <a:ext cx="5195944" cy="58760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340" y="524615"/>
            <a:ext cx="5316022" cy="621194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4438" y="1285875"/>
            <a:ext cx="5316537" cy="37322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Senior Director, Technical SEO Research, at @</a:t>
            </a:r>
            <a:r>
              <a:rPr lang="en-US" dirty="0" err="1"/>
              <a:t>LocomotiveSEO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Passionate about:</a:t>
            </a:r>
          </a:p>
          <a:p>
            <a:r>
              <a:rPr lang="en-US" dirty="0"/>
              <a:t>Development</a:t>
            </a:r>
          </a:p>
          <a:p>
            <a:r>
              <a:rPr lang="en-US" dirty="0"/>
              <a:t>Learning</a:t>
            </a:r>
          </a:p>
          <a:p>
            <a:r>
              <a:rPr lang="en-US" dirty="0"/>
              <a:t>Community</a:t>
            </a:r>
          </a:p>
          <a:p>
            <a:r>
              <a:rPr lang="en-US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041060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3FA971-1DDE-4DEB-970D-D04DC346D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270" y="0"/>
            <a:ext cx="8216273" cy="5879411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E6083260-028C-6C46-8C39-32756478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54355"/>
            <a:ext cx="11630345" cy="621194"/>
          </a:xfrm>
        </p:spPr>
        <p:txBody>
          <a:bodyPr/>
          <a:lstStyle/>
          <a:p>
            <a:r>
              <a:rPr lang="en-US" dirty="0"/>
              <a:t>PBN Maker 3000</a:t>
            </a:r>
          </a:p>
        </p:txBody>
      </p:sp>
    </p:spTree>
    <p:extLst>
      <p:ext uri="{BB962C8B-B14F-4D97-AF65-F5344CB8AC3E}">
        <p14:creationId xmlns:p14="http://schemas.microsoft.com/office/powerpoint/2010/main" val="2782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0423-E2BB-E44F-9A05-8062C9DB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200"/>
          <a:lstStyle/>
          <a:p>
            <a:r>
              <a:rPr lang="en-US" dirty="0"/>
              <a:t>Building a Crawler and Renderer</a:t>
            </a:r>
            <a:br>
              <a:rPr lang="en-US" dirty="0"/>
            </a:b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37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One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06" y="1285875"/>
            <a:ext cx="4089752" cy="37322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have no idea how to start. So let’s do some research.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&lt;3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D6203-4D96-4AA4-8839-EBF209741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414" y="1081712"/>
            <a:ext cx="7152381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47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Two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06" y="1285875"/>
            <a:ext cx="4089752" cy="37322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don’t want to reinvent the wheel, so let’s see what is already out there that I can use.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D49BAE-EDCC-4387-9C7E-1FC82DFFC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995" y="251952"/>
            <a:ext cx="7419048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79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Three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06" y="1285875"/>
            <a:ext cx="4089752" cy="37322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lot of coffee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 and some beer.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327AA-2FEB-4E3D-A3AE-DBB9E7287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275" y="0"/>
            <a:ext cx="6119725" cy="587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96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help along the way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06" y="1285875"/>
            <a:ext cx="4089752" cy="373221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Streamlit</a:t>
            </a:r>
            <a:r>
              <a:rPr lang="en-US" dirty="0"/>
              <a:t> is the first app framework specifically for Machine Learning and Data Science teams. </a:t>
            </a:r>
            <a:br>
              <a:rPr lang="en-US" dirty="0"/>
            </a:br>
            <a:r>
              <a:rPr lang="en-US" dirty="0"/>
              <a:t>So you can stop spending time on frontend development and get back to what you do best.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0B37C-2A99-4751-B1AE-C851C1D54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223" y="1256183"/>
            <a:ext cx="6428571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46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05" y="1285875"/>
            <a:ext cx="6513601" cy="4369201"/>
          </a:xfrm>
        </p:spPr>
        <p:txBody>
          <a:bodyPr/>
          <a:lstStyle/>
          <a:p>
            <a:r>
              <a:rPr lang="en-US" sz="1600" dirty="0"/>
              <a:t>Use existing libraries where possible</a:t>
            </a:r>
          </a:p>
          <a:p>
            <a:r>
              <a:rPr lang="en-US" sz="1600" dirty="0"/>
              <a:t>Be hardy enough to crawl my toy internet</a:t>
            </a:r>
          </a:p>
          <a:p>
            <a:r>
              <a:rPr lang="en-US" sz="1600" dirty="0"/>
              <a:t>Make it as simple and approachable as possible (e.g. I use Pandas a lot)</a:t>
            </a:r>
          </a:p>
          <a:p>
            <a:r>
              <a:rPr lang="en-US" sz="1600" dirty="0"/>
              <a:t>Try to be true (as possible) to what is known that Google does</a:t>
            </a:r>
          </a:p>
          <a:p>
            <a:r>
              <a:rPr lang="en-US" sz="1600" dirty="0"/>
              <a:t>Process linearly.  No threading or extra services</a:t>
            </a:r>
          </a:p>
          <a:p>
            <a:r>
              <a:rPr lang="en-US" sz="1600" dirty="0"/>
              <a:t>Include unit testing</a:t>
            </a:r>
          </a:p>
          <a:p>
            <a:r>
              <a:rPr lang="en-US" sz="1600" dirty="0"/>
              <a:t>Include a </a:t>
            </a:r>
            <a:r>
              <a:rPr lang="en-US" sz="1600" dirty="0" err="1"/>
              <a:t>Jupyter</a:t>
            </a:r>
            <a:r>
              <a:rPr lang="en-US" sz="1600" dirty="0"/>
              <a:t> Notebook</a:t>
            </a:r>
          </a:p>
          <a:p>
            <a:r>
              <a:rPr lang="en-US" sz="1600" dirty="0"/>
              <a:t>Include READMEs</a:t>
            </a:r>
          </a:p>
          <a:p>
            <a:r>
              <a:rPr lang="en-US" sz="1600" dirty="0"/>
              <a:t>Include a simple indexer and search apparatus to play with results (Thanks John M.!)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F1DB66-7062-4999-BAE3-AC09B12A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338" y="0"/>
            <a:ext cx="4766662" cy="586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20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05" y="1285875"/>
            <a:ext cx="8774297" cy="4392254"/>
          </a:xfrm>
        </p:spPr>
        <p:txBody>
          <a:bodyPr/>
          <a:lstStyle/>
          <a:p>
            <a:r>
              <a:rPr lang="en-US" dirty="0"/>
              <a:t>PageRank</a:t>
            </a:r>
          </a:p>
          <a:p>
            <a:r>
              <a:rPr lang="en-US" dirty="0"/>
              <a:t>Chrome Headless Rendering</a:t>
            </a:r>
          </a:p>
          <a:p>
            <a:r>
              <a:rPr lang="en-US" dirty="0"/>
              <a:t>Text NLP Normalization</a:t>
            </a:r>
          </a:p>
          <a:p>
            <a:r>
              <a:rPr lang="en-US" dirty="0"/>
              <a:t>Bert Embeddings</a:t>
            </a:r>
          </a:p>
          <a:p>
            <a:r>
              <a:rPr lang="en-US" dirty="0"/>
              <a:t>Robots</a:t>
            </a:r>
          </a:p>
          <a:p>
            <a:r>
              <a:rPr lang="en-US" dirty="0"/>
              <a:t>Duplicate Content Shingling</a:t>
            </a:r>
          </a:p>
          <a:p>
            <a:r>
              <a:rPr lang="en-US" dirty="0"/>
              <a:t>URL Hashing</a:t>
            </a:r>
          </a:p>
          <a:p>
            <a:r>
              <a:rPr lang="en-US" dirty="0"/>
              <a:t>Document Frequency Functions (BM25 and TFIDF)</a:t>
            </a:r>
          </a:p>
        </p:txBody>
      </p:sp>
    </p:spTree>
    <p:extLst>
      <p:ext uri="{BB962C8B-B14F-4D97-AF65-F5344CB8AC3E}">
        <p14:creationId xmlns:p14="http://schemas.microsoft.com/office/powerpoint/2010/main" val="662964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05" y="1285875"/>
            <a:ext cx="11591383" cy="4392254"/>
          </a:xfrm>
        </p:spPr>
        <p:txBody>
          <a:bodyPr/>
          <a:lstStyle/>
          <a:p>
            <a:r>
              <a:rPr lang="en-US" dirty="0"/>
              <a:t>Applying PageRank to similar document clusters is an effective way of picking the right one.</a:t>
            </a:r>
          </a:p>
          <a:p>
            <a:r>
              <a:rPr lang="en-US" dirty="0"/>
              <a:t>Deciding where to process and where (and when) to update values is hard. (e.g. canonical tags for crawling and consolidation in HTML vs Rendered).</a:t>
            </a:r>
          </a:p>
          <a:p>
            <a:r>
              <a:rPr lang="en-US" dirty="0"/>
              <a:t>Index compression techniques made my eyes glaze over.</a:t>
            </a:r>
          </a:p>
          <a:p>
            <a:r>
              <a:rPr lang="en-US" dirty="0"/>
              <a:t>BERT models need </a:t>
            </a:r>
            <a:r>
              <a:rPr lang="en-US" b="1" dirty="0">
                <a:solidFill>
                  <a:srgbClr val="FF0000"/>
                </a:solidFill>
              </a:rPr>
              <a:t>all</a:t>
            </a:r>
            <a:r>
              <a:rPr lang="en-US" dirty="0"/>
              <a:t> the (or most of) content.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42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72127C4-5217-4D5C-8CB5-9C1FE6D12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818" y="2004970"/>
            <a:ext cx="7704800" cy="17637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FE30F5-A3BF-4C83-9DDA-97B35A9D3944}"/>
              </a:ext>
            </a:extLst>
          </p:cNvPr>
          <p:cNvSpPr/>
          <p:nvPr/>
        </p:nvSpPr>
        <p:spPr>
          <a:xfrm>
            <a:off x="3972146" y="2068904"/>
            <a:ext cx="568171" cy="4882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FD73EEB-079E-724D-9ED5-66A14E367F2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b="10102"/>
          <a:stretch/>
        </p:blipFill>
        <p:spPr>
          <a:xfrm>
            <a:off x="0" y="-2"/>
            <a:ext cx="5195944" cy="58760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340" y="524615"/>
            <a:ext cx="5316022" cy="621194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4438" y="1285875"/>
            <a:ext cx="5316537" cy="3732213"/>
          </a:xfrm>
        </p:spPr>
        <p:txBody>
          <a:bodyPr/>
          <a:lstStyle/>
          <a:p>
            <a:r>
              <a:rPr lang="en-US" dirty="0"/>
              <a:t>Write some and do the Twitter thing.</a:t>
            </a:r>
          </a:p>
          <a:p>
            <a:r>
              <a:rPr lang="en-US" dirty="0"/>
              <a:t>Share as much as I can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dirty="0"/>
              <a:t>Love to organize meetups</a:t>
            </a:r>
          </a:p>
          <a:p>
            <a:r>
              <a:rPr lang="en-US" dirty="0"/>
              <a:t>Always testing something</a:t>
            </a:r>
          </a:p>
          <a:p>
            <a:r>
              <a:rPr lang="en-US" dirty="0"/>
              <a:t>Love the brilliant team at Locomotive</a:t>
            </a:r>
          </a:p>
        </p:txBody>
      </p:sp>
    </p:spTree>
    <p:extLst>
      <p:ext uri="{BB962C8B-B14F-4D97-AF65-F5344CB8AC3E}">
        <p14:creationId xmlns:p14="http://schemas.microsoft.com/office/powerpoint/2010/main" val="3152462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05" y="1285875"/>
            <a:ext cx="11591383" cy="4392254"/>
          </a:xfrm>
        </p:spPr>
        <p:txBody>
          <a:bodyPr/>
          <a:lstStyle/>
          <a:p>
            <a:r>
              <a:rPr lang="en-US" dirty="0"/>
              <a:t>Applying PageRank to similar document clusters is an effective way of picking the right one.</a:t>
            </a:r>
          </a:p>
          <a:p>
            <a:r>
              <a:rPr lang="en-US" dirty="0"/>
              <a:t>Deciding where to process and where (and when) to update values is hard. (e.g. canonical tags for crawling and consolidation in HTML vs Rendered).</a:t>
            </a:r>
          </a:p>
          <a:p>
            <a:r>
              <a:rPr lang="en-US" dirty="0"/>
              <a:t>Index compression techniques made my eyes glaze over.</a:t>
            </a:r>
          </a:p>
          <a:p>
            <a:r>
              <a:rPr lang="en-US" dirty="0"/>
              <a:t>BERT models need </a:t>
            </a:r>
            <a:r>
              <a:rPr lang="en-US" b="1" dirty="0">
                <a:solidFill>
                  <a:srgbClr val="FF0000"/>
                </a:solidFill>
              </a:rPr>
              <a:t>all</a:t>
            </a:r>
            <a:r>
              <a:rPr lang="en-US" dirty="0"/>
              <a:t> the (or most of) content.</a:t>
            </a:r>
          </a:p>
          <a:p>
            <a:r>
              <a:rPr lang="en-US" dirty="0"/>
              <a:t>BERT is easily accessible.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71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8A464A-CED3-428B-8250-EB6BF2F63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20" y="2196746"/>
            <a:ext cx="8640360" cy="154963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527FFE-D23E-43EC-94D7-C8B5F139E631}"/>
              </a:ext>
            </a:extLst>
          </p:cNvPr>
          <p:cNvCxnSpPr/>
          <p:nvPr/>
        </p:nvCxnSpPr>
        <p:spPr>
          <a:xfrm flipH="1" flipV="1">
            <a:off x="4509856" y="3484220"/>
            <a:ext cx="914400" cy="7257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390BF6-6C42-4D7E-9499-D868B860726B}"/>
              </a:ext>
            </a:extLst>
          </p:cNvPr>
          <p:cNvSpPr txBox="1"/>
          <p:nvPr/>
        </p:nvSpPr>
        <p:spPr>
          <a:xfrm>
            <a:off x="5424256" y="4025304"/>
            <a:ext cx="206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8946A0-B0C5-4542-8F36-927A8DBE6296}"/>
              </a:ext>
            </a:extLst>
          </p:cNvPr>
          <p:cNvSpPr txBox="1"/>
          <p:nvPr/>
        </p:nvSpPr>
        <p:spPr>
          <a:xfrm>
            <a:off x="1775820" y="1778466"/>
            <a:ext cx="497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https://github.com/huggingface/transformers</a:t>
            </a:r>
          </a:p>
        </p:txBody>
      </p:sp>
    </p:spTree>
    <p:extLst>
      <p:ext uri="{BB962C8B-B14F-4D97-AF65-F5344CB8AC3E}">
        <p14:creationId xmlns:p14="http://schemas.microsoft.com/office/powerpoint/2010/main" val="1050120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05" y="1285875"/>
            <a:ext cx="11591383" cy="4392254"/>
          </a:xfrm>
        </p:spPr>
        <p:txBody>
          <a:bodyPr/>
          <a:lstStyle/>
          <a:p>
            <a:r>
              <a:rPr lang="en-US" dirty="0"/>
              <a:t>Applying PageRank to similar document clusters is an effective way of picking the right one.</a:t>
            </a:r>
          </a:p>
          <a:p>
            <a:r>
              <a:rPr lang="en-US" dirty="0"/>
              <a:t>Deciding where to process and where (and when) to update values is hard. (e.g. canonical tags for crawling and consolidation in HTML vs Rendered).</a:t>
            </a:r>
          </a:p>
          <a:p>
            <a:r>
              <a:rPr lang="en-US" dirty="0"/>
              <a:t>Index compression techniques made my eyes glaze over.</a:t>
            </a:r>
          </a:p>
          <a:p>
            <a:r>
              <a:rPr lang="en-US" dirty="0"/>
              <a:t>BERT models need </a:t>
            </a:r>
            <a:r>
              <a:rPr lang="en-US" b="1" dirty="0">
                <a:solidFill>
                  <a:srgbClr val="FF0000"/>
                </a:solidFill>
              </a:rPr>
              <a:t>all</a:t>
            </a:r>
            <a:r>
              <a:rPr lang="en-US" dirty="0"/>
              <a:t> the (or most of) content.</a:t>
            </a:r>
          </a:p>
          <a:p>
            <a:r>
              <a:rPr lang="en-US" dirty="0"/>
              <a:t>BERT is easily accessible.</a:t>
            </a:r>
          </a:p>
          <a:p>
            <a:r>
              <a:rPr lang="en-US" dirty="0"/>
              <a:t>I made some things </a:t>
            </a:r>
            <a:r>
              <a:rPr lang="en-US" dirty="0" err="1"/>
              <a:t>waaaaayy</a:t>
            </a:r>
            <a:r>
              <a:rPr lang="en-US" dirty="0"/>
              <a:t> simpler than they would be in real life.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16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B382AB-FCB8-4F04-8F6E-C7388AA11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952" y="1511353"/>
            <a:ext cx="5838095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50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05" y="1285875"/>
            <a:ext cx="11591383" cy="4392254"/>
          </a:xfrm>
        </p:spPr>
        <p:txBody>
          <a:bodyPr/>
          <a:lstStyle/>
          <a:p>
            <a:r>
              <a:rPr lang="en-US" dirty="0"/>
              <a:t>Applying PageRank to similar document clusters is an effective way of picking the right one.</a:t>
            </a:r>
          </a:p>
          <a:p>
            <a:r>
              <a:rPr lang="en-US" dirty="0"/>
              <a:t>Deciding where to process and where (and when) to update values is hard. (e.g. canonical tags for crawling and consolidation in HTML vs Rendered).</a:t>
            </a:r>
          </a:p>
          <a:p>
            <a:r>
              <a:rPr lang="en-US" dirty="0"/>
              <a:t>Index compression techniques made my eyes glaze over.</a:t>
            </a:r>
          </a:p>
          <a:p>
            <a:r>
              <a:rPr lang="en-US" dirty="0"/>
              <a:t>BERT models need </a:t>
            </a:r>
            <a:r>
              <a:rPr lang="en-US" b="1" dirty="0">
                <a:solidFill>
                  <a:srgbClr val="FF0000"/>
                </a:solidFill>
              </a:rPr>
              <a:t>all</a:t>
            </a:r>
            <a:r>
              <a:rPr lang="en-US" dirty="0"/>
              <a:t> the (or most of) content.</a:t>
            </a:r>
          </a:p>
          <a:p>
            <a:r>
              <a:rPr lang="en-US" dirty="0"/>
              <a:t>BERT is easily accessible.</a:t>
            </a:r>
          </a:p>
          <a:p>
            <a:r>
              <a:rPr lang="en-US" dirty="0"/>
              <a:t>I made some things way simpler than they would be in real life.</a:t>
            </a:r>
          </a:p>
          <a:p>
            <a:r>
              <a:rPr lang="en-US" dirty="0" err="1"/>
              <a:t>Sentencepiece</a:t>
            </a:r>
            <a:r>
              <a:rPr lang="en-US" dirty="0"/>
              <a:t> and BPE encoding is revolutionary for indexes and NLG</a:t>
            </a:r>
          </a:p>
          <a:p>
            <a:r>
              <a:rPr lang="en-US" dirty="0"/>
              <a:t>A minor code change can make the crawler go crazy.  Hats off to Google and Screaming Frog.</a:t>
            </a:r>
          </a:p>
          <a:p>
            <a:r>
              <a:rPr lang="en-US" dirty="0" err="1"/>
              <a:t>Minhash</a:t>
            </a:r>
            <a:r>
              <a:rPr lang="en-US" dirty="0"/>
              <a:t> comparison made checking rendering to crawled comparison, easy.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97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06" y="1285875"/>
            <a:ext cx="6122738" cy="37322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crawler written in Python that we are releasing as open source.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Keep in mind:</a:t>
            </a:r>
          </a:p>
          <a:p>
            <a:pPr marL="457200" indent="-457200">
              <a:buAutoNum type="arabicPeriod"/>
            </a:pPr>
            <a:r>
              <a:rPr lang="en-US" dirty="0"/>
              <a:t>This was written in a month</a:t>
            </a:r>
          </a:p>
          <a:p>
            <a:pPr marL="457200" indent="-457200">
              <a:buAutoNum type="arabicPeriod"/>
            </a:pPr>
            <a:r>
              <a:rPr lang="en-US" dirty="0"/>
              <a:t>Google engineers would laugh at it</a:t>
            </a:r>
          </a:p>
          <a:p>
            <a:pPr marL="457200" indent="-457200">
              <a:buAutoNum type="arabicPeriod"/>
            </a:pPr>
            <a:r>
              <a:rPr lang="en-US" dirty="0"/>
              <a:t>It probably has bugs</a:t>
            </a:r>
          </a:p>
          <a:p>
            <a:pPr marL="457200" indent="-457200">
              <a:buAutoNum type="arabicPeriod"/>
            </a:pPr>
            <a:r>
              <a:rPr lang="en-US" dirty="0"/>
              <a:t>It is </a:t>
            </a:r>
            <a:r>
              <a:rPr lang="en-US" b="1" dirty="0"/>
              <a:t>really fun </a:t>
            </a:r>
            <a:r>
              <a:rPr lang="en-US" dirty="0"/>
              <a:t>to play around with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73DE5-2AD7-4CD1-9707-5DB8CA7CC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548" y="0"/>
            <a:ext cx="4745452" cy="58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74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06" y="1285875"/>
            <a:ext cx="3761277" cy="37322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also built a simple UI in </a:t>
            </a:r>
            <a:r>
              <a:rPr lang="en-US" dirty="0" err="1"/>
              <a:t>Streamlit</a:t>
            </a:r>
            <a:r>
              <a:rPr lang="en-US" dirty="0"/>
              <a:t> so you can play around with the results and parameters.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70B3CE-7503-428D-8998-20AD2C9C4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357" y="114918"/>
            <a:ext cx="77775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96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06" y="1285875"/>
            <a:ext cx="3761277" cy="37322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Complete with Ads!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2A9D0-6BAE-4CB7-9F03-D67A9B10A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325" y="91216"/>
            <a:ext cx="7691497" cy="55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3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075765" y="3245528"/>
            <a:ext cx="10040470" cy="1066800"/>
          </a:xfrm>
        </p:spPr>
        <p:txBody>
          <a:bodyPr/>
          <a:lstStyle/>
          <a:p>
            <a:r>
              <a:rPr lang="en-US" dirty="0"/>
              <a:t>Thank You</a:t>
            </a:r>
          </a:p>
          <a:p>
            <a:endParaRPr lang="en-US" dirty="0"/>
          </a:p>
          <a:p>
            <a:r>
              <a:rPr lang="en-US" sz="2000" dirty="0"/>
              <a:t>Start playing at the link below</a:t>
            </a:r>
          </a:p>
          <a:p>
            <a:r>
              <a:rPr lang="en-US" sz="2000" b="0" dirty="0">
                <a:latin typeface="+mn-lt"/>
              </a:rPr>
              <a:t>https://locomotive.agency/coal-crawler-renderer-indexer-caboose</a:t>
            </a:r>
          </a:p>
          <a:p>
            <a:r>
              <a:rPr lang="en-US" dirty="0"/>
              <a:t>–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75765" y="4530570"/>
            <a:ext cx="10040470" cy="1066800"/>
          </a:xfrm>
        </p:spPr>
        <p:txBody>
          <a:bodyPr/>
          <a:lstStyle/>
          <a:p>
            <a:r>
              <a:rPr lang="en-US" dirty="0"/>
              <a:t>Find me on Twitter at: @</a:t>
            </a:r>
            <a:r>
              <a:rPr lang="en-US" dirty="0" err="1"/>
              <a:t>jroakes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61000">
              <a:schemeClr val="accent5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 lIns="457200"/>
          <a:lstStyle/>
          <a:p>
            <a:r>
              <a:rPr lang="en-US" dirty="0"/>
              <a:t>What we will learn</a:t>
            </a:r>
          </a:p>
        </p:txBody>
      </p:sp>
    </p:spTree>
    <p:extLst>
      <p:ext uri="{BB962C8B-B14F-4D97-AF65-F5344CB8AC3E}">
        <p14:creationId xmlns:p14="http://schemas.microsoft.com/office/powerpoint/2010/main" val="147098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6D3A-2616-0145-BFA1-E42F38A4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891C3-32CD-E74D-A644-045913CFC7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Overview of Crawling Landscape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Key Components of Crawler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Building a Toy 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Building a Crawler and Renderer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5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0423-E2BB-E44F-9A05-8062C9DB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200"/>
          <a:lstStyle/>
          <a:p>
            <a:r>
              <a:rPr lang="en-US" dirty="0"/>
              <a:t>Overview of Crawling Landscape</a:t>
            </a:r>
            <a:br>
              <a:rPr lang="en-US" dirty="0"/>
            </a:b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90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FD73EEB-079E-724D-9ED5-66A14E367F2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/>
          <a:stretch/>
        </p:blipFill>
        <p:spPr>
          <a:xfrm>
            <a:off x="6096000" y="589562"/>
            <a:ext cx="6096000" cy="471131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is Big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worked on sites with as many as a billion </a:t>
            </a:r>
            <a:r>
              <a:rPr lang="en-US" b="1" dirty="0"/>
              <a:t>potential </a:t>
            </a:r>
            <a:r>
              <a:rPr lang="en-US" dirty="0"/>
              <a:t>pages.  Google only crawls (or knows about) a fraction of those.</a:t>
            </a:r>
            <a:endParaRPr lang="en-US" b="1" dirty="0"/>
          </a:p>
          <a:p>
            <a:r>
              <a:rPr lang="en-US" dirty="0"/>
              <a:t>Crawled</a:t>
            </a:r>
          </a:p>
          <a:p>
            <a:r>
              <a:rPr lang="en-US" dirty="0"/>
              <a:t>Want to Crawl (frontier)</a:t>
            </a:r>
          </a:p>
          <a:p>
            <a:r>
              <a:rPr lang="en-US" dirty="0"/>
              <a:t>Unseen (or not wanted to be seen)</a:t>
            </a:r>
          </a:p>
        </p:txBody>
      </p:sp>
    </p:spTree>
    <p:extLst>
      <p:ext uri="{BB962C8B-B14F-4D97-AF65-F5344CB8AC3E}">
        <p14:creationId xmlns:p14="http://schemas.microsoft.com/office/powerpoint/2010/main" val="342173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is Big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PageRank</a:t>
            </a:r>
            <a:r>
              <a:rPr lang="en-US" dirty="0"/>
              <a:t>, or node popularity metrics, is a good way to measure how deep to go.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C26D3F-2DEC-4B5B-91B3-F3F7C59C7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95636"/>
            <a:ext cx="6095238" cy="4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7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is Big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Google knows about over 25 BILLION results.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0822FB-70C8-4E1A-B4D6-F6BC21E7C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759" y="0"/>
            <a:ext cx="5562241" cy="588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2">
      <a:dk1>
        <a:srgbClr val="000000"/>
      </a:dk1>
      <a:lt1>
        <a:srgbClr val="FFFFFF"/>
      </a:lt1>
      <a:dk2>
        <a:srgbClr val="2D4C6F"/>
      </a:dk2>
      <a:lt2>
        <a:srgbClr val="8BB8C5"/>
      </a:lt2>
      <a:accent1>
        <a:srgbClr val="FFCE6D"/>
      </a:accent1>
      <a:accent2>
        <a:srgbClr val="ACD036"/>
      </a:accent2>
      <a:accent3>
        <a:srgbClr val="70B04F"/>
      </a:accent3>
      <a:accent4>
        <a:srgbClr val="358D75"/>
      </a:accent4>
      <a:accent5>
        <a:srgbClr val="2A6976"/>
      </a:accent5>
      <a:accent6>
        <a:srgbClr val="2D4C6F"/>
      </a:accent6>
      <a:hlink>
        <a:srgbClr val="20CAE3"/>
      </a:hlink>
      <a:folHlink>
        <a:srgbClr val="6740C5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10685</TotalTime>
  <Words>1191</Words>
  <Application>Microsoft Office PowerPoint</Application>
  <PresentationFormat>Widescreen</PresentationFormat>
  <Paragraphs>176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Arial Black</vt:lpstr>
      <vt:lpstr>Calibri</vt:lpstr>
      <vt:lpstr>Office Theme</vt:lpstr>
      <vt:lpstr>Building a Simple Crawler on a Toy Internet</vt:lpstr>
      <vt:lpstr>About Me</vt:lpstr>
      <vt:lpstr>About Me</vt:lpstr>
      <vt:lpstr>What we will learn</vt:lpstr>
      <vt:lpstr>What we will learn</vt:lpstr>
      <vt:lpstr>Overview of Crawling Landscape  </vt:lpstr>
      <vt:lpstr>The Web is Big</vt:lpstr>
      <vt:lpstr>The Web is Big</vt:lpstr>
      <vt:lpstr>The Web is Big</vt:lpstr>
      <vt:lpstr>What a crawler must do</vt:lpstr>
      <vt:lpstr>Key Components of Crawler  </vt:lpstr>
      <vt:lpstr>Basic Crawl Architecture</vt:lpstr>
      <vt:lpstr>My Inferred Crawl Architecture</vt:lpstr>
      <vt:lpstr>My Inferred Crawl Architecture</vt:lpstr>
      <vt:lpstr>Key Learnings</vt:lpstr>
      <vt:lpstr>Building a Toy Internet  </vt:lpstr>
      <vt:lpstr>Criteria</vt:lpstr>
      <vt:lpstr>Solution</vt:lpstr>
      <vt:lpstr>PBN Maker 3000</vt:lpstr>
      <vt:lpstr>PBN Maker 3000</vt:lpstr>
      <vt:lpstr>Building a Crawler and Renderer  </vt:lpstr>
      <vt:lpstr>Step One</vt:lpstr>
      <vt:lpstr>Step Two</vt:lpstr>
      <vt:lpstr>Step Three</vt:lpstr>
      <vt:lpstr>A little help along the way</vt:lpstr>
      <vt:lpstr>Criteria</vt:lpstr>
      <vt:lpstr>Parts</vt:lpstr>
      <vt:lpstr>Learnings</vt:lpstr>
      <vt:lpstr>Learnings</vt:lpstr>
      <vt:lpstr>Learnings</vt:lpstr>
      <vt:lpstr>Learnings</vt:lpstr>
      <vt:lpstr>Learnings</vt:lpstr>
      <vt:lpstr>Learnings</vt:lpstr>
      <vt:lpstr>Learnings</vt:lpstr>
      <vt:lpstr>Result</vt:lpstr>
      <vt:lpstr>Result</vt:lpstr>
      <vt:lpstr>Result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JR Oakes</dc:creator>
  <cp:keywords/>
  <dc:description/>
  <cp:lastModifiedBy>JR Oakes</cp:lastModifiedBy>
  <cp:revision>105</cp:revision>
  <cp:lastPrinted>2018-06-22T21:21:59Z</cp:lastPrinted>
  <dcterms:created xsi:type="dcterms:W3CDTF">2017-10-11T14:19:30Z</dcterms:created>
  <dcterms:modified xsi:type="dcterms:W3CDTF">2019-11-26T18:54:16Z</dcterms:modified>
  <cp:category/>
</cp:coreProperties>
</file>