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0" r:id="rId2"/>
    <p:sldId id="275" r:id="rId3"/>
    <p:sldId id="281" r:id="rId4"/>
    <p:sldId id="262" r:id="rId5"/>
    <p:sldId id="271" r:id="rId6"/>
    <p:sldId id="270" r:id="rId7"/>
    <p:sldId id="276" r:id="rId8"/>
    <p:sldId id="282" r:id="rId9"/>
    <p:sldId id="273" r:id="rId10"/>
    <p:sldId id="283" r:id="rId11"/>
    <p:sldId id="284" r:id="rId12"/>
    <p:sldId id="272" r:id="rId13"/>
    <p:sldId id="279" r:id="rId14"/>
    <p:sldId id="274" r:id="rId15"/>
    <p:sldId id="277" r:id="rId16"/>
    <p:sldId id="27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/>
    <p:restoredTop sz="94665"/>
  </p:normalViewPr>
  <p:slideViewPr>
    <p:cSldViewPr snapToGrid="0" snapToObjects="1">
      <p:cViewPr varScale="1">
        <p:scale>
          <a:sx n="65" d="100"/>
          <a:sy n="65" d="100"/>
        </p:scale>
        <p:origin x="84" y="9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9ADD9-2B36-3646-B4C2-3A056068323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1FF16-8F05-2B4D-86FF-6882585D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B49E-BBEF-654D-8445-386D7ADD7D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2571-9E54-4D46-9525-5FEB88F0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A26610-0EEB-FA4B-BDAC-C7F791A78027}"/>
              </a:ext>
            </a:extLst>
          </p:cNvPr>
          <p:cNvSpPr/>
          <p:nvPr userDrawn="1"/>
        </p:nvSpPr>
        <p:spPr>
          <a:xfrm>
            <a:off x="0" y="0"/>
            <a:ext cx="12192000" cy="5880295"/>
          </a:xfrm>
          <a:prstGeom prst="rect">
            <a:avLst/>
          </a:prstGeom>
          <a:solidFill>
            <a:schemeClr val="tx2">
              <a:lumMod val="5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257087" y="4063385"/>
            <a:ext cx="3671518" cy="701731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txBody>
          <a:bodyPr wrap="square" lIns="182880" tIns="182880" rIns="182880" bIns="182880" anchor="ctr">
            <a:sp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56385" y="1849120"/>
            <a:ext cx="8253984" cy="2251972"/>
          </a:xfrm>
          <a:prstGeom prst="rect">
            <a:avLst/>
          </a:prstGeom>
          <a:noFill/>
        </p:spPr>
        <p:txBody>
          <a:bodyPr vert="horz" lIns="457200" tIns="45720" rIns="91440" bIns="45720" rtlCol="0" anchor="t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2AF45-A799-E941-B7CC-4B7BA6E3EEAB}"/>
              </a:ext>
            </a:extLst>
          </p:cNvPr>
          <p:cNvCxnSpPr>
            <a:cxnSpLocks/>
          </p:cNvCxnSpPr>
          <p:nvPr userDrawn="1"/>
        </p:nvCxnSpPr>
        <p:spPr>
          <a:xfrm>
            <a:off x="1991833" y="3681984"/>
            <a:ext cx="8205216" cy="0"/>
          </a:xfrm>
          <a:prstGeom prst="line">
            <a:avLst/>
          </a:prstGeom>
          <a:ln w="41275">
            <a:gradFill>
              <a:gsLst>
                <a:gs pos="0">
                  <a:schemeClr val="bg2">
                    <a:alpha val="0"/>
                  </a:schemeClr>
                </a:gs>
                <a:gs pos="5600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196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0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9B76566-F3E6-E447-AF7A-2C9723D1A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9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61B9BFEC-FED4-2E46-B98C-137FD56BEB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30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0"/>
            <a:ext cx="5994400" cy="59223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396639-0763-E34D-9EBF-9D09D3210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063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4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A81F42F2-2C28-7745-9E24-6C0705DFF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200" y="1361115"/>
            <a:ext cx="7317858" cy="32639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84240" cy="59117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BC3A50-F50F-F14B-A06F-B9DCBE607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9479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2CDF317-041F-1348-908D-6A1B8BA00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1212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1075765" y="23622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Thank You Message</a:t>
            </a:r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765" y="34290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Contact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36AB7-074D-D343-8571-011679EC0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8710" y="696379"/>
            <a:ext cx="2550290" cy="13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5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Pr>
        <a:gradFill>
          <a:gsLst>
            <a:gs pos="47000">
              <a:schemeClr val="accent4"/>
            </a:gs>
            <a:gs pos="98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6096001" cy="5996066"/>
          </a:xfrm>
          <a:prstGeom prst="rect">
            <a:avLst/>
          </a:prstGeom>
          <a:noFill/>
          <a:ln>
            <a:noFill/>
          </a:ln>
        </p:spPr>
        <p:txBody>
          <a:bodyPr vert="horz" lIns="640080" tIns="45720" rIns="91440" bIns="45720" rtlCol="0" anchor="ctr">
            <a:noAutofit/>
          </a:bodyPr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202980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90890FDB-A650-4247-9BDD-46D804451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biLevel thresh="25000"/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C95A1A65-5690-0744-BF0F-3A83858E6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7208875" cy="5996066"/>
          </a:xfrm>
          <a:prstGeom prst="rect">
            <a:avLst/>
          </a:prstGeom>
          <a:noFill/>
          <a:ln>
            <a:noFill/>
          </a:ln>
        </p:spPr>
        <p:txBody>
          <a:bodyPr vert="horz" lIns="457200" tIns="45720" rIns="91440" bIns="45720" rtlCol="0" anchor="ctr">
            <a:noAutofit/>
          </a:bodyPr>
          <a:lstStyle>
            <a:lvl1pPr>
              <a:defRPr sz="40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181714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accent6"/>
                </a:gs>
                <a:gs pos="99000">
                  <a:schemeClr val="accent4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8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95DB84-D7C3-6C42-B1F7-E9F5CFC417D4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1" y="1233488"/>
            <a:ext cx="5411474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42198-F93A-4C40-BD26-386D144492FC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CDAF596-638D-274D-B07C-917A9A37D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237032"/>
            <a:ext cx="5517800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BFE35B-ACCC-B54C-B695-98F3424C6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9164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35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95B800-52DD-D648-A0E7-7CA8E292C5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54355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9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n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29305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563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4340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5947144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7AEECC-06C1-4A46-968E-70A0BAB01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7B6908D-A7B4-FE45-A5CE-EDFF828B2D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5869172"/>
            <a:ext cx="12192000" cy="988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008C14-7B6D-3549-B819-8622A7D8E62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7888" y="6049271"/>
            <a:ext cx="1444766" cy="6711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5B1C6-A903-0544-9F43-B5F7E41202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9325" y="6030903"/>
            <a:ext cx="1308940" cy="707898"/>
          </a:xfrm>
          <a:prstGeom prst="rect">
            <a:avLst/>
          </a:prstGeom>
        </p:spPr>
      </p:pic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67578756-4857-234E-AF74-A0A6473028B8}"/>
              </a:ext>
            </a:extLst>
          </p:cNvPr>
          <p:cNvSpPr txBox="1">
            <a:spLocks/>
          </p:cNvSpPr>
          <p:nvPr userDrawn="1"/>
        </p:nvSpPr>
        <p:spPr>
          <a:xfrm>
            <a:off x="510060" y="6281702"/>
            <a:ext cx="5835876" cy="452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b="0" dirty="0">
                <a:solidFill>
                  <a:schemeClr val="accent4"/>
                </a:solidFill>
              </a:rPr>
              <a:t>JR Oakes |  @</a:t>
            </a:r>
            <a:r>
              <a:rPr lang="en-US" sz="1400" b="0" dirty="0" err="1">
                <a:solidFill>
                  <a:schemeClr val="accent4"/>
                </a:solidFill>
              </a:rPr>
              <a:t>jroakes</a:t>
            </a:r>
            <a:r>
              <a:rPr lang="en-US" sz="1400" b="0" dirty="0">
                <a:solidFill>
                  <a:schemeClr val="accent4"/>
                </a:solidFill>
              </a:rPr>
              <a:t>  |  </a:t>
            </a:r>
            <a:r>
              <a:rPr lang="en-US" sz="1400" b="0" i="0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400" b="0" i="0" kern="1200" dirty="0" err="1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TechSEOBoost</a:t>
            </a:r>
            <a:endParaRPr lang="en-US" sz="1400" b="0" dirty="0">
              <a:solidFill>
                <a:schemeClr val="accent4"/>
              </a:solidFill>
            </a:endParaRPr>
          </a:p>
          <a:p>
            <a:endParaRPr lang="en-US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6" r:id="rId5"/>
    <p:sldLayoutId id="2147483661" r:id="rId6"/>
    <p:sldLayoutId id="2147483662" r:id="rId7"/>
    <p:sldLayoutId id="2147483663" r:id="rId8"/>
    <p:sldLayoutId id="2147483656" r:id="rId9"/>
    <p:sldLayoutId id="2147483665" r:id="rId10"/>
    <p:sldLayoutId id="2147483658" r:id="rId11"/>
    <p:sldLayoutId id="2147483659" r:id="rId12"/>
    <p:sldLayoutId id="21474836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2562-0147-CF4D-BFB8-58EF10E5F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alpha val="91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JR Oakes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A51821-99ED-3E48-8D8D-06CA764C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1849120"/>
            <a:ext cx="10641330" cy="2251972"/>
          </a:xfrm>
        </p:spPr>
        <p:txBody>
          <a:bodyPr/>
          <a:lstStyle/>
          <a:p>
            <a:r>
              <a:rPr lang="en-US" dirty="0"/>
              <a:t>Building a Simple Crawler on a Toy Internet</a:t>
            </a:r>
          </a:p>
        </p:txBody>
      </p:sp>
    </p:spTree>
    <p:extLst>
      <p:ext uri="{BB962C8B-B14F-4D97-AF65-F5344CB8AC3E}">
        <p14:creationId xmlns:p14="http://schemas.microsoft.com/office/powerpoint/2010/main" val="12941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2">
            <a:extLst>
              <a:ext uri="{FF2B5EF4-FFF2-40B4-BE49-F238E27FC236}">
                <a16:creationId xmlns:a16="http://schemas.microsoft.com/office/drawing/2014/main" id="{52793ECE-4F1F-42C3-9A5C-DCC7D4F1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1538" y="201763"/>
            <a:ext cx="6308923" cy="420376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Crawl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7C159-3400-4C24-9938-CDE1EF322A36}"/>
              </a:ext>
            </a:extLst>
          </p:cNvPr>
          <p:cNvSpPr/>
          <p:nvPr/>
        </p:nvSpPr>
        <p:spPr>
          <a:xfrm>
            <a:off x="3879273" y="1976582"/>
            <a:ext cx="2946400" cy="1893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D0E68AB-AF54-604F-8C68-640B7BF6E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</a:blip>
          <a:srcRect/>
          <a:stretch/>
        </p:blipFill>
        <p:spPr>
          <a:xfrm>
            <a:off x="268851" y="338933"/>
            <a:ext cx="6086533" cy="405557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Crawl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7C159-3400-4C24-9938-CDE1EF322A36}"/>
              </a:ext>
            </a:extLst>
          </p:cNvPr>
          <p:cNvSpPr/>
          <p:nvPr/>
        </p:nvSpPr>
        <p:spPr>
          <a:xfrm>
            <a:off x="1376219" y="2048896"/>
            <a:ext cx="2946400" cy="1893454"/>
          </a:xfrm>
          <a:prstGeom prst="ellipse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54C6F3-09E3-40CF-97FE-D50901F0C9CE}"/>
              </a:ext>
            </a:extLst>
          </p:cNvPr>
          <p:cNvSpPr txBox="1">
            <a:spLocks/>
          </p:cNvSpPr>
          <p:nvPr/>
        </p:nvSpPr>
        <p:spPr>
          <a:xfrm>
            <a:off x="268851" y="338760"/>
            <a:ext cx="5679368" cy="1404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Hard to believe Google is wasting resources to render something that has not changed in 40 years.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0B02C-7186-4D59-A6F2-CC712459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27" y="558053"/>
            <a:ext cx="5074618" cy="34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7D0E68AB-AF54-604F-8C68-640B7BF6E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0951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0E2C2B-5E10-3B49-8C96-8F619263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 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4887-2AA0-8A45-A2ED-4016F05BA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 dolor </a:t>
            </a:r>
            <a:r>
              <a:rPr lang="en-US" dirty="0" err="1"/>
              <a:t>malesuada</a:t>
            </a:r>
            <a:r>
              <a:rPr lang="en-US" dirty="0"/>
              <a:t>, vitae maximus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3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8406-2A82-5846-B614-0C718466A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 dolor </a:t>
            </a:r>
            <a:r>
              <a:rPr lang="en-US" dirty="0" err="1"/>
              <a:t>malesuada</a:t>
            </a:r>
            <a:r>
              <a:rPr lang="en-US" dirty="0"/>
              <a:t>, vitae maximus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6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desktop computer sitting on a desk&#10;&#10;Description automatically generated">
            <a:extLst>
              <a:ext uri="{FF2B5EF4-FFF2-40B4-BE49-F238E27FC236}">
                <a16:creationId xmlns:a16="http://schemas.microsoft.com/office/drawing/2014/main" id="{546CA7BA-706A-E34A-934C-E96116D418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792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00952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</a:t>
            </a:r>
          </a:p>
        </p:txBody>
      </p:sp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063" y="1670050"/>
            <a:ext cx="5316537" cy="383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09506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 me on Twitter at: @</a:t>
            </a:r>
            <a:r>
              <a:rPr lang="en-US" dirty="0" err="1"/>
              <a:t>jroakes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b="10102"/>
          <a:stretch/>
        </p:blipFill>
        <p:spPr>
          <a:xfrm>
            <a:off x="0" y="-2"/>
            <a:ext cx="5195944" cy="58760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340" y="524615"/>
            <a:ext cx="5316022" cy="62119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Director, Technical SEO Research, at @</a:t>
            </a:r>
            <a:r>
              <a:rPr lang="en-US" dirty="0" err="1"/>
              <a:t>LocomotiveSEO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Passionate about: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4106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b="10102"/>
          <a:stretch/>
        </p:blipFill>
        <p:spPr>
          <a:xfrm>
            <a:off x="0" y="-2"/>
            <a:ext cx="5195944" cy="58760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340" y="524615"/>
            <a:ext cx="5316022" cy="62119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write some and do the Twitter thing.</a:t>
            </a:r>
          </a:p>
          <a:p>
            <a:pPr marL="0" indent="0">
              <a:buNone/>
            </a:pPr>
            <a:r>
              <a:rPr lang="en-US" dirty="0"/>
              <a:t>I share as much as I can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4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lIns="457200"/>
          <a:lstStyle/>
          <a:p>
            <a:r>
              <a:rPr lang="en-US" dirty="0"/>
              <a:t>What we will learn</a:t>
            </a:r>
          </a:p>
        </p:txBody>
      </p:sp>
    </p:spTree>
    <p:extLst>
      <p:ext uri="{BB962C8B-B14F-4D97-AF65-F5344CB8AC3E}">
        <p14:creationId xmlns:p14="http://schemas.microsoft.com/office/powerpoint/2010/main" val="147098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of Crawling 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Components of Crawler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a Toy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Overview of Crawling Landscape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/>
        </p:blipFill>
        <p:spPr>
          <a:xfrm>
            <a:off x="6096000" y="589562"/>
            <a:ext cx="6096000" cy="47113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is Big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worked on sites with as many as a billion </a:t>
            </a:r>
            <a:r>
              <a:rPr lang="en-US" b="1" dirty="0"/>
              <a:t>potential </a:t>
            </a:r>
            <a:r>
              <a:rPr lang="en-US" dirty="0"/>
              <a:t>pages.  Google only crawls (or knows about) a fraction of those.</a:t>
            </a:r>
            <a:endParaRPr lang="en-US" b="1" dirty="0"/>
          </a:p>
          <a:p>
            <a:r>
              <a:rPr lang="en-US" dirty="0"/>
              <a:t>Crawled</a:t>
            </a:r>
          </a:p>
          <a:p>
            <a:r>
              <a:rPr lang="en-US" dirty="0"/>
              <a:t>Want to Crawl (frontier)</a:t>
            </a:r>
          </a:p>
          <a:p>
            <a:r>
              <a:rPr lang="en-US" dirty="0"/>
              <a:t>Unseen</a:t>
            </a:r>
          </a:p>
        </p:txBody>
      </p:sp>
    </p:spTree>
    <p:extLst>
      <p:ext uri="{BB962C8B-B14F-4D97-AF65-F5344CB8AC3E}">
        <p14:creationId xmlns:p14="http://schemas.microsoft.com/office/powerpoint/2010/main" val="342173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crawler must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robust</a:t>
            </a:r>
            <a:r>
              <a:rPr lang="en-US" dirty="0"/>
              <a:t>. Handle spider traps and malicious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distributed</a:t>
            </a:r>
            <a:r>
              <a:rPr lang="en-US" dirty="0"/>
              <a:t>.  Run across many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scalable</a:t>
            </a:r>
            <a:r>
              <a:rPr lang="en-US" dirty="0"/>
              <a:t>. Easy to add more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efficient</a:t>
            </a:r>
            <a:r>
              <a:rPr lang="en-US" dirty="0"/>
              <a:t>. Use network and processing resources wisely.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Prioritize</a:t>
            </a:r>
            <a:r>
              <a:rPr lang="en-US" dirty="0"/>
              <a:t>. Know the quality and priority of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Operate continuously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adaptable</a:t>
            </a:r>
            <a:r>
              <a:rPr lang="en-US" dirty="0"/>
              <a:t>.  Easy to change with new data / web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a good citizen</a:t>
            </a:r>
            <a:r>
              <a:rPr lang="en-US" dirty="0"/>
              <a:t>. Respect robots.txt and server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100" dirty="0"/>
              <a:t>Ref: [</a:t>
            </a:r>
            <a:r>
              <a:rPr lang="en-US" altLang="en-US" sz="1100" dirty="0"/>
              <a:t>Crawling and Duplicates, Chris Manning and Pandu Nayak]</a:t>
            </a:r>
            <a:r>
              <a:rPr lang="en-US" sz="1100" dirty="0"/>
              <a:t> (http://web.stanford.edu/class/cs276/19handouts/lecture18-crawling.ppt)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D0E68AB-AF54-604F-8C68-640B7BF6E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2941538" y="201763"/>
            <a:ext cx="6308923" cy="4203763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4355"/>
            <a:ext cx="11630345" cy="621194"/>
          </a:xfrm>
        </p:spPr>
        <p:txBody>
          <a:bodyPr/>
          <a:lstStyle/>
          <a:p>
            <a:r>
              <a:rPr lang="en-US" dirty="0"/>
              <a:t>Basic Crawl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282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2D4C6F"/>
      </a:dk2>
      <a:lt2>
        <a:srgbClr val="8BB8C5"/>
      </a:lt2>
      <a:accent1>
        <a:srgbClr val="FFCE6D"/>
      </a:accent1>
      <a:accent2>
        <a:srgbClr val="ACD036"/>
      </a:accent2>
      <a:accent3>
        <a:srgbClr val="70B04F"/>
      </a:accent3>
      <a:accent4>
        <a:srgbClr val="358D75"/>
      </a:accent4>
      <a:accent5>
        <a:srgbClr val="2A6976"/>
      </a:accent5>
      <a:accent6>
        <a:srgbClr val="2D4C6F"/>
      </a:accent6>
      <a:hlink>
        <a:srgbClr val="20CAE3"/>
      </a:hlink>
      <a:folHlink>
        <a:srgbClr val="6740C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9643</TotalTime>
  <Words>439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Office Theme</vt:lpstr>
      <vt:lpstr>Building a Simple Crawler on a Toy Internet</vt:lpstr>
      <vt:lpstr>About Me</vt:lpstr>
      <vt:lpstr>About Me</vt:lpstr>
      <vt:lpstr>What we will learn</vt:lpstr>
      <vt:lpstr>What we will learn</vt:lpstr>
      <vt:lpstr>Overview of Crawling Landscape  </vt:lpstr>
      <vt:lpstr>The Web is Big</vt:lpstr>
      <vt:lpstr>What a crawler must do</vt:lpstr>
      <vt:lpstr>Basic Crawl Architecture</vt:lpstr>
      <vt:lpstr>Basic Crawl Architecture</vt:lpstr>
      <vt:lpstr>Basic Crawl Architecture</vt:lpstr>
      <vt:lpstr>Caption text goes here</vt:lpstr>
      <vt:lpstr>Title Text Goes Here Lorem Ipsum Dolor Sit Amet</vt:lpstr>
      <vt:lpstr>PowerPoint Presentation</vt:lpstr>
      <vt:lpstr>Title Text Goes Here</vt:lpstr>
      <vt:lpstr>Title Text Goes Here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JR Oakes</dc:creator>
  <cp:keywords/>
  <dc:description/>
  <cp:lastModifiedBy>JR Oakes</cp:lastModifiedBy>
  <cp:revision>78</cp:revision>
  <cp:lastPrinted>2018-06-22T21:21:59Z</cp:lastPrinted>
  <dcterms:created xsi:type="dcterms:W3CDTF">2017-10-11T14:19:30Z</dcterms:created>
  <dcterms:modified xsi:type="dcterms:W3CDTF">2019-11-18T01:36:05Z</dcterms:modified>
  <cp:category/>
</cp:coreProperties>
</file>