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06"/>
    <p:restoredTop sz="94627"/>
  </p:normalViewPr>
  <p:slideViewPr>
    <p:cSldViewPr snapToGrid="0">
      <p:cViewPr varScale="1">
        <p:scale>
          <a:sx n="110" d="100"/>
          <a:sy n="110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pike.sh/blog/oncall-rotation-best-practices/" TargetMode="External"/><Relationship Id="rId2" Type="http://schemas.openxmlformats.org/officeDocument/2006/relationships/hyperlink" Target="https://www.cortex.io/post/best-practices-for-on-call-rota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re.google/workbook/on-ca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18721-F68F-3697-FA42-7BF7AD466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Pager rotation duties in </a:t>
            </a:r>
            <a:r>
              <a:rPr lang="en-US" sz="4800" dirty="0" err="1"/>
              <a:t>devops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DBC8B-FBDD-0A5E-F22B-4827578C0F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Adrian Marquez</a:t>
            </a:r>
          </a:p>
          <a:p>
            <a:r>
              <a:rPr lang="en-US" dirty="0"/>
              <a:t>CSD 380</a:t>
            </a:r>
          </a:p>
          <a:p>
            <a:r>
              <a:rPr lang="en-US" dirty="0"/>
              <a:t>07/05/2025</a:t>
            </a:r>
          </a:p>
        </p:txBody>
      </p:sp>
    </p:spTree>
    <p:extLst>
      <p:ext uri="{BB962C8B-B14F-4D97-AF65-F5344CB8AC3E}">
        <p14:creationId xmlns:p14="http://schemas.microsoft.com/office/powerpoint/2010/main" val="343815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296C9-88DB-C861-8531-7FDF4C81B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81F66-B420-6CBD-A204-746670CB0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pager rotations? </a:t>
            </a:r>
          </a:p>
          <a:p>
            <a:pPr lvl="1"/>
            <a:r>
              <a:rPr lang="en-US" dirty="0"/>
              <a:t>Teams take turns being on-call to respond to production incidents.</a:t>
            </a:r>
          </a:p>
          <a:p>
            <a:r>
              <a:rPr lang="en-US" dirty="0"/>
              <a:t>Why it matters in DevOps:</a:t>
            </a:r>
          </a:p>
          <a:p>
            <a:pPr lvl="1"/>
            <a:r>
              <a:rPr lang="en-US" dirty="0"/>
              <a:t>Ensures reliability, supports CI/CD continuity, and maintains team accountability.</a:t>
            </a:r>
          </a:p>
        </p:txBody>
      </p:sp>
    </p:spTree>
    <p:extLst>
      <p:ext uri="{BB962C8B-B14F-4D97-AF65-F5344CB8AC3E}">
        <p14:creationId xmlns:p14="http://schemas.microsoft.com/office/powerpoint/2010/main" val="290247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2586-56CD-98AA-D4AB-9AFF37129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Best Practices</a:t>
            </a:r>
            <a:r>
              <a:rPr lang="en-US" sz="3200" i="1" baseline="30000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7666A-0CDF-B8AF-4B21-D6E38E36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Adopt DevOps practices:</a:t>
            </a:r>
          </a:p>
          <a:p>
            <a:pPr lvl="1"/>
            <a:r>
              <a:rPr lang="en-US" dirty="0"/>
              <a:t>Developers share operational responsibility, creating more resilient systems.</a:t>
            </a:r>
          </a:p>
          <a:p>
            <a:r>
              <a:rPr lang="en-US" dirty="0"/>
              <a:t>Establish escalation policies and clear team roles for service ownership.</a:t>
            </a:r>
          </a:p>
        </p:txBody>
      </p:sp>
    </p:spTree>
    <p:extLst>
      <p:ext uri="{BB962C8B-B14F-4D97-AF65-F5344CB8AC3E}">
        <p14:creationId xmlns:p14="http://schemas.microsoft.com/office/powerpoint/2010/main" val="461245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D81D5-13FD-08D0-D881-6BB4475C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Best Practices</a:t>
            </a:r>
            <a:r>
              <a:rPr lang="en-US" sz="3200" baseline="30000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C6345-0861-40BE-FFE1-153DE151E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Assess team needs, distribute responsibilities fairly, and maintain scheduling flexibility.</a:t>
            </a:r>
          </a:p>
          <a:p>
            <a:r>
              <a:rPr lang="en-US" dirty="0"/>
              <a:t>Communicate expectations, manage alert fatigue, and support on-call wellbeing</a:t>
            </a:r>
          </a:p>
        </p:txBody>
      </p:sp>
    </p:spTree>
    <p:extLst>
      <p:ext uri="{BB962C8B-B14F-4D97-AF65-F5344CB8AC3E}">
        <p14:creationId xmlns:p14="http://schemas.microsoft.com/office/powerpoint/2010/main" val="4205032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7920-EC90-A6B8-029F-69D9E46B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&amp; Human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BFC1F-3E74-8EE2-3CD9-8F3D0A9AB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 scheduling and alert routing with tools like PagerDuty, </a:t>
            </a:r>
            <a:r>
              <a:rPr lang="en-US" dirty="0" err="1"/>
              <a:t>Opsgenie</a:t>
            </a:r>
            <a:r>
              <a:rPr lang="en-US" dirty="0"/>
              <a:t>, or </a:t>
            </a:r>
            <a:r>
              <a:rPr lang="en-US" dirty="0" err="1"/>
              <a:t>AlertOps</a:t>
            </a:r>
            <a:r>
              <a:rPr lang="en-US" dirty="0"/>
              <a:t>.</a:t>
            </a:r>
          </a:p>
          <a:p>
            <a:r>
              <a:rPr lang="en-US" dirty="0"/>
              <a:t>Limit pager load.</a:t>
            </a:r>
          </a:p>
          <a:p>
            <a:r>
              <a:rPr lang="en-US" dirty="0"/>
              <a:t>Encourage shadowing, training, and knowledge sharing.</a:t>
            </a:r>
          </a:p>
        </p:txBody>
      </p:sp>
    </p:spTree>
    <p:extLst>
      <p:ext uri="{BB962C8B-B14F-4D97-AF65-F5344CB8AC3E}">
        <p14:creationId xmlns:p14="http://schemas.microsoft.com/office/powerpoint/2010/main" val="2978727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A3294-8AE3-C8D3-61B7-677DC191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&amp;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EA3C8-EE0D-9A32-E147-8639A86EE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Reduced burnout, higher employee satisfaction, and improved retention.</a:t>
            </a:r>
          </a:p>
          <a:p>
            <a:r>
              <a:rPr lang="en-US" dirty="0"/>
              <a:t>Better incident response, service reliability, and customer satisfaction.</a:t>
            </a:r>
          </a:p>
          <a:p>
            <a:r>
              <a:rPr lang="en-US" dirty="0"/>
              <a:t>Increased transparency, team accountability, and continuous process improvement.</a:t>
            </a:r>
          </a:p>
        </p:txBody>
      </p:sp>
    </p:spTree>
    <p:extLst>
      <p:ext uri="{BB962C8B-B14F-4D97-AF65-F5344CB8AC3E}">
        <p14:creationId xmlns:p14="http://schemas.microsoft.com/office/powerpoint/2010/main" val="77227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85CCB-DA76-5B95-C1EF-4F044F64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0F6BD-CEB9-2C40-5D5D-3A1FE66D6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Assess incident frequency and business needs.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fair, flexible schedules, including follow-the-sun if required.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Implement automation for notifications and alert routing.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Define escalation policies and handoff procedures.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Limit on-call shifts, shadow new team members, and track pager load.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Review incidents and refine schedules/readjust polices regularly.</a:t>
            </a:r>
          </a:p>
        </p:txBody>
      </p:sp>
    </p:spTree>
    <p:extLst>
      <p:ext uri="{BB962C8B-B14F-4D97-AF65-F5344CB8AC3E}">
        <p14:creationId xmlns:p14="http://schemas.microsoft.com/office/powerpoint/2010/main" val="308245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67164-776C-D6BA-D79B-75ED169D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Mitigation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B332A-445B-EFE9-1822-56BB94C6D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Alert fatigue – tune thresholds and use duplication.</a:t>
            </a:r>
          </a:p>
          <a:p>
            <a:r>
              <a:rPr lang="en-US" dirty="0"/>
              <a:t>Burnout – cap pager load, compensate for shifts, and separate dev and on-call duties.</a:t>
            </a:r>
          </a:p>
          <a:p>
            <a:r>
              <a:rPr lang="en-US" dirty="0"/>
              <a:t>Knowledge loss – maintain runbooks and hold post-incident reviews.</a:t>
            </a:r>
          </a:p>
        </p:txBody>
      </p:sp>
    </p:spTree>
    <p:extLst>
      <p:ext uri="{BB962C8B-B14F-4D97-AF65-F5344CB8AC3E}">
        <p14:creationId xmlns:p14="http://schemas.microsoft.com/office/powerpoint/2010/main" val="2546582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33F1-C290-2F00-1DB6-061D4588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71AC6-0FC8-FFF5-B085-336531E76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Best practices for your team’s on-call rotations — Cortex</a:t>
            </a:r>
            <a:r>
              <a:rPr lang="en-US" dirty="0"/>
              <a:t>. (2021, February 13). </a:t>
            </a:r>
            <a:r>
              <a:rPr lang="en-US" dirty="0" err="1"/>
              <a:t>www.cortex.io</a:t>
            </a:r>
            <a:r>
              <a:rPr lang="en-US" dirty="0"/>
              <a:t>. </a:t>
            </a:r>
            <a:r>
              <a:rPr lang="en-US" dirty="0">
                <a:hlinkClick r:id="rId2"/>
              </a:rPr>
              <a:t>https://www.cortex.io/post/best-practices-for-on-call-rotations</a:t>
            </a:r>
            <a:r>
              <a:rPr lang="en-US" dirty="0"/>
              <a:t> </a:t>
            </a:r>
            <a:r>
              <a:rPr lang="en-US" baseline="30000" dirty="0"/>
              <a:t>1</a:t>
            </a:r>
          </a:p>
          <a:p>
            <a:r>
              <a:rPr lang="en-US" dirty="0"/>
              <a:t>Sreekar. (2024, December 2). </a:t>
            </a:r>
            <a:r>
              <a:rPr lang="en-US" i="1" dirty="0"/>
              <a:t>Best Practices for On-Call Rotation</a:t>
            </a:r>
            <a:r>
              <a:rPr lang="en-US" dirty="0"/>
              <a:t>. Spike’s Blog. </a:t>
            </a:r>
            <a:r>
              <a:rPr lang="en-US" dirty="0">
                <a:hlinkClick r:id="rId3"/>
              </a:rPr>
              <a:t>https://spike.sh/blog/oncall-rotation-best-practices</a:t>
            </a:r>
            <a:r>
              <a:rPr lang="en-US" dirty="0"/>
              <a:t> </a:t>
            </a:r>
            <a:r>
              <a:rPr lang="en-US" baseline="30000" dirty="0"/>
              <a:t>2</a:t>
            </a:r>
          </a:p>
          <a:p>
            <a:r>
              <a:rPr lang="en-US" dirty="0"/>
              <a:t>Cook, O., Smollett, S., Spadaccini, A., Donnelly, C., Ma, J., Evernote, G. P., Thorne, S., &amp; Yang, J. (2016). </a:t>
            </a:r>
            <a:r>
              <a:rPr lang="en-US" i="1" dirty="0"/>
              <a:t>On-Call</a:t>
            </a:r>
            <a:r>
              <a:rPr lang="en-US" dirty="0"/>
              <a:t>. </a:t>
            </a:r>
            <a:r>
              <a:rPr lang="en-US" dirty="0" err="1"/>
              <a:t>Sre.google</a:t>
            </a:r>
            <a:r>
              <a:rPr lang="en-US" dirty="0"/>
              <a:t>; Google SRE. </a:t>
            </a:r>
            <a:r>
              <a:rPr lang="en-US" dirty="0">
                <a:hlinkClick r:id="rId4"/>
              </a:rPr>
              <a:t>https://sre.google/workbook/on-call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8243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46</TotalTime>
  <Words>390</Words>
  <Application>Microsoft Macintosh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Pager rotation duties in devops</vt:lpstr>
      <vt:lpstr>Introduction &amp; Objectives</vt:lpstr>
      <vt:lpstr>Industry Best Practices1</vt:lpstr>
      <vt:lpstr>More Best Practices2</vt:lpstr>
      <vt:lpstr>Technical &amp; Human Considerations</vt:lpstr>
      <vt:lpstr>Benefits &amp; Outcomes</vt:lpstr>
      <vt:lpstr>Recommended Workflow</vt:lpstr>
      <vt:lpstr>Challenges &amp; Mitigation Strategies</vt:lpstr>
      <vt:lpstr>Additional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Marquez, Adrian (anmarquez)</dc:creator>
  <cp:lastModifiedBy>Marquez, Adrian (anmarquez)</cp:lastModifiedBy>
  <cp:revision>1</cp:revision>
  <dcterms:created xsi:type="dcterms:W3CDTF">2025-07-05T19:57:39Z</dcterms:created>
  <dcterms:modified xsi:type="dcterms:W3CDTF">2025-07-05T20:43:52Z</dcterms:modified>
</cp:coreProperties>
</file>