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96" r:id="rId3"/>
    <p:sldId id="297" r:id="rId4"/>
    <p:sldId id="299" r:id="rId5"/>
    <p:sldId id="298" r:id="rId6"/>
    <p:sldId id="261" r:id="rId7"/>
    <p:sldId id="300" r:id="rId8"/>
    <p:sldId id="301" r:id="rId9"/>
    <p:sldId id="302" r:id="rId10"/>
    <p:sldId id="262" r:id="rId11"/>
    <p:sldId id="303" r:id="rId12"/>
    <p:sldId id="305" r:id="rId13"/>
    <p:sldId id="307" r:id="rId14"/>
    <p:sldId id="308" r:id="rId15"/>
    <p:sldId id="309" r:id="rId16"/>
    <p:sldId id="312" r:id="rId17"/>
    <p:sldId id="311" r:id="rId18"/>
    <p:sldId id="310" r:id="rId19"/>
    <p:sldId id="306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Quattrocento Sans" panose="020B060402020202020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Lor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17" autoAdjust="0"/>
  </p:normalViewPr>
  <p:slideViewPr>
    <p:cSldViewPr snapToGrid="0">
      <p:cViewPr varScale="1">
        <p:scale>
          <a:sx n="129" d="100"/>
          <a:sy n="129" d="100"/>
        </p:scale>
        <p:origin x="10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6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69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57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072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559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014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23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374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92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93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44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mengklasifikasi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penyakit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</a:t>
            </a: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yang </a:t>
            </a:r>
            <a:r>
              <a:rPr lang="en-US" dirty="0" err="1" smtClean="0"/>
              <a:t>terkenal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kecepatan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pemprosesan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klasifikasinya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latih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mungkin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memprosesnya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mencegah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dibutuhkan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pembobotan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fitur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pembobotan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fitur</a:t>
            </a:r>
            <a:r>
              <a:rPr lang="en-US" dirty="0" smtClean="0"/>
              <a:t> Information Gain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didalamnya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mempercepat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lagi</a:t>
            </a:r>
            <a:r>
              <a:rPr lang="en-US" baseline="0" dirty="0" smtClean="0"/>
              <a:t> proses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naïve </a:t>
            </a:r>
            <a:r>
              <a:rPr lang="en-US" baseline="0" dirty="0" err="1" smtClean="0"/>
              <a:t>bayes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baseline="0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gejala</a:t>
            </a:r>
            <a:r>
              <a:rPr lang="en-US" dirty="0" smtClean="0"/>
              <a:t> yang paling </a:t>
            </a:r>
            <a:r>
              <a:rPr lang="en-US" dirty="0" err="1" smtClean="0"/>
              <a:t>dominan</a:t>
            </a:r>
            <a:r>
              <a:rPr lang="en-US" dirty="0" smtClean="0"/>
              <a:t>. </a:t>
            </a:r>
            <a:r>
              <a:rPr lang="en-IN" baseline="0" dirty="0" err="1" smtClean="0"/>
              <a:t>Dibandingkan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dengan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metode</a:t>
            </a:r>
            <a:r>
              <a:rPr lang="en-IN" baseline="0" dirty="0" smtClean="0"/>
              <a:t> </a:t>
            </a:r>
            <a:r>
              <a:rPr lang="en-IN" baseline="0" dirty="0" err="1" smtClean="0"/>
              <a:t>umum</a:t>
            </a:r>
            <a:r>
              <a:rPr lang="en-IN" baseline="0" dirty="0" smtClean="0"/>
              <a:t> </a:t>
            </a:r>
            <a:r>
              <a:rPr lang="en-IN" baseline="0" dirty="0" err="1" smtClean="0"/>
              <a:t>lainnya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seperti</a:t>
            </a:r>
            <a:r>
              <a:rPr lang="en-IN" baseline="0" dirty="0" smtClean="0"/>
              <a:t> gain ratio (GR), Correlation-Based (CB), </a:t>
            </a:r>
            <a:r>
              <a:rPr lang="en-IN" baseline="0" dirty="0" err="1" smtClean="0"/>
              <a:t>dan</a:t>
            </a:r>
            <a:r>
              <a:rPr lang="en-IN" baseline="0" dirty="0" smtClean="0"/>
              <a:t> Particle Swarm Optimization (PSO), information gain </a:t>
            </a:r>
            <a:r>
              <a:rPr lang="en-IN" baseline="0" dirty="0" err="1" smtClean="0"/>
              <a:t>masih</a:t>
            </a:r>
            <a:r>
              <a:rPr lang="en-IN" baseline="0" dirty="0" smtClean="0"/>
              <a:t> </a:t>
            </a:r>
            <a:r>
              <a:rPr lang="en-IN" baseline="0" dirty="0" err="1" smtClean="0"/>
              <a:t>cukup</a:t>
            </a:r>
            <a:r>
              <a:rPr lang="en-IN" baseline="0" dirty="0" smtClean="0"/>
              <a:t> </a:t>
            </a:r>
            <a:r>
              <a:rPr lang="en-IN" baseline="0" dirty="0" err="1" smtClean="0"/>
              <a:t>memumpuni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dari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segi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kecepatan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hasil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akurasi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dengan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menggunakan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beberapa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metode</a:t>
            </a:r>
            <a:r>
              <a:rPr lang="en-IN" baseline="0" dirty="0" smtClean="0"/>
              <a:t> </a:t>
            </a:r>
            <a:r>
              <a:rPr lang="en-IN" baseline="0" dirty="0" err="1" smtClean="0"/>
              <a:t>klasifikasi</a:t>
            </a:r>
            <a:r>
              <a:rPr lang="en-IN" baseline="0" dirty="0" smtClean="0"/>
              <a:t>. </a:t>
            </a:r>
            <a:r>
              <a:rPr lang="en-IN" baseline="0" dirty="0" err="1" smtClean="0"/>
              <a:t>Kelebihan</a:t>
            </a:r>
            <a:r>
              <a:rPr lang="en-IN" baseline="0" dirty="0" smtClean="0"/>
              <a:t> information gain </a:t>
            </a:r>
            <a:r>
              <a:rPr lang="en-IN" baseline="0" dirty="0" err="1" smtClean="0"/>
              <a:t>merupakan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metode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pembobotan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fitur</a:t>
            </a:r>
            <a:r>
              <a:rPr lang="en-IN" baseline="0" dirty="0" smtClean="0"/>
              <a:t> yang paling </a:t>
            </a:r>
            <a:r>
              <a:rPr lang="en-IN" baseline="0" dirty="0" err="1" smtClean="0"/>
              <a:t>sederhana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dibandingkan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metode</a:t>
            </a:r>
            <a:r>
              <a:rPr lang="en-IN" baseline="0" dirty="0" smtClean="0"/>
              <a:t> yang lain </a:t>
            </a:r>
            <a:r>
              <a:rPr lang="en-IN" baseline="0" dirty="0" err="1" smtClean="0"/>
              <a:t>dan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sering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digunakan</a:t>
            </a:r>
            <a:r>
              <a:rPr lang="en-IN" baseline="0" dirty="0" smtClean="0"/>
              <a:t> di </a:t>
            </a:r>
            <a:r>
              <a:rPr lang="en-IN" baseline="0" dirty="0" err="1" smtClean="0"/>
              <a:t>banyak</a:t>
            </a:r>
            <a:r>
              <a:rPr lang="en-IN" baseline="0" dirty="0" smtClean="0"/>
              <a:t> </a:t>
            </a:r>
            <a:r>
              <a:rPr lang="en-IN" baseline="0" dirty="0" err="1" smtClean="0"/>
              <a:t>pembuatan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aplikasi</a:t>
            </a:r>
            <a:r>
              <a:rPr lang="en-IN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68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b="1" dirty="0" err="1" smtClean="0"/>
              <a:t>Oleh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karena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itu</a:t>
            </a:r>
            <a:r>
              <a:rPr lang="en-US" sz="1100" b="1" dirty="0" smtClean="0"/>
              <a:t>, </a:t>
            </a:r>
            <a:r>
              <a:rPr lang="en-US" sz="1100" b="1" dirty="0" err="1" smtClean="0"/>
              <a:t>Dibuatlah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sistem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klasifikasi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penyakit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menggunakan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metode</a:t>
            </a:r>
            <a:r>
              <a:rPr lang="en-US" sz="1100" b="1" dirty="0" smtClean="0"/>
              <a:t> naïve </a:t>
            </a:r>
            <a:r>
              <a:rPr lang="en-US" sz="1100" b="1" dirty="0" err="1" smtClean="0"/>
              <a:t>bayes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seleksi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fitur</a:t>
            </a:r>
            <a:r>
              <a:rPr lang="en-US" sz="1100" b="1" dirty="0" smtClean="0"/>
              <a:t> Information Gain </a:t>
            </a:r>
            <a:r>
              <a:rPr lang="en-US" sz="1100" b="1" dirty="0" err="1" smtClean="0"/>
              <a:t>pada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tanaman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jagung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untuk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membantu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petani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dalam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menentukan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penyakit</a:t>
            </a:r>
            <a:r>
              <a:rPr lang="en-US" sz="1100" b="1" dirty="0" smtClean="0"/>
              <a:t> yang </a:t>
            </a:r>
            <a:r>
              <a:rPr lang="en-US" sz="1100" b="1" dirty="0" err="1" smtClean="0"/>
              <a:t>terjadi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dan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cara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penanganannya</a:t>
            </a:r>
            <a:r>
              <a:rPr lang="en-US" sz="1100" b="1" dirty="0" smtClean="0"/>
              <a:t>.</a:t>
            </a:r>
            <a:r>
              <a:rPr lang="en-US" sz="1100" b="1" baseline="0" dirty="0" smtClean="0"/>
              <a:t> </a:t>
            </a:r>
            <a:r>
              <a:rPr lang="en-US" b="1" dirty="0" err="1" smtClean="0"/>
              <a:t>sehingga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meningkatkan</a:t>
            </a:r>
            <a:r>
              <a:rPr lang="en-US" b="1" dirty="0" smtClean="0"/>
              <a:t> </a:t>
            </a:r>
            <a:r>
              <a:rPr lang="en-US" b="1" dirty="0" err="1" smtClean="0"/>
              <a:t>kualitas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mutu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tamanaman</a:t>
            </a:r>
            <a:r>
              <a:rPr lang="en-US" b="1" dirty="0" smtClean="0"/>
              <a:t> </a:t>
            </a:r>
            <a:r>
              <a:rPr lang="en-US" b="1" dirty="0" err="1" smtClean="0"/>
              <a:t>jagung</a:t>
            </a:r>
            <a:r>
              <a:rPr lang="en-US" b="1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58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1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88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a3b4cb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5a3b4cb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37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84742" y="248093"/>
            <a:ext cx="5297844" cy="1334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PENERAPAN ALGORITMA </a:t>
            </a:r>
            <a:r>
              <a:rPr lang="en-IN" sz="2000" i="1" dirty="0" smtClean="0"/>
              <a:t>NAÏVE BAYES </a:t>
            </a:r>
            <a:r>
              <a:rPr lang="en-IN" sz="2000" dirty="0" smtClean="0"/>
              <a:t>DAN </a:t>
            </a:r>
            <a:r>
              <a:rPr lang="en-IN" sz="2000" i="1" dirty="0" smtClean="0"/>
              <a:t>INFORMATION GAIN </a:t>
            </a:r>
            <a:r>
              <a:rPr lang="en-IN" sz="2000" dirty="0" smtClean="0"/>
              <a:t>UNTUK KLASIFIKASI PENYAKIT DAN HAMA TANAMAN JAGUNG</a:t>
            </a:r>
            <a:endParaRPr lang="en-IN" sz="20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1;p12"/>
          <p:cNvSpPr txBox="1">
            <a:spLocks/>
          </p:cNvSpPr>
          <p:nvPr/>
        </p:nvSpPr>
        <p:spPr>
          <a:xfrm>
            <a:off x="684742" y="1459048"/>
            <a:ext cx="5340374" cy="47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IN" sz="1200" dirty="0" smtClean="0"/>
              <a:t>(DINAS PERTANIAN TANAMAN PANGAN, </a:t>
            </a:r>
            <a:r>
              <a:rPr lang="en-IN" sz="1200" dirty="0" smtClean="0"/>
              <a:t>HOLTIKULTURA </a:t>
            </a:r>
            <a:r>
              <a:rPr lang="en-IN" sz="1200" dirty="0" smtClean="0"/>
              <a:t>DAN PERKEBUNAN KABUPATEN SUMENEP)</a:t>
            </a:r>
            <a:endParaRPr lang="en-IN" sz="1200" dirty="0"/>
          </a:p>
        </p:txBody>
      </p:sp>
      <p:sp>
        <p:nvSpPr>
          <p:cNvPr id="13" name="Google Shape;71;p12"/>
          <p:cNvSpPr txBox="1">
            <a:spLocks/>
          </p:cNvSpPr>
          <p:nvPr/>
        </p:nvSpPr>
        <p:spPr>
          <a:xfrm>
            <a:off x="684742" y="2113060"/>
            <a:ext cx="5340374" cy="65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IN" sz="1200" dirty="0" err="1" smtClean="0"/>
              <a:t>Oleh</a:t>
            </a:r>
            <a:r>
              <a:rPr lang="en-IN" sz="1200" dirty="0" smtClean="0"/>
              <a:t> :</a:t>
            </a:r>
          </a:p>
          <a:p>
            <a:r>
              <a:rPr lang="en-IN" sz="1200" b="0" dirty="0" smtClean="0"/>
              <a:t>Verdi Sasmeka - 170441100045</a:t>
            </a:r>
            <a:endParaRPr lang="en-IN" sz="1200" b="0" dirty="0"/>
          </a:p>
        </p:txBody>
      </p:sp>
      <p:sp>
        <p:nvSpPr>
          <p:cNvPr id="14" name="Google Shape;71;p12"/>
          <p:cNvSpPr txBox="1">
            <a:spLocks/>
          </p:cNvSpPr>
          <p:nvPr/>
        </p:nvSpPr>
        <p:spPr>
          <a:xfrm>
            <a:off x="684742" y="2673460"/>
            <a:ext cx="5340374" cy="65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IN" sz="1200" dirty="0" err="1" smtClean="0"/>
              <a:t>Pembimbing</a:t>
            </a:r>
            <a:r>
              <a:rPr lang="en-IN" sz="1200" dirty="0" smtClean="0"/>
              <a:t> 1 : </a:t>
            </a:r>
            <a:r>
              <a:rPr lang="en-IN" sz="1200" b="0" dirty="0" err="1" smtClean="0"/>
              <a:t>Dr.</a:t>
            </a:r>
            <a:r>
              <a:rPr lang="en-IN" sz="1200" b="0" dirty="0" smtClean="0"/>
              <a:t> </a:t>
            </a:r>
            <a:r>
              <a:rPr lang="en-IN" sz="1200" b="0" dirty="0" err="1" smtClean="0"/>
              <a:t>Yeni</a:t>
            </a:r>
            <a:r>
              <a:rPr lang="en-IN" sz="1200" b="0" dirty="0" smtClean="0"/>
              <a:t> </a:t>
            </a:r>
            <a:r>
              <a:rPr lang="en-IN" sz="1200" b="0" dirty="0" err="1" smtClean="0"/>
              <a:t>Kustiyahningsih</a:t>
            </a:r>
            <a:r>
              <a:rPr lang="en-IN" sz="1200" b="0" dirty="0" smtClean="0"/>
              <a:t>, </a:t>
            </a:r>
            <a:r>
              <a:rPr lang="en-IN" sz="1200" b="0" dirty="0" err="1" smtClean="0"/>
              <a:t>S.Kom</a:t>
            </a:r>
            <a:r>
              <a:rPr lang="en-IN" sz="1200" b="0" dirty="0" smtClean="0"/>
              <a:t>., </a:t>
            </a:r>
            <a:r>
              <a:rPr lang="en-IN" sz="1200" b="0" dirty="0" err="1" smtClean="0"/>
              <a:t>M.Kom</a:t>
            </a:r>
            <a:r>
              <a:rPr lang="en-IN" sz="1200" b="0" dirty="0" smtClean="0"/>
              <a:t>.</a:t>
            </a:r>
            <a:endParaRPr lang="en-IN" sz="1200" dirty="0" smtClean="0"/>
          </a:p>
          <a:p>
            <a:r>
              <a:rPr lang="en-IN" sz="1200" dirty="0" err="1" smtClean="0"/>
              <a:t>Pembimbing</a:t>
            </a:r>
            <a:r>
              <a:rPr lang="en-IN" sz="1200" dirty="0" smtClean="0"/>
              <a:t> 2 : </a:t>
            </a:r>
            <a:r>
              <a:rPr lang="en-IN" sz="1200" b="0" dirty="0" err="1" smtClean="0"/>
              <a:t>Dr.</a:t>
            </a:r>
            <a:r>
              <a:rPr lang="en-IN" sz="1200" b="0" dirty="0" smtClean="0"/>
              <a:t> Bain </a:t>
            </a:r>
            <a:r>
              <a:rPr lang="en-IN" sz="1200" b="0" dirty="0" err="1" smtClean="0"/>
              <a:t>Khusnul</a:t>
            </a:r>
            <a:r>
              <a:rPr lang="en-IN" sz="1200" b="0" dirty="0" smtClean="0"/>
              <a:t> </a:t>
            </a:r>
            <a:r>
              <a:rPr lang="en-IN" sz="1200" b="0" dirty="0" err="1" smtClean="0"/>
              <a:t>Khotimah</a:t>
            </a:r>
            <a:r>
              <a:rPr lang="en-IN" sz="1200" b="0" dirty="0" smtClean="0"/>
              <a:t>, ST., </a:t>
            </a:r>
            <a:r>
              <a:rPr lang="en-IN" sz="1200" b="0" dirty="0" err="1" smtClean="0"/>
              <a:t>M.Kom</a:t>
            </a:r>
            <a:r>
              <a:rPr lang="en-IN" sz="1200" b="0" dirty="0" smtClean="0"/>
              <a:t>.</a:t>
            </a:r>
            <a:endParaRPr lang="en-IN" sz="1200" dirty="0"/>
          </a:p>
        </p:txBody>
      </p:sp>
      <p:sp>
        <p:nvSpPr>
          <p:cNvPr id="15" name="Google Shape;71;p12"/>
          <p:cNvSpPr txBox="1">
            <a:spLocks/>
          </p:cNvSpPr>
          <p:nvPr/>
        </p:nvSpPr>
        <p:spPr>
          <a:xfrm>
            <a:off x="684742" y="4030784"/>
            <a:ext cx="5340374" cy="89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IN" sz="1200" dirty="0" smtClean="0"/>
              <a:t>PROGRAM STUDI SISTEM INFORMASI</a:t>
            </a:r>
          </a:p>
          <a:p>
            <a:r>
              <a:rPr lang="en-IN" sz="1200" dirty="0" smtClean="0"/>
              <a:t>JURUSAN TEKNIK INFORMATIKA</a:t>
            </a:r>
          </a:p>
          <a:p>
            <a:r>
              <a:rPr lang="en-IN" sz="1200" dirty="0" smtClean="0"/>
              <a:t>FAKULTAS TEKNIK</a:t>
            </a:r>
          </a:p>
          <a:p>
            <a:r>
              <a:rPr lang="en-IN" sz="1200" dirty="0" smtClean="0"/>
              <a:t>UNIVERSITAS TRUNOJOYO MADURA</a:t>
            </a:r>
            <a:endParaRPr lang="en-IN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59" y="151624"/>
            <a:ext cx="714176" cy="7046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8"/>
          <p:cNvCxnSpPr/>
          <p:nvPr/>
        </p:nvCxnSpPr>
        <p:spPr>
          <a:xfrm>
            <a:off x="8039100" y="1222286"/>
            <a:ext cx="11049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20" name="Google Shape;138;p18"/>
          <p:cNvCxnSpPr/>
          <p:nvPr/>
        </p:nvCxnSpPr>
        <p:spPr>
          <a:xfrm>
            <a:off x="0" y="1222286"/>
            <a:ext cx="13792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75185"/>
              </p:ext>
            </p:extLst>
          </p:nvPr>
        </p:nvGraphicFramePr>
        <p:xfrm>
          <a:off x="6156537" y="739826"/>
          <a:ext cx="140017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4" imgW="1409601" imgH="4019660" progId="Visio.Drawing.15">
                  <p:embed/>
                </p:oleObj>
              </mc:Choice>
              <mc:Fallback>
                <p:oleObj name="Visio" r:id="rId4" imgW="1409601" imgH="40196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537" y="739826"/>
                        <a:ext cx="1400175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158;p19"/>
          <p:cNvSpPr txBox="1">
            <a:spLocks/>
          </p:cNvSpPr>
          <p:nvPr/>
        </p:nvSpPr>
        <p:spPr>
          <a:xfrm>
            <a:off x="1369954" y="99591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smtClean="0">
                <a:latin typeface="Lora" panose="020B0604020202020204" charset="0"/>
              </a:rPr>
              <a:t>Information Gain</a:t>
            </a:r>
            <a:endParaRPr lang="en-IN" b="1" dirty="0">
              <a:latin typeface="Lora" panose="020B060402020202020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80979" y="1037458"/>
            <a:ext cx="363111" cy="363111"/>
            <a:chOff x="726456" y="1412253"/>
            <a:chExt cx="363111" cy="363111"/>
          </a:xfrm>
        </p:grpSpPr>
        <p:sp>
          <p:nvSpPr>
            <p:cNvPr id="31" name="Google Shape;326;p30"/>
            <p:cNvSpPr/>
            <p:nvPr/>
          </p:nvSpPr>
          <p:spPr>
            <a:xfrm>
              <a:off x="726456" y="1412253"/>
              <a:ext cx="363111" cy="363111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0;p19"/>
            <p:cNvGrpSpPr/>
            <p:nvPr/>
          </p:nvGrpSpPr>
          <p:grpSpPr>
            <a:xfrm>
              <a:off x="799274" y="1449060"/>
              <a:ext cx="214625" cy="243775"/>
              <a:chOff x="2594050" y="1631825"/>
              <a:chExt cx="439625" cy="439625"/>
            </a:xfrm>
          </p:grpSpPr>
          <p:sp>
            <p:nvSpPr>
              <p:cNvPr id="27" name="Google Shape;161;p19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2;p19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3;p19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4;p19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5" name="Google Shape;138;p18"/>
          <p:cNvCxnSpPr/>
          <p:nvPr/>
        </p:nvCxnSpPr>
        <p:spPr>
          <a:xfrm>
            <a:off x="3185160" y="1209176"/>
            <a:ext cx="245364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Google Shape;158;p19"/>
              <p:cNvSpPr txBox="1">
                <a:spLocks/>
              </p:cNvSpPr>
              <p:nvPr/>
            </p:nvSpPr>
            <p:spPr>
              <a:xfrm>
                <a:off x="760354" y="1511556"/>
                <a:ext cx="5396183" cy="317303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82563" lvl="0" indent="-182563">
                  <a:buFont typeface="+mj-lt"/>
                  <a:buAutoNum type="arabicPeriod"/>
                </a:pPr>
                <a:r>
                  <a:rPr lang="en-US" sz="1100" dirty="0" err="1" smtClean="0">
                    <a:latin typeface="+mj-lt"/>
                  </a:rPr>
                  <a:t>Langkah</a:t>
                </a:r>
                <a:r>
                  <a:rPr lang="en-US" sz="1100" dirty="0" smtClean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pertama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adalah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dengan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menentukan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i="1" dirty="0">
                    <a:latin typeface="+mj-lt"/>
                  </a:rPr>
                  <a:t>entropy</a:t>
                </a:r>
                <a:r>
                  <a:rPr lang="en-US" sz="1100" dirty="0">
                    <a:latin typeface="+mj-lt"/>
                  </a:rPr>
                  <a:t> </a:t>
                </a:r>
                <a:endParaRPr lang="en-US" sz="1100" dirty="0" smtClean="0">
                  <a:latin typeface="+mj-lt"/>
                </a:endParaRPr>
              </a:p>
              <a:p>
                <a:pPr marL="182563" lvl="0"/>
                <a:r>
                  <a:rPr lang="en-US" sz="1100" b="1" i="1" dirty="0" smtClean="0">
                    <a:latin typeface="+mj-lt"/>
                  </a:rPr>
                  <a:t>Entropy(S</a:t>
                </a:r>
                <a:r>
                  <a:rPr lang="en-US" sz="1100" b="1" i="1" dirty="0">
                    <a:latin typeface="+mj-lt"/>
                  </a:rPr>
                  <a:t>)</a:t>
                </a:r>
                <a:r>
                  <a:rPr lang="en-US" sz="1100" b="1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IN" sz="11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I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I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100" b="1" dirty="0">
                    <a:latin typeface="+mj-lt"/>
                  </a:rPr>
                  <a:t>	</a:t>
                </a:r>
                <a:r>
                  <a:rPr lang="en-US" sz="1100" dirty="0">
                    <a:latin typeface="+mj-lt"/>
                  </a:rPr>
                  <a:t>		</a:t>
                </a:r>
                <a:endParaRPr lang="en-IN" sz="1100" dirty="0">
                  <a:latin typeface="+mj-lt"/>
                </a:endParaRPr>
              </a:p>
              <a:p>
                <a:pPr marL="182563"/>
                <a:r>
                  <a:rPr lang="en-US" sz="1100" dirty="0" err="1">
                    <a:latin typeface="+mj-lt"/>
                  </a:rPr>
                  <a:t>Dimana</a:t>
                </a:r>
                <a:r>
                  <a:rPr lang="en-US" sz="1100" dirty="0">
                    <a:latin typeface="+mj-lt"/>
                  </a:rPr>
                  <a:t>:</a:t>
                </a:r>
                <a:endParaRPr lang="en-IN" sz="1100" dirty="0">
                  <a:latin typeface="+mj-lt"/>
                </a:endParaRPr>
              </a:p>
              <a:p>
                <a:pPr marL="182563"/>
                <a:r>
                  <a:rPr lang="en-US" sz="1100" i="1" dirty="0">
                    <a:latin typeface="+mj-lt"/>
                  </a:rPr>
                  <a:t>c</a:t>
                </a:r>
                <a:r>
                  <a:rPr lang="en-US" sz="1100" dirty="0">
                    <a:latin typeface="+mj-lt"/>
                  </a:rPr>
                  <a:t> 	= Total </a:t>
                </a:r>
                <a:r>
                  <a:rPr lang="en-US" sz="1100" dirty="0" err="1">
                    <a:latin typeface="+mj-lt"/>
                  </a:rPr>
                  <a:t>nilai</a:t>
                </a:r>
                <a:r>
                  <a:rPr lang="en-US" sz="1100" dirty="0">
                    <a:latin typeface="+mj-lt"/>
                  </a:rPr>
                  <a:t> yang </a:t>
                </a:r>
                <a:r>
                  <a:rPr lang="en-US" sz="1100" dirty="0" err="1">
                    <a:latin typeface="+mj-lt"/>
                  </a:rPr>
                  <a:t>ada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pada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kelas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klasifikasi</a:t>
                </a:r>
                <a:endParaRPr lang="en-IN" sz="1100" dirty="0">
                  <a:latin typeface="+mj-lt"/>
                </a:endParaRPr>
              </a:p>
              <a:p>
                <a:pPr marL="182563"/>
                <a:r>
                  <a:rPr lang="en-US" sz="1100" i="1" dirty="0">
                    <a:latin typeface="+mj-lt"/>
                  </a:rPr>
                  <a:t>P</a:t>
                </a:r>
                <a:r>
                  <a:rPr lang="en-US" sz="1100" i="1" baseline="-25000" dirty="0">
                    <a:latin typeface="+mj-lt"/>
                  </a:rPr>
                  <a:t>i</a:t>
                </a:r>
                <a:r>
                  <a:rPr lang="en-US" sz="1100" baseline="-25000" dirty="0">
                    <a:latin typeface="+mj-lt"/>
                  </a:rPr>
                  <a:t>	</a:t>
                </a:r>
                <a:r>
                  <a:rPr lang="en-US" sz="1100" dirty="0">
                    <a:latin typeface="+mj-lt"/>
                  </a:rPr>
                  <a:t>= Total sample </a:t>
                </a:r>
                <a:r>
                  <a:rPr lang="en-US" sz="1100" dirty="0" err="1">
                    <a:latin typeface="+mj-lt"/>
                  </a:rPr>
                  <a:t>untuk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kelas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i="1" dirty="0" err="1">
                    <a:latin typeface="+mj-lt"/>
                  </a:rPr>
                  <a:t>i</a:t>
                </a:r>
                <a:endParaRPr lang="en-IN" sz="1100" dirty="0">
                  <a:latin typeface="+mj-lt"/>
                </a:endParaRPr>
              </a:p>
              <a:p>
                <a:r>
                  <a:rPr lang="en-US" sz="1100" baseline="-25000" dirty="0">
                    <a:latin typeface="+mj-lt"/>
                  </a:rPr>
                  <a:t> </a:t>
                </a:r>
                <a:endParaRPr lang="en-IN" sz="1100" dirty="0">
                  <a:latin typeface="+mj-lt"/>
                </a:endParaRPr>
              </a:p>
              <a:p>
                <a:pPr marL="182563" lvl="0" indent="-182563">
                  <a:buFont typeface="+mj-lt"/>
                  <a:buAutoNum type="arabicPeriod" startAt="2"/>
                </a:pPr>
                <a:r>
                  <a:rPr lang="en-US" sz="1100" dirty="0" err="1">
                    <a:latin typeface="+mj-lt"/>
                  </a:rPr>
                  <a:t>Langkah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kedua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adalah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menghitung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i="1" dirty="0" smtClean="0">
                    <a:latin typeface="+mj-lt"/>
                  </a:rPr>
                  <a:t>Information Gain </a:t>
                </a:r>
              </a:p>
              <a:p>
                <a:pPr marL="182563" lvl="0"/>
                <a:r>
                  <a:rPr lang="en-US" sz="1100" b="1" i="1" dirty="0" smtClean="0">
                    <a:latin typeface="+mj-lt"/>
                  </a:rPr>
                  <a:t>Gain(S,A</a:t>
                </a:r>
                <a:r>
                  <a:rPr lang="en-US" sz="1100" b="1" i="1" dirty="0">
                    <a:latin typeface="+mj-lt"/>
                  </a:rPr>
                  <a:t>)</a:t>
                </a:r>
                <a:r>
                  <a:rPr lang="en-US" sz="1100" b="1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𝑬𝒏𝒕𝒓𝒐𝒑𝒚</m:t>
                    </m:r>
                    <m:d>
                      <m:dPr>
                        <m:ctrlPr>
                          <a:rPr lang="en-IN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1100" b="1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11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𝑽𝒂𝒍𝒖𝒆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1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1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1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den>
                        </m:f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𝑬𝒏𝒕𝒓𝒐𝒑𝒚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100" dirty="0">
                    <a:latin typeface="+mj-lt"/>
                  </a:rPr>
                  <a:t>	</a:t>
                </a:r>
                <a:endParaRPr lang="en-US" sz="1100" dirty="0" smtClean="0">
                  <a:latin typeface="+mj-lt"/>
                </a:endParaRPr>
              </a:p>
              <a:p>
                <a:pPr marL="182563"/>
                <a:r>
                  <a:rPr lang="en-US" sz="1100" dirty="0" err="1" smtClean="0">
                    <a:latin typeface="+mj-lt"/>
                  </a:rPr>
                  <a:t>Dimana</a:t>
                </a:r>
                <a:r>
                  <a:rPr lang="en-US" sz="1100" dirty="0">
                    <a:latin typeface="+mj-lt"/>
                  </a:rPr>
                  <a:t>:</a:t>
                </a:r>
                <a:endParaRPr lang="en-IN" sz="1100" dirty="0">
                  <a:latin typeface="+mj-lt"/>
                </a:endParaRPr>
              </a:p>
              <a:p>
                <a:pPr marL="182563"/>
                <a:r>
                  <a:rPr lang="en-US" sz="1100" i="1" dirty="0">
                    <a:latin typeface="+mj-lt"/>
                  </a:rPr>
                  <a:t>A</a:t>
                </a:r>
                <a:r>
                  <a:rPr lang="en-US" sz="1100" dirty="0">
                    <a:latin typeface="+mj-lt"/>
                  </a:rPr>
                  <a:t> 	</a:t>
                </a:r>
                <a:r>
                  <a:rPr lang="en-US" sz="1100" dirty="0" smtClean="0">
                    <a:latin typeface="+mj-lt"/>
                  </a:rPr>
                  <a:t>= </a:t>
                </a:r>
                <a:r>
                  <a:rPr lang="en-US" sz="1100" dirty="0" err="1">
                    <a:latin typeface="+mj-lt"/>
                  </a:rPr>
                  <a:t>Atribut</a:t>
                </a:r>
                <a:r>
                  <a:rPr lang="en-US" sz="1100" dirty="0">
                    <a:latin typeface="+mj-lt"/>
                  </a:rPr>
                  <a:t>/</a:t>
                </a:r>
                <a:r>
                  <a:rPr lang="en-US" sz="1100" dirty="0" err="1">
                    <a:latin typeface="+mj-lt"/>
                  </a:rPr>
                  <a:t>Fitur</a:t>
                </a:r>
                <a:endParaRPr lang="en-IN" sz="1100" dirty="0">
                  <a:latin typeface="+mj-lt"/>
                </a:endParaRPr>
              </a:p>
              <a:p>
                <a:pPr marL="182563"/>
                <a:r>
                  <a:rPr lang="en-US" sz="1100" i="1" dirty="0">
                    <a:latin typeface="+mj-lt"/>
                  </a:rPr>
                  <a:t>v</a:t>
                </a:r>
                <a:r>
                  <a:rPr lang="en-US" sz="1100" dirty="0">
                    <a:latin typeface="+mj-lt"/>
                  </a:rPr>
                  <a:t> 	</a:t>
                </a:r>
                <a:r>
                  <a:rPr lang="en-US" sz="1100" dirty="0" smtClean="0">
                    <a:latin typeface="+mj-lt"/>
                  </a:rPr>
                  <a:t>= </a:t>
                </a:r>
                <a:r>
                  <a:rPr lang="en-US" sz="1100" dirty="0" err="1">
                    <a:latin typeface="+mj-lt"/>
                  </a:rPr>
                  <a:t>Nilai</a:t>
                </a:r>
                <a:r>
                  <a:rPr lang="en-US" sz="1100" dirty="0">
                    <a:latin typeface="+mj-lt"/>
                  </a:rPr>
                  <a:t> yang </a:t>
                </a:r>
                <a:r>
                  <a:rPr lang="en-US" sz="1100" dirty="0" err="1">
                    <a:latin typeface="+mj-lt"/>
                  </a:rPr>
                  <a:t>mungkin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untuk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atribut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i="1" dirty="0">
                    <a:latin typeface="+mj-lt"/>
                  </a:rPr>
                  <a:t>A</a:t>
                </a:r>
                <a:endParaRPr lang="en-IN" sz="1100" dirty="0">
                  <a:latin typeface="+mj-lt"/>
                </a:endParaRPr>
              </a:p>
              <a:p>
                <a:pPr marL="182563"/>
                <a:r>
                  <a:rPr lang="en-US" sz="1100" i="1" dirty="0">
                    <a:latin typeface="+mj-lt"/>
                  </a:rPr>
                  <a:t>Value(A)</a:t>
                </a:r>
                <a:r>
                  <a:rPr lang="en-US" sz="1100" dirty="0">
                    <a:latin typeface="+mj-lt"/>
                  </a:rPr>
                  <a:t> 	= Kumpulan </a:t>
                </a:r>
                <a:r>
                  <a:rPr lang="en-US" sz="1100" dirty="0" err="1">
                    <a:latin typeface="+mj-lt"/>
                  </a:rPr>
                  <a:t>nilai</a:t>
                </a:r>
                <a:r>
                  <a:rPr lang="en-US" sz="1100" dirty="0">
                    <a:latin typeface="+mj-lt"/>
                  </a:rPr>
                  <a:t> yang </a:t>
                </a:r>
                <a:r>
                  <a:rPr lang="en-US" sz="1100" dirty="0" err="1">
                    <a:latin typeface="+mj-lt"/>
                  </a:rPr>
                  <a:t>mungkin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untuk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atribut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i="1" dirty="0">
                    <a:latin typeface="+mj-lt"/>
                  </a:rPr>
                  <a:t>A</a:t>
                </a:r>
                <a:endParaRPr lang="en-IN" sz="1100" dirty="0">
                  <a:latin typeface="+mj-lt"/>
                </a:endParaRPr>
              </a:p>
              <a:p>
                <a:pPr marL="182563"/>
                <a:r>
                  <a:rPr lang="en-US" sz="1100" i="1" dirty="0">
                    <a:latin typeface="+mj-lt"/>
                  </a:rPr>
                  <a:t>|</a:t>
                </a:r>
                <a:r>
                  <a:rPr lang="en-US" sz="1100" i="1" dirty="0" err="1">
                    <a:latin typeface="+mj-lt"/>
                  </a:rPr>
                  <a:t>Sv</a:t>
                </a:r>
                <a:r>
                  <a:rPr lang="en-US" sz="1100" i="1" dirty="0">
                    <a:latin typeface="+mj-lt"/>
                  </a:rPr>
                  <a:t>|</a:t>
                </a:r>
                <a:r>
                  <a:rPr lang="en-US" sz="1100" dirty="0">
                    <a:latin typeface="+mj-lt"/>
                  </a:rPr>
                  <a:t>	</a:t>
                </a:r>
                <a:r>
                  <a:rPr lang="en-US" sz="1100" dirty="0" smtClean="0">
                    <a:latin typeface="+mj-lt"/>
                  </a:rPr>
                  <a:t>= </a:t>
                </a:r>
                <a:r>
                  <a:rPr lang="en-US" sz="1100" dirty="0">
                    <a:latin typeface="+mj-lt"/>
                  </a:rPr>
                  <a:t>Total sample </a:t>
                </a:r>
                <a:r>
                  <a:rPr lang="en-US" sz="1100" dirty="0" err="1">
                    <a:latin typeface="+mj-lt"/>
                  </a:rPr>
                  <a:t>untuk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nilai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i="1" dirty="0">
                    <a:latin typeface="+mj-lt"/>
                  </a:rPr>
                  <a:t>v</a:t>
                </a:r>
                <a:endParaRPr lang="en-IN" sz="1100" dirty="0">
                  <a:latin typeface="+mj-lt"/>
                </a:endParaRPr>
              </a:p>
              <a:p>
                <a:pPr marL="182563"/>
                <a:r>
                  <a:rPr lang="en-US" sz="1100" i="1" dirty="0">
                    <a:latin typeface="+mj-lt"/>
                  </a:rPr>
                  <a:t>|S|</a:t>
                </a:r>
                <a:r>
                  <a:rPr lang="en-US" sz="1100" dirty="0">
                    <a:latin typeface="+mj-lt"/>
                  </a:rPr>
                  <a:t> 	</a:t>
                </a:r>
                <a:r>
                  <a:rPr lang="en-US" sz="1100" dirty="0" smtClean="0">
                    <a:latin typeface="+mj-lt"/>
                  </a:rPr>
                  <a:t>= </a:t>
                </a:r>
                <a:r>
                  <a:rPr lang="en-US" sz="1100" dirty="0">
                    <a:latin typeface="+mj-lt"/>
                  </a:rPr>
                  <a:t>Total </a:t>
                </a:r>
                <a:r>
                  <a:rPr lang="en-US" sz="1100" dirty="0" err="1">
                    <a:latin typeface="+mj-lt"/>
                  </a:rPr>
                  <a:t>keseluruhan</a:t>
                </a:r>
                <a:r>
                  <a:rPr lang="en-US" sz="1100" dirty="0">
                    <a:latin typeface="+mj-lt"/>
                  </a:rPr>
                  <a:t> data sample</a:t>
                </a:r>
                <a:endParaRPr lang="en-IN" sz="1100" dirty="0">
                  <a:latin typeface="+mj-lt"/>
                </a:endParaRPr>
              </a:p>
              <a:p>
                <a:pPr marL="182563"/>
                <a:r>
                  <a:rPr lang="en-US" sz="1100" i="1" dirty="0">
                    <a:latin typeface="+mj-lt"/>
                  </a:rPr>
                  <a:t>Entropy(</a:t>
                </a:r>
                <a:r>
                  <a:rPr lang="en-US" sz="1100" i="1" dirty="0" err="1">
                    <a:latin typeface="+mj-lt"/>
                  </a:rPr>
                  <a:t>Sv</a:t>
                </a:r>
                <a:r>
                  <a:rPr lang="en-US" sz="1100" i="1" dirty="0">
                    <a:latin typeface="+mj-lt"/>
                  </a:rPr>
                  <a:t>)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smtClean="0">
                    <a:latin typeface="+mj-lt"/>
                  </a:rPr>
                  <a:t>	= </a:t>
                </a:r>
                <a:r>
                  <a:rPr lang="en-US" sz="1100" i="1" dirty="0">
                    <a:latin typeface="+mj-lt"/>
                  </a:rPr>
                  <a:t>Entropy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untuk</a:t>
                </a:r>
                <a:r>
                  <a:rPr lang="en-US" sz="1100" dirty="0">
                    <a:latin typeface="+mj-lt"/>
                  </a:rPr>
                  <a:t> sample yang </a:t>
                </a:r>
                <a:r>
                  <a:rPr lang="en-US" sz="1100" dirty="0" err="1">
                    <a:latin typeface="+mj-lt"/>
                  </a:rPr>
                  <a:t>memiliki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nilai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i="1" dirty="0" smtClean="0">
                    <a:latin typeface="+mj-lt"/>
                  </a:rPr>
                  <a:t>v</a:t>
                </a:r>
                <a:endParaRPr lang="en-IN" sz="1100" dirty="0">
                  <a:latin typeface="+mj-lt"/>
                </a:endParaRPr>
              </a:p>
              <a:p>
                <a:pPr marL="182563" lvl="0" indent="-182563">
                  <a:buFont typeface="+mj-lt"/>
                  <a:buAutoNum type="arabicPeriod" startAt="3"/>
                </a:pPr>
                <a:r>
                  <a:rPr lang="en-US" sz="1100" dirty="0" err="1">
                    <a:latin typeface="+mj-lt"/>
                  </a:rPr>
                  <a:t>Setelah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pembobotan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pada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setiap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fitur</a:t>
                </a:r>
                <a:r>
                  <a:rPr lang="en-US" sz="1100" dirty="0">
                    <a:latin typeface="+mj-lt"/>
                  </a:rPr>
                  <a:t>, </a:t>
                </a:r>
                <a:r>
                  <a:rPr lang="en-US" sz="1100" dirty="0" err="1">
                    <a:latin typeface="+mj-lt"/>
                  </a:rPr>
                  <a:t>maka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fitur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akan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dirangking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menurut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nilai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i="1" dirty="0">
                    <a:latin typeface="+mj-lt"/>
                  </a:rPr>
                  <a:t>Information Gain</a:t>
                </a:r>
                <a:r>
                  <a:rPr lang="en-US" sz="1100" dirty="0">
                    <a:latin typeface="+mj-lt"/>
                  </a:rPr>
                  <a:t> yang </a:t>
                </a:r>
                <a:r>
                  <a:rPr lang="en-US" sz="1100" dirty="0" err="1">
                    <a:latin typeface="+mj-lt"/>
                  </a:rPr>
                  <a:t>telah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dihitung</a:t>
                </a:r>
                <a:r>
                  <a:rPr lang="en-US" sz="1100" dirty="0">
                    <a:latin typeface="+mj-lt"/>
                  </a:rPr>
                  <a:t> </a:t>
                </a:r>
                <a:r>
                  <a:rPr lang="en-US" sz="1100" dirty="0" err="1">
                    <a:latin typeface="+mj-lt"/>
                  </a:rPr>
                  <a:t>sebelumnya</a:t>
                </a:r>
                <a:r>
                  <a:rPr lang="en-US" sz="1100" dirty="0">
                    <a:latin typeface="+mj-lt"/>
                  </a:rPr>
                  <a:t>.</a:t>
                </a:r>
                <a:endParaRPr lang="en-IN" sz="11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Google Shape;158;p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4" y="1511556"/>
                <a:ext cx="5396183" cy="3173031"/>
              </a:xfrm>
              <a:prstGeom prst="rect">
                <a:avLst/>
              </a:prstGeom>
              <a:blipFill>
                <a:blip r:embed="rId6"/>
                <a:stretch>
                  <a:fillRect t="-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8"/>
          <p:cNvCxnSpPr/>
          <p:nvPr/>
        </p:nvCxnSpPr>
        <p:spPr>
          <a:xfrm>
            <a:off x="8039100" y="630555"/>
            <a:ext cx="11049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20" name="Google Shape;138;p18"/>
          <p:cNvCxnSpPr/>
          <p:nvPr/>
        </p:nvCxnSpPr>
        <p:spPr>
          <a:xfrm>
            <a:off x="0" y="630555"/>
            <a:ext cx="13792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58;p19"/>
          <p:cNvSpPr txBox="1">
            <a:spLocks/>
          </p:cNvSpPr>
          <p:nvPr/>
        </p:nvSpPr>
        <p:spPr>
          <a:xfrm>
            <a:off x="1369954" y="404179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smtClean="0">
                <a:latin typeface="Lora" panose="020B0604020202020204" charset="0"/>
              </a:rPr>
              <a:t>Naïve Bayes</a:t>
            </a:r>
            <a:endParaRPr lang="en-IN" b="1" dirty="0">
              <a:latin typeface="Lora" panose="020B060402020202020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80979" y="445727"/>
            <a:ext cx="363111" cy="363111"/>
            <a:chOff x="726456" y="1412253"/>
            <a:chExt cx="363111" cy="363111"/>
          </a:xfrm>
        </p:grpSpPr>
        <p:sp>
          <p:nvSpPr>
            <p:cNvPr id="31" name="Google Shape;326;p30"/>
            <p:cNvSpPr/>
            <p:nvPr/>
          </p:nvSpPr>
          <p:spPr>
            <a:xfrm>
              <a:off x="726456" y="1412253"/>
              <a:ext cx="363111" cy="363111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0;p19"/>
            <p:cNvGrpSpPr/>
            <p:nvPr/>
          </p:nvGrpSpPr>
          <p:grpSpPr>
            <a:xfrm>
              <a:off x="799274" y="1449060"/>
              <a:ext cx="214625" cy="243775"/>
              <a:chOff x="2594050" y="1631825"/>
              <a:chExt cx="439625" cy="439625"/>
            </a:xfrm>
          </p:grpSpPr>
          <p:sp>
            <p:nvSpPr>
              <p:cNvPr id="27" name="Google Shape;161;p19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2;p19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3;p19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4;p19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5" name="Google Shape;138;p18"/>
          <p:cNvCxnSpPr/>
          <p:nvPr/>
        </p:nvCxnSpPr>
        <p:spPr>
          <a:xfrm>
            <a:off x="3185160" y="617445"/>
            <a:ext cx="245364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Google Shape;158;p19"/>
              <p:cNvSpPr txBox="1">
                <a:spLocks/>
              </p:cNvSpPr>
              <p:nvPr/>
            </p:nvSpPr>
            <p:spPr>
              <a:xfrm>
                <a:off x="880978" y="890208"/>
                <a:ext cx="5359801" cy="39331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82563" lvl="0" indent="-182563" algn="just">
                  <a:buFont typeface="+mj-lt"/>
                  <a:buAutoNum type="arabicPeriod"/>
                </a:pPr>
                <a:r>
                  <a:rPr lang="en-US" sz="1100" dirty="0" smtClean="0"/>
                  <a:t>Hitung</a:t>
                </a:r>
                <a:r>
                  <a:rPr lang="en-US" sz="1100" dirty="0"/>
                  <a:t> </a:t>
                </a:r>
                <a:r>
                  <a:rPr lang="en-US" sz="1100" dirty="0" err="1"/>
                  <a:t>nilai</a:t>
                </a:r>
                <a:r>
                  <a:rPr lang="en-US" sz="1100" dirty="0"/>
                  <a:t> </a:t>
                </a:r>
                <a:r>
                  <a:rPr lang="en-US" sz="1100" i="1" dirty="0"/>
                  <a:t>class prior probability</a:t>
                </a:r>
                <a:r>
                  <a:rPr lang="en-US" sz="1100" dirty="0"/>
                  <a:t> </a:t>
                </a:r>
                <a:r>
                  <a:rPr lang="en-US" sz="1100" dirty="0" err="1"/>
                  <a:t>pada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masing-masing</a:t>
                </a:r>
                <a:r>
                  <a:rPr lang="en-US" sz="1100" dirty="0"/>
                  <a:t> </a:t>
                </a:r>
                <a:r>
                  <a:rPr lang="en-US" sz="1100" dirty="0" err="1"/>
                  <a:t>kelas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dengan</a:t>
                </a:r>
                <a:r>
                  <a:rPr lang="en-US" sz="1100" dirty="0"/>
                  <a:t> </a:t>
                </a:r>
                <a:r>
                  <a:rPr lang="en-US" sz="1100" dirty="0" err="1" smtClean="0"/>
                  <a:t>menghitung</a:t>
                </a:r>
                <a:r>
                  <a:rPr lang="en-US" sz="1100" dirty="0"/>
                  <a:t> </a:t>
                </a:r>
                <a:r>
                  <a:rPr lang="en-US" sz="1100" i="1" dirty="0" err="1" smtClean="0"/>
                  <a:t>averange</a:t>
                </a:r>
                <a:r>
                  <a:rPr lang="en-US" sz="1100" dirty="0" smtClean="0"/>
                  <a:t> </a:t>
                </a:r>
                <a:r>
                  <a:rPr lang="en-US" sz="1100" dirty="0" err="1"/>
                  <a:t>pada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masing-masing</a:t>
                </a:r>
                <a:r>
                  <a:rPr lang="en-US" sz="1100" dirty="0"/>
                  <a:t> </a:t>
                </a:r>
                <a:r>
                  <a:rPr lang="en-US" sz="1100" dirty="0" err="1" smtClean="0"/>
                  <a:t>kelas</a:t>
                </a:r>
                <a:r>
                  <a:rPr lang="en-US" sz="1100" dirty="0" smtClean="0"/>
                  <a:t>.</a:t>
                </a:r>
                <a:endParaRPr lang="en-IN" sz="1100" dirty="0" smtClean="0"/>
              </a:p>
              <a:p>
                <a:pPr marL="182563"/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1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1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𝒌𝒆𝒎𝒖𝒏𝒄𝒖𝒍𝒂𝒏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𝒌𝒆𝒋𝒂𝒅𝒊𝒂𝒏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𝒌𝒆𝒔𝒆𝒍𝒖𝒓𝒖𝒉𝒂𝒏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𝒅𝒂𝒕𝒂</m:t>
                        </m:r>
                      </m:den>
                    </m:f>
                  </m:oMath>
                </a14:m>
                <a:endParaRPr lang="en-IN" sz="1100" b="1" dirty="0" smtClean="0"/>
              </a:p>
              <a:p>
                <a:endParaRPr lang="en-IN" sz="1100" b="1" dirty="0" smtClean="0"/>
              </a:p>
              <a:p>
                <a:pPr marL="182563" indent="-182563">
                  <a:buFont typeface="+mj-lt"/>
                  <a:buAutoNum type="arabicPeriod" startAt="2"/>
                </a:pPr>
                <a:r>
                  <a:rPr lang="en-US" sz="1100" dirty="0" err="1" smtClean="0"/>
                  <a:t>Hitung</a:t>
                </a:r>
                <a:r>
                  <a:rPr lang="en-US" sz="1100" dirty="0" smtClean="0"/>
                  <a:t> </a:t>
                </a:r>
                <a:r>
                  <a:rPr lang="en-US" sz="1100" dirty="0" err="1"/>
                  <a:t>nilai</a:t>
                </a:r>
                <a:r>
                  <a:rPr lang="en-US" sz="1100" dirty="0"/>
                  <a:t> </a:t>
                </a:r>
                <a:r>
                  <a:rPr lang="en-US" sz="1100" i="1" dirty="0"/>
                  <a:t>likelihood</a:t>
                </a:r>
                <a:r>
                  <a:rPr lang="en-US" sz="1100" dirty="0"/>
                  <a:t> </a:t>
                </a:r>
                <a:r>
                  <a:rPr lang="en-US" sz="1100" dirty="0" err="1"/>
                  <a:t>pada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masing-masing</a:t>
                </a:r>
                <a:r>
                  <a:rPr lang="en-US" sz="1100" dirty="0"/>
                  <a:t> </a:t>
                </a:r>
                <a:r>
                  <a:rPr lang="en-US" sz="1100" dirty="0" err="1" smtClean="0"/>
                  <a:t>kelas</a:t>
                </a:r>
                <a:r>
                  <a:rPr lang="en-US" sz="1100" dirty="0" smtClean="0"/>
                  <a:t>.</a:t>
                </a:r>
                <a:endParaRPr lang="en-IN" sz="1100" dirty="0"/>
              </a:p>
              <a:p>
                <a:pPr marL="182563"/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100" b="1" dirty="0"/>
                  <a:t> = </a:t>
                </a:r>
                <a:r>
                  <a:rPr lang="en-US" sz="1100" b="1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1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𝒌𝒆𝒎𝒖𝒏𝒄𝒖𝒍𝒂𝒏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𝒌𝒆𝒋𝒂𝒅𝒊𝒂𝒏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𝒃𝒊𝒍𝒂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𝒕𝒆𝒓𝒋𝒂𝒅𝒊</m:t>
                        </m:r>
                      </m:num>
                      <m:den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𝒌𝒆𝒎𝒖𝒏𝒄𝒖𝒍𝒂𝒏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𝒌𝒆𝒋𝒂𝒅𝒊𝒂𝒏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𝑨</m:t>
                        </m:r>
                      </m:den>
                    </m:f>
                  </m:oMath>
                </a14:m>
                <a:endParaRPr lang="en-IN" sz="1100" b="1" i="1" dirty="0" smtClean="0"/>
              </a:p>
              <a:p>
                <a:endParaRPr lang="en-IN" sz="1100" b="1" i="1" dirty="0" smtClean="0"/>
              </a:p>
              <a:p>
                <a:pPr marL="182563" indent="-182563">
                  <a:buFont typeface="+mj-lt"/>
                  <a:buAutoNum type="arabicPeriod" startAt="3"/>
                </a:pPr>
                <a:r>
                  <a:rPr lang="en-US" sz="1100" dirty="0" smtClean="0"/>
                  <a:t>Hitung </a:t>
                </a:r>
                <a:r>
                  <a:rPr lang="en-US" sz="1100" dirty="0" err="1"/>
                  <a:t>nilai</a:t>
                </a:r>
                <a:r>
                  <a:rPr lang="en-US" sz="1100" dirty="0"/>
                  <a:t> </a:t>
                </a:r>
                <a:r>
                  <a:rPr lang="en-US" sz="1100" i="1" dirty="0"/>
                  <a:t>predictor prior </a:t>
                </a:r>
                <a:r>
                  <a:rPr lang="en-US" sz="1100" i="1" dirty="0" smtClean="0"/>
                  <a:t>probability</a:t>
                </a:r>
                <a:r>
                  <a:rPr lang="en-US" sz="1100" dirty="0" smtClean="0"/>
                  <a:t>.</a:t>
                </a:r>
                <a:endParaRPr lang="en-IN" sz="1100" dirty="0"/>
              </a:p>
              <a:p>
                <a:pPr marL="182563"/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IN" sz="11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1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𝒌𝒆𝒎𝒖𝒏𝒄𝒖𝒍𝒂𝒏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𝒌𝒆𝒋𝒂𝒅𝒊𝒂𝒏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𝒌𝒆𝒔𝒆𝒍𝒖𝒓𝒖𝒉𝒂𝒏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𝒅𝒂𝒕𝒂</m:t>
                        </m:r>
                      </m:den>
                    </m:f>
                  </m:oMath>
                </a14:m>
                <a:endParaRPr lang="en-IN" sz="1100" b="1" dirty="0" smtClean="0"/>
              </a:p>
              <a:p>
                <a:endParaRPr lang="en-IN" sz="1100" b="1" dirty="0" smtClean="0"/>
              </a:p>
              <a:p>
                <a:pPr marL="182563" indent="-182563">
                  <a:buFont typeface="+mj-lt"/>
                  <a:buAutoNum type="arabicPeriod" startAt="4"/>
                </a:pPr>
                <a:r>
                  <a:rPr lang="en-US" sz="1100" dirty="0" smtClean="0"/>
                  <a:t>Hitung </a:t>
                </a:r>
                <a:r>
                  <a:rPr lang="en-US" sz="1100" dirty="0" err="1"/>
                  <a:t>nilai</a:t>
                </a:r>
                <a:r>
                  <a:rPr lang="en-US" sz="1100" dirty="0"/>
                  <a:t> </a:t>
                </a:r>
                <a:r>
                  <a:rPr lang="en-US" sz="1100" i="1" dirty="0"/>
                  <a:t>posterior </a:t>
                </a:r>
                <a:r>
                  <a:rPr lang="en-US" sz="1100" i="1" dirty="0" smtClean="0"/>
                  <a:t>probability</a:t>
                </a:r>
                <a:r>
                  <a:rPr lang="en-US" sz="1100" dirty="0" smtClean="0"/>
                  <a:t>.</a:t>
                </a:r>
                <a:endParaRPr lang="en-IN" sz="1100" dirty="0"/>
              </a:p>
              <a:p>
                <a:pPr marL="182563"/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1100" b="1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1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IN" sz="11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IN" sz="11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IN" sz="11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endParaRPr lang="en-IN" sz="1100" b="1" dirty="0" smtClean="0"/>
              </a:p>
              <a:p>
                <a:pPr marL="982663" indent="-800100"/>
                <a:r>
                  <a:rPr lang="en-US" sz="1100" dirty="0" smtClean="0"/>
                  <a:t>Dimana</a:t>
                </a:r>
                <a:r>
                  <a:rPr lang="en-US" sz="1100" dirty="0"/>
                  <a:t>:</a:t>
                </a:r>
                <a:endParaRPr lang="en-IN" sz="1100" dirty="0"/>
              </a:p>
              <a:p>
                <a:pPr marL="982663" indent="-800100"/>
                <a:r>
                  <a:rPr lang="en-US" sz="1100" dirty="0"/>
                  <a:t>P 	</a:t>
                </a:r>
                <a:r>
                  <a:rPr lang="en-US" sz="1100" dirty="0" smtClean="0"/>
                  <a:t>= </a:t>
                </a:r>
                <a:r>
                  <a:rPr lang="en-US" sz="1100" dirty="0" err="1"/>
                  <a:t>Peluang</a:t>
                </a:r>
                <a:endParaRPr lang="en-IN" sz="1100" dirty="0"/>
              </a:p>
              <a:p>
                <a:pPr marL="982663" indent="-800100"/>
                <a:r>
                  <a:rPr lang="en-US" sz="1100" dirty="0"/>
                  <a:t>A 	</a:t>
                </a:r>
                <a:r>
                  <a:rPr lang="en-US" sz="1100" dirty="0" smtClean="0"/>
                  <a:t>= </a:t>
                </a:r>
                <a:r>
                  <a:rPr lang="en-US" sz="1100" dirty="0" err="1"/>
                  <a:t>Hipotesis</a:t>
                </a:r>
                <a:r>
                  <a:rPr lang="en-US" sz="1100" dirty="0"/>
                  <a:t> data </a:t>
                </a:r>
                <a:r>
                  <a:rPr lang="en-US" sz="1100" dirty="0" err="1"/>
                  <a:t>pada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suatu</a:t>
                </a:r>
                <a:r>
                  <a:rPr lang="en-US" sz="1100" dirty="0"/>
                  <a:t> </a:t>
                </a:r>
                <a:r>
                  <a:rPr lang="en-US" sz="1100" dirty="0" err="1"/>
                  <a:t>kelas</a:t>
                </a:r>
                <a:r>
                  <a:rPr lang="en-US" sz="1100" dirty="0"/>
                  <a:t> yang </a:t>
                </a:r>
                <a:r>
                  <a:rPr lang="en-US" sz="1100" dirty="0" err="1"/>
                  <a:t>spesifik</a:t>
                </a:r>
                <a:endParaRPr lang="en-IN" sz="1100" dirty="0"/>
              </a:p>
              <a:p>
                <a:pPr marL="982663" indent="-800100"/>
                <a:r>
                  <a:rPr lang="en-US" sz="1100" dirty="0"/>
                  <a:t>B 	</a:t>
                </a:r>
                <a:r>
                  <a:rPr lang="en-US" sz="1100" dirty="0" smtClean="0"/>
                  <a:t>= </a:t>
                </a:r>
                <a:r>
                  <a:rPr lang="en-US" sz="1100" dirty="0"/>
                  <a:t>Data yang </a:t>
                </a:r>
                <a:r>
                  <a:rPr lang="en-US" sz="1100" dirty="0" err="1"/>
                  <a:t>belum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diketahui</a:t>
                </a:r>
                <a:r>
                  <a:rPr lang="en-US" sz="1100" dirty="0"/>
                  <a:t> </a:t>
                </a:r>
                <a:r>
                  <a:rPr lang="en-US" sz="1100" dirty="0" err="1"/>
                  <a:t>kelasnya</a:t>
                </a:r>
                <a:endParaRPr lang="en-IN" sz="1100" dirty="0"/>
              </a:p>
              <a:p>
                <a:pPr marL="982663" indent="-800100"/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N" sz="1100" dirty="0"/>
                  <a:t> </a:t>
                </a:r>
                <a:r>
                  <a:rPr lang="en-US" sz="1100" dirty="0"/>
                  <a:t>	= </a:t>
                </a:r>
                <a:r>
                  <a:rPr lang="en-US" sz="1100" dirty="0" err="1"/>
                  <a:t>Peluang</a:t>
                </a:r>
                <a:r>
                  <a:rPr lang="en-US" sz="1100" dirty="0"/>
                  <a:t> </a:t>
                </a:r>
                <a:r>
                  <a:rPr lang="en-US" sz="1100" dirty="0" err="1"/>
                  <a:t>kejadian</a:t>
                </a:r>
                <a:r>
                  <a:rPr lang="en-US" sz="1100" dirty="0"/>
                  <a:t> </a:t>
                </a:r>
                <a:r>
                  <a:rPr lang="en-US" sz="1100" dirty="0" err="1"/>
                  <a:t>pada</a:t>
                </a:r>
                <a:r>
                  <a:rPr lang="en-US" sz="1100" dirty="0"/>
                  <a:t> A (</a:t>
                </a:r>
                <a:r>
                  <a:rPr lang="en-US" sz="1100" i="1" dirty="0"/>
                  <a:t>class prior probability</a:t>
                </a:r>
                <a:r>
                  <a:rPr lang="en-US" sz="1100" dirty="0"/>
                  <a:t>)</a:t>
                </a:r>
                <a:endParaRPr lang="en-IN" sz="1100" dirty="0"/>
              </a:p>
              <a:p>
                <a:pPr marL="982663" indent="-800100"/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IN" sz="1100" dirty="0"/>
                  <a:t> </a:t>
                </a:r>
                <a:r>
                  <a:rPr lang="en-US" sz="1100" dirty="0"/>
                  <a:t>	= </a:t>
                </a:r>
                <a:r>
                  <a:rPr lang="en-US" sz="1100" dirty="0" err="1"/>
                  <a:t>Peluang</a:t>
                </a:r>
                <a:r>
                  <a:rPr lang="en-US" sz="1100" dirty="0"/>
                  <a:t> B </a:t>
                </a:r>
                <a:r>
                  <a:rPr lang="en-US" sz="1100" dirty="0" err="1"/>
                  <a:t>berdasarkan</a:t>
                </a:r>
                <a:r>
                  <a:rPr lang="en-US" sz="1100" dirty="0"/>
                  <a:t> </a:t>
                </a:r>
                <a:r>
                  <a:rPr lang="en-US" sz="1100" dirty="0" err="1"/>
                  <a:t>kondisi</a:t>
                </a:r>
                <a:r>
                  <a:rPr lang="en-US" sz="1100" dirty="0"/>
                  <a:t> </a:t>
                </a:r>
                <a:r>
                  <a:rPr lang="en-US" sz="1100" dirty="0" err="1"/>
                  <a:t>pada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hipotesis</a:t>
                </a:r>
                <a:r>
                  <a:rPr lang="en-US" sz="1100" dirty="0"/>
                  <a:t> A (</a:t>
                </a:r>
                <a:r>
                  <a:rPr lang="en-US" sz="1100" i="1" dirty="0"/>
                  <a:t>likelihood</a:t>
                </a:r>
                <a:r>
                  <a:rPr lang="en-US" sz="1100" dirty="0"/>
                  <a:t>)</a:t>
                </a:r>
                <a:endParaRPr lang="en-IN" sz="1100" dirty="0"/>
              </a:p>
              <a:p>
                <a:pPr marL="982663" indent="-800100"/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	= </a:t>
                </a:r>
                <a:r>
                  <a:rPr lang="en-US" sz="1100" dirty="0" err="1"/>
                  <a:t>Peluang</a:t>
                </a:r>
                <a:r>
                  <a:rPr lang="en-US" sz="1100" dirty="0"/>
                  <a:t> </a:t>
                </a:r>
                <a:r>
                  <a:rPr lang="en-US" sz="1100" dirty="0" err="1"/>
                  <a:t>kejadian</a:t>
                </a:r>
                <a:r>
                  <a:rPr lang="en-US" sz="1100" dirty="0"/>
                  <a:t> </a:t>
                </a:r>
                <a:r>
                  <a:rPr lang="en-US" sz="1100" dirty="0" err="1"/>
                  <a:t>pada</a:t>
                </a:r>
                <a:r>
                  <a:rPr lang="en-US" sz="1100" dirty="0"/>
                  <a:t> B (</a:t>
                </a:r>
                <a:r>
                  <a:rPr lang="en-US" sz="1100" i="1" dirty="0"/>
                  <a:t>predictor prior probability</a:t>
                </a:r>
                <a:r>
                  <a:rPr lang="en-US" sz="1100" dirty="0"/>
                  <a:t>)</a:t>
                </a:r>
                <a:endParaRPr lang="en-IN" sz="1100" dirty="0"/>
              </a:p>
              <a:p>
                <a:pPr marL="982663" indent="-800100"/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sz="1100" dirty="0"/>
                  <a:t> </a:t>
                </a:r>
                <a:r>
                  <a:rPr lang="en-US" sz="1100" dirty="0"/>
                  <a:t>	= </a:t>
                </a:r>
                <a:r>
                  <a:rPr lang="en-US" sz="1100" dirty="0" err="1"/>
                  <a:t>Peluang</a:t>
                </a:r>
                <a:r>
                  <a:rPr lang="en-US" sz="1100" dirty="0"/>
                  <a:t> </a:t>
                </a:r>
                <a:r>
                  <a:rPr lang="en-US" sz="1100" dirty="0" err="1"/>
                  <a:t>hipotesis</a:t>
                </a:r>
                <a:r>
                  <a:rPr lang="en-US" sz="1100" dirty="0"/>
                  <a:t> A </a:t>
                </a:r>
                <a:r>
                  <a:rPr lang="en-US" sz="1100" dirty="0" err="1"/>
                  <a:t>berdasarkan</a:t>
                </a:r>
                <a:r>
                  <a:rPr lang="en-US" sz="1100" dirty="0"/>
                  <a:t> </a:t>
                </a:r>
                <a:r>
                  <a:rPr lang="en-US" sz="1100" dirty="0" err="1"/>
                  <a:t>kondisi</a:t>
                </a:r>
                <a:r>
                  <a:rPr lang="en-US" sz="1100" dirty="0"/>
                  <a:t> B (</a:t>
                </a:r>
                <a:r>
                  <a:rPr lang="en-US" sz="1100" i="1" dirty="0" smtClean="0"/>
                  <a:t>posterior probability</a:t>
                </a:r>
                <a:r>
                  <a:rPr lang="en-US" sz="1100" dirty="0"/>
                  <a:t>) </a:t>
                </a:r>
                <a:endParaRPr lang="en-IN" sz="1100" dirty="0"/>
              </a:p>
            </p:txBody>
          </p:sp>
        </mc:Choice>
        <mc:Fallback xmlns="">
          <p:sp>
            <p:nvSpPr>
              <p:cNvPr id="38" name="Google Shape;158;p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78" y="890208"/>
                <a:ext cx="5359801" cy="3933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358068" y="630555"/>
            <a:ext cx="7157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874" y="404179"/>
            <a:ext cx="1249673" cy="43346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6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8"/>
          <p:cNvCxnSpPr/>
          <p:nvPr/>
        </p:nvCxnSpPr>
        <p:spPr>
          <a:xfrm>
            <a:off x="8039100" y="2459355"/>
            <a:ext cx="11049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20" name="Google Shape;138;p18"/>
          <p:cNvCxnSpPr/>
          <p:nvPr/>
        </p:nvCxnSpPr>
        <p:spPr>
          <a:xfrm>
            <a:off x="0" y="2459355"/>
            <a:ext cx="13792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58;p19"/>
          <p:cNvSpPr txBox="1">
            <a:spLocks/>
          </p:cNvSpPr>
          <p:nvPr/>
        </p:nvSpPr>
        <p:spPr>
          <a:xfrm>
            <a:off x="1369954" y="2232979"/>
            <a:ext cx="210476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smtClean="0">
                <a:latin typeface="Lora" panose="020B0604020202020204" charset="0"/>
              </a:rPr>
              <a:t>DIAGRAM</a:t>
            </a:r>
          </a:p>
          <a:p>
            <a:r>
              <a:rPr lang="en-IN" b="1" dirty="0" smtClean="0">
                <a:latin typeface="Lora" panose="020B0604020202020204" charset="0"/>
              </a:rPr>
              <a:t>ALUR METODE</a:t>
            </a:r>
            <a:endParaRPr lang="en-IN" b="1" dirty="0">
              <a:latin typeface="Lora" panose="020B060402020202020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80979" y="2274527"/>
            <a:ext cx="363111" cy="363111"/>
            <a:chOff x="726456" y="1412253"/>
            <a:chExt cx="363111" cy="363111"/>
          </a:xfrm>
        </p:grpSpPr>
        <p:sp>
          <p:nvSpPr>
            <p:cNvPr id="31" name="Google Shape;326;p30"/>
            <p:cNvSpPr/>
            <p:nvPr/>
          </p:nvSpPr>
          <p:spPr>
            <a:xfrm>
              <a:off x="726456" y="1412253"/>
              <a:ext cx="363111" cy="363111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0;p19"/>
            <p:cNvGrpSpPr/>
            <p:nvPr/>
          </p:nvGrpSpPr>
          <p:grpSpPr>
            <a:xfrm>
              <a:off x="799274" y="1449060"/>
              <a:ext cx="214625" cy="243775"/>
              <a:chOff x="2594050" y="1631825"/>
              <a:chExt cx="439625" cy="439625"/>
            </a:xfrm>
          </p:grpSpPr>
          <p:sp>
            <p:nvSpPr>
              <p:cNvPr id="27" name="Google Shape;161;p19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2;p19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3;p19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4;p19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5" name="Google Shape;138;p18"/>
          <p:cNvCxnSpPr/>
          <p:nvPr/>
        </p:nvCxnSpPr>
        <p:spPr>
          <a:xfrm>
            <a:off x="2887980" y="2446245"/>
            <a:ext cx="3505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3559888" y="94381"/>
            <a:ext cx="4181000" cy="48451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9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8"/>
          <p:cNvCxnSpPr/>
          <p:nvPr/>
        </p:nvCxnSpPr>
        <p:spPr>
          <a:xfrm>
            <a:off x="8702040" y="2459355"/>
            <a:ext cx="44196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20" name="Google Shape;138;p18"/>
          <p:cNvCxnSpPr/>
          <p:nvPr/>
        </p:nvCxnSpPr>
        <p:spPr>
          <a:xfrm>
            <a:off x="0" y="2459355"/>
            <a:ext cx="13792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58;p19"/>
          <p:cNvSpPr txBox="1">
            <a:spLocks/>
          </p:cNvSpPr>
          <p:nvPr/>
        </p:nvSpPr>
        <p:spPr>
          <a:xfrm>
            <a:off x="1369954" y="2232979"/>
            <a:ext cx="210476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err="1" smtClean="0">
                <a:latin typeface="Lora" panose="020B0604020202020204" charset="0"/>
              </a:rPr>
              <a:t>Spesifikasi</a:t>
            </a:r>
            <a:r>
              <a:rPr lang="en-IN" b="1" dirty="0" smtClean="0">
                <a:latin typeface="Lora" panose="020B0604020202020204" charset="0"/>
              </a:rPr>
              <a:t> </a:t>
            </a:r>
            <a:r>
              <a:rPr lang="en-IN" b="1" dirty="0" err="1" smtClean="0">
                <a:latin typeface="Lora" panose="020B0604020202020204" charset="0"/>
              </a:rPr>
              <a:t>Fitur</a:t>
            </a:r>
            <a:endParaRPr lang="en-IN" b="1" dirty="0" smtClean="0">
              <a:latin typeface="Lora" panose="020B0604020202020204" charset="0"/>
            </a:endParaRPr>
          </a:p>
          <a:p>
            <a:r>
              <a:rPr lang="en-IN" b="1" dirty="0" err="1" smtClean="0">
                <a:latin typeface="Lora" panose="020B0604020202020204" charset="0"/>
              </a:rPr>
              <a:t>Sistem</a:t>
            </a:r>
            <a:endParaRPr lang="en-IN" b="1" dirty="0">
              <a:latin typeface="Lora" panose="020B060402020202020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80979" y="2274527"/>
            <a:ext cx="363111" cy="363111"/>
            <a:chOff x="726456" y="1412253"/>
            <a:chExt cx="363111" cy="363111"/>
          </a:xfrm>
        </p:grpSpPr>
        <p:sp>
          <p:nvSpPr>
            <p:cNvPr id="31" name="Google Shape;326;p30"/>
            <p:cNvSpPr/>
            <p:nvPr/>
          </p:nvSpPr>
          <p:spPr>
            <a:xfrm>
              <a:off x="726456" y="1412253"/>
              <a:ext cx="363111" cy="363111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0;p19"/>
            <p:cNvGrpSpPr/>
            <p:nvPr/>
          </p:nvGrpSpPr>
          <p:grpSpPr>
            <a:xfrm>
              <a:off x="799274" y="1449060"/>
              <a:ext cx="214625" cy="243775"/>
              <a:chOff x="2594050" y="1631825"/>
              <a:chExt cx="439625" cy="439625"/>
            </a:xfrm>
          </p:grpSpPr>
          <p:sp>
            <p:nvSpPr>
              <p:cNvPr id="27" name="Google Shape;161;p19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2;p19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3;p19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4;p19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5" name="Google Shape;138;p18"/>
          <p:cNvCxnSpPr/>
          <p:nvPr/>
        </p:nvCxnSpPr>
        <p:spPr>
          <a:xfrm>
            <a:off x="2887980" y="2446245"/>
            <a:ext cx="3505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:\Users\Sasmeka\AppData\Local\Microsoft\Windows\INetCache\Content.Word\bj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77" y="1026211"/>
            <a:ext cx="5149850" cy="3723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2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162078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>
                <a:highlight>
                  <a:schemeClr val="accent1"/>
                </a:highlight>
              </a:rPr>
              <a:t>DEMO PROGRAM</a:t>
            </a:r>
            <a:endParaRPr sz="3600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326;p30"/>
          <p:cNvSpPr/>
          <p:nvPr/>
        </p:nvSpPr>
        <p:spPr>
          <a:xfrm>
            <a:off x="4002400" y="288609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205019" y="2994660"/>
            <a:ext cx="989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👉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0676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20" name="Google Shape;138;p18"/>
          <p:cNvCxnSpPr/>
          <p:nvPr/>
        </p:nvCxnSpPr>
        <p:spPr>
          <a:xfrm>
            <a:off x="-52073" y="1232535"/>
            <a:ext cx="13792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58;p19"/>
          <p:cNvSpPr txBox="1">
            <a:spLocks/>
          </p:cNvSpPr>
          <p:nvPr/>
        </p:nvSpPr>
        <p:spPr>
          <a:xfrm>
            <a:off x="1317881" y="1006159"/>
            <a:ext cx="210476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err="1" smtClean="0">
                <a:latin typeface="Lora" panose="020B0604020202020204" charset="0"/>
              </a:rPr>
              <a:t>Hasil</a:t>
            </a:r>
            <a:r>
              <a:rPr lang="en-IN" b="1" dirty="0" smtClean="0">
                <a:latin typeface="Lora" panose="020B0604020202020204" charset="0"/>
              </a:rPr>
              <a:t> </a:t>
            </a:r>
            <a:r>
              <a:rPr lang="en-IN" b="1" dirty="0" err="1" smtClean="0">
                <a:latin typeface="Lora" panose="020B0604020202020204" charset="0"/>
              </a:rPr>
              <a:t>Pengujian</a:t>
            </a:r>
            <a:r>
              <a:rPr lang="en-IN" b="1" dirty="0" smtClean="0">
                <a:latin typeface="Lora" panose="020B0604020202020204" charset="0"/>
              </a:rPr>
              <a:t> (</a:t>
            </a:r>
            <a:r>
              <a:rPr lang="en-IN" b="1" dirty="0" err="1" smtClean="0">
                <a:latin typeface="Lora" panose="020B0604020202020204" charset="0"/>
              </a:rPr>
              <a:t>Akurasi</a:t>
            </a:r>
            <a:r>
              <a:rPr lang="en-IN" b="1" dirty="0" smtClean="0">
                <a:latin typeface="Lora" panose="020B0604020202020204" charset="0"/>
              </a:rPr>
              <a:t>)</a:t>
            </a:r>
            <a:endParaRPr lang="en-IN" b="1" dirty="0">
              <a:latin typeface="Lora" panose="020B060402020202020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8906" y="1047707"/>
            <a:ext cx="363111" cy="363111"/>
            <a:chOff x="726456" y="1412253"/>
            <a:chExt cx="363111" cy="363111"/>
          </a:xfrm>
        </p:grpSpPr>
        <p:sp>
          <p:nvSpPr>
            <p:cNvPr id="31" name="Google Shape;326;p30"/>
            <p:cNvSpPr/>
            <p:nvPr/>
          </p:nvSpPr>
          <p:spPr>
            <a:xfrm>
              <a:off x="726456" y="1412253"/>
              <a:ext cx="363111" cy="363111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0;p19"/>
            <p:cNvGrpSpPr/>
            <p:nvPr/>
          </p:nvGrpSpPr>
          <p:grpSpPr>
            <a:xfrm>
              <a:off x="799274" y="1449060"/>
              <a:ext cx="214625" cy="243775"/>
              <a:chOff x="2594050" y="1631825"/>
              <a:chExt cx="439625" cy="439625"/>
            </a:xfrm>
          </p:grpSpPr>
          <p:sp>
            <p:nvSpPr>
              <p:cNvPr id="27" name="Google Shape;161;p19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2;p19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3;p19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4;p19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5" name="Google Shape;138;p18"/>
          <p:cNvCxnSpPr/>
          <p:nvPr/>
        </p:nvCxnSpPr>
        <p:spPr>
          <a:xfrm>
            <a:off x="3506467" y="1219425"/>
            <a:ext cx="563753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435721" y="1853735"/>
            <a:ext cx="4059002" cy="2705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4691952" y="1853734"/>
            <a:ext cx="4034448" cy="2705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/>
          <p:cNvSpPr/>
          <p:nvPr/>
        </p:nvSpPr>
        <p:spPr>
          <a:xfrm>
            <a:off x="3168000" y="4320000"/>
            <a:ext cx="612000" cy="23949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7402800" y="4320000"/>
            <a:ext cx="612000" cy="23949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085249" y="4663696"/>
            <a:ext cx="5166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Penggunaan</a:t>
            </a:r>
            <a:r>
              <a:rPr lang="en-IN" dirty="0" smtClean="0"/>
              <a:t> </a:t>
            </a:r>
            <a:r>
              <a:rPr lang="en-IN" dirty="0" err="1" smtClean="0"/>
              <a:t>jumlah</a:t>
            </a:r>
            <a:r>
              <a:rPr lang="en-IN" dirty="0" smtClean="0"/>
              <a:t> </a:t>
            </a:r>
            <a:r>
              <a:rPr lang="en-IN" dirty="0" err="1" smtClean="0"/>
              <a:t>fitur</a:t>
            </a:r>
            <a:r>
              <a:rPr lang="en-IN" dirty="0" smtClean="0"/>
              <a:t> </a:t>
            </a:r>
            <a:r>
              <a:rPr lang="en-IN" dirty="0" err="1" smtClean="0"/>
              <a:t>terbaik</a:t>
            </a:r>
            <a:r>
              <a:rPr lang="en-IN" dirty="0" smtClean="0"/>
              <a:t> yang </a:t>
            </a:r>
            <a:r>
              <a:rPr lang="en-IN" dirty="0" err="1" smtClean="0"/>
              <a:t>disaranan</a:t>
            </a:r>
            <a:r>
              <a:rPr lang="en-IN" dirty="0" smtClean="0"/>
              <a:t> </a:t>
            </a:r>
            <a:r>
              <a:rPr lang="en-IN" dirty="0" err="1" smtClean="0"/>
              <a:t>adalah</a:t>
            </a:r>
            <a:r>
              <a:rPr lang="en-IN" dirty="0" smtClean="0"/>
              <a:t> 35 </a:t>
            </a:r>
            <a:r>
              <a:rPr lang="en-IN" dirty="0" err="1" smtClean="0"/>
              <a:t>fitur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9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0" name="Google Shape;138;p18"/>
          <p:cNvCxnSpPr/>
          <p:nvPr/>
        </p:nvCxnSpPr>
        <p:spPr>
          <a:xfrm>
            <a:off x="-52073" y="1232535"/>
            <a:ext cx="13792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58;p19"/>
          <p:cNvSpPr txBox="1">
            <a:spLocks/>
          </p:cNvSpPr>
          <p:nvPr/>
        </p:nvSpPr>
        <p:spPr>
          <a:xfrm>
            <a:off x="1317880" y="1006159"/>
            <a:ext cx="291122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err="1" smtClean="0">
                <a:latin typeface="Lora" panose="020B0604020202020204" charset="0"/>
              </a:rPr>
              <a:t>Hasil</a:t>
            </a:r>
            <a:r>
              <a:rPr lang="en-IN" b="1" dirty="0" smtClean="0">
                <a:latin typeface="Lora" panose="020B0604020202020204" charset="0"/>
              </a:rPr>
              <a:t> </a:t>
            </a:r>
            <a:r>
              <a:rPr lang="en-IN" b="1" dirty="0" err="1" smtClean="0">
                <a:latin typeface="Lora" panose="020B0604020202020204" charset="0"/>
              </a:rPr>
              <a:t>Pengujian</a:t>
            </a:r>
            <a:r>
              <a:rPr lang="en-IN" b="1" dirty="0" smtClean="0">
                <a:latin typeface="Lora" panose="020B0604020202020204" charset="0"/>
              </a:rPr>
              <a:t> </a:t>
            </a:r>
          </a:p>
          <a:p>
            <a:r>
              <a:rPr lang="en-IN" b="1" dirty="0" smtClean="0">
                <a:latin typeface="Lora" panose="020B0604020202020204" charset="0"/>
              </a:rPr>
              <a:t>(</a:t>
            </a:r>
            <a:r>
              <a:rPr lang="en-IN" b="1" dirty="0" err="1" smtClean="0">
                <a:latin typeface="Lora" panose="020B0604020202020204" charset="0"/>
              </a:rPr>
              <a:t>Kecepatan</a:t>
            </a:r>
            <a:r>
              <a:rPr lang="en-IN" b="1" dirty="0" smtClean="0">
                <a:latin typeface="Lora" panose="020B0604020202020204" charset="0"/>
              </a:rPr>
              <a:t> Proses </a:t>
            </a:r>
            <a:r>
              <a:rPr lang="en-IN" b="1" dirty="0" err="1">
                <a:latin typeface="Lora" panose="020B0604020202020204" charset="0"/>
              </a:rPr>
              <a:t>K</a:t>
            </a:r>
            <a:r>
              <a:rPr lang="en-IN" b="1" dirty="0" err="1" smtClean="0">
                <a:latin typeface="Lora" panose="020B0604020202020204" charset="0"/>
              </a:rPr>
              <a:t>lasifikasi</a:t>
            </a:r>
            <a:r>
              <a:rPr lang="en-IN" b="1" dirty="0" smtClean="0">
                <a:latin typeface="Lora" panose="020B0604020202020204" charset="0"/>
              </a:rPr>
              <a:t>)</a:t>
            </a:r>
            <a:endParaRPr lang="en-IN" b="1" dirty="0">
              <a:latin typeface="Lora" panose="020B060402020202020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8906" y="1047707"/>
            <a:ext cx="363111" cy="363111"/>
            <a:chOff x="726456" y="1412253"/>
            <a:chExt cx="363111" cy="363111"/>
          </a:xfrm>
        </p:grpSpPr>
        <p:sp>
          <p:nvSpPr>
            <p:cNvPr id="31" name="Google Shape;326;p30"/>
            <p:cNvSpPr/>
            <p:nvPr/>
          </p:nvSpPr>
          <p:spPr>
            <a:xfrm>
              <a:off x="726456" y="1412253"/>
              <a:ext cx="363111" cy="363111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0;p19"/>
            <p:cNvGrpSpPr/>
            <p:nvPr/>
          </p:nvGrpSpPr>
          <p:grpSpPr>
            <a:xfrm>
              <a:off x="799274" y="1449060"/>
              <a:ext cx="214625" cy="243775"/>
              <a:chOff x="2594050" y="1631825"/>
              <a:chExt cx="439625" cy="439625"/>
            </a:xfrm>
          </p:grpSpPr>
          <p:sp>
            <p:nvSpPr>
              <p:cNvPr id="27" name="Google Shape;161;p19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2;p19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3;p19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4;p19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5" name="Google Shape;138;p18"/>
          <p:cNvCxnSpPr/>
          <p:nvPr/>
        </p:nvCxnSpPr>
        <p:spPr>
          <a:xfrm>
            <a:off x="4305300" y="1219425"/>
            <a:ext cx="4838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2171510" y="1555681"/>
            <a:ext cx="4762690" cy="3194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29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20" name="Google Shape;138;p18"/>
          <p:cNvCxnSpPr/>
          <p:nvPr/>
        </p:nvCxnSpPr>
        <p:spPr>
          <a:xfrm>
            <a:off x="-52073" y="1232535"/>
            <a:ext cx="13792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58;p19"/>
          <p:cNvSpPr txBox="1">
            <a:spLocks/>
          </p:cNvSpPr>
          <p:nvPr/>
        </p:nvSpPr>
        <p:spPr>
          <a:xfrm>
            <a:off x="1317881" y="1006159"/>
            <a:ext cx="210476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err="1" smtClean="0">
                <a:latin typeface="Lora" panose="020B0604020202020204" charset="0"/>
              </a:rPr>
              <a:t>Hasil</a:t>
            </a:r>
            <a:r>
              <a:rPr lang="en-IN" b="1" dirty="0" smtClean="0">
                <a:latin typeface="Lora" panose="020B0604020202020204" charset="0"/>
              </a:rPr>
              <a:t> </a:t>
            </a:r>
            <a:r>
              <a:rPr lang="en-IN" b="1" dirty="0" err="1" smtClean="0">
                <a:latin typeface="Lora" panose="020B0604020202020204" charset="0"/>
              </a:rPr>
              <a:t>Pengujian</a:t>
            </a:r>
            <a:r>
              <a:rPr lang="en-IN" b="1" dirty="0" smtClean="0">
                <a:latin typeface="Lora" panose="020B0604020202020204" charset="0"/>
              </a:rPr>
              <a:t> (</a:t>
            </a:r>
            <a:r>
              <a:rPr lang="en-IN" b="1" dirty="0" err="1" smtClean="0">
                <a:latin typeface="Lora" panose="020B0604020202020204" charset="0"/>
              </a:rPr>
              <a:t>Kelayakan</a:t>
            </a:r>
            <a:r>
              <a:rPr lang="en-IN" b="1" dirty="0" smtClean="0">
                <a:latin typeface="Lora" panose="020B0604020202020204" charset="0"/>
              </a:rPr>
              <a:t> </a:t>
            </a:r>
            <a:r>
              <a:rPr lang="en-IN" b="1" dirty="0" err="1" smtClean="0">
                <a:latin typeface="Lora" panose="020B0604020202020204" charset="0"/>
              </a:rPr>
              <a:t>Sistem</a:t>
            </a:r>
            <a:r>
              <a:rPr lang="en-IN" b="1" dirty="0" smtClean="0">
                <a:latin typeface="Lora" panose="020B0604020202020204" charset="0"/>
              </a:rPr>
              <a:t>)</a:t>
            </a:r>
            <a:endParaRPr lang="en-IN" b="1" dirty="0">
              <a:latin typeface="Lora" panose="020B060402020202020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8906" y="1047707"/>
            <a:ext cx="363111" cy="363111"/>
            <a:chOff x="726456" y="1412253"/>
            <a:chExt cx="363111" cy="363111"/>
          </a:xfrm>
        </p:grpSpPr>
        <p:sp>
          <p:nvSpPr>
            <p:cNvPr id="31" name="Google Shape;326;p30"/>
            <p:cNvSpPr/>
            <p:nvPr/>
          </p:nvSpPr>
          <p:spPr>
            <a:xfrm>
              <a:off x="726456" y="1412253"/>
              <a:ext cx="363111" cy="363111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0;p19"/>
            <p:cNvGrpSpPr/>
            <p:nvPr/>
          </p:nvGrpSpPr>
          <p:grpSpPr>
            <a:xfrm>
              <a:off x="799274" y="1449060"/>
              <a:ext cx="214625" cy="243775"/>
              <a:chOff x="2594050" y="1631825"/>
              <a:chExt cx="439625" cy="439625"/>
            </a:xfrm>
          </p:grpSpPr>
          <p:sp>
            <p:nvSpPr>
              <p:cNvPr id="27" name="Google Shape;161;p19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2;p19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3;p19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4;p19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5" name="Google Shape;138;p18"/>
          <p:cNvCxnSpPr/>
          <p:nvPr/>
        </p:nvCxnSpPr>
        <p:spPr>
          <a:xfrm>
            <a:off x="3506467" y="1219425"/>
            <a:ext cx="563753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Google Shape;158;p19"/>
              <p:cNvSpPr txBox="1">
                <a:spLocks/>
              </p:cNvSpPr>
              <p:nvPr/>
            </p:nvSpPr>
            <p:spPr>
              <a:xfrm>
                <a:off x="1327147" y="1625254"/>
                <a:ext cx="4915253" cy="34544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latin typeface="+mj-lt"/>
                  </a:rPr>
                  <a:t>Jumlah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responden</a:t>
                </a:r>
                <a:r>
                  <a:rPr lang="en-US" sz="1200" dirty="0">
                    <a:latin typeface="+mj-lt"/>
                  </a:rPr>
                  <a:t>	: 24</a:t>
                </a:r>
                <a:endParaRPr lang="en-IN" sz="1200" dirty="0">
                  <a:latin typeface="+mj-lt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latin typeface="+mj-lt"/>
                  </a:rPr>
                  <a:t>Jumlah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pertanyaan</a:t>
                </a:r>
                <a:r>
                  <a:rPr lang="en-US" sz="1200" dirty="0">
                    <a:latin typeface="+mj-lt"/>
                  </a:rPr>
                  <a:t>	: 10</a:t>
                </a:r>
                <a:endParaRPr lang="en-IN" sz="1200" dirty="0">
                  <a:latin typeface="+mj-lt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latin typeface="+mj-lt"/>
                  </a:rPr>
                  <a:t>Jumlah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pilihan</a:t>
                </a:r>
                <a:r>
                  <a:rPr lang="en-US" sz="1200" dirty="0">
                    <a:latin typeface="+mj-lt"/>
                  </a:rPr>
                  <a:t>	: 5 (</a:t>
                </a:r>
                <a:r>
                  <a:rPr lang="en-US" sz="1200" dirty="0" err="1">
                    <a:latin typeface="+mj-lt"/>
                  </a:rPr>
                  <a:t>terendah</a:t>
                </a:r>
                <a:r>
                  <a:rPr lang="en-US" sz="1200" dirty="0">
                    <a:latin typeface="+mj-lt"/>
                  </a:rPr>
                  <a:t> =1, </a:t>
                </a:r>
                <a:r>
                  <a:rPr lang="en-US" sz="1200" dirty="0" err="1">
                    <a:latin typeface="+mj-lt"/>
                  </a:rPr>
                  <a:t>tertinggi</a:t>
                </a:r>
                <a:r>
                  <a:rPr lang="en-US" sz="1200" dirty="0">
                    <a:latin typeface="+mj-lt"/>
                  </a:rPr>
                  <a:t> =5)</a:t>
                </a:r>
                <a:endParaRPr lang="en-IN" sz="1200" dirty="0">
                  <a:latin typeface="+mj-lt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latin typeface="+mj-lt"/>
                  </a:rPr>
                  <a:t>Skor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terendah</a:t>
                </a:r>
                <a:r>
                  <a:rPr lang="en-US" sz="1200" dirty="0">
                    <a:latin typeface="+mj-lt"/>
                  </a:rPr>
                  <a:t>	= 1 x 10 = </a:t>
                </a:r>
                <a:r>
                  <a:rPr lang="en-US" sz="1200" dirty="0" smtClean="0">
                    <a:latin typeface="+mj-lt"/>
                  </a:rPr>
                  <a:t>10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 smtClean="0">
                    <a:latin typeface="+mj-lt"/>
                  </a:rPr>
                  <a:t>Skor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tertinggi</a:t>
                </a:r>
                <a:r>
                  <a:rPr lang="en-US" sz="1200" dirty="0">
                    <a:latin typeface="+mj-lt"/>
                  </a:rPr>
                  <a:t>	</a:t>
                </a:r>
                <a:r>
                  <a:rPr lang="en-US" sz="1200" dirty="0" smtClean="0">
                    <a:latin typeface="+mj-lt"/>
                  </a:rPr>
                  <a:t>= </a:t>
                </a:r>
                <a:r>
                  <a:rPr lang="en-US" sz="1200" dirty="0">
                    <a:latin typeface="+mj-lt"/>
                  </a:rPr>
                  <a:t>5 x 10 = </a:t>
                </a:r>
                <a:r>
                  <a:rPr lang="en-US" sz="1200" dirty="0" smtClean="0">
                    <a:latin typeface="+mj-lt"/>
                  </a:rPr>
                  <a:t>50</a:t>
                </a:r>
                <a:endParaRPr lang="en-US" sz="1200" dirty="0">
                  <a:latin typeface="+mj-lt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latin typeface="+mj-lt"/>
                  </a:rPr>
                  <a:t>Total </a:t>
                </a:r>
                <a:r>
                  <a:rPr lang="en-US" sz="1200" dirty="0" err="1">
                    <a:latin typeface="+mj-lt"/>
                  </a:rPr>
                  <a:t>skor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terendah</a:t>
                </a:r>
                <a:r>
                  <a:rPr lang="en-US" sz="1200" dirty="0">
                    <a:latin typeface="+mj-lt"/>
                  </a:rPr>
                  <a:t>	= (</a:t>
                </a:r>
                <a:r>
                  <a:rPr lang="en-US" sz="1200" dirty="0" err="1">
                    <a:latin typeface="+mj-lt"/>
                  </a:rPr>
                  <a:t>skor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terendah</a:t>
                </a:r>
                <a:r>
                  <a:rPr lang="en-US" sz="1200" dirty="0">
                    <a:latin typeface="+mj-lt"/>
                  </a:rPr>
                  <a:t>) x (</a:t>
                </a:r>
                <a:r>
                  <a:rPr lang="en-US" sz="1200" dirty="0" err="1">
                    <a:latin typeface="+mj-lt"/>
                  </a:rPr>
                  <a:t>jumlah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responden</a:t>
                </a:r>
                <a:r>
                  <a:rPr lang="en-US" sz="1200" dirty="0">
                    <a:latin typeface="+mj-lt"/>
                  </a:rPr>
                  <a:t>) = 10 x 24 = </a:t>
                </a:r>
                <a:r>
                  <a:rPr lang="en-US" sz="1200" dirty="0" smtClean="0">
                    <a:latin typeface="+mj-lt"/>
                  </a:rPr>
                  <a:t>240</a:t>
                </a:r>
              </a:p>
              <a:p>
                <a:pPr marL="182563" lvl="0" indent="-182563">
                  <a:buFont typeface="Arial" panose="020B0604020202020204" pitchFamily="34" charset="0"/>
                  <a:buChar char="•"/>
                </a:pPr>
                <a:r>
                  <a:rPr lang="en-US" sz="1200" dirty="0" smtClean="0">
                    <a:latin typeface="+mj-lt"/>
                  </a:rPr>
                  <a:t>Total </a:t>
                </a:r>
                <a:r>
                  <a:rPr lang="en-US" sz="1200" dirty="0" err="1">
                    <a:latin typeface="+mj-lt"/>
                  </a:rPr>
                  <a:t>skor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tertinggi</a:t>
                </a:r>
                <a:r>
                  <a:rPr lang="en-US" sz="1200" dirty="0">
                    <a:latin typeface="+mj-lt"/>
                  </a:rPr>
                  <a:t>	= (</a:t>
                </a:r>
                <a:r>
                  <a:rPr lang="en-US" sz="1200" dirty="0" err="1">
                    <a:latin typeface="+mj-lt"/>
                  </a:rPr>
                  <a:t>skor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tertinggi</a:t>
                </a:r>
                <a:r>
                  <a:rPr lang="en-US" sz="1200" dirty="0">
                    <a:latin typeface="+mj-lt"/>
                  </a:rPr>
                  <a:t>) x (</a:t>
                </a:r>
                <a:r>
                  <a:rPr lang="en-US" sz="1200" dirty="0" err="1">
                    <a:latin typeface="+mj-lt"/>
                  </a:rPr>
                  <a:t>jumlah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responden</a:t>
                </a:r>
                <a:r>
                  <a:rPr lang="en-US" sz="1200" dirty="0">
                    <a:latin typeface="+mj-lt"/>
                  </a:rPr>
                  <a:t>) = 50 x 24 = </a:t>
                </a:r>
                <a:r>
                  <a:rPr lang="en-US" sz="1200" dirty="0" smtClean="0">
                    <a:latin typeface="+mj-lt"/>
                  </a:rPr>
                  <a:t>1200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+mj-lt"/>
                  </a:rPr>
                  <a:t>T</a:t>
                </a:r>
                <a:r>
                  <a:rPr lang="en-US" sz="1200" dirty="0" smtClean="0">
                    <a:latin typeface="+mj-lt"/>
                  </a:rPr>
                  <a:t>otal </a:t>
                </a:r>
                <a:r>
                  <a:rPr lang="en-US" sz="1200" dirty="0" err="1" smtClean="0">
                    <a:latin typeface="+mj-lt"/>
                  </a:rPr>
                  <a:t>skor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 err="1" smtClean="0">
                    <a:latin typeface="+mj-lt"/>
                  </a:rPr>
                  <a:t>kuisioner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 err="1" smtClean="0">
                    <a:latin typeface="+mj-lt"/>
                  </a:rPr>
                  <a:t>dari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 err="1" smtClean="0">
                    <a:latin typeface="+mj-lt"/>
                  </a:rPr>
                  <a:t>seluruh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 err="1" smtClean="0">
                    <a:latin typeface="+mj-lt"/>
                  </a:rPr>
                  <a:t>responden</a:t>
                </a:r>
                <a:r>
                  <a:rPr lang="en-US" sz="1200" dirty="0" smtClean="0">
                    <a:latin typeface="+mj-lt"/>
                  </a:rPr>
                  <a:t> = 1017</a:t>
                </a:r>
              </a:p>
              <a:p>
                <a:endParaRPr lang="en-US" sz="1200" dirty="0" smtClean="0">
                  <a:latin typeface="+mj-lt"/>
                </a:endParaRPr>
              </a:p>
              <a:p>
                <a:r>
                  <a:rPr lang="en-US" sz="1200" b="1" dirty="0" err="1" smtClean="0">
                    <a:latin typeface="+mj-lt"/>
                  </a:rPr>
                  <a:t>Presentase</a:t>
                </a:r>
                <a:r>
                  <a:rPr lang="en-US" sz="1200" b="1" dirty="0" smtClean="0">
                    <a:latin typeface="+mj-lt"/>
                  </a:rPr>
                  <a:t> </a:t>
                </a:r>
                <a:r>
                  <a:rPr lang="en-US" sz="1200" b="1" dirty="0" err="1" smtClean="0">
                    <a:latin typeface="+mj-lt"/>
                  </a:rPr>
                  <a:t>Kelayakan</a:t>
                </a:r>
                <a:r>
                  <a:rPr lang="en-US" sz="1200" b="1" dirty="0" smtClean="0"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𝑆𝑘𝑜𝑟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𝐾𝑢𝑖𝑠𝑖𝑜𝑛𝑒𝑟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𝐷𝑎𝑟𝑖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𝑆𝑒𝑙𝑢𝑟𝑢h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𝑅𝑒𝑠𝑝𝑜𝑛𝑑𝑒𝑛</m:t>
                        </m:r>
                      </m:num>
                      <m:den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𝑠𝑘𝑜𝑟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𝑡𝑒𝑟𝑡𝑖𝑛𝑔𝑔𝑖</m:t>
                        </m:r>
                      </m:den>
                    </m:f>
                  </m:oMath>
                </a14:m>
                <a:r>
                  <a:rPr lang="en-US" sz="1200" dirty="0">
                    <a:latin typeface="+mj-lt"/>
                  </a:rPr>
                  <a:t> x 100 </a:t>
                </a:r>
                <a:endParaRPr lang="en-US" sz="1200" dirty="0" smtClean="0">
                  <a:latin typeface="+mj-lt"/>
                </a:endParaRPr>
              </a:p>
              <a:p>
                <a:pPr marL="1616075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1017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1200</m:t>
                        </m:r>
                      </m:den>
                    </m:f>
                  </m:oMath>
                </a14:m>
                <a:r>
                  <a:rPr lang="en-US" sz="1200" dirty="0">
                    <a:latin typeface="+mj-lt"/>
                  </a:rPr>
                  <a:t> x 100 = </a:t>
                </a:r>
                <a:r>
                  <a:rPr lang="en-US" sz="1200" dirty="0" smtClean="0">
                    <a:latin typeface="+mj-lt"/>
                  </a:rPr>
                  <a:t>84,75%</a:t>
                </a:r>
              </a:p>
              <a:p>
                <a:endParaRPr lang="en-US" sz="1200" dirty="0">
                  <a:latin typeface="+mj-lt"/>
                </a:endParaRPr>
              </a:p>
              <a:p>
                <a:pPr indent="358775" algn="just"/>
                <a:r>
                  <a:rPr lang="en-US" sz="1200" dirty="0" smtClean="0">
                    <a:latin typeface="+mj-lt"/>
                  </a:rPr>
                  <a:t>Dari </a:t>
                </a:r>
                <a:r>
                  <a:rPr lang="en-US" sz="1200" dirty="0" err="1">
                    <a:latin typeface="+mj-lt"/>
                  </a:rPr>
                  <a:t>hasil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presentase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kuisioner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sistem</a:t>
                </a:r>
                <a:r>
                  <a:rPr lang="en-US" sz="1200" dirty="0">
                    <a:latin typeface="+mj-lt"/>
                  </a:rPr>
                  <a:t> yang </a:t>
                </a:r>
                <a:r>
                  <a:rPr lang="en-US" sz="1200" dirty="0" err="1">
                    <a:latin typeface="+mj-lt"/>
                  </a:rPr>
                  <a:t>mendapatkan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nilai</a:t>
                </a:r>
                <a:r>
                  <a:rPr lang="en-US" sz="1200" dirty="0">
                    <a:latin typeface="+mj-lt"/>
                  </a:rPr>
                  <a:t> 84,75</a:t>
                </a:r>
                <a:r>
                  <a:rPr lang="en-US" sz="1200" dirty="0" smtClean="0">
                    <a:latin typeface="+mj-lt"/>
                  </a:rPr>
                  <a:t>%, </a:t>
                </a:r>
                <a:r>
                  <a:rPr lang="en-US" sz="1200" dirty="0" err="1">
                    <a:latin typeface="+mj-lt"/>
                  </a:rPr>
                  <a:t>maka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dapat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disimpulkan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bahwa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err="1">
                    <a:latin typeface="+mj-lt"/>
                  </a:rPr>
                  <a:t>sistem</a:t>
                </a:r>
                <a:r>
                  <a:rPr lang="en-US" sz="1200" dirty="0">
                    <a:latin typeface="+mj-lt"/>
                  </a:rPr>
                  <a:t> yang </a:t>
                </a:r>
                <a:r>
                  <a:rPr lang="en-US" sz="1200" dirty="0" err="1">
                    <a:latin typeface="+mj-lt"/>
                  </a:rPr>
                  <a:t>dibangun</a:t>
                </a:r>
                <a:r>
                  <a:rPr lang="en-US" sz="1200" dirty="0">
                    <a:latin typeface="+mj-lt"/>
                  </a:rPr>
                  <a:t> “</a:t>
                </a:r>
                <a:r>
                  <a:rPr lang="en-US" sz="1200" b="1" dirty="0" err="1">
                    <a:latin typeface="+mj-lt"/>
                  </a:rPr>
                  <a:t>Sangat</a:t>
                </a:r>
                <a:r>
                  <a:rPr lang="en-US" sz="1200" b="1" dirty="0">
                    <a:latin typeface="+mj-lt"/>
                  </a:rPr>
                  <a:t> </a:t>
                </a:r>
                <a:r>
                  <a:rPr lang="en-US" sz="1200" b="1" dirty="0" err="1">
                    <a:latin typeface="+mj-lt"/>
                  </a:rPr>
                  <a:t>Baik</a:t>
                </a:r>
                <a:r>
                  <a:rPr lang="en-US" sz="1200" dirty="0">
                    <a:latin typeface="+mj-lt"/>
                  </a:rPr>
                  <a:t>”.</a:t>
                </a:r>
                <a:endParaRPr lang="en-IN" sz="1200" dirty="0">
                  <a:latin typeface="+mj-lt"/>
                </a:endParaRPr>
              </a:p>
              <a:p>
                <a:pPr lvl="0"/>
                <a:r>
                  <a:rPr lang="en-US" sz="1200" dirty="0">
                    <a:latin typeface="+mj-lt"/>
                  </a:rPr>
                  <a:t>	</a:t>
                </a:r>
                <a:endParaRPr lang="en-IN" sz="1050" dirty="0">
                  <a:latin typeface="+mj-lt"/>
                </a:endParaRPr>
              </a:p>
            </p:txBody>
          </p:sp>
        </mc:Choice>
        <mc:Fallback>
          <p:sp>
            <p:nvSpPr>
              <p:cNvPr id="14" name="Google Shape;158;p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147" y="1625254"/>
                <a:ext cx="4915253" cy="3454464"/>
              </a:xfrm>
              <a:prstGeom prst="rect">
                <a:avLst/>
              </a:prstGeom>
              <a:blipFill>
                <a:blip r:embed="rId4"/>
                <a:stretch>
                  <a:fillRect l="-124" t="-1943" r="-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32956"/>
              </p:ext>
            </p:extLst>
          </p:nvPr>
        </p:nvGraphicFramePr>
        <p:xfrm>
          <a:off x="6325233" y="1338718"/>
          <a:ext cx="2665380" cy="164592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4010108927"/>
                    </a:ext>
                  </a:extLst>
                </a:gridCol>
                <a:gridCol w="1513380">
                  <a:extLst>
                    <a:ext uri="{9D8B030D-6E8A-4147-A177-3AD203B41FA5}">
                      <a16:colId xmlns:a16="http://schemas.microsoft.com/office/drawing/2014/main" val="1824701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Range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Keputusan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8059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 - 19,99%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Sangat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Kurang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Baik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294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20% - 39,99%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Kurang Baik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9615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40% - 59,99%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Cukup Baik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0898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60% - 79,99%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Baik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1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80% - 100%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Sangat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Baik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49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5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20" name="Google Shape;138;p18"/>
          <p:cNvCxnSpPr/>
          <p:nvPr/>
        </p:nvCxnSpPr>
        <p:spPr>
          <a:xfrm>
            <a:off x="-52073" y="1232535"/>
            <a:ext cx="13792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58;p19"/>
          <p:cNvSpPr txBox="1">
            <a:spLocks/>
          </p:cNvSpPr>
          <p:nvPr/>
        </p:nvSpPr>
        <p:spPr>
          <a:xfrm>
            <a:off x="1317881" y="1006159"/>
            <a:ext cx="210476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err="1" smtClean="0">
                <a:latin typeface="Lora" panose="020B0604020202020204" charset="0"/>
              </a:rPr>
              <a:t>Kesimpulan</a:t>
            </a:r>
            <a:endParaRPr lang="en-IN" b="1" dirty="0">
              <a:latin typeface="Lora" panose="020B060402020202020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8906" y="1047707"/>
            <a:ext cx="363111" cy="363111"/>
            <a:chOff x="726456" y="1412253"/>
            <a:chExt cx="363111" cy="363111"/>
          </a:xfrm>
        </p:grpSpPr>
        <p:sp>
          <p:nvSpPr>
            <p:cNvPr id="31" name="Google Shape;326;p30"/>
            <p:cNvSpPr/>
            <p:nvPr/>
          </p:nvSpPr>
          <p:spPr>
            <a:xfrm>
              <a:off x="726456" y="1412253"/>
              <a:ext cx="363111" cy="363111"/>
            </a:xfrm>
            <a:prstGeom prst="ellipse">
              <a:avLst/>
            </a:pr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0;p19"/>
            <p:cNvGrpSpPr/>
            <p:nvPr/>
          </p:nvGrpSpPr>
          <p:grpSpPr>
            <a:xfrm>
              <a:off x="799274" y="1449060"/>
              <a:ext cx="214625" cy="243775"/>
              <a:chOff x="2594050" y="1631825"/>
              <a:chExt cx="439625" cy="439625"/>
            </a:xfrm>
          </p:grpSpPr>
          <p:sp>
            <p:nvSpPr>
              <p:cNvPr id="27" name="Google Shape;161;p19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2;p19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3;p19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4;p19"/>
              <p:cNvSpPr/>
              <p:nvPr/>
            </p:nvSpPr>
            <p:spPr>
              <a:xfrm>
                <a:off x="2814912" y="1754062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5" name="Google Shape;138;p18"/>
          <p:cNvCxnSpPr/>
          <p:nvPr/>
        </p:nvCxnSpPr>
        <p:spPr>
          <a:xfrm>
            <a:off x="3506467" y="1219425"/>
            <a:ext cx="563753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Google Shape;158;p19"/>
          <p:cNvSpPr txBox="1">
            <a:spLocks/>
          </p:cNvSpPr>
          <p:nvPr/>
        </p:nvSpPr>
        <p:spPr>
          <a:xfrm>
            <a:off x="1298423" y="1282964"/>
            <a:ext cx="6527317" cy="3454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just">
              <a:buFont typeface="+mj-lt"/>
              <a:buAutoNum type="arabicPeriod"/>
            </a:pPr>
            <a:r>
              <a:rPr lang="en-US" sz="1200" dirty="0" err="1"/>
              <a:t>Penelitian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menghasil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klasifikasi</a:t>
            </a:r>
            <a:r>
              <a:rPr lang="en-US" sz="1200" dirty="0"/>
              <a:t> </a:t>
            </a:r>
            <a:r>
              <a:rPr lang="en-US" sz="1200" dirty="0" err="1"/>
              <a:t>berbasis</a:t>
            </a:r>
            <a:r>
              <a:rPr lang="en-US" sz="1200" dirty="0"/>
              <a:t> web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serangan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tanaman</a:t>
            </a:r>
            <a:r>
              <a:rPr lang="en-US" sz="1200" dirty="0"/>
              <a:t> </a:t>
            </a:r>
            <a:r>
              <a:rPr lang="en-US" sz="1200" dirty="0" err="1"/>
              <a:t>jagung</a:t>
            </a:r>
            <a:r>
              <a:rPr lang="en-US" sz="1200" dirty="0"/>
              <a:t> di </a:t>
            </a:r>
            <a:r>
              <a:rPr lang="en-US" sz="1200" dirty="0" err="1"/>
              <a:t>Dinas</a:t>
            </a:r>
            <a:r>
              <a:rPr lang="en-US" sz="1200" dirty="0"/>
              <a:t> </a:t>
            </a:r>
            <a:r>
              <a:rPr lang="en-US" sz="1200" dirty="0" err="1"/>
              <a:t>Pertanian</a:t>
            </a:r>
            <a:r>
              <a:rPr lang="en-US" sz="1200" dirty="0"/>
              <a:t> </a:t>
            </a:r>
            <a:r>
              <a:rPr lang="en-US" sz="1200" dirty="0" err="1"/>
              <a:t>Tanaman</a:t>
            </a:r>
            <a:r>
              <a:rPr lang="en-US" sz="1200" dirty="0"/>
              <a:t>, </a:t>
            </a:r>
            <a:r>
              <a:rPr lang="en-US" sz="1200" dirty="0" err="1"/>
              <a:t>Pangan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Holtikultura</a:t>
            </a:r>
            <a:r>
              <a:rPr lang="en-US" sz="1200" dirty="0"/>
              <a:t> </a:t>
            </a:r>
            <a:r>
              <a:rPr lang="en-US" sz="1200" dirty="0" err="1"/>
              <a:t>Kabupaten</a:t>
            </a:r>
            <a:r>
              <a:rPr lang="en-US" sz="1200" dirty="0"/>
              <a:t> </a:t>
            </a:r>
            <a:r>
              <a:rPr lang="en-US" sz="1200" dirty="0" err="1"/>
              <a:t>Sumenep</a:t>
            </a:r>
            <a:r>
              <a:rPr lang="en-US" sz="1200" dirty="0"/>
              <a:t>. </a:t>
            </a:r>
            <a:r>
              <a:rPr lang="en-US" sz="1200" dirty="0" err="1"/>
              <a:t>Penelitian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melibatkan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kelayakan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dibangun</a:t>
            </a:r>
            <a:r>
              <a:rPr lang="en-US" sz="1200" dirty="0"/>
              <a:t>. </a:t>
            </a:r>
            <a:r>
              <a:rPr lang="en-US" sz="1200" dirty="0" err="1"/>
              <a:t>Adapun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kelayakan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yang </a:t>
            </a:r>
            <a:r>
              <a:rPr lang="en-US" sz="1200" dirty="0" err="1"/>
              <a:t>dibangun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84,75%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“</a:t>
            </a:r>
            <a:r>
              <a:rPr lang="en-US" sz="1200" b="1" dirty="0" err="1"/>
              <a:t>Sangat</a:t>
            </a:r>
            <a:r>
              <a:rPr lang="en-US" sz="1200" b="1" dirty="0"/>
              <a:t> </a:t>
            </a:r>
            <a:r>
              <a:rPr lang="en-US" sz="1200" b="1" dirty="0" err="1"/>
              <a:t>Baik</a:t>
            </a:r>
            <a:r>
              <a:rPr lang="en-US" sz="1200" dirty="0"/>
              <a:t>”.</a:t>
            </a:r>
            <a:endParaRPr lang="en-IN" sz="1200" dirty="0"/>
          </a:p>
          <a:p>
            <a:pPr marL="228600" lvl="0" indent="-228600" algn="just">
              <a:buFont typeface="+mj-lt"/>
              <a:buAutoNum type="arabicPeriod"/>
            </a:pP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pembobotan</a:t>
            </a:r>
            <a:r>
              <a:rPr lang="en-US" sz="1200" dirty="0"/>
              <a:t> </a:t>
            </a:r>
            <a:r>
              <a:rPr lang="en-US" sz="1200" i="1" dirty="0"/>
              <a:t>Information Gain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i="1" dirty="0"/>
              <a:t>Naïve Bayes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diimplementasikan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mengklasifikasi</a:t>
            </a:r>
            <a:r>
              <a:rPr lang="en-US" sz="1200" dirty="0"/>
              <a:t> </a:t>
            </a:r>
            <a:r>
              <a:rPr lang="en-US" sz="1200" dirty="0" err="1"/>
              <a:t>serangan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tanaman</a:t>
            </a:r>
            <a:r>
              <a:rPr lang="en-US" sz="1200" dirty="0"/>
              <a:t> </a:t>
            </a:r>
            <a:r>
              <a:rPr lang="en-US" sz="1200" dirty="0" err="1"/>
              <a:t>jagung</a:t>
            </a:r>
            <a:r>
              <a:rPr lang="en-US" sz="1200" dirty="0"/>
              <a:t>. </a:t>
            </a:r>
            <a:r>
              <a:rPr lang="en-US" sz="1200" dirty="0" err="1"/>
              <a:t>Pengujian</a:t>
            </a:r>
            <a:r>
              <a:rPr lang="en-US" sz="1200" dirty="0"/>
              <a:t> </a:t>
            </a:r>
            <a:r>
              <a:rPr lang="en-US" sz="1200" dirty="0" err="1"/>
              <a:t>akurasi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3-</a:t>
            </a:r>
            <a:r>
              <a:rPr lang="en-US" sz="1200" i="1" dirty="0"/>
              <a:t>Fold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akurasi</a:t>
            </a:r>
            <a:r>
              <a:rPr lang="en-US" sz="1200" dirty="0"/>
              <a:t> </a:t>
            </a:r>
            <a:r>
              <a:rPr lang="en-US" sz="1200" dirty="0" err="1"/>
              <a:t>tertinggi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98,67%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35 </a:t>
            </a:r>
            <a:r>
              <a:rPr lang="en-US" sz="1200" dirty="0" err="1"/>
              <a:t>dan</a:t>
            </a:r>
            <a:r>
              <a:rPr lang="en-US" sz="1200" dirty="0"/>
              <a:t> 40, </a:t>
            </a:r>
            <a:r>
              <a:rPr lang="en-US" sz="1200" dirty="0" err="1"/>
              <a:t>Sedangkan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5-</a:t>
            </a:r>
            <a:r>
              <a:rPr lang="en-US" sz="1200" i="1" dirty="0"/>
              <a:t>Fold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akurasi</a:t>
            </a:r>
            <a:r>
              <a:rPr lang="en-US" sz="1200" dirty="0"/>
              <a:t> </a:t>
            </a:r>
            <a:r>
              <a:rPr lang="en-US" sz="1200" dirty="0" err="1"/>
              <a:t>tertinggi</a:t>
            </a:r>
            <a:r>
              <a:rPr lang="en-US" sz="1200" dirty="0"/>
              <a:t> 98,33%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35 </a:t>
            </a:r>
            <a:r>
              <a:rPr lang="en-US" sz="1200" dirty="0" err="1"/>
              <a:t>dan</a:t>
            </a:r>
            <a:r>
              <a:rPr lang="en-US" sz="1200" dirty="0"/>
              <a:t> 40.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disimpulkan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35 </a:t>
            </a:r>
            <a:r>
              <a:rPr lang="en-US" sz="1200" dirty="0" err="1"/>
              <a:t>merupakan</a:t>
            </a:r>
            <a:r>
              <a:rPr lang="en-US" sz="1200" dirty="0"/>
              <a:t> yang </a:t>
            </a:r>
            <a:r>
              <a:rPr lang="en-US" sz="1200" dirty="0" err="1"/>
              <a:t>terbaik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mempunyai</a:t>
            </a:r>
            <a:r>
              <a:rPr lang="en-US" sz="1200" dirty="0"/>
              <a:t> </a:t>
            </a:r>
            <a:r>
              <a:rPr lang="en-US" sz="1200" dirty="0" err="1"/>
              <a:t>akurasi</a:t>
            </a:r>
            <a:r>
              <a:rPr lang="en-US" sz="1200" dirty="0"/>
              <a:t> </a:t>
            </a:r>
            <a:r>
              <a:rPr lang="en-US" sz="1200" dirty="0" err="1"/>
              <a:t>tertinggi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yang paling </a:t>
            </a:r>
            <a:r>
              <a:rPr lang="en-US" sz="1200" dirty="0" err="1"/>
              <a:t>kecil</a:t>
            </a:r>
            <a:r>
              <a:rPr lang="en-US" sz="1200" dirty="0"/>
              <a:t>.</a:t>
            </a:r>
            <a:endParaRPr lang="en-IN" sz="1200" dirty="0"/>
          </a:p>
          <a:p>
            <a:pPr marL="228600" lvl="0" indent="-228600" algn="just">
              <a:buFont typeface="+mj-lt"/>
              <a:buAutoNum type="arabicPeriod"/>
            </a:pPr>
            <a:r>
              <a:rPr lang="en-US" sz="1200" dirty="0" err="1"/>
              <a:t>Kecepatan</a:t>
            </a:r>
            <a:r>
              <a:rPr lang="en-US" sz="1200" dirty="0"/>
              <a:t> proses </a:t>
            </a:r>
            <a:r>
              <a:rPr lang="en-US" sz="1200" dirty="0" err="1"/>
              <a:t>dengan</a:t>
            </a:r>
            <a:r>
              <a:rPr lang="en-US" sz="1200" dirty="0"/>
              <a:t> 3-</a:t>
            </a:r>
            <a:r>
              <a:rPr lang="en-US" sz="1200" i="1" dirty="0"/>
              <a:t>Fold</a:t>
            </a:r>
            <a:r>
              <a:rPr lang="en-US" sz="1200" dirty="0"/>
              <a:t> </a:t>
            </a:r>
            <a:r>
              <a:rPr lang="en-US" sz="1200" dirty="0" err="1"/>
              <a:t>membuktikan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pembobotan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sedikit</a:t>
            </a:r>
            <a:r>
              <a:rPr lang="en-US" sz="1200" dirty="0"/>
              <a:t> </a:t>
            </a:r>
            <a:r>
              <a:rPr lang="en-US" sz="1200" dirty="0" err="1"/>
              <a:t>mempercepat</a:t>
            </a:r>
            <a:r>
              <a:rPr lang="en-US" sz="1200" dirty="0"/>
              <a:t> </a:t>
            </a:r>
            <a:r>
              <a:rPr lang="en-US" sz="1200" dirty="0" err="1"/>
              <a:t>perhitungan</a:t>
            </a:r>
            <a:r>
              <a:rPr lang="en-US" sz="1200" dirty="0"/>
              <a:t> </a:t>
            </a:r>
            <a:r>
              <a:rPr lang="en-US" sz="1200" i="1" dirty="0"/>
              <a:t>Naïve Bayes</a:t>
            </a:r>
            <a:r>
              <a:rPr lang="en-US" sz="1200" dirty="0"/>
              <a:t>.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penuruan</a:t>
            </a:r>
            <a:r>
              <a:rPr lang="en-US" sz="1200" dirty="0"/>
              <a:t> yang </a:t>
            </a:r>
            <a:r>
              <a:rPr lang="en-US" sz="1200" dirty="0" err="1"/>
              <a:t>cukup</a:t>
            </a:r>
            <a:r>
              <a:rPr lang="en-US" sz="1200" dirty="0"/>
              <a:t> </a:t>
            </a:r>
            <a:r>
              <a:rPr lang="en-US" sz="1200" dirty="0" err="1"/>
              <a:t>signifikan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20 </a:t>
            </a:r>
            <a:r>
              <a:rPr lang="en-US" sz="1200" dirty="0" err="1"/>
              <a:t>dari</a:t>
            </a:r>
            <a:r>
              <a:rPr lang="en-US" sz="1200" dirty="0"/>
              <a:t> 45,16 </a:t>
            </a:r>
            <a:r>
              <a:rPr lang="en-US" sz="1200" dirty="0" err="1"/>
              <a:t>detik</a:t>
            </a:r>
            <a:r>
              <a:rPr lang="en-US" sz="1200" dirty="0"/>
              <a:t> </a:t>
            </a:r>
            <a:r>
              <a:rPr lang="en-US" sz="1200" dirty="0" err="1"/>
              <a:t>sebelum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i="1" dirty="0"/>
              <a:t>Information Gain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22,55 </a:t>
            </a:r>
            <a:r>
              <a:rPr lang="en-US" sz="1200" dirty="0" err="1"/>
              <a:t>detik</a:t>
            </a:r>
            <a:r>
              <a:rPr lang="en-US" sz="1200" dirty="0"/>
              <a:t>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pembobotan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</a:t>
            </a:r>
            <a:r>
              <a:rPr lang="en-US" sz="1200" i="1" dirty="0"/>
              <a:t>Information Gain</a:t>
            </a: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722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/>
          <p:nvPr/>
        </p:nvCxnSpPr>
        <p:spPr>
          <a:xfrm>
            <a:off x="6550" y="212979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725" y="151759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Terima Kasih !</a:t>
            </a:r>
            <a:endParaRPr sz="54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7393000" y="2129790"/>
            <a:ext cx="1751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70125" y="156783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205200" y="1859606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48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-1809" r="25870" b="10847"/>
          <a:stretch/>
        </p:blipFill>
        <p:spPr>
          <a:xfrm flipH="1">
            <a:off x="5650" y="134221"/>
            <a:ext cx="9280117" cy="5009079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2</a:t>
            </a:fld>
            <a:endParaRPr dirty="0">
              <a:solidFill>
                <a:srgbClr val="FFFF00"/>
              </a:solidFill>
            </a:endParaRPr>
          </a:p>
        </p:txBody>
      </p:sp>
      <p:sp>
        <p:nvSpPr>
          <p:cNvPr id="14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JAGUNG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>
                <a:latin typeface="Quattrocento Sans" panose="020B0604020202020204" charset="0"/>
              </a:rPr>
              <a:t>(</a:t>
            </a:r>
            <a:r>
              <a:rPr lang="en-US" sz="1200" dirty="0" err="1">
                <a:latin typeface="Quattrocento Sans" panose="020B0604020202020204" charset="0"/>
              </a:rPr>
              <a:t>Zea</a:t>
            </a:r>
            <a:r>
              <a:rPr lang="en-US" sz="1200" dirty="0">
                <a:latin typeface="Quattrocento Sans" panose="020B0604020202020204" charset="0"/>
              </a:rPr>
              <a:t> mays L.) </a:t>
            </a:r>
            <a:r>
              <a:rPr lang="en-US" sz="1200" dirty="0" err="1">
                <a:latin typeface="Quattrocento Sans" panose="020B0604020202020204" charset="0"/>
              </a:rPr>
              <a:t>merupakan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tanaman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pangan</a:t>
            </a:r>
            <a:r>
              <a:rPr lang="en-US" sz="1200" dirty="0">
                <a:latin typeface="Quattrocento Sans" panose="020B0604020202020204" charset="0"/>
              </a:rPr>
              <a:t> yang paling </a:t>
            </a:r>
            <a:r>
              <a:rPr lang="en-US" sz="1200" dirty="0" err="1">
                <a:latin typeface="Quattrocento Sans" panose="020B0604020202020204" charset="0"/>
              </a:rPr>
              <a:t>dibutuhkan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setalah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padi</a:t>
            </a:r>
            <a:r>
              <a:rPr lang="en-US" sz="1200" dirty="0">
                <a:latin typeface="Quattrocento Sans" panose="020B0604020202020204" charset="0"/>
              </a:rPr>
              <a:t>, </a:t>
            </a:r>
            <a:r>
              <a:rPr lang="en-US" sz="1200" dirty="0" err="1">
                <a:latin typeface="Quattrocento Sans" panose="020B0604020202020204" charset="0"/>
              </a:rPr>
              <a:t>khususnya</a:t>
            </a:r>
            <a:r>
              <a:rPr lang="en-US" sz="1200" dirty="0">
                <a:latin typeface="Quattrocento Sans" panose="020B0604020202020204" charset="0"/>
              </a:rPr>
              <a:t> di </a:t>
            </a:r>
            <a:r>
              <a:rPr lang="en-US" sz="1200" dirty="0" err="1">
                <a:latin typeface="Quattrocento Sans" panose="020B0604020202020204" charset="0"/>
              </a:rPr>
              <a:t>Kabupaten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Sumenep</a:t>
            </a:r>
            <a:r>
              <a:rPr lang="en-US" sz="1200" dirty="0" smtClean="0">
                <a:latin typeface="Quattrocento Sans" panose="020B0604020202020204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latin typeface="Quattrocento Sans" panose="020B0604020202020204" charset="0"/>
              </a:rPr>
              <a:t>Namun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dalam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siklus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hidupnya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jagung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sangat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rentan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terhadap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penyakit</a:t>
            </a:r>
            <a:r>
              <a:rPr lang="en-US" sz="1200" dirty="0">
                <a:latin typeface="Quattrocento Sans" panose="020B0604020202020204" charset="0"/>
              </a:rPr>
              <a:t> &amp; Hama yang </a:t>
            </a:r>
            <a:r>
              <a:rPr lang="en-US" sz="1200" dirty="0" err="1">
                <a:latin typeface="Quattrocento Sans" panose="020B0604020202020204" charset="0"/>
              </a:rPr>
              <a:t>dapat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menurunkan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kualitas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dan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kuantitasnya</a:t>
            </a:r>
            <a:r>
              <a:rPr lang="en-US" sz="1200" dirty="0">
                <a:latin typeface="Quattrocento Sans" panose="020B0604020202020204" charset="0"/>
              </a:rPr>
              <a:t>. </a:t>
            </a:r>
            <a:r>
              <a:rPr lang="en-US" sz="1200" dirty="0" err="1">
                <a:latin typeface="Quattrocento Sans" panose="020B0604020202020204" charset="0"/>
              </a:rPr>
              <a:t>sehingga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perlu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perlakuan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khusus</a:t>
            </a:r>
            <a:r>
              <a:rPr lang="en-US" sz="1200" dirty="0">
                <a:latin typeface="Quattrocento Sans" panose="020B0604020202020204" charset="0"/>
              </a:rPr>
              <a:t> agar </a:t>
            </a:r>
            <a:r>
              <a:rPr lang="en-US" sz="1200" dirty="0" err="1">
                <a:latin typeface="Quattrocento Sans" panose="020B0604020202020204" charset="0"/>
              </a:rPr>
              <a:t>mendapatkan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hasil</a:t>
            </a:r>
            <a:r>
              <a:rPr lang="en-US" sz="1200" dirty="0">
                <a:latin typeface="Quattrocento Sans" panose="020B0604020202020204" charset="0"/>
              </a:rPr>
              <a:t> yang </a:t>
            </a:r>
            <a:r>
              <a:rPr lang="en-US" sz="1200" dirty="0" err="1">
                <a:latin typeface="Quattrocento Sans" panose="020B0604020202020204" charset="0"/>
              </a:rPr>
              <a:t>baik</a:t>
            </a:r>
            <a:r>
              <a:rPr lang="en-US" sz="1200" dirty="0" smtClean="0">
                <a:latin typeface="Quattrocento Sans" panose="020B0604020202020204" charset="0"/>
              </a:rPr>
              <a:t>.</a:t>
            </a:r>
            <a:endParaRPr lang="en-US" sz="1200" dirty="0">
              <a:latin typeface="Quattrocento Sans" panose="020B060402020202020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93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345319"/>
            <a:ext cx="3226800" cy="102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1978-1981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Kerusakan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akibat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serangan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pada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tanaman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jagung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mencapai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26,5%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dengan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luas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lahan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57,871 Ha.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381250" y="2367130"/>
            <a:ext cx="3226800" cy="144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 err="1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Penyebab</a:t>
            </a:r>
            <a:r>
              <a:rPr lang="en-IN" sz="1200" b="1" dirty="0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b="1" dirty="0" err="1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umum</a:t>
            </a:r>
            <a:r>
              <a:rPr lang="en-IN" sz="1200" b="1" dirty="0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b="1" dirty="0" err="1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terjadinya</a:t>
            </a:r>
            <a:r>
              <a:rPr lang="en-IN" sz="1200" b="1" dirty="0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b="1" dirty="0" err="1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serangan</a:t>
            </a:r>
            <a:r>
              <a:rPr lang="en-IN" sz="1200" b="1" dirty="0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?</a:t>
            </a:r>
            <a:endParaRPr sz="1200" b="1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iakibatkan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oleh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faktor-faktor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seperti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bakteri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inang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induk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)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dan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linkungan</a:t>
            </a:r>
            <a:r>
              <a:rPr lang="en-I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serta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keterbatasan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pengetahuan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petani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dalam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mengelola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dan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penanganan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tanaman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jagung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yang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baik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200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" name="Google Shape;93;p13"/>
          <p:cNvSpPr txBox="1"/>
          <p:nvPr/>
        </p:nvSpPr>
        <p:spPr>
          <a:xfrm>
            <a:off x="4964422" y="1345319"/>
            <a:ext cx="3226800" cy="144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 err="1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Akibatnya</a:t>
            </a:r>
            <a:endParaRPr sz="1200" b="1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Jika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serangan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tersebut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tidak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segera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diatasi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akan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menyebabkan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gagal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panen</a:t>
            </a:r>
            <a:r>
              <a:rPr lang="en-I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serta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menurunkan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hasil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produksi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200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7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345319"/>
            <a:ext cx="3226800" cy="12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 smtClean="0">
                <a:highlight>
                  <a:schemeClr val="accent1"/>
                </a:highlight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Naïve Bayes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00" b="1" dirty="0" smtClean="0">
              <a:highlight>
                <a:schemeClr val="accent1"/>
              </a:highlight>
              <a:latin typeface="Quattrocento Sans" panose="020B0604020202020204" charset="0"/>
              <a:ea typeface="Quattrocento Sans"/>
              <a:cs typeface="Quattrocento Sans"/>
              <a:sym typeface="Quattrocento Sans"/>
            </a:endParaRPr>
          </a:p>
          <a:p>
            <a:pPr marL="0" indent="0" algn="just">
              <a:buNone/>
            </a:pPr>
            <a:r>
              <a:rPr lang="en-US" sz="1200" dirty="0" smtClean="0">
                <a:latin typeface="Quattrocento Sans" panose="020B0604020202020204" charset="0"/>
              </a:rPr>
              <a:t>Naïve Bayes </a:t>
            </a:r>
            <a:r>
              <a:rPr lang="en-US" sz="1200" dirty="0" err="1" smtClean="0">
                <a:latin typeface="Quattrocento Sans" panose="020B0604020202020204" charset="0"/>
              </a:rPr>
              <a:t>merupakan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metode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klasifikasi</a:t>
            </a:r>
            <a:r>
              <a:rPr lang="en-US" sz="1200" dirty="0" smtClean="0">
                <a:latin typeface="Quattrocento Sans" panose="020B0604020202020204" charset="0"/>
              </a:rPr>
              <a:t> yang </a:t>
            </a:r>
            <a:r>
              <a:rPr lang="en-US" sz="1200" dirty="0" err="1" smtClean="0">
                <a:latin typeface="Quattrocento Sans" panose="020B0604020202020204" charset="0"/>
              </a:rPr>
              <a:t>terkenal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akan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kecepatannya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dalam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menentukan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suatu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kelas</a:t>
            </a:r>
            <a:r>
              <a:rPr lang="en-US" sz="1200" dirty="0" smtClean="0">
                <a:latin typeface="Quattrocento Sans" panose="020B0604020202020204" charset="0"/>
              </a:rPr>
              <a:t>/</a:t>
            </a:r>
            <a:r>
              <a:rPr lang="en-US" sz="1200" dirty="0" err="1" smtClean="0">
                <a:latin typeface="Quattrocento Sans" panose="020B0604020202020204" charset="0"/>
              </a:rPr>
              <a:t>kelompok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dan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tidak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membutuhkan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banyak</a:t>
            </a:r>
            <a:r>
              <a:rPr lang="en-US" sz="1200" dirty="0" smtClean="0">
                <a:latin typeface="Quattrocento Sans" panose="020B0604020202020204" charset="0"/>
              </a:rPr>
              <a:t> data </a:t>
            </a:r>
            <a:r>
              <a:rPr lang="en-US" sz="1200" dirty="0" err="1" smtClean="0">
                <a:latin typeface="Quattrocento Sans" panose="020B0604020202020204" charset="0"/>
              </a:rPr>
              <a:t>latih</a:t>
            </a:r>
            <a:r>
              <a:rPr lang="en-US" sz="1200" dirty="0" smtClean="0">
                <a:latin typeface="Quattrocento Sans" panose="020B0604020202020204" charset="0"/>
              </a:rPr>
              <a:t>.</a:t>
            </a:r>
            <a:endParaRPr sz="1200" dirty="0">
              <a:latin typeface="Quattrocento Sans" panose="020B060402020202020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" name="Google Shape;93;p13"/>
          <p:cNvSpPr txBox="1"/>
          <p:nvPr/>
        </p:nvSpPr>
        <p:spPr>
          <a:xfrm>
            <a:off x="4964422" y="1345319"/>
            <a:ext cx="3226800" cy="163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 smtClean="0">
                <a:highlight>
                  <a:schemeClr val="accent1"/>
                </a:highlight>
                <a:latin typeface="Quattrocento Sans" panose="020B0604020202020204" charset="0"/>
                <a:ea typeface="Quattrocento Sans"/>
                <a:cs typeface="Quattrocento Sans"/>
                <a:sym typeface="Quattrocento Sans"/>
              </a:rPr>
              <a:t>Information Gain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" b="1" dirty="0">
              <a:highlight>
                <a:schemeClr val="accent1"/>
              </a:highlight>
              <a:latin typeface="Quattrocento Sans" panose="020B0604020202020204" charset="0"/>
              <a:ea typeface="Quattrocento Sans"/>
              <a:cs typeface="Quattrocento Sans"/>
              <a:sym typeface="Quattrocento Sans"/>
            </a:endParaRPr>
          </a:p>
          <a:p>
            <a:pPr marL="0" indent="0" algn="just">
              <a:buNone/>
            </a:pPr>
            <a:r>
              <a:rPr lang="en-US" sz="1200" dirty="0" err="1" smtClean="0">
                <a:latin typeface="Quattrocento Sans" panose="020B0604020202020204" charset="0"/>
              </a:rPr>
              <a:t>Pembobotan</a:t>
            </a:r>
            <a:r>
              <a:rPr lang="en-US" sz="1200" dirty="0" smtClean="0">
                <a:latin typeface="Quattrocento Sans" panose="020B0604020202020204" charset="0"/>
              </a:rPr>
              <a:t> </a:t>
            </a:r>
            <a:r>
              <a:rPr lang="en-US" sz="1200" dirty="0" err="1" smtClean="0">
                <a:latin typeface="Quattrocento Sans" panose="020B0604020202020204" charset="0"/>
              </a:rPr>
              <a:t>fitur</a:t>
            </a:r>
            <a:r>
              <a:rPr lang="en-US" sz="1200" dirty="0" smtClean="0">
                <a:latin typeface="Quattrocento Sans" panose="020B0604020202020204" charset="0"/>
              </a:rPr>
              <a:t> Information </a:t>
            </a:r>
            <a:r>
              <a:rPr lang="en-US" sz="1200" dirty="0">
                <a:latin typeface="Quattrocento Sans" panose="020B0604020202020204" charset="0"/>
              </a:rPr>
              <a:t>Gain </a:t>
            </a:r>
            <a:r>
              <a:rPr lang="en-US" sz="1200" dirty="0" err="1">
                <a:latin typeface="Quattrocento Sans" panose="020B0604020202020204" charset="0"/>
              </a:rPr>
              <a:t>dapat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membantu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mengurangi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jumlah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fitur</a:t>
            </a:r>
            <a:r>
              <a:rPr lang="en-US" sz="1200" dirty="0">
                <a:latin typeface="Quattrocento Sans" panose="020B0604020202020204" charset="0"/>
              </a:rPr>
              <a:t> yang </a:t>
            </a:r>
            <a:r>
              <a:rPr lang="en-US" sz="1200" dirty="0" err="1">
                <a:latin typeface="Quattrocento Sans" panose="020B0604020202020204" charset="0"/>
              </a:rPr>
              <a:t>tidak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diperlukan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dengan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memanfaatkan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jumlah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informasi</a:t>
            </a:r>
            <a:r>
              <a:rPr lang="en-US" sz="1200" dirty="0">
                <a:latin typeface="Quattrocento Sans" panose="020B0604020202020204" charset="0"/>
              </a:rPr>
              <a:t> yang </a:t>
            </a:r>
            <a:r>
              <a:rPr lang="en-US" sz="1200" dirty="0" err="1">
                <a:latin typeface="Quattrocento Sans" panose="020B0604020202020204" charset="0"/>
              </a:rPr>
              <a:t>ada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didalamnya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serta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lebih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meningkatkan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hasil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akurasi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dan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mempercepat</a:t>
            </a:r>
            <a:r>
              <a:rPr lang="en-US" sz="1200" dirty="0">
                <a:latin typeface="Quattrocento Sans" panose="020B0604020202020204" charset="0"/>
              </a:rPr>
              <a:t> proses </a:t>
            </a:r>
            <a:r>
              <a:rPr lang="en-US" sz="1200" dirty="0" err="1">
                <a:latin typeface="Quattrocento Sans" panose="020B0604020202020204" charset="0"/>
              </a:rPr>
              <a:t>pada</a:t>
            </a:r>
            <a:r>
              <a:rPr lang="en-US" sz="1200" dirty="0">
                <a:latin typeface="Quattrocento Sans" panose="020B0604020202020204" charset="0"/>
              </a:rPr>
              <a:t> </a:t>
            </a:r>
            <a:r>
              <a:rPr lang="en-US" sz="1200" dirty="0" err="1">
                <a:latin typeface="Quattrocento Sans" panose="020B0604020202020204" charset="0"/>
              </a:rPr>
              <a:t>metode</a:t>
            </a:r>
            <a:r>
              <a:rPr lang="en-US" sz="1200" dirty="0">
                <a:latin typeface="Quattrocento Sans" panose="020B0604020202020204" charset="0"/>
              </a:rPr>
              <a:t> Naïve Bayes</a:t>
            </a:r>
            <a:r>
              <a:rPr lang="en-US" sz="1200" dirty="0" smtClean="0">
                <a:latin typeface="Quattrocento Sans" panose="020B0604020202020204" charset="0"/>
              </a:rPr>
              <a:t>.</a:t>
            </a:r>
            <a:endParaRPr lang="en-US" sz="1200" dirty="0">
              <a:latin typeface="Quattrocento Sans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3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345319"/>
            <a:ext cx="3226800" cy="263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 err="1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Pemecahan</a:t>
            </a:r>
            <a:r>
              <a:rPr lang="en-IN" sz="1200" b="1" dirty="0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b="1" dirty="0" err="1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r>
              <a:rPr lang="en-IN" sz="1200" b="1" dirty="0" err="1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asalah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Dibuatlah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sebuah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sistem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klasifikasi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serangan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pada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tanaman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jagung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dengan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menggunakan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metode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b="1" i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Naïve Bayes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dan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pembobotan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fitur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b="1" i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Information Gain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untuk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membantu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petani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/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penyuluh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pertanian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dalam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klasifikasi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2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serangan</a:t>
            </a:r>
            <a:r>
              <a:rPr lang="en-IN" sz="12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lang="en-IN" sz="1200" b="1" i="1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93" y="1345319"/>
            <a:ext cx="3864634" cy="1932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51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Rumusan Masalah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merancangan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membangun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klasifikasi</a:t>
            </a:r>
            <a:r>
              <a:rPr lang="en-US" sz="1800" dirty="0"/>
              <a:t> </a:t>
            </a:r>
            <a:r>
              <a:rPr lang="en-US" sz="1800" dirty="0" err="1"/>
              <a:t>serangan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tanaman</a:t>
            </a:r>
            <a:r>
              <a:rPr lang="en-US" sz="1800" dirty="0"/>
              <a:t> </a:t>
            </a:r>
            <a:r>
              <a:rPr lang="en-US" sz="1800" dirty="0" err="1"/>
              <a:t>jagung</a:t>
            </a:r>
            <a:r>
              <a:rPr lang="en-US" sz="1800" dirty="0" smtClean="0"/>
              <a:t>?</a:t>
            </a:r>
          </a:p>
          <a:p>
            <a:pPr marL="76200" lvl="0" indent="0" algn="just">
              <a:buNone/>
            </a:pPr>
            <a:endParaRPr lang="en-IN" sz="1800" dirty="0"/>
          </a:p>
          <a:p>
            <a:pPr lvl="0" algn="just"/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penerapan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IN" sz="1800" i="1" dirty="0"/>
              <a:t>Naïve Bayes</a:t>
            </a:r>
            <a:r>
              <a:rPr lang="en-IN" sz="1800" dirty="0"/>
              <a:t> </a:t>
            </a:r>
            <a:r>
              <a:rPr lang="en-IN" sz="1800" dirty="0" err="1"/>
              <a:t>dan</a:t>
            </a:r>
            <a:r>
              <a:rPr lang="en-IN" sz="1800" dirty="0"/>
              <a:t> </a:t>
            </a:r>
            <a:r>
              <a:rPr lang="en-IN" sz="1800" i="1" dirty="0"/>
              <a:t>Information Gain</a:t>
            </a:r>
            <a:r>
              <a:rPr lang="en-IN" sz="1800" dirty="0"/>
              <a:t> </a:t>
            </a:r>
            <a:r>
              <a:rPr lang="en-IN" sz="1800" dirty="0" err="1"/>
              <a:t>pada</a:t>
            </a:r>
            <a:r>
              <a:rPr lang="en-IN" sz="1800" dirty="0"/>
              <a:t> </a:t>
            </a:r>
            <a:r>
              <a:rPr lang="en-IN" sz="1800" dirty="0" err="1"/>
              <a:t>sistem</a:t>
            </a:r>
            <a:r>
              <a:rPr lang="en-IN" sz="1800" dirty="0"/>
              <a:t> </a:t>
            </a:r>
            <a:r>
              <a:rPr lang="en-IN" sz="1800" dirty="0" err="1"/>
              <a:t>klasifikasi</a:t>
            </a:r>
            <a:r>
              <a:rPr lang="en-IN" sz="1800" dirty="0"/>
              <a:t> </a:t>
            </a:r>
            <a:r>
              <a:rPr lang="en-IN" sz="1800" dirty="0" err="1"/>
              <a:t>serangan</a:t>
            </a:r>
            <a:r>
              <a:rPr lang="en-IN" sz="1800" dirty="0"/>
              <a:t> </a:t>
            </a:r>
            <a:r>
              <a:rPr lang="en-IN" sz="1800" dirty="0" err="1"/>
              <a:t>pada</a:t>
            </a:r>
            <a:r>
              <a:rPr lang="en-IN" sz="1800" dirty="0"/>
              <a:t> </a:t>
            </a:r>
            <a:r>
              <a:rPr lang="en-IN" sz="1800" dirty="0" err="1"/>
              <a:t>tanaman</a:t>
            </a:r>
            <a:r>
              <a:rPr lang="en-IN" sz="1800" dirty="0"/>
              <a:t> </a:t>
            </a:r>
            <a:r>
              <a:rPr lang="en-IN" sz="1800" dirty="0" err="1"/>
              <a:t>jagung</a:t>
            </a:r>
            <a:r>
              <a:rPr lang="en-IN" sz="1800" dirty="0" smtClean="0"/>
              <a:t>?</a:t>
            </a:r>
            <a:endParaRPr lang="en-IN" sz="18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membangun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klasifikasi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serangan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tanaman</a:t>
            </a:r>
            <a:r>
              <a:rPr lang="en-US" sz="1800" dirty="0"/>
              <a:t> </a:t>
            </a:r>
            <a:r>
              <a:rPr lang="en-US" sz="1800" dirty="0" err="1"/>
              <a:t>jagung</a:t>
            </a:r>
            <a:r>
              <a:rPr lang="en-US" sz="1800" dirty="0" smtClean="0"/>
              <a:t>.</a:t>
            </a:r>
          </a:p>
          <a:p>
            <a:pPr marL="76200" lvl="0" indent="0" algn="just">
              <a:buNone/>
            </a:pPr>
            <a:endParaRPr lang="en-IN" sz="1800" dirty="0"/>
          </a:p>
          <a:p>
            <a:pPr lvl="0" algn="just"/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menerapkan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b="1" i="1" dirty="0"/>
              <a:t>Naïve Bayes</a:t>
            </a:r>
            <a:r>
              <a:rPr lang="en-US" sz="1800" b="1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b="1" i="1" dirty="0"/>
              <a:t>Information Gain</a:t>
            </a:r>
            <a:r>
              <a:rPr lang="en-US" sz="1800" b="1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mengklasifikasi</a:t>
            </a:r>
            <a:r>
              <a:rPr lang="en-US" sz="1800" dirty="0"/>
              <a:t> </a:t>
            </a:r>
            <a:r>
              <a:rPr lang="en-US" sz="1800" dirty="0" err="1"/>
              <a:t>serangan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tanaman</a:t>
            </a:r>
            <a:r>
              <a:rPr lang="en-US" sz="1800" dirty="0"/>
              <a:t> </a:t>
            </a:r>
            <a:r>
              <a:rPr lang="en-US" sz="1800" dirty="0" err="1"/>
              <a:t>jagung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memanfaatkan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gejala</a:t>
            </a:r>
            <a:r>
              <a:rPr lang="en-US" sz="1800" dirty="0"/>
              <a:t> yang </a:t>
            </a:r>
            <a:r>
              <a:rPr lang="en-US" sz="1800" dirty="0" err="1"/>
              <a:t>terjadi</a:t>
            </a:r>
            <a:r>
              <a:rPr lang="en-US" sz="1800" dirty="0"/>
              <a:t>,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penanganan</a:t>
            </a:r>
            <a:r>
              <a:rPr lang="en-US" sz="1800" dirty="0"/>
              <a:t>.</a:t>
            </a:r>
            <a:endParaRPr lang="en-IN" sz="18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Batasan Masalah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22694" y="1283603"/>
            <a:ext cx="8186468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sz="1300" dirty="0"/>
              <a:t>Data yang </a:t>
            </a:r>
            <a:r>
              <a:rPr lang="en-US" sz="1300" dirty="0" err="1"/>
              <a:t>digunakan</a:t>
            </a:r>
            <a:r>
              <a:rPr lang="en-US" sz="1300" dirty="0"/>
              <a:t> </a:t>
            </a:r>
            <a:r>
              <a:rPr lang="en-US" sz="1300" dirty="0" err="1"/>
              <a:t>sebagai</a:t>
            </a:r>
            <a:r>
              <a:rPr lang="en-US" sz="1300" dirty="0"/>
              <a:t> </a:t>
            </a:r>
            <a:r>
              <a:rPr lang="en-US" sz="1300" dirty="0" err="1"/>
              <a:t>objek</a:t>
            </a:r>
            <a:r>
              <a:rPr lang="en-US" sz="1300" dirty="0"/>
              <a:t> </a:t>
            </a:r>
            <a:r>
              <a:rPr lang="en-US" sz="1300" dirty="0" err="1"/>
              <a:t>penelitian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adalah</a:t>
            </a:r>
            <a:r>
              <a:rPr lang="en-US" sz="1300" dirty="0"/>
              <a:t> data </a:t>
            </a:r>
            <a:r>
              <a:rPr lang="en-US" sz="1300" dirty="0" err="1"/>
              <a:t>penyakit</a:t>
            </a:r>
            <a:r>
              <a:rPr lang="en-US" sz="1300" dirty="0"/>
              <a:t> &amp; </a:t>
            </a:r>
            <a:r>
              <a:rPr lang="en-US" sz="1300" dirty="0" err="1"/>
              <a:t>hama</a:t>
            </a:r>
            <a:r>
              <a:rPr lang="en-US" sz="1300" dirty="0"/>
              <a:t> </a:t>
            </a:r>
            <a:r>
              <a:rPr lang="en-US" sz="1300" dirty="0" err="1"/>
              <a:t>serta</a:t>
            </a:r>
            <a:r>
              <a:rPr lang="en-US" sz="1300" dirty="0"/>
              <a:t> </a:t>
            </a:r>
            <a:r>
              <a:rPr lang="en-US" sz="1300" dirty="0" err="1"/>
              <a:t>gejala</a:t>
            </a:r>
            <a:r>
              <a:rPr lang="en-US" sz="1300" dirty="0"/>
              <a:t> yang </a:t>
            </a:r>
            <a:r>
              <a:rPr lang="en-US" sz="1300" dirty="0" err="1"/>
              <a:t>terjadi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tanaman</a:t>
            </a:r>
            <a:r>
              <a:rPr lang="en-US" sz="1300" dirty="0"/>
              <a:t> </a:t>
            </a:r>
            <a:r>
              <a:rPr lang="en-US" sz="1300" dirty="0" err="1"/>
              <a:t>jagung</a:t>
            </a:r>
            <a:r>
              <a:rPr lang="en-US" sz="1300" dirty="0"/>
              <a:t> </a:t>
            </a:r>
            <a:r>
              <a:rPr lang="en-US" sz="1300" dirty="0" err="1"/>
              <a:t>tahun</a:t>
            </a:r>
            <a:r>
              <a:rPr lang="en-US" sz="1300" dirty="0"/>
              <a:t> 2021 </a:t>
            </a:r>
            <a:r>
              <a:rPr lang="en-US" sz="1300" dirty="0" err="1"/>
              <a:t>sejumlah</a:t>
            </a:r>
            <a:r>
              <a:rPr lang="en-US" sz="1300" dirty="0"/>
              <a:t> 300 data yang </a:t>
            </a:r>
            <a:r>
              <a:rPr lang="en-US" sz="1300" dirty="0" err="1"/>
              <a:t>terdiri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2 </a:t>
            </a:r>
            <a:r>
              <a:rPr lang="en-US" sz="1300" dirty="0" err="1"/>
              <a:t>Serangan</a:t>
            </a:r>
            <a:r>
              <a:rPr lang="en-US" sz="1300" dirty="0"/>
              <a:t> </a:t>
            </a:r>
            <a:r>
              <a:rPr lang="en-US" sz="1300" dirty="0" err="1"/>
              <a:t>yaitu</a:t>
            </a:r>
            <a:r>
              <a:rPr lang="en-US" sz="1300" dirty="0"/>
              <a:t> </a:t>
            </a:r>
            <a:r>
              <a:rPr lang="en-US" sz="1300" dirty="0" err="1"/>
              <a:t>penyakit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hama</a:t>
            </a:r>
            <a:r>
              <a:rPr lang="en-US" sz="1300" dirty="0"/>
              <a:t> </a:t>
            </a:r>
            <a:r>
              <a:rPr lang="en-US" sz="1300" dirty="0" err="1"/>
              <a:t>serta</a:t>
            </a:r>
            <a:r>
              <a:rPr lang="en-US" sz="1300" dirty="0"/>
              <a:t> 47 </a:t>
            </a:r>
            <a:r>
              <a:rPr lang="en-US" sz="1300" dirty="0" err="1"/>
              <a:t>gejala</a:t>
            </a:r>
            <a:r>
              <a:rPr lang="en-US" sz="1300" dirty="0"/>
              <a:t> yang </a:t>
            </a:r>
            <a:r>
              <a:rPr lang="en-US" sz="1300" dirty="0" err="1"/>
              <a:t>didapat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11 </a:t>
            </a:r>
            <a:r>
              <a:rPr lang="en-US" sz="1300" dirty="0" err="1"/>
              <a:t>desa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Kecamatan</a:t>
            </a:r>
            <a:r>
              <a:rPr lang="en-US" sz="1300" dirty="0"/>
              <a:t> </a:t>
            </a:r>
            <a:r>
              <a:rPr lang="en-US" sz="1300" dirty="0" err="1"/>
              <a:t>Rubaru</a:t>
            </a:r>
            <a:r>
              <a:rPr lang="en-US" sz="1300" dirty="0"/>
              <a:t> </a:t>
            </a:r>
            <a:r>
              <a:rPr lang="en-US" sz="1300" dirty="0" err="1"/>
              <a:t>antara</a:t>
            </a:r>
            <a:r>
              <a:rPr lang="en-US" sz="1300" dirty="0"/>
              <a:t> lain: </a:t>
            </a:r>
            <a:r>
              <a:rPr lang="en-US" sz="1300" dirty="0" err="1"/>
              <a:t>Banasare</a:t>
            </a:r>
            <a:r>
              <a:rPr lang="en-US" sz="1300" dirty="0"/>
              <a:t>, </a:t>
            </a:r>
            <a:r>
              <a:rPr lang="en-US" sz="1300" dirty="0" err="1"/>
              <a:t>Basoka</a:t>
            </a:r>
            <a:r>
              <a:rPr lang="en-US" sz="1300" dirty="0"/>
              <a:t>, </a:t>
            </a:r>
            <a:r>
              <a:rPr lang="en-US" sz="1300" dirty="0" err="1"/>
              <a:t>Bunbarat</a:t>
            </a:r>
            <a:r>
              <a:rPr lang="en-US" sz="1300" dirty="0"/>
              <a:t>, </a:t>
            </a:r>
            <a:r>
              <a:rPr lang="en-US" sz="1300" dirty="0" err="1"/>
              <a:t>Duko</a:t>
            </a:r>
            <a:r>
              <a:rPr lang="en-US" sz="1300" dirty="0"/>
              <a:t>, </a:t>
            </a:r>
            <a:r>
              <a:rPr lang="en-US" sz="1300" dirty="0" err="1"/>
              <a:t>Klebengan</a:t>
            </a:r>
            <a:r>
              <a:rPr lang="en-US" sz="1300" dirty="0"/>
              <a:t>, </a:t>
            </a:r>
            <a:r>
              <a:rPr lang="en-US" sz="1300" dirty="0" err="1"/>
              <a:t>Karangnangka</a:t>
            </a:r>
            <a:r>
              <a:rPr lang="en-US" sz="1300" dirty="0"/>
              <a:t>, Mandala, </a:t>
            </a:r>
            <a:r>
              <a:rPr lang="en-US" sz="1300" dirty="0" err="1"/>
              <a:t>Pankondang</a:t>
            </a:r>
            <a:r>
              <a:rPr lang="en-US" sz="1300" dirty="0"/>
              <a:t>, </a:t>
            </a:r>
            <a:r>
              <a:rPr lang="en-US" sz="1300" dirty="0" err="1"/>
              <a:t>Matanair</a:t>
            </a:r>
            <a:r>
              <a:rPr lang="en-US" sz="1300" dirty="0"/>
              <a:t>, </a:t>
            </a:r>
            <a:r>
              <a:rPr lang="en-US" sz="1300" dirty="0" err="1"/>
              <a:t>Rubaru</a:t>
            </a:r>
            <a:r>
              <a:rPr lang="en-US" sz="1300" dirty="0"/>
              <a:t>,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Tambaksari</a:t>
            </a:r>
            <a:r>
              <a:rPr lang="en-US" sz="1300" dirty="0"/>
              <a:t>.</a:t>
            </a:r>
            <a:endParaRPr lang="en-IN" sz="1300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300" dirty="0" err="1"/>
              <a:t>Serangan</a:t>
            </a:r>
            <a:r>
              <a:rPr lang="en-US" sz="1300" dirty="0"/>
              <a:t> </a:t>
            </a:r>
            <a:r>
              <a:rPr lang="en-US" sz="1300" dirty="0" err="1"/>
              <a:t>terdiri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2 </a:t>
            </a:r>
            <a:r>
              <a:rPr lang="en-US" sz="1300" dirty="0" err="1"/>
              <a:t>kelas</a:t>
            </a:r>
            <a:r>
              <a:rPr lang="en-US" sz="1300" dirty="0"/>
              <a:t> </a:t>
            </a:r>
            <a:r>
              <a:rPr lang="en-US" sz="1300" dirty="0" err="1"/>
              <a:t>yaitu</a:t>
            </a:r>
            <a:r>
              <a:rPr lang="en-US" sz="1300" dirty="0"/>
              <a:t> </a:t>
            </a:r>
            <a:r>
              <a:rPr lang="en-US" sz="1300" dirty="0" err="1"/>
              <a:t>penyakit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hama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tanaman</a:t>
            </a:r>
            <a:r>
              <a:rPr lang="en-US" sz="1300" dirty="0"/>
              <a:t> </a:t>
            </a:r>
            <a:r>
              <a:rPr lang="en-US" sz="1300" dirty="0" err="1"/>
              <a:t>jagung</a:t>
            </a:r>
            <a:r>
              <a:rPr lang="en-US" sz="1300" dirty="0"/>
              <a:t>.</a:t>
            </a:r>
            <a:endParaRPr lang="en-IN" sz="1300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300" dirty="0" err="1"/>
              <a:t>Pengolahan</a:t>
            </a:r>
            <a:r>
              <a:rPr lang="en-US" sz="1300" dirty="0"/>
              <a:t> data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dirty="0" err="1"/>
              <a:t>metode</a:t>
            </a:r>
            <a:r>
              <a:rPr lang="en-US" sz="1300" dirty="0"/>
              <a:t> </a:t>
            </a:r>
            <a:r>
              <a:rPr lang="en-US" sz="1300" b="1" i="1" dirty="0"/>
              <a:t>Information Gain</a:t>
            </a:r>
            <a:r>
              <a:rPr lang="en-US" sz="1300" b="1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b="1" i="1" dirty="0"/>
              <a:t>Naïve Bayes</a:t>
            </a:r>
            <a:r>
              <a:rPr lang="en-US" sz="1300" dirty="0"/>
              <a:t>.</a:t>
            </a:r>
            <a:endParaRPr lang="en-IN" sz="1300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300" dirty="0" err="1"/>
              <a:t>Hasil</a:t>
            </a:r>
            <a:r>
              <a:rPr lang="en-US" sz="1300" dirty="0"/>
              <a:t> </a:t>
            </a:r>
            <a:r>
              <a:rPr lang="en-US" sz="1300" dirty="0" err="1"/>
              <a:t>akhir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penelitian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adalah</a:t>
            </a:r>
            <a:r>
              <a:rPr lang="en-US" sz="1300" dirty="0"/>
              <a:t> </a:t>
            </a:r>
            <a:r>
              <a:rPr lang="en-US" sz="1300" dirty="0" err="1"/>
              <a:t>penentukan</a:t>
            </a:r>
            <a:r>
              <a:rPr lang="en-US" sz="1300" dirty="0"/>
              <a:t> </a:t>
            </a:r>
            <a:r>
              <a:rPr lang="en-US" sz="1300" dirty="0" err="1"/>
              <a:t>penyakit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hama</a:t>
            </a:r>
            <a:r>
              <a:rPr lang="en-US" sz="1300" dirty="0"/>
              <a:t> </a:t>
            </a:r>
            <a:r>
              <a:rPr lang="en-US" sz="1300" dirty="0" err="1"/>
              <a:t>tanaman</a:t>
            </a:r>
            <a:r>
              <a:rPr lang="en-US" sz="1300" dirty="0"/>
              <a:t> </a:t>
            </a:r>
            <a:r>
              <a:rPr lang="en-US" sz="1300" dirty="0" err="1"/>
              <a:t>jagung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metode</a:t>
            </a:r>
            <a:r>
              <a:rPr lang="en-US" sz="1300" dirty="0"/>
              <a:t> </a:t>
            </a:r>
            <a:r>
              <a:rPr lang="en-US" sz="1300" i="1" dirty="0"/>
              <a:t>Naïve Bayes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i="1" dirty="0"/>
              <a:t>Information Gain</a:t>
            </a:r>
            <a:r>
              <a:rPr lang="en-US" sz="1300" dirty="0"/>
              <a:t> </a:t>
            </a:r>
            <a:r>
              <a:rPr lang="en-US" sz="1300" dirty="0" err="1"/>
              <a:t>berupa</a:t>
            </a:r>
            <a:r>
              <a:rPr lang="en-US" sz="1300" dirty="0"/>
              <a:t> </a:t>
            </a:r>
            <a:r>
              <a:rPr lang="en-US" sz="1300" dirty="0" err="1"/>
              <a:t>sistem</a:t>
            </a:r>
            <a:r>
              <a:rPr lang="en-US" sz="1300" dirty="0"/>
              <a:t> </a:t>
            </a:r>
            <a:r>
              <a:rPr lang="en-US" sz="1300" dirty="0" err="1"/>
              <a:t>klasifikasi</a:t>
            </a:r>
            <a:r>
              <a:rPr lang="en-US" sz="1300" dirty="0"/>
              <a:t> </a:t>
            </a:r>
            <a:r>
              <a:rPr lang="en-US" sz="1300" dirty="0" err="1"/>
              <a:t>berbasis</a:t>
            </a:r>
            <a:r>
              <a:rPr lang="en-US" sz="1300" dirty="0"/>
              <a:t> website. </a:t>
            </a:r>
            <a:r>
              <a:rPr lang="en-US" sz="1300" dirty="0" err="1"/>
              <a:t>Kemudian</a:t>
            </a:r>
            <a:r>
              <a:rPr lang="en-US" sz="1300" dirty="0"/>
              <a:t> </a:t>
            </a:r>
            <a:r>
              <a:rPr lang="en-US" sz="1300" dirty="0" err="1"/>
              <a:t>sistem</a:t>
            </a:r>
            <a:r>
              <a:rPr lang="en-US" sz="1300" dirty="0"/>
              <a:t> yang </a:t>
            </a:r>
            <a:r>
              <a:rPr lang="en-US" sz="1300" dirty="0" err="1"/>
              <a:t>dibangun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penelitian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dijadikan</a:t>
            </a:r>
            <a:r>
              <a:rPr lang="en-US" sz="1300" dirty="0"/>
              <a:t> </a:t>
            </a:r>
            <a:r>
              <a:rPr lang="en-US" sz="1300" dirty="0" err="1"/>
              <a:t>sebagai</a:t>
            </a:r>
            <a:r>
              <a:rPr lang="en-US" sz="1300" dirty="0"/>
              <a:t> </a:t>
            </a:r>
            <a:r>
              <a:rPr lang="en-US" sz="1300" dirty="0" err="1"/>
              <a:t>pertimbangan</a:t>
            </a:r>
            <a:r>
              <a:rPr lang="en-US" sz="1300" dirty="0"/>
              <a:t> </a:t>
            </a:r>
            <a:r>
              <a:rPr lang="en-US" sz="1300" dirty="0" err="1"/>
              <a:t>bagi</a:t>
            </a:r>
            <a:r>
              <a:rPr lang="en-US" sz="1300" dirty="0"/>
              <a:t> </a:t>
            </a:r>
            <a:r>
              <a:rPr lang="en-US" sz="1300" dirty="0" err="1"/>
              <a:t>pihak-pihat</a:t>
            </a:r>
            <a:r>
              <a:rPr lang="en-US" sz="1300" dirty="0"/>
              <a:t> </a:t>
            </a:r>
            <a:r>
              <a:rPr lang="en-US" sz="1300" dirty="0" err="1"/>
              <a:t>terkait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menentukan</a:t>
            </a:r>
            <a:r>
              <a:rPr lang="en-US" sz="1300" dirty="0"/>
              <a:t> </a:t>
            </a:r>
            <a:r>
              <a:rPr lang="en-US" sz="1300" dirty="0" err="1"/>
              <a:t>penyakit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dirty="0" err="1"/>
              <a:t>hama</a:t>
            </a:r>
            <a:r>
              <a:rPr lang="en-US" sz="1300" dirty="0"/>
              <a:t> </a:t>
            </a:r>
            <a:r>
              <a:rPr lang="en-US" sz="1300" dirty="0" err="1"/>
              <a:t>pada</a:t>
            </a:r>
            <a:r>
              <a:rPr lang="en-US" sz="1300" dirty="0"/>
              <a:t> </a:t>
            </a:r>
            <a:r>
              <a:rPr lang="en-US" sz="1300" dirty="0" err="1"/>
              <a:t>tanaman</a:t>
            </a:r>
            <a:r>
              <a:rPr lang="en-US" sz="1300" dirty="0"/>
              <a:t> </a:t>
            </a:r>
            <a:r>
              <a:rPr lang="en-US" sz="1300" dirty="0" err="1"/>
              <a:t>jagung</a:t>
            </a:r>
            <a:r>
              <a:rPr lang="en-US" sz="1300" dirty="0"/>
              <a:t>.</a:t>
            </a:r>
            <a:endParaRPr lang="en-IN" sz="1300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300" dirty="0" err="1"/>
              <a:t>Penelitian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dibangun</a:t>
            </a:r>
            <a:r>
              <a:rPr lang="en-US" sz="1300" dirty="0"/>
              <a:t>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i="1" dirty="0"/>
              <a:t>tools Visual Studio Code</a:t>
            </a:r>
            <a:r>
              <a:rPr lang="en-US" sz="1300" dirty="0"/>
              <a:t> </a:t>
            </a:r>
            <a:r>
              <a:rPr lang="en-US" sz="1300" dirty="0" err="1"/>
              <a:t>sebagai</a:t>
            </a:r>
            <a:r>
              <a:rPr lang="en-US" sz="1300" dirty="0"/>
              <a:t> editor </a:t>
            </a:r>
            <a:r>
              <a:rPr lang="en-US" sz="1300" i="1" dirty="0"/>
              <a:t>PHP, CSS, </a:t>
            </a:r>
            <a:r>
              <a:rPr lang="en-US" sz="1300" i="1" dirty="0" err="1"/>
              <a:t>Javascript</a:t>
            </a:r>
            <a:r>
              <a:rPr lang="en-US" sz="1300" i="1" dirty="0"/>
              <a:t>,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</a:t>
            </a:r>
            <a:r>
              <a:rPr lang="en-US" sz="1300" i="1" dirty="0"/>
              <a:t>HTML,</a:t>
            </a:r>
            <a:r>
              <a:rPr lang="en-US" sz="1300" dirty="0"/>
              <a:t> </a:t>
            </a:r>
            <a:r>
              <a:rPr lang="en-US" sz="1300" dirty="0" err="1"/>
              <a:t>serta</a:t>
            </a:r>
            <a:r>
              <a:rPr lang="en-US" sz="1300" dirty="0"/>
              <a:t>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i="1" dirty="0"/>
              <a:t>MySQL</a:t>
            </a:r>
            <a:r>
              <a:rPr lang="en-US" sz="1300" dirty="0"/>
              <a:t> </a:t>
            </a:r>
            <a:r>
              <a:rPr lang="en-US" sz="1300" dirty="0" err="1"/>
              <a:t>sebagai</a:t>
            </a:r>
            <a:r>
              <a:rPr lang="en-US" sz="1300" dirty="0"/>
              <a:t> basis </a:t>
            </a:r>
            <a:r>
              <a:rPr lang="en-US" sz="1300" dirty="0" err="1"/>
              <a:t>datanya</a:t>
            </a:r>
            <a:r>
              <a:rPr lang="en-US" sz="1300" dirty="0"/>
              <a:t>.</a:t>
            </a:r>
            <a:endParaRPr lang="en-IN" sz="1300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300" dirty="0" err="1"/>
              <a:t>Sistem</a:t>
            </a:r>
            <a:r>
              <a:rPr lang="en-US" sz="1300" dirty="0"/>
              <a:t> yang </a:t>
            </a:r>
            <a:r>
              <a:rPr lang="en-US" sz="1300" dirty="0" err="1"/>
              <a:t>dibangun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menentukan</a:t>
            </a:r>
            <a:r>
              <a:rPr lang="en-US" sz="1300" dirty="0"/>
              <a:t> </a:t>
            </a:r>
            <a:r>
              <a:rPr lang="en-US" sz="1300" dirty="0" err="1"/>
              <a:t>serangan</a:t>
            </a:r>
            <a:r>
              <a:rPr lang="en-US" sz="1300" dirty="0"/>
              <a:t> </a:t>
            </a:r>
            <a:r>
              <a:rPr lang="en-US" sz="1300" dirty="0" err="1"/>
              <a:t>tanaman</a:t>
            </a:r>
            <a:r>
              <a:rPr lang="en-US" sz="1300" dirty="0"/>
              <a:t> </a:t>
            </a:r>
            <a:r>
              <a:rPr lang="en-US" sz="1300" dirty="0" err="1"/>
              <a:t>jagung</a:t>
            </a:r>
            <a:r>
              <a:rPr lang="en-US" sz="1300" dirty="0"/>
              <a:t> di </a:t>
            </a:r>
            <a:r>
              <a:rPr lang="en-US" sz="1300" dirty="0" err="1"/>
              <a:t>Kabupaten</a:t>
            </a:r>
            <a:r>
              <a:rPr lang="en-US" sz="1300" dirty="0"/>
              <a:t> </a:t>
            </a:r>
            <a:r>
              <a:rPr lang="en-US" sz="1300" dirty="0" err="1"/>
              <a:t>Sumenep</a:t>
            </a:r>
            <a:r>
              <a:rPr lang="en-US" sz="1300" dirty="0"/>
              <a:t>.</a:t>
            </a:r>
            <a:endParaRPr lang="en-IN" sz="1300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1300" dirty="0" err="1"/>
              <a:t>Penelitian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menggunakan</a:t>
            </a:r>
            <a:r>
              <a:rPr lang="en-US" sz="1300" dirty="0"/>
              <a:t> data yang </a:t>
            </a:r>
            <a:r>
              <a:rPr lang="en-US" sz="1300" dirty="0" err="1"/>
              <a:t>didapat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Dinas</a:t>
            </a:r>
            <a:r>
              <a:rPr lang="en-US" sz="1300" dirty="0"/>
              <a:t> </a:t>
            </a:r>
            <a:r>
              <a:rPr lang="en-US" sz="1300" dirty="0" err="1"/>
              <a:t>Pertanian</a:t>
            </a:r>
            <a:r>
              <a:rPr lang="en-US" sz="1300" dirty="0"/>
              <a:t> </a:t>
            </a:r>
            <a:r>
              <a:rPr lang="en-US" sz="1300" dirty="0" err="1"/>
              <a:t>Tanaman</a:t>
            </a:r>
            <a:r>
              <a:rPr lang="en-US" sz="1300" dirty="0"/>
              <a:t> </a:t>
            </a:r>
            <a:r>
              <a:rPr lang="en-US" sz="1300" dirty="0" err="1"/>
              <a:t>Pangan</a:t>
            </a:r>
            <a:r>
              <a:rPr lang="en-US" sz="1300" dirty="0"/>
              <a:t>, </a:t>
            </a:r>
            <a:r>
              <a:rPr lang="en-US" sz="1300" dirty="0" err="1"/>
              <a:t>Holtikultura</a:t>
            </a:r>
            <a:r>
              <a:rPr lang="en-US" sz="1300" dirty="0"/>
              <a:t> </a:t>
            </a:r>
            <a:r>
              <a:rPr lang="en-US" sz="1300" dirty="0" err="1"/>
              <a:t>dan</a:t>
            </a:r>
            <a:r>
              <a:rPr lang="en-US" sz="1300" dirty="0"/>
              <a:t> Perkebunan di </a:t>
            </a:r>
            <a:r>
              <a:rPr lang="en-US" sz="1300" dirty="0" err="1"/>
              <a:t>Kabupaten</a:t>
            </a:r>
            <a:r>
              <a:rPr lang="en-US" sz="1300" dirty="0"/>
              <a:t> </a:t>
            </a:r>
            <a:r>
              <a:rPr lang="en-US" sz="1300" dirty="0" err="1"/>
              <a:t>Sumenep</a:t>
            </a:r>
            <a:r>
              <a:rPr lang="en-US" sz="1300" dirty="0"/>
              <a:t>.</a:t>
            </a:r>
            <a:endParaRPr lang="en-IN" sz="13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3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 Penelitian</a:t>
            </a:r>
            <a:endParaRPr dirty="0"/>
          </a:p>
        </p:txBody>
      </p:sp>
      <p:sp>
        <p:nvSpPr>
          <p:cNvPr id="458" name="Google Shape;458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7376487" y="2755291"/>
            <a:ext cx="116115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Dokumentasi</a:t>
            </a:r>
            <a:endParaRPr sz="10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6382061" y="2754908"/>
            <a:ext cx="116115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Evaluasi</a:t>
            </a:r>
            <a:endParaRPr sz="10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5353137" y="2755537"/>
            <a:ext cx="116115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1" dirty="0" err="1" smtClean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Uji</a:t>
            </a:r>
            <a:r>
              <a:rPr lang="en-IN" sz="1000" b="1" dirty="0" smtClean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000" b="1" dirty="0" err="1" smtClean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Coba</a:t>
            </a:r>
            <a:r>
              <a:rPr lang="en-IN" sz="1000" b="1" dirty="0" smtClean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 sz="1000" b="1" dirty="0" err="1" smtClean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Sistem</a:t>
            </a:r>
            <a:endParaRPr sz="10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355047" y="2754011"/>
            <a:ext cx="116115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Implementasi Sistem</a:t>
            </a:r>
            <a:endParaRPr sz="10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3329787" y="2754011"/>
            <a:ext cx="116115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Analisa &amp; Perancangan</a:t>
            </a:r>
            <a:endParaRPr sz="10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2305460" y="2750528"/>
            <a:ext cx="116115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Pengambilan Data</a:t>
            </a:r>
            <a:endParaRPr sz="10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1271359" y="2755950"/>
            <a:ext cx="116115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Studi Pustaka</a:t>
            </a:r>
            <a:endParaRPr sz="10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-1" y="2755950"/>
            <a:ext cx="1398407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1462604" y="233750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3" name="Google Shape;473;p39"/>
          <p:cNvSpPr txBox="1"/>
          <p:nvPr/>
        </p:nvSpPr>
        <p:spPr>
          <a:xfrm>
            <a:off x="1445757" y="173259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Pengumpulan referensi seputar penelitian yang sedang dilakukan</a:t>
            </a:r>
            <a:endParaRPr sz="11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3486651" y="233888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76" name="Google Shape;476;p39"/>
          <p:cNvCxnSpPr/>
          <p:nvPr/>
        </p:nvCxnSpPr>
        <p:spPr>
          <a:xfrm rot="10800000">
            <a:off x="5526251" y="233888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78" name="Google Shape;478;p39"/>
          <p:cNvCxnSpPr/>
          <p:nvPr/>
        </p:nvCxnSpPr>
        <p:spPr>
          <a:xfrm rot="10800000">
            <a:off x="7543211" y="234967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84" name="Google Shape;484;p39"/>
          <p:cNvCxnSpPr/>
          <p:nvPr/>
        </p:nvCxnSpPr>
        <p:spPr>
          <a:xfrm rot="10800000">
            <a:off x="2432509" y="306939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86" name="Google Shape;486;p39"/>
          <p:cNvCxnSpPr/>
          <p:nvPr/>
        </p:nvCxnSpPr>
        <p:spPr>
          <a:xfrm rot="10800000">
            <a:off x="4518096" y="3053457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88" name="Google Shape;488;p39"/>
          <p:cNvCxnSpPr/>
          <p:nvPr/>
        </p:nvCxnSpPr>
        <p:spPr>
          <a:xfrm rot="10800000">
            <a:off x="6554371" y="306939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96" name="Google Shape;496;p3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97" name="Google Shape;49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73;p39"/>
          <p:cNvSpPr txBox="1"/>
          <p:nvPr/>
        </p:nvSpPr>
        <p:spPr>
          <a:xfrm>
            <a:off x="2432508" y="3636083"/>
            <a:ext cx="1697532" cy="36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Pengambilan data pada pihak terkait</a:t>
            </a:r>
            <a:endParaRPr sz="11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Google Shape;473;p39"/>
          <p:cNvSpPr txBox="1"/>
          <p:nvPr/>
        </p:nvSpPr>
        <p:spPr>
          <a:xfrm>
            <a:off x="3486649" y="1546860"/>
            <a:ext cx="1866487" cy="7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Melakukan analisa dan perancangan sistem dengan menggunaan acuan dari referensi yang telah didapat</a:t>
            </a:r>
            <a:endParaRPr sz="11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73;p39"/>
          <p:cNvSpPr txBox="1"/>
          <p:nvPr/>
        </p:nvSpPr>
        <p:spPr>
          <a:xfrm>
            <a:off x="4490937" y="3635364"/>
            <a:ext cx="189112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Membangun sistem dengan mengikuti acuan dari dari analisa dan percangan sistem</a:t>
            </a:r>
            <a:endParaRPr sz="11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" name="Google Shape;473;p39"/>
          <p:cNvSpPr txBox="1"/>
          <p:nvPr/>
        </p:nvSpPr>
        <p:spPr>
          <a:xfrm>
            <a:off x="5516196" y="1745583"/>
            <a:ext cx="19437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Melakukan uji coba dengan membandingkan hasil klasifikasi oleh sistem dengan hasil klasifikasi yang dilakukan secara manual</a:t>
            </a:r>
            <a:endParaRPr sz="11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473;p39"/>
          <p:cNvSpPr txBox="1"/>
          <p:nvPr/>
        </p:nvSpPr>
        <p:spPr>
          <a:xfrm>
            <a:off x="6514287" y="3635364"/>
            <a:ext cx="1921053" cy="84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Melakukan analisa terkait hasil uji coba untuk mengetahui sistem yang dibangun memberikan hasil yang baik atau tidak.</a:t>
            </a:r>
            <a:endParaRPr sz="11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473;p39"/>
          <p:cNvSpPr txBox="1"/>
          <p:nvPr/>
        </p:nvSpPr>
        <p:spPr>
          <a:xfrm>
            <a:off x="7543210" y="1782353"/>
            <a:ext cx="148648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Penyusunan laporan yang berisi hasil tahapan-tahapan yang telah dilakukan</a:t>
            </a:r>
            <a:endParaRPr sz="11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6C7164E-0ED9-4629-82C1-B03259534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" y="134070"/>
            <a:ext cx="430437" cy="42472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5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1119</Words>
  <Application>Microsoft Office PowerPoint</Application>
  <PresentationFormat>On-screen Show (16:9)</PresentationFormat>
  <Paragraphs>160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Quattrocento Sans</vt:lpstr>
      <vt:lpstr>Cambria Math</vt:lpstr>
      <vt:lpstr>Arial</vt:lpstr>
      <vt:lpstr>Times New Roman</vt:lpstr>
      <vt:lpstr>Lora</vt:lpstr>
      <vt:lpstr>Viola template</vt:lpstr>
      <vt:lpstr>Visio</vt:lpstr>
      <vt:lpstr>PENERAPAN ALGORITMA NAÏVE BAYES DAN INFORMATION GAIN UNTUK KLASIFIKASI PENYAKIT DAN HAMA TANAMAN JAGUNG</vt:lpstr>
      <vt:lpstr>Latar Belakang</vt:lpstr>
      <vt:lpstr>Latar Belakang</vt:lpstr>
      <vt:lpstr>Latar Belakang</vt:lpstr>
      <vt:lpstr>Latar Belakang</vt:lpstr>
      <vt:lpstr>Rumusan Masalah</vt:lpstr>
      <vt:lpstr>Tujuan</vt:lpstr>
      <vt:lpstr>Batasan Masalah</vt:lpstr>
      <vt:lpstr>Metodologi Penelitian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ALGORITMA NAÏVE BAYES DAN INFORMATION GAIN UNTUK KLASIFIKASI PENYAKIT DAN HAMA TANAMAN JAGUNG</dc:title>
  <dc:creator>Sasmeka</dc:creator>
  <cp:lastModifiedBy>Sasmeka</cp:lastModifiedBy>
  <cp:revision>29</cp:revision>
  <dcterms:modified xsi:type="dcterms:W3CDTF">2021-07-23T09:03:10Z</dcterms:modified>
</cp:coreProperties>
</file>