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4"/>
  </p:notesMasterIdLst>
  <p:sldIdLst>
    <p:sldId id="259" r:id="rId2"/>
    <p:sldId id="323" r:id="rId3"/>
    <p:sldId id="340" r:id="rId4"/>
    <p:sldId id="350" r:id="rId5"/>
    <p:sldId id="351" r:id="rId6"/>
    <p:sldId id="352" r:id="rId7"/>
    <p:sldId id="353" r:id="rId8"/>
    <p:sldId id="324" r:id="rId9"/>
    <p:sldId id="325" r:id="rId10"/>
    <p:sldId id="327" r:id="rId11"/>
    <p:sldId id="354" r:id="rId12"/>
    <p:sldId id="355" r:id="rId13"/>
    <p:sldId id="356" r:id="rId14"/>
    <p:sldId id="357" r:id="rId15"/>
    <p:sldId id="358" r:id="rId16"/>
    <p:sldId id="339" r:id="rId17"/>
    <p:sldId id="359" r:id="rId18"/>
    <p:sldId id="361" r:id="rId19"/>
    <p:sldId id="362" r:id="rId20"/>
    <p:sldId id="360" r:id="rId21"/>
    <p:sldId id="363" r:id="rId22"/>
    <p:sldId id="364" r:id="rId23"/>
    <p:sldId id="365" r:id="rId24"/>
    <p:sldId id="366" r:id="rId25"/>
    <p:sldId id="342" r:id="rId26"/>
    <p:sldId id="367" r:id="rId27"/>
    <p:sldId id="370" r:id="rId28"/>
    <p:sldId id="371" r:id="rId29"/>
    <p:sldId id="309" r:id="rId30"/>
    <p:sldId id="310" r:id="rId31"/>
    <p:sldId id="313" r:id="rId32"/>
    <p:sldId id="314" r:id="rId33"/>
  </p:sldIdLst>
  <p:sldSz cx="13004800" cy="7302500"/>
  <p:notesSz cx="6858000" cy="9144000"/>
  <p:embeddedFontLst>
    <p:embeddedFont>
      <p:font typeface="Oswald" panose="020B0604020202020204" charset="0"/>
      <p:regular r:id="rId35"/>
      <p:bold r:id="rId36"/>
    </p:embeddedFont>
    <p:embeddedFont>
      <p:font typeface="News706 BT" panose="02040604050705020304" pitchFamily="18" charset="0"/>
      <p:regular r:id="rId37"/>
      <p:italic r:id="rId38"/>
    </p:embeddedFont>
    <p:embeddedFont>
      <p:font typeface="Impact" panose="020B0806030902050204" pitchFamily="34" charset="0"/>
      <p:regular r:id="rId39"/>
    </p:embeddedFont>
    <p:embeddedFont>
      <p:font typeface="Georgia" panose="02040502050405020303" pitchFamily="18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8758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0771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21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03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64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299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37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37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974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117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59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28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13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461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952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86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328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59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3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80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53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5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26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32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29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03917"/>
            <a:ext cx="10620587" cy="518964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11153479" y="1083340"/>
            <a:ext cx="2142067" cy="546202"/>
          </a:xfrm>
          <a:prstGeom prst="rect">
            <a:avLst/>
          </a:prstGeom>
        </p:spPr>
        <p:txBody>
          <a:bodyPr rtlCol="0"/>
          <a:lstStyle/>
          <a:p>
            <a:fld id="{3D192079-1603-41C5-91FE-6455A1E0F35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561267" y="6105701"/>
            <a:ext cx="866987" cy="554990"/>
          </a:xfrm>
          <a:prstGeom prst="rect">
            <a:avLst/>
          </a:prstGeom>
        </p:spPr>
        <p:txBody>
          <a:bodyPr rtlCol="0"/>
          <a:lstStyle/>
          <a:p>
            <a:fld id="{0A576989-722C-4204-B1AD-FCF76E5383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10513521" y="3914106"/>
            <a:ext cx="3407833" cy="520192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80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itchicago.com/developers/bustracker.aspx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SKoVsHs_K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-students/CHI-DS-3/tree/master/projects/unit-projects/unit-project-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hi-d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Ivan Hernandez, </a:t>
            </a:r>
            <a:r>
              <a:rPr lang="en-US" sz="2800" b="0" i="1" u="none" strike="noStrike" cap="none" dirty="0" err="1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Ph.D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WEB-BASED METHODS FOR COLLECTING DATA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463" y="1523687"/>
            <a:ext cx="8422217" cy="52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REGISTER FOR AN ACCOUNT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72914" y="6787572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http://www.transitchicago.com/developers/bustracker.aspx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3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REGISTER FOR AN ACCOUNT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943" y="1754348"/>
            <a:ext cx="6533199" cy="430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569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0"/>
          <p:cNvSpPr/>
          <p:nvPr/>
        </p:nvSpPr>
        <p:spPr>
          <a:xfrm>
            <a:off x="635000" y="736600"/>
            <a:ext cx="994968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READ THROUGH THE DOCUMENTATION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6" y="1306286"/>
            <a:ext cx="4430962" cy="567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38055" y="1568566"/>
            <a:ext cx="408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ws706 BT" panose="02040604050705020304" pitchFamily="18" charset="0"/>
              </a:rPr>
              <a:t>The URL you use to connect to the API</a:t>
            </a:r>
            <a:endParaRPr lang="en-US" dirty="0">
              <a:latin typeface="News706 BT" panose="020406040507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8055" y="2584388"/>
            <a:ext cx="408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ws706 BT" panose="02040604050705020304" pitchFamily="18" charset="0"/>
              </a:rPr>
              <a:t>The information you need to provide to the API after the </a:t>
            </a:r>
            <a:r>
              <a:rPr lang="en-US" dirty="0" err="1" smtClean="0">
                <a:latin typeface="News706 BT" panose="02040604050705020304" pitchFamily="18" charset="0"/>
              </a:rPr>
              <a:t>url</a:t>
            </a:r>
            <a:r>
              <a:rPr lang="en-US" dirty="0" smtClean="0">
                <a:latin typeface="News706 BT" panose="02040604050705020304" pitchFamily="18" charset="0"/>
              </a:rPr>
              <a:t>. Tells the API what info to return</a:t>
            </a:r>
            <a:endParaRPr lang="en-US" dirty="0">
              <a:latin typeface="News706 BT" panose="020406040507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8055" y="5570137"/>
            <a:ext cx="4089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ws706 BT" panose="02040604050705020304" pitchFamily="18" charset="0"/>
              </a:rPr>
              <a:t>The information returned by the API. This information needs to be parsed by you depending on what information you need (e.g., just the latitude and longitude of the stop)</a:t>
            </a:r>
          </a:p>
        </p:txBody>
      </p:sp>
    </p:spTree>
    <p:extLst>
      <p:ext uri="{BB962C8B-B14F-4D97-AF65-F5344CB8AC3E}">
        <p14:creationId xmlns:p14="http://schemas.microsoft.com/office/powerpoint/2010/main" val="252253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0"/>
          <p:cNvSpPr/>
          <p:nvPr/>
        </p:nvSpPr>
        <p:spPr>
          <a:xfrm>
            <a:off x="635000" y="736600"/>
            <a:ext cx="994968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ANATOMY OF AN API REQUEST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6" y="1306286"/>
            <a:ext cx="4430962" cy="567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0158" y="2213329"/>
            <a:ext cx="8092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ws706 BT" panose="02040604050705020304" pitchFamily="18" charset="0"/>
              </a:rPr>
              <a:t>http://www.ctabustracker.com/bustime/api/v1/</a:t>
            </a:r>
            <a:r>
              <a:rPr lang="en-US" dirty="0">
                <a:solidFill>
                  <a:schemeClr val="accent4"/>
                </a:solidFill>
                <a:latin typeface="News706 BT" panose="02040604050705020304" pitchFamily="18" charset="0"/>
              </a:rPr>
              <a:t>getstops?</a:t>
            </a:r>
            <a:r>
              <a:rPr lang="en-US" dirty="0">
                <a:solidFill>
                  <a:srgbClr val="00B050"/>
                </a:solidFill>
                <a:latin typeface="News706 BT" panose="02040604050705020304" pitchFamily="18" charset="0"/>
              </a:rPr>
              <a:t>key=UznMvHN96Q7DpAPu2YtZQgPQS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News706 BT" panose="02040604050705020304" pitchFamily="18" charset="0"/>
              </a:rPr>
              <a:t>&amp;</a:t>
            </a:r>
            <a:r>
              <a:rPr lang="en-US" dirty="0">
                <a:solidFill>
                  <a:srgbClr val="7030A0"/>
                </a:solidFill>
                <a:latin typeface="News706 BT" panose="02040604050705020304" pitchFamily="18" charset="0"/>
              </a:rPr>
              <a:t>rt=77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News706 BT" panose="02040604050705020304" pitchFamily="18" charset="0"/>
              </a:rPr>
              <a:t>&amp;dir=Eastbound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News706 BT" panose="020406040507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News706 BT" panose="02040604050705020304" pitchFamily="18" charset="0"/>
              </a:rPr>
              <a:t>Connect to the API server</a:t>
            </a:r>
          </a:p>
          <a:p>
            <a:r>
              <a:rPr lang="en-US" dirty="0">
                <a:solidFill>
                  <a:schemeClr val="accent4"/>
                </a:solidFill>
                <a:latin typeface="News706 BT" panose="02040604050705020304" pitchFamily="18" charset="0"/>
              </a:rPr>
              <a:t>Describe the type of request (the bus stops)</a:t>
            </a:r>
          </a:p>
          <a:p>
            <a:r>
              <a:rPr lang="en-US" dirty="0">
                <a:solidFill>
                  <a:srgbClr val="00B050"/>
                </a:solidFill>
                <a:latin typeface="News706 BT" panose="02040604050705020304" pitchFamily="18" charset="0"/>
              </a:rPr>
              <a:t>Login with your user API </a:t>
            </a:r>
            <a:r>
              <a:rPr lang="en-US" dirty="0" smtClean="0">
                <a:solidFill>
                  <a:srgbClr val="00B050"/>
                </a:solidFill>
                <a:latin typeface="News706 BT" panose="02040604050705020304" pitchFamily="18" charset="0"/>
              </a:rPr>
              <a:t>key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News706 BT" panose="02040604050705020304" pitchFamily="18" charset="0"/>
              </a:rPr>
              <a:t>Indicate that you want to include another variable</a:t>
            </a:r>
            <a:endParaRPr lang="en-US" dirty="0">
              <a:solidFill>
                <a:schemeClr val="tx2">
                  <a:lumMod val="25000"/>
                </a:schemeClr>
              </a:solidFill>
              <a:latin typeface="News706 BT" panose="020406040507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News706 BT" panose="02040604050705020304" pitchFamily="18" charset="0"/>
              </a:rPr>
              <a:t>Ask for the stops for bus # “77”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News706 BT" panose="02040604050705020304" pitchFamily="18" charset="0"/>
              </a:rPr>
              <a:t>going Eastbound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News706 BT" panose="020406040507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158" y="4455786"/>
            <a:ext cx="8092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News706 BT" panose="02040604050705020304" pitchFamily="18" charset="0"/>
              </a:rPr>
              <a:t>You always provide the </a:t>
            </a:r>
            <a:r>
              <a:rPr lang="en-US" dirty="0" err="1" smtClean="0">
                <a:solidFill>
                  <a:schemeClr val="tx1"/>
                </a:solidFill>
                <a:latin typeface="News706 BT" panose="02040604050705020304" pitchFamily="18" charset="0"/>
              </a:rPr>
              <a:t>url</a:t>
            </a:r>
            <a:r>
              <a:rPr lang="en-US" dirty="0" smtClean="0">
                <a:solidFill>
                  <a:schemeClr val="tx1"/>
                </a:solidFill>
                <a:latin typeface="News706 BT" panose="02040604050705020304" pitchFamily="18" charset="0"/>
              </a:rPr>
              <a:t> first, then put a question mark, then the variable name, an equal sign, and what you want the variable to be.</a:t>
            </a:r>
          </a:p>
          <a:p>
            <a:endParaRPr lang="en-US" dirty="0">
              <a:solidFill>
                <a:schemeClr val="tx1"/>
              </a:solidFill>
              <a:latin typeface="News706 BT" panose="020406040507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News706 BT" panose="02040604050705020304" pitchFamily="18" charset="0"/>
              </a:rPr>
              <a:t>Separate each variable with the and symbols</a:t>
            </a:r>
            <a:endParaRPr lang="en-US" dirty="0">
              <a:solidFill>
                <a:schemeClr val="tx1"/>
              </a:solidFill>
              <a:latin typeface="News706 BT" panose="020406040507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7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976799" y="6086249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The full API address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2989800" y="5792341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68" name="Shape 368"/>
          <p:cNvSpPr/>
          <p:nvPr/>
        </p:nvSpPr>
        <p:spPr>
          <a:xfrm>
            <a:off x="2694040" y="2414569"/>
            <a:ext cx="3942436" cy="5113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Imagine, you want to know the direction (North/South or East/West of 156 bus route.</a:t>
            </a: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endParaRPr lang="en-US"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Use the provide API documentation to construct an API request to get you that information. </a:t>
            </a: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endParaRPr lang="en-US"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Assume that your CTA API key is: 112358</a:t>
            </a:r>
            <a:endParaRPr lang="en-US"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 smtClean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989800" y="1776150"/>
            <a:ext cx="76176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(2 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minutes)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88" y="1776150"/>
            <a:ext cx="4983912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6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0"/>
          <p:cNvSpPr/>
          <p:nvPr/>
        </p:nvSpPr>
        <p:spPr>
          <a:xfrm>
            <a:off x="635000" y="736600"/>
            <a:ext cx="994968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RECEIVING THE XML DATA FROM THE SERVER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0092" y="1401714"/>
            <a:ext cx="6974634" cy="56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083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ANATOMY OF AN XML DOCUMENT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" y="1349010"/>
            <a:ext cx="969780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0"/>
          <p:cNvSpPr/>
          <p:nvPr/>
        </p:nvSpPr>
        <p:spPr>
          <a:xfrm>
            <a:off x="635000" y="736600"/>
            <a:ext cx="994968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 – RECEIVING THE XML DATA FROM THE SERVER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2523" y="1411763"/>
            <a:ext cx="6974634" cy="56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697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A fully drawn and labeled tree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68" name="Shape 36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989800" y="1776150"/>
            <a:ext cx="76176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(5 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minutes)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42" y="2721688"/>
            <a:ext cx="4191064" cy="1999271"/>
          </a:xfrm>
          <a:prstGeom prst="rect">
            <a:avLst/>
          </a:prstGeom>
        </p:spPr>
      </p:pic>
      <p:sp>
        <p:nvSpPr>
          <p:cNvPr id="12" name="Shape 368"/>
          <p:cNvSpPr/>
          <p:nvPr/>
        </p:nvSpPr>
        <p:spPr>
          <a:xfrm>
            <a:off x="2694040" y="2414569"/>
            <a:ext cx="3942436" cy="5113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Draw the XML document tree for the XML object on the right</a:t>
            </a: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endParaRPr lang="en-US" sz="1800" dirty="0" smtClean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endParaRPr lang="en-US"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Make sure to label all parts on trees indicating if it is an element or text</a:t>
            </a:r>
            <a:endParaRPr sz="180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4634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1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6157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COLLECTING DATA FROM AN API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CODE-ALONG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 smtClean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499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2" y="1292775"/>
            <a:ext cx="7970323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Learn how to access an API and collect data from it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Making requests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Parsing XML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Storing the data</a:t>
            </a:r>
          </a:p>
          <a:p>
            <a:pPr marL="1174750" lvl="1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Learn how to collect data from websites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Download data from tables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Parse HTML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Storing the data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Learn how to automate web interaction</a:t>
            </a: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Have Python navigate websites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Interact with web content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Download data stored on servers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023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1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7196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COLLECTING DATA FROM A WEBPAGE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4058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3" y="1292775"/>
            <a:ext cx="676337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An webpage is like an XML document, in that it is a series of information between tags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Instead of XML, a webpage is written in HTML</a:t>
            </a:r>
          </a:p>
          <a:p>
            <a:pPr marL="1174750" lvl="1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Similar to how you parse an XML document to retrieve the information contained in the tags, you can parse the HTML to get the desired information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As before, you make a request to the webpage, retrieve the HTML source, parse it, and store it.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WEB PAGE BASICS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539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WEB PAGE BASICS - HTML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2" y="1772866"/>
            <a:ext cx="11149023" cy="3623100"/>
          </a:xfrm>
          <a:prstGeom prst="rect">
            <a:avLst/>
          </a:prstGeom>
        </p:spPr>
      </p:pic>
      <p:sp>
        <p:nvSpPr>
          <p:cNvPr id="6" name="Shape 269"/>
          <p:cNvSpPr txBox="1">
            <a:spLocks noGrp="1"/>
          </p:cNvSpPr>
          <p:nvPr>
            <p:ph type="body" idx="1"/>
          </p:nvPr>
        </p:nvSpPr>
        <p:spPr>
          <a:xfrm>
            <a:off x="867701" y="6322974"/>
            <a:ext cx="10858726" cy="501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2400" i="1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What the HTML looks like                                    |       What the website looks like</a:t>
            </a:r>
            <a:endParaRPr lang="en-US" sz="2400" i="1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144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WEB PAGE BASICS – HTML TABLES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" name="Shape 269"/>
          <p:cNvSpPr txBox="1">
            <a:spLocks noGrp="1"/>
          </p:cNvSpPr>
          <p:nvPr>
            <p:ph type="body" idx="1"/>
          </p:nvPr>
        </p:nvSpPr>
        <p:spPr>
          <a:xfrm>
            <a:off x="867701" y="6322974"/>
            <a:ext cx="10858726" cy="501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2400" i="1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     What the HTML looks like    |        What </a:t>
            </a:r>
            <a:r>
              <a:rPr lang="en-US" sz="2400" i="1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the </a:t>
            </a:r>
            <a:r>
              <a:rPr lang="en-US" sz="2400" i="1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table </a:t>
            </a:r>
            <a:r>
              <a:rPr lang="en-US" sz="2400" i="1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looks like</a:t>
            </a:r>
            <a:endParaRPr lang="en-US" sz="2400" i="1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51" y="2217537"/>
            <a:ext cx="724309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1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6157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COLLECTING DATA FROM A WEBSITE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CODE-ALONG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 smtClean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03863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3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7196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AUTOMATING WEB ACCESS OF STORED DATA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7476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2" y="1292775"/>
            <a:ext cx="10317695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Some data is already stored as a filed on servers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You can download this data directly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</a:t>
            </a: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ccessing the different pages, downloading, naming, and saving the file can be time consuming</a:t>
            </a:r>
          </a:p>
          <a:p>
            <a:pPr marL="514350" indent="-514350">
              <a:buAutoNum type="arabicParenR"/>
            </a:pP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You can tell Python what steps to follow, and have it do the same things you would do, and download all of the data for you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AUTOMATION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 BASICS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1700" y="5566786"/>
            <a:ext cx="813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News706 BT" panose="02040604050705020304" pitchFamily="18" charset="0"/>
                <a:hlinkClick r:id="rId3"/>
              </a:rPr>
              <a:t>Example: https</a:t>
            </a:r>
            <a:r>
              <a:rPr lang="en-US" sz="2400" dirty="0">
                <a:latin typeface="News706 BT" panose="02040604050705020304" pitchFamily="18" charset="0"/>
                <a:hlinkClick r:id="rId3"/>
              </a:rPr>
              <a:t>://www.youtube.com/watch?v=VSKoVsHs_Ko</a:t>
            </a:r>
            <a:endParaRPr lang="en-US" sz="2400" dirty="0">
              <a:latin typeface="News706 BT" panose="020406040507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2" y="1292775"/>
            <a:ext cx="10317695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Mechanize is a library for Python that simulates a browser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It can access pages, click, fill out forms, go back/forward, etc.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No </a:t>
            </a:r>
            <a:r>
              <a:rPr lang="en-US" sz="2400" dirty="0" err="1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javascript</a:t>
            </a: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interaction though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Install mechanize through the command terminal: </a:t>
            </a:r>
          </a:p>
          <a:p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</a:t>
            </a:r>
            <a:r>
              <a:rPr lang="en-US" sz="2400" i="1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pip install mechanize</a:t>
            </a: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endParaRPr lang="en-US" sz="2400" i="1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3) You use mechanize by creating a mechanize browser object in Python, and then sending commands through that variable</a:t>
            </a:r>
          </a:p>
          <a:p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</a:t>
            </a: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import mechanize </a:t>
            </a: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</a:t>
            </a:r>
            <a:r>
              <a:rPr lang="en-US" sz="2400" dirty="0" err="1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br</a:t>
            </a: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= </a:t>
            </a:r>
            <a:r>
              <a:rPr lang="en-US" sz="2400" dirty="0" err="1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mechanize.Browser</a:t>
            </a:r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() </a:t>
            </a: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	</a:t>
            </a:r>
            <a:r>
              <a:rPr lang="en-US" sz="2400" dirty="0" err="1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br.open</a:t>
            </a:r>
            <a:r>
              <a:rPr lang="en-US" sz="2400" dirty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("http://</a:t>
            </a: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www.example.com")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BROWSER AUTOMATION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 LIBRARY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6611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1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6157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COLLECTING STORED DATA FROM A WEBSITE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AUTOMATICALLY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 smtClean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8605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556" name="Shape 5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Part 1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961573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COLLECTING DATA FROM AN API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600" b="1" dirty="0" smtClean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72930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DUE </a:t>
            </a:r>
            <a:r>
              <a:rPr lang="en-US" sz="5400" b="1" dirty="0" smtClean="0">
                <a:latin typeface="Oswald"/>
                <a:ea typeface="Oswald"/>
                <a:cs typeface="Oswald"/>
                <a:sym typeface="Oswald"/>
              </a:rPr>
              <a:t>DATE: Class </a:t>
            </a:r>
            <a:r>
              <a:rPr lang="en-US" sz="5400" b="1" dirty="0" smtClean="0">
                <a:latin typeface="Oswald"/>
                <a:ea typeface="Oswald"/>
                <a:cs typeface="Oswald"/>
                <a:sym typeface="Oswald"/>
              </a:rPr>
              <a:t>5</a:t>
            </a:r>
            <a:endParaRPr lang="en-US" sz="54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Project: Unit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1: Description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  <a:hlinkClick r:id="rId3"/>
              </a:rPr>
              <a:t>https://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  <a:hlinkClick r:id="rId3"/>
              </a:rPr>
              <a:t>github.com/ga-students/CHI-DS-3/tree/master/projects/unit-projects/unit-project-1</a:t>
            </a: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82" name="Shape 5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3" name="Shape 5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84" name="Shape 58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90" name="Shape 5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1" name="Shape 5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92" name="Shape 59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593" name="Shape 593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DON’T FORGET TO FILL OUT YOUR EXIT </a:t>
            </a: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TICKET:</a:t>
            </a:r>
          </a:p>
          <a:p>
            <a:pPr>
              <a:lnSpc>
                <a:spcPct val="114285"/>
              </a:lnSpc>
              <a:buSzPct val="25000"/>
            </a:pP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Link: </a:t>
            </a:r>
            <a:r>
              <a:rPr lang="en-US" sz="2800" b="1" dirty="0">
                <a:latin typeface="Oswald"/>
                <a:ea typeface="Oswald"/>
                <a:cs typeface="Oswald"/>
                <a:sym typeface="Oswald"/>
                <a:hlinkClick r:id="rId3"/>
              </a:rPr>
              <a:t>http://tiny.cc/chi-ds</a:t>
            </a: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3" y="1292775"/>
            <a:ext cx="676337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An API is a way for web platforms (Facebook, Twitter, Uber, Amazon) to provide access to some of their data</a:t>
            </a:r>
          </a:p>
          <a:p>
            <a:pPr marL="1174750" lvl="1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Allow you to make requests that detail the specific information you need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The platform receives the request, retrieves the information from their database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The platform sends the information back in a structured way (e.g., XML)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API BASICS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F2F7"/>
              </a:clrFrom>
              <a:clrTo>
                <a:srgbClr val="EFF2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60212" y="2410692"/>
            <a:ext cx="5821238" cy="239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44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3" y="1292775"/>
            <a:ext cx="676337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An Librarian is a way for Libraries to </a:t>
            </a:r>
          </a:p>
          <a:p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provide access to some of their data </a:t>
            </a:r>
          </a:p>
          <a:p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(where books are located)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Allow you to make requests that detail the specific information you need</a:t>
            </a:r>
          </a:p>
          <a:p>
            <a:pPr marL="1174750" lvl="1" indent="-514350">
              <a:buFont typeface="+mj-lt"/>
              <a:buAutoNum type="alphaL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Title</a:t>
            </a:r>
          </a:p>
          <a:p>
            <a:pPr marL="1174750" lvl="1" indent="-514350">
              <a:buFont typeface="+mj-lt"/>
              <a:buAutoNum type="alphaL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Author</a:t>
            </a:r>
          </a:p>
          <a:p>
            <a:pPr marL="514350" indent="-514350">
              <a:buFont typeface="+mj-lt"/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The platform receives the request, retrieves the information from their database</a:t>
            </a:r>
          </a:p>
          <a:p>
            <a:pPr marL="514350" indent="-514350">
              <a:buFont typeface="+mj-lt"/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The platform sends the information back in structured way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API ANALOGY: LIBRARIANS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http://www.keene.edu/ksc/assets/files/18418/personallibrarianimage.400x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53" y="1292775"/>
            <a:ext cx="2115993" cy="14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86" y="2699911"/>
            <a:ext cx="1970520" cy="1651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36" y="4351864"/>
            <a:ext cx="2009935" cy="1509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34" y="5969652"/>
            <a:ext cx="2210620" cy="12315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73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25443" y="1292775"/>
            <a:ext cx="676337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Send a request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Find the appropriate API </a:t>
            </a:r>
            <a:r>
              <a:rPr lang="en-US" sz="2400" dirty="0" err="1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url</a:t>
            </a: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Enter in the variables that are relevant to your request</a:t>
            </a:r>
          </a:p>
          <a:p>
            <a:pPr marL="1174750" lvl="1" indent="-514350">
              <a:buAutoNum type="arabicParenR"/>
            </a:pP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 Get the response back from the API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Usually immediate</a:t>
            </a:r>
          </a:p>
          <a:p>
            <a:pPr marL="1174750" lvl="1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Usually in the form of XML or JSON</a:t>
            </a:r>
          </a:p>
          <a:p>
            <a:pPr marL="1174750" lvl="1" indent="-514350">
              <a:buAutoNum type="arabicParenR"/>
            </a:pPr>
            <a:endParaRPr lang="en-US" sz="2400" dirty="0" smtClean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Parse the XML to extract the information you need from it</a:t>
            </a:r>
          </a:p>
          <a:p>
            <a:pPr marL="514350" indent="-514350">
              <a:buAutoNum type="arabicParenR"/>
            </a:pPr>
            <a:endParaRPr lang="en-US" sz="2400" dirty="0">
              <a:solidFill>
                <a:schemeClr val="dk1"/>
              </a:solidFill>
              <a:latin typeface="News706 BT" panose="02040604050705020304" pitchFamily="18" charset="0"/>
              <a:ea typeface="Georgia"/>
              <a:cs typeface="Georgia"/>
              <a:sym typeface="Georgia"/>
            </a:endParaRP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chemeClr val="dk1"/>
                </a:solidFill>
                <a:latin typeface="News706 BT" panose="02040604050705020304" pitchFamily="18" charset="0"/>
                <a:ea typeface="Georgia"/>
                <a:cs typeface="Georgia"/>
                <a:sym typeface="Georgia"/>
              </a:rPr>
              <a:t>Save the data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The API COLLECTION PROCESS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F2F7"/>
              </a:clrFrom>
              <a:clrTo>
                <a:srgbClr val="EFF2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60212" y="2410692"/>
            <a:ext cx="5821238" cy="239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0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46223" y="2830629"/>
            <a:ext cx="12180067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http://www.ctabustracker.com/bustime/api/v1/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getstops?</a:t>
            </a:r>
            <a:r>
              <a:rPr lang="en-US" sz="2400" dirty="0">
                <a:solidFill>
                  <a:srgbClr val="00B050"/>
                </a:solidFill>
              </a:rPr>
              <a:t>key=UznMvHN96Q7DpAPu2YtZQgPQS&amp;</a:t>
            </a:r>
            <a:r>
              <a:rPr lang="en-US" sz="2400" dirty="0">
                <a:solidFill>
                  <a:srgbClr val="7030A0"/>
                </a:solidFill>
              </a:rPr>
              <a:t>rt=77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&amp;dir=Eastbound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Connect to the API server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Describe the type of request (the bus stops)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Login with your user API key</a:t>
            </a:r>
          </a:p>
          <a:p>
            <a:r>
              <a:rPr lang="en-US" sz="2400" dirty="0">
                <a:solidFill>
                  <a:srgbClr val="7030A0"/>
                </a:solidFill>
              </a:rPr>
              <a:t>Ask for the stops for bus # “77”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going Eastbound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SENDING AN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 API REQUEST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323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0900" y="1622778"/>
            <a:ext cx="5127686" cy="359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 descr="http://www.chicago-l.org/maps/route/maps/1995map-lowr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7206" y="1622778"/>
            <a:ext cx="2596444" cy="3790430"/>
          </a:xfrm>
          <a:prstGeom prst="rect">
            <a:avLst/>
          </a:prstGeom>
          <a:noFill/>
        </p:spPr>
      </p:pic>
      <p:pic>
        <p:nvPicPr>
          <p:cNvPr id="8" name="Picture 8" descr="http://upload.wikimedia.org/wikipedia/commons/b/b9/CTA_bus_line_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7845" y="4543778"/>
            <a:ext cx="3635022" cy="2423348"/>
          </a:xfrm>
          <a:prstGeom prst="rect">
            <a:avLst/>
          </a:prstGeom>
          <a:noFill/>
        </p:spPr>
      </p:pic>
      <p:pic>
        <p:nvPicPr>
          <p:cNvPr id="37898" name="Picture 10" descr="http://www.cpdbeaches.com/images/cta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88873" y="4706056"/>
            <a:ext cx="2395753" cy="2403740"/>
          </a:xfrm>
          <a:prstGeom prst="rect">
            <a:avLst/>
          </a:prstGeom>
          <a:noFill/>
        </p:spPr>
      </p:pic>
      <p:sp>
        <p:nvSpPr>
          <p:cNvPr id="9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EXAMPLE: CTA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8329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ransitchicago.com/assets/1/page_header_images/500header_busschedu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289" y="2109611"/>
            <a:ext cx="6896806" cy="2758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73133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917</Words>
  <Application>Microsoft Office PowerPoint</Application>
  <PresentationFormat>Custom</PresentationFormat>
  <Paragraphs>171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Oswald</vt:lpstr>
      <vt:lpstr>Merriweather Sans</vt:lpstr>
      <vt:lpstr>News706 BT</vt:lpstr>
      <vt:lpstr>Impact</vt:lpstr>
      <vt:lpstr>Georgia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DATE: Class 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 Hernandez</cp:lastModifiedBy>
  <cp:revision>33</cp:revision>
  <dcterms:modified xsi:type="dcterms:W3CDTF">2016-06-28T18:19:34Z</dcterms:modified>
</cp:coreProperties>
</file>