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9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73" r:id="rId10"/>
    <p:sldId id="274" r:id="rId11"/>
    <p:sldId id="275" r:id="rId12"/>
    <p:sldId id="276" r:id="rId13"/>
    <p:sldId id="284" r:id="rId14"/>
    <p:sldId id="285" r:id="rId15"/>
    <p:sldId id="286" r:id="rId16"/>
    <p:sldId id="301" r:id="rId17"/>
    <p:sldId id="302" r:id="rId18"/>
    <p:sldId id="303" r:id="rId19"/>
    <p:sldId id="306" r:id="rId20"/>
    <p:sldId id="304" r:id="rId21"/>
    <p:sldId id="295" r:id="rId22"/>
    <p:sldId id="296" r:id="rId23"/>
    <p:sldId id="297" r:id="rId24"/>
    <p:sldId id="298" r:id="rId25"/>
    <p:sldId id="299" r:id="rId26"/>
    <p:sldId id="300" r:id="rId27"/>
  </p:sldIdLst>
  <p:sldSz cx="13004800" cy="7302500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Impact" panose="020B0806030902050204" pitchFamily="34" charset="0"/>
      <p:regular r:id="rId33"/>
    </p:embeddedFont>
    <p:embeddedFont>
      <p:font typeface="Oswald" panose="020B0604020202020204" charset="0"/>
      <p:regular r:id="rId34"/>
      <p:bold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402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75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80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6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066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98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49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5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77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35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42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052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153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123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12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341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729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69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67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56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7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49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5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6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52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17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base.BaseEstimato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hi-d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</a:t>
            </a:r>
            <a:r>
              <a:rPr lang="en-US" sz="2800" b="0" i="1" u="none" strike="noStrike" cap="none" dirty="0" err="1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Ph.D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john_smith.gender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lang="en-US" sz="1600" b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SPECIAL CASES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3574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6285747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It’s possible for our model to be *too* complex. 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we have too many predictors, our model is going to make a special exception (i.e., accommodate) for too many data points.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These special exceptions mean that the predictions won’t hold in later predictions because the reasons the data were slightly off was because of random error (noise)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SPECIAL CASES OF REGRESSION ANALYSIS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40" y="1996141"/>
            <a:ext cx="401122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7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037041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Ideally, we want to model that penalizes complexity in the predictors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What is complexity: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L1 norm: The sum of the absolute value of the coefficients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L2 norm: The sum of the squared values of the coefficients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SPECIAL CASES OF REGRESSION ANALYSIS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8638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037041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 panose="02040502050405020303" pitchFamily="18" charset="0"/>
              </a:rPr>
              <a:t>These </a:t>
            </a:r>
            <a:r>
              <a:rPr lang="en-US" sz="2800" dirty="0">
                <a:latin typeface="Georgia" panose="02040502050405020303" pitchFamily="18" charset="0"/>
              </a:rPr>
              <a:t>measures of complexity lead to the following</a:t>
            </a:r>
          </a:p>
          <a:p>
            <a:r>
              <a:rPr lang="en-US" sz="2800" dirty="0">
                <a:latin typeface="Georgia" panose="02040502050405020303" pitchFamily="18" charset="0"/>
              </a:rPr>
              <a:t>regularization </a:t>
            </a:r>
            <a:r>
              <a:rPr lang="en-US" sz="2800" dirty="0" smtClean="0">
                <a:latin typeface="Georgia" panose="02040502050405020303" pitchFamily="18" charset="0"/>
              </a:rPr>
              <a:t>techniques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b="1" dirty="0">
                <a:latin typeface="Georgia" panose="02040502050405020303" pitchFamily="18" charset="0"/>
              </a:rPr>
              <a:t>L1 regularization: </a:t>
            </a:r>
            <a:r>
              <a:rPr lang="en-US" sz="2800" dirty="0">
                <a:latin typeface="Georgia" panose="02040502050405020303" pitchFamily="18" charset="0"/>
              </a:rPr>
              <a:t>y = Σ β</a:t>
            </a:r>
            <a:r>
              <a:rPr lang="en-US" sz="2800" dirty="0" err="1">
                <a:latin typeface="Georgia" panose="02040502050405020303" pitchFamily="18" charset="0"/>
              </a:rPr>
              <a:t>ixi</a:t>
            </a:r>
            <a:r>
              <a:rPr lang="en-US" sz="2800" dirty="0">
                <a:latin typeface="Georgia" panose="02040502050405020303" pitchFamily="18" charset="0"/>
              </a:rPr>
              <a:t> + ε </a:t>
            </a:r>
            <a:r>
              <a:rPr lang="en-US" sz="2800" dirty="0" smtClean="0">
                <a:latin typeface="Georgia" panose="02040502050405020303" pitchFamily="18" charset="0"/>
              </a:rPr>
              <a:t>      such that Σ </a:t>
            </a:r>
            <a:r>
              <a:rPr lang="en-US" sz="2800" dirty="0">
                <a:latin typeface="Georgia" panose="02040502050405020303" pitchFamily="18" charset="0"/>
              </a:rPr>
              <a:t>|β</a:t>
            </a:r>
            <a:r>
              <a:rPr lang="en-US" sz="2800" dirty="0" err="1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 | &lt; </a:t>
            </a:r>
            <a:r>
              <a:rPr lang="el-GR" sz="2800" dirty="0" smtClean="0">
                <a:latin typeface="Georgia" panose="02040502050405020303" pitchFamily="18" charset="0"/>
              </a:rPr>
              <a:t>α</a:t>
            </a:r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b="1" dirty="0">
                <a:latin typeface="Georgia" panose="02040502050405020303" pitchFamily="18" charset="0"/>
              </a:rPr>
              <a:t>L2 regularization: </a:t>
            </a:r>
            <a:r>
              <a:rPr lang="en-US" sz="2800" dirty="0">
                <a:latin typeface="Georgia" panose="02040502050405020303" pitchFamily="18" charset="0"/>
              </a:rPr>
              <a:t>y = Σ β</a:t>
            </a:r>
            <a:r>
              <a:rPr lang="en-US" sz="2800" dirty="0" err="1">
                <a:latin typeface="Georgia" panose="02040502050405020303" pitchFamily="18" charset="0"/>
              </a:rPr>
              <a:t>ixi</a:t>
            </a:r>
            <a:r>
              <a:rPr lang="en-US" sz="2800" dirty="0">
                <a:latin typeface="Georgia" panose="02040502050405020303" pitchFamily="18" charset="0"/>
              </a:rPr>
              <a:t> + ε </a:t>
            </a:r>
            <a:r>
              <a:rPr lang="en-US" sz="2800" dirty="0" smtClean="0">
                <a:latin typeface="Georgia" panose="02040502050405020303" pitchFamily="18" charset="0"/>
              </a:rPr>
              <a:t>     such that  </a:t>
            </a:r>
            <a:r>
              <a:rPr lang="en-US" sz="2800" dirty="0">
                <a:latin typeface="Georgia" panose="02040502050405020303" pitchFamily="18" charset="0"/>
              </a:rPr>
              <a:t>Σ </a:t>
            </a:r>
            <a:r>
              <a:rPr lang="en-US" sz="2800" dirty="0" smtClean="0">
                <a:latin typeface="Georgia" panose="02040502050405020303" pitchFamily="18" charset="0"/>
              </a:rPr>
              <a:t>βi</a:t>
            </a:r>
            <a:r>
              <a:rPr lang="en-US" sz="2800" baseline="30000" dirty="0" smtClean="0">
                <a:latin typeface="Georgia" panose="02040502050405020303" pitchFamily="18" charset="0"/>
              </a:rPr>
              <a:t>2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&lt; </a:t>
            </a:r>
            <a:r>
              <a:rPr lang="el-GR" sz="2800" dirty="0">
                <a:latin typeface="Georgia" panose="02040502050405020303" pitchFamily="18" charset="0"/>
              </a:rPr>
              <a:t>α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 panose="02040502050405020303" pitchFamily="18" charset="0"/>
              </a:rPr>
              <a:t>Regularization refers to the method of preventing overfitting by explicitly controlling model complexity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l-GR" sz="2800" dirty="0" smtClean="0">
                <a:latin typeface="Georgia" panose="02040502050405020303" pitchFamily="18" charset="0"/>
              </a:rPr>
              <a:t>λ</a:t>
            </a:r>
            <a:r>
              <a:rPr lang="en-US" sz="2800" dirty="0" smtClean="0">
                <a:latin typeface="Georgia" panose="02040502050405020303" pitchFamily="18" charset="0"/>
              </a:rPr>
              <a:t> is a </a:t>
            </a:r>
            <a:r>
              <a:rPr lang="en-US" sz="2800" dirty="0" err="1" smtClean="0">
                <a:latin typeface="Georgia" panose="02040502050405020303" pitchFamily="18" charset="0"/>
              </a:rPr>
              <a:t>hyperparameter</a:t>
            </a:r>
            <a:r>
              <a:rPr lang="en-US" sz="2800" dirty="0" smtClean="0">
                <a:latin typeface="Georgia" panose="02040502050405020303" pitchFamily="18" charset="0"/>
              </a:rPr>
              <a:t>, which tries to minimize the bias (how off the results are from the true values) and variance (how much the results vary)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REGULARIZATION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507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</a:t>
            </a:r>
            <a:r>
              <a:rPr lang="en-US" sz="2800" dirty="0" err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sci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-kit learn </a:t>
            </a:r>
            <a:r>
              <a:rPr lang="en-US" sz="2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library</a:t>
            </a: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346562"/>
            <a:ext cx="10588806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L1 Norm Regression = “Lasso Regression”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L2 Norm Regression = “Ridge Regression”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to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use either: situations where you have many correlated variables and not a lot of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to use L1 norm: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we have a small sample of data, but many features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to use L2 regularization: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we have larger samples of data and fewer features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SPECIAL CASES OF REGRESSION ANALYSIS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5111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Lesson </a:t>
            </a: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4219218" y="4028633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4000" b="1" dirty="0" smtClean="0">
                <a:latin typeface="Oswald"/>
                <a:ea typeface="Oswald"/>
                <a:cs typeface="Oswald"/>
                <a:sym typeface="Oswald"/>
                <a:hlinkClick r:id="rId3"/>
              </a:rPr>
              <a:t>http://tiny.cc/chi-ds</a:t>
            </a:r>
            <a:endParaRPr lang="en-US" sz="4000" b="1" dirty="0" smtClean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endParaRPr lang="en-US" sz="40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Def:  Explanation of a </a:t>
            </a:r>
            <a:r>
              <a:rPr lang="en-US" sz="2800" u="sng" dirty="0">
                <a:latin typeface="Georgia"/>
                <a:ea typeface="Georgia"/>
                <a:cs typeface="Georgia"/>
                <a:sym typeface="Georgia"/>
              </a:rPr>
              <a:t>continuous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variable given a series of independent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variables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predictor variables can be continuous 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   or categorical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5" cy="29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Predictor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 explain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y (have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large standardized coefficients)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Predictors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are independent of each other (low multicollinearity)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897</Words>
  <Application>Microsoft Office PowerPoint</Application>
  <PresentationFormat>Custom</PresentationFormat>
  <Paragraphs>167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Consolas</vt:lpstr>
      <vt:lpstr>Impact</vt:lpstr>
      <vt:lpstr>Oswald</vt:lpstr>
      <vt:lpstr>Georgia</vt:lpstr>
      <vt:lpstr>Arial</vt:lpstr>
      <vt:lpstr>Merriweather Sans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Hernandez</cp:lastModifiedBy>
  <cp:revision>6</cp:revision>
  <dcterms:modified xsi:type="dcterms:W3CDTF">2016-07-07T21:43:47Z</dcterms:modified>
</cp:coreProperties>
</file>