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8"/>
  </p:notesMasterIdLst>
  <p:sldIdLst>
    <p:sldId id="259" r:id="rId2"/>
    <p:sldId id="260" r:id="rId3"/>
    <p:sldId id="263" r:id="rId4"/>
    <p:sldId id="265" r:id="rId5"/>
    <p:sldId id="266" r:id="rId6"/>
    <p:sldId id="267" r:id="rId7"/>
    <p:sldId id="33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337" r:id="rId27"/>
    <p:sldId id="341" r:id="rId28"/>
    <p:sldId id="290" r:id="rId29"/>
    <p:sldId id="342" r:id="rId30"/>
    <p:sldId id="287" r:id="rId31"/>
    <p:sldId id="292" r:id="rId32"/>
    <p:sldId id="340" r:id="rId33"/>
    <p:sldId id="343" r:id="rId34"/>
    <p:sldId id="336" r:id="rId35"/>
    <p:sldId id="339" r:id="rId36"/>
    <p:sldId id="34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33" r:id="rId45"/>
    <p:sldId id="334" r:id="rId46"/>
    <p:sldId id="307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47" r:id="rId58"/>
    <p:sldId id="351" r:id="rId59"/>
    <p:sldId id="348" r:id="rId60"/>
    <p:sldId id="350" r:id="rId61"/>
    <p:sldId id="346" r:id="rId62"/>
    <p:sldId id="323" r:id="rId63"/>
    <p:sldId id="324" r:id="rId64"/>
    <p:sldId id="325" r:id="rId65"/>
    <p:sldId id="328" r:id="rId66"/>
    <p:sldId id="329" r:id="rId67"/>
  </p:sldIdLst>
  <p:sldSz cx="13004800" cy="7302500"/>
  <p:notesSz cx="6858000" cy="9144000"/>
  <p:embeddedFontLst>
    <p:embeddedFont>
      <p:font typeface="News706 BT" panose="02040604050705020304" pitchFamily="18" charset="0"/>
      <p:regular r:id="rId69"/>
      <p:italic r:id="rId70"/>
    </p:embeddedFont>
    <p:embeddedFont>
      <p:font typeface="Cambria" panose="02040503050406030204" pitchFamily="18" charset="0"/>
      <p:regular r:id="rId71"/>
      <p:bold r:id="rId72"/>
      <p:italic r:id="rId73"/>
      <p:boldItalic r:id="rId74"/>
    </p:embeddedFon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Impact" panose="020B0806030902050204" pitchFamily="34" charset="0"/>
      <p:regular r:id="rId79"/>
    </p:embeddedFont>
    <p:embeddedFont>
      <p:font typeface="Georgia" panose="02040502050405020303" pitchFamily="18" charset="0"/>
      <p:regular r:id="rId80"/>
      <p:bold r:id="rId81"/>
      <p:italic r:id="rId82"/>
      <p:boldItalic r:id="rId83"/>
    </p:embeddedFont>
    <p:embeddedFont>
      <p:font typeface="Oswald" panose="020B0604020202020204" charset="0"/>
      <p:regular r:id="rId84"/>
      <p:bold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0F291D-14A2-4735-8EE3-ACD6A64C66AF}">
  <a:tblStyle styleId="{3C0F291D-14A2-4735-8EE3-ACD6A64C66A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84" Type="http://schemas.openxmlformats.org/officeDocument/2006/relationships/font" Target="fonts/font16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font" Target="fonts/font15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font" Target="fonts/font13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4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7564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253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3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51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892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51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50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690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082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252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514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5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205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088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57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468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71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389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2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596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747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94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21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00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71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53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06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345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4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136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987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829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1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65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5594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2805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7984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534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3188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8375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263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0298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236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951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9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5604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5155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559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323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7644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4396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989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494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2795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7398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46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3555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0247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1402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6202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37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80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77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45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hi-ds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Ivan Hernandez, </a:t>
            </a:r>
            <a:r>
              <a:rPr lang="en-US" sz="2800" b="0" i="1" u="none" strike="noStrike" cap="none" dirty="0" err="1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Ph.D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19 + 13 + 15 + 25 + 18       90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--------------------------- = ----- = 18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5                           5</a:t>
            </a:r>
          </a:p>
        </p:txBody>
      </p:sp>
      <p:sp>
        <p:nvSpPr>
          <p:cNvPr id="303" name="Shape 3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median refers to the midpoint in a series of numbers.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find the median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Arrange the numbers in order smallest to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largest.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odd number of values, the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middle value is the median.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even number of values, the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average of the middle two values is the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median.</a:t>
            </a:r>
          </a:p>
        </p:txBody>
      </p:sp>
      <p:sp>
        <p:nvSpPr>
          <p:cNvPr id="309" name="Shape 3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625" y="291080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15, 19, 20, 29, 36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20 is the median</a:t>
            </a:r>
          </a:p>
        </p:txBody>
      </p:sp>
      <p:sp>
        <p:nvSpPr>
          <p:cNvPr id="322" name="Shape 3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28, 37, 67, 75, 81, 92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67 and 75 are the middle values.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67 + 75       142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          ----------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= ------ = 71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      2               2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71 is the median.</a:t>
            </a:r>
          </a:p>
        </p:txBody>
      </p:sp>
      <p:sp>
        <p:nvSpPr>
          <p:cNvPr id="334" name="Shape 3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mode of a set of values is the value that occurs most often.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set of values may have more than one mode or no mode.</a:t>
            </a:r>
          </a:p>
        </p:txBody>
      </p:sp>
      <p:sp>
        <p:nvSpPr>
          <p:cNvPr id="340" name="Shape 3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512" y="3273974"/>
            <a:ext cx="4876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35000" y="3748035"/>
            <a:ext cx="3245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ws706 BT" panose="02040604050705020304" pitchFamily="18" charset="0"/>
              </a:rPr>
              <a:t>The mode is the number with the highest peak in a distribution</a:t>
            </a:r>
            <a:endParaRPr lang="en-US" sz="2000" dirty="0">
              <a:latin typeface="News706 BT" panose="020406040507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		21		23		25		26		28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21 is the mode because it occurs most frequently</a:t>
            </a:r>
          </a:p>
        </p:txBody>
      </p:sp>
      <p:sp>
        <p:nvSpPr>
          <p:cNvPr id="353" name="Shape 3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21" y="3373682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946" y="3373682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946" y="2837682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946" y="2301682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946" y="3312407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146" y="3373682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277" y="3288206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571" y="3373682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 Pandas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libraries to analyze datasets using basic summary statistics: mean, median, mode, max, min, quartile, inter-quartile range, variance, standard deviation, and correlation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dentify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normal distribution within a dataset using summary statistics and visualization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variable types and complete dummy coding by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hand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endParaRPr lang="en-US" sz="2800" dirty="0" smtClean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Understand Correlations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9		12		15		18		26		27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12 and 15 are the modes since the both occur twice.</a:t>
            </a:r>
          </a:p>
        </p:txBody>
      </p:sp>
      <p:sp>
        <p:nvSpPr>
          <p:cNvPr id="373" name="Shape 3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997" y="3413887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297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297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397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497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797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922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397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		8		15		21		23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is no mode since all values occur the same number of times.</a:t>
            </a:r>
          </a:p>
        </p:txBody>
      </p:sp>
      <p:sp>
        <p:nvSpPr>
          <p:cNvPr id="393" name="Shape 3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469" y="3413887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3484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869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732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269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07" name="Shape 40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8" name="Shape 408"/>
          <p:cNvSpPr/>
          <p:nvPr/>
        </p:nvSpPr>
        <p:spPr>
          <a:xfrm>
            <a:off x="2749425" y="1168300"/>
            <a:ext cx="9567900" cy="5248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For the following groups of numbers, calculate the mean, median and mode by hand.  Also determine the </a:t>
            </a: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minimum </a:t>
            </a: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maximum.</a:t>
            </a: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18, 24, 17, 21, 24, 16, 29, 18</a:t>
            </a:r>
          </a:p>
          <a:p>
            <a:pPr marL="914400" lvl="1" indent="-3429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75, 87, 49, 68, 75, 84, 98, 92</a:t>
            </a:r>
          </a:p>
          <a:p>
            <a:pPr marL="914400" lvl="1" indent="-3429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55, 47, 38, 66, 56, 64, 44, 39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50"/>
            <a:ext cx="76176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	</a:t>
            </a:r>
          </a:p>
        </p:txBody>
      </p:sp>
      <p:sp>
        <p:nvSpPr>
          <p:cNvPr id="416" name="Shape 4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SUMMARY STATISTICS IN PANDAS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Pandas to calculate the mean, median, mode, min, and max.</a:t>
            </a: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CODING: CENTRAL TENDENCY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 smtClean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Variability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1427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57" y="1649506"/>
            <a:ext cx="10053872" cy="4573493"/>
          </a:xfrm>
        </p:spPr>
        <p:txBody>
          <a:bodyPr/>
          <a:lstStyle/>
          <a:p>
            <a:r>
              <a:rPr lang="en-US" sz="2800" dirty="0" smtClean="0">
                <a:latin typeface="News706 BT" panose="02040604050705020304" pitchFamily="18" charset="0"/>
              </a:rPr>
              <a:t>Three major variability measures:</a:t>
            </a:r>
          </a:p>
          <a:p>
            <a:r>
              <a:rPr lang="en-US" sz="2800" dirty="0">
                <a:latin typeface="News706 BT" panose="02040604050705020304" pitchFamily="18" charset="0"/>
              </a:rPr>
              <a:t>	</a:t>
            </a:r>
            <a:endParaRPr lang="en-US" sz="2800" dirty="0" smtClean="0">
              <a:latin typeface="News706 BT" panose="02040604050705020304" pitchFamily="18" charset="0"/>
            </a:endParaRPr>
          </a:p>
          <a:p>
            <a:r>
              <a:rPr lang="en-US" sz="2800" dirty="0">
                <a:latin typeface="News706 BT" panose="02040604050705020304" pitchFamily="18" charset="0"/>
              </a:rPr>
              <a:t>	</a:t>
            </a:r>
            <a:r>
              <a:rPr lang="en-US" sz="2800" dirty="0" smtClean="0">
                <a:latin typeface="News706 BT" panose="02040604050705020304" pitchFamily="18" charset="0"/>
              </a:rPr>
              <a:t>Range</a:t>
            </a:r>
          </a:p>
          <a:p>
            <a:endParaRPr lang="en-US" sz="2800" dirty="0">
              <a:latin typeface="News706 BT" panose="02040604050705020304" pitchFamily="18" charset="0"/>
            </a:endParaRPr>
          </a:p>
          <a:p>
            <a:r>
              <a:rPr lang="en-US" sz="2800" dirty="0" smtClean="0">
                <a:latin typeface="News706 BT" panose="02040604050705020304" pitchFamily="18" charset="0"/>
              </a:rPr>
              <a:t>	Interquartile range</a:t>
            </a:r>
          </a:p>
          <a:p>
            <a:endParaRPr lang="en-US" sz="2800" dirty="0">
              <a:latin typeface="News706 BT" panose="02040604050705020304" pitchFamily="18" charset="0"/>
            </a:endParaRPr>
          </a:p>
          <a:p>
            <a:r>
              <a:rPr lang="en-US" sz="2800" dirty="0" smtClean="0">
                <a:latin typeface="News706 BT" panose="02040604050705020304" pitchFamily="18" charset="0"/>
              </a:rPr>
              <a:t>	Standard Deviation</a:t>
            </a:r>
          </a:p>
          <a:p>
            <a:endParaRPr lang="en-US" sz="2800" dirty="0">
              <a:latin typeface="News706 BT" panose="02040604050705020304" pitchFamily="18" charset="0"/>
            </a:endParaRPr>
          </a:p>
        </p:txBody>
      </p:sp>
      <p:sp>
        <p:nvSpPr>
          <p:cNvPr id="4" name="Shape 4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OVERVIEW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76808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Variability: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extent to which these data points differ from each other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VARIABILITY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1" y="3206274"/>
            <a:ext cx="5086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56" y="1649506"/>
            <a:ext cx="10107661" cy="4573493"/>
          </a:xfrm>
        </p:spPr>
        <p:txBody>
          <a:bodyPr/>
          <a:lstStyle/>
          <a:p>
            <a:r>
              <a:rPr lang="en-US" sz="2800" dirty="0" smtClean="0">
                <a:latin typeface="News706 BT" panose="02040604050705020304" pitchFamily="18" charset="0"/>
              </a:rPr>
              <a:t>The range is the how far apart the maximum value and minimum value are from each other for a variable</a:t>
            </a:r>
            <a:endParaRPr lang="en-US" sz="2800" dirty="0">
              <a:latin typeface="News706 BT" panose="02040604050705020304" pitchFamily="18" charset="0"/>
            </a:endParaRPr>
          </a:p>
          <a:p>
            <a:endParaRPr lang="en-US" sz="2800" dirty="0" smtClean="0">
              <a:latin typeface="News706 BT" panose="02040604050705020304" pitchFamily="18" charset="0"/>
            </a:endParaRPr>
          </a:p>
          <a:p>
            <a:r>
              <a:rPr lang="en-US" sz="2800" dirty="0" smtClean="0">
                <a:latin typeface="News706 BT" panose="02040604050705020304" pitchFamily="18" charset="0"/>
              </a:rPr>
              <a:t>For example, consider the dataset [12,55,23,30,14]</a:t>
            </a:r>
          </a:p>
          <a:p>
            <a:endParaRPr lang="en-US" sz="2800" dirty="0">
              <a:latin typeface="News706 BT" panose="02040604050705020304" pitchFamily="18" charset="0"/>
            </a:endParaRPr>
          </a:p>
          <a:p>
            <a:r>
              <a:rPr lang="en-US" sz="2800" dirty="0" smtClean="0">
                <a:latin typeface="News706 BT" panose="02040604050705020304" pitchFamily="18" charset="0"/>
              </a:rPr>
              <a:t>The maximum value is 55 and the minimum is 12, so the range is 55-12 = 43</a:t>
            </a:r>
          </a:p>
          <a:p>
            <a:endParaRPr lang="en-US" sz="2800" dirty="0">
              <a:latin typeface="News706 BT" panose="02040604050705020304" pitchFamily="18" charset="0"/>
            </a:endParaRPr>
          </a:p>
          <a:p>
            <a:r>
              <a:rPr lang="en-US" sz="2800" dirty="0" smtClean="0">
                <a:latin typeface="News706 BT" panose="02040604050705020304" pitchFamily="18" charset="0"/>
              </a:rPr>
              <a:t>Strengths: </a:t>
            </a:r>
            <a:br>
              <a:rPr lang="en-US" sz="2800" dirty="0" smtClean="0">
                <a:latin typeface="News706 BT" panose="02040604050705020304" pitchFamily="18" charset="0"/>
              </a:rPr>
            </a:br>
            <a:r>
              <a:rPr lang="en-US" sz="2800" dirty="0" smtClean="0">
                <a:latin typeface="News706 BT" panose="02040604050705020304" pitchFamily="18" charset="0"/>
              </a:rPr>
              <a:t>	Simple to calculate</a:t>
            </a:r>
          </a:p>
          <a:p>
            <a:endParaRPr lang="en-US" sz="2800" dirty="0" smtClean="0">
              <a:latin typeface="News706 BT" panose="02040604050705020304" pitchFamily="18" charset="0"/>
            </a:endParaRPr>
          </a:p>
          <a:p>
            <a:r>
              <a:rPr lang="en-US" sz="2800" dirty="0" smtClean="0">
                <a:latin typeface="News706 BT" panose="02040604050705020304" pitchFamily="18" charset="0"/>
              </a:rPr>
              <a:t>Weakness: </a:t>
            </a:r>
          </a:p>
          <a:p>
            <a:r>
              <a:rPr lang="en-US" sz="2800" dirty="0">
                <a:latin typeface="News706 BT" panose="02040604050705020304" pitchFamily="18" charset="0"/>
              </a:rPr>
              <a:t>	</a:t>
            </a:r>
            <a:r>
              <a:rPr lang="en-US" sz="2800" dirty="0" smtClean="0">
                <a:latin typeface="News706 BT" panose="02040604050705020304" pitchFamily="18" charset="0"/>
              </a:rPr>
              <a:t>Susceptible to outliers: </a:t>
            </a:r>
          </a:p>
          <a:p>
            <a:r>
              <a:rPr lang="en-US" sz="2800" dirty="0" smtClean="0">
                <a:latin typeface="News706 BT" panose="02040604050705020304" pitchFamily="18" charset="0"/>
              </a:rPr>
              <a:t>	[12,55,23,30,14] </a:t>
            </a:r>
            <a:r>
              <a:rPr lang="en-US" sz="2800" dirty="0">
                <a:latin typeface="News706 BT" panose="02040604050705020304" pitchFamily="18" charset="0"/>
              </a:rPr>
              <a:t>[</a:t>
            </a:r>
            <a:r>
              <a:rPr lang="en-US" sz="2800" dirty="0" smtClean="0">
                <a:latin typeface="News706 BT" panose="02040604050705020304" pitchFamily="18" charset="0"/>
              </a:rPr>
              <a:t>12,13,15,14,55] have the same range, but 	have very different spread</a:t>
            </a:r>
            <a:endParaRPr lang="en-US" sz="2800" dirty="0">
              <a:latin typeface="News706 BT" panose="02040604050705020304" pitchFamily="18" charset="0"/>
            </a:endParaRPr>
          </a:p>
          <a:p>
            <a:endParaRPr lang="en-US" sz="2800" dirty="0">
              <a:latin typeface="News706 BT" panose="02040604050705020304" pitchFamily="18" charset="0"/>
            </a:endParaRPr>
          </a:p>
          <a:p>
            <a:endParaRPr lang="en-US" sz="2800" dirty="0" smtClean="0">
              <a:latin typeface="News706 BT" panose="02040604050705020304" pitchFamily="18" charset="0"/>
            </a:endParaRPr>
          </a:p>
          <a:p>
            <a:endParaRPr lang="en-US" sz="2800" dirty="0">
              <a:latin typeface="News706 BT" panose="02040604050705020304" pitchFamily="18" charset="0"/>
            </a:endParaRPr>
          </a:p>
          <a:p>
            <a:endParaRPr lang="en-US" sz="2800" dirty="0">
              <a:latin typeface="News706 BT" panose="02040604050705020304" pitchFamily="18" charset="0"/>
            </a:endParaRPr>
          </a:p>
        </p:txBody>
      </p:sp>
      <p:sp>
        <p:nvSpPr>
          <p:cNvPr id="4" name="Shape 4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RANGE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96656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Quartiles divide a rank-ordered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(sorted) data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set into four equal parts.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interquartile range (IQR) is Q3 - Q1, a measure of variability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Strengths: Less influenced by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 </a:t>
            </a: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lvl="0">
              <a:buSzPct val="100000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 single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extreme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value</a:t>
            </a: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Weaknesses: Doesn’t use all of the data</a:t>
            </a:r>
          </a:p>
          <a:p>
            <a:pPr marR="0" lvl="0" algn="l" rtl="0">
              <a:spcBef>
                <a:spcPts val="100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QUARTILES AND INTERQUARTILE RANGE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439" y="4767975"/>
            <a:ext cx="4908650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What you want to quantify how bunched together the data are?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Standard </a:t>
            </a:r>
            <a:r>
              <a:rPr lang="en-US" sz="2800" dirty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deviation (</a:t>
            </a: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SD</a:t>
            </a:r>
            <a:r>
              <a:rPr lang="en-US" sz="2800" dirty="0" smtClean="0">
                <a:solidFill>
                  <a:srgbClr val="333333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)</a:t>
            </a: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 </a:t>
            </a:r>
            <a:r>
              <a:rPr lang="en-US" sz="2800" dirty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is a measure that is used to quantify the amount of variation or dispersion of a set of data values</a:t>
            </a: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err="1" smtClean="0">
                <a:latin typeface="News706 BT" panose="02040604050705020304" pitchFamily="18" charset="0"/>
              </a:rPr>
              <a:t>Summarises</a:t>
            </a:r>
            <a:r>
              <a:rPr lang="en-US" sz="2800" dirty="0" smtClean="0">
                <a:latin typeface="News706 BT" panose="02040604050705020304" pitchFamily="18" charset="0"/>
              </a:rPr>
              <a:t> </a:t>
            </a:r>
            <a:r>
              <a:rPr lang="en-US" sz="2800" dirty="0">
                <a:latin typeface="News706 BT" panose="02040604050705020304" pitchFamily="18" charset="0"/>
              </a:rPr>
              <a:t>the amount by which every value within a dataset varies from the mean. </a:t>
            </a:r>
            <a:endParaRPr lang="en-US" sz="2800" dirty="0" smtClean="0">
              <a:latin typeface="News706 BT" panose="02040604050705020304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News706 BT" panose="02040604050705020304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</a:rPr>
              <a:t>Takes </a:t>
            </a:r>
            <a:r>
              <a:rPr lang="en-US" sz="2800" dirty="0">
                <a:latin typeface="News706 BT" panose="02040604050705020304" pitchFamily="18" charset="0"/>
              </a:rPr>
              <a:t>into account every variable in the dataset.</a:t>
            </a:r>
            <a:endParaRPr lang="en-US"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Standard deviation is the square root of variance.</a:t>
            </a:r>
          </a:p>
        </p:txBody>
      </p:sp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STANDARD DEVIATION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752" y="4206997"/>
            <a:ext cx="3907048" cy="2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Strengths: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Uses all of the data to calculate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Resistant against extreme values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Weakness: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Harder to explain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More complicated to calculate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Assumes a Normal Distribution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</a:t>
            </a:r>
            <a:endParaRPr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STANDARD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DEVIATION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74347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 smtClean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Variability: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Outlier Detection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7082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57" y="1649506"/>
            <a:ext cx="6145262" cy="4573493"/>
          </a:xfrm>
        </p:spPr>
        <p:txBody>
          <a:bodyPr/>
          <a:lstStyle/>
          <a:p>
            <a:r>
              <a:rPr lang="en-US" sz="2800" dirty="0">
                <a:latin typeface="News706 BT" panose="02040604050705020304" pitchFamily="18" charset="0"/>
              </a:rPr>
              <a:t>The interquartile range is often used to find </a:t>
            </a:r>
            <a:r>
              <a:rPr lang="en-US" sz="2800" dirty="0" smtClean="0">
                <a:latin typeface="News706 BT" panose="02040604050705020304" pitchFamily="18" charset="0"/>
              </a:rPr>
              <a:t>outliers/anomalies </a:t>
            </a:r>
            <a:r>
              <a:rPr lang="en-US" sz="2800" dirty="0">
                <a:latin typeface="News706 BT" panose="02040604050705020304" pitchFamily="18" charset="0"/>
              </a:rPr>
              <a:t>in data. </a:t>
            </a:r>
            <a:endParaRPr lang="en-US" sz="2800" dirty="0" smtClean="0">
              <a:latin typeface="News706 BT" panose="02040604050705020304" pitchFamily="18" charset="0"/>
            </a:endParaRPr>
          </a:p>
          <a:p>
            <a:endParaRPr lang="en-US" sz="2800" dirty="0">
              <a:latin typeface="News706 BT" panose="02040604050705020304" pitchFamily="18" charset="0"/>
            </a:endParaRPr>
          </a:p>
          <a:p>
            <a:r>
              <a:rPr lang="en-US" sz="2800" dirty="0" smtClean="0">
                <a:latin typeface="News706 BT" panose="02040604050705020304" pitchFamily="18" charset="0"/>
              </a:rPr>
              <a:t>Outliers </a:t>
            </a:r>
            <a:r>
              <a:rPr lang="en-US" sz="2800" dirty="0">
                <a:latin typeface="News706 BT" panose="02040604050705020304" pitchFamily="18" charset="0"/>
              </a:rPr>
              <a:t>are observations that fall below Q1 - 1.5(IQR) or above Q3 + 1.5(IQR). </a:t>
            </a:r>
            <a:endParaRPr lang="en-US" sz="2800" dirty="0" smtClean="0">
              <a:latin typeface="News706 BT" panose="02040604050705020304" pitchFamily="18" charset="0"/>
            </a:endParaRPr>
          </a:p>
          <a:p>
            <a:endParaRPr lang="en-US" sz="2800" dirty="0">
              <a:latin typeface="News706 BT" panose="02040604050705020304" pitchFamily="18" charset="0"/>
            </a:endParaRPr>
          </a:p>
          <a:p>
            <a:r>
              <a:rPr lang="en-US" sz="2800" dirty="0" smtClean="0">
                <a:latin typeface="News706 BT" panose="02040604050705020304" pitchFamily="18" charset="0"/>
              </a:rPr>
              <a:t>In </a:t>
            </a:r>
            <a:r>
              <a:rPr lang="en-US" sz="2800" dirty="0">
                <a:latin typeface="News706 BT" panose="02040604050705020304" pitchFamily="18" charset="0"/>
              </a:rPr>
              <a:t>a boxplot, the highest and lowest occurring value within this limit are drawn as bar of the whiskers, and the outliers as individual points.</a:t>
            </a:r>
          </a:p>
          <a:p>
            <a:endParaRPr lang="en-US" sz="2800" dirty="0" smtClean="0">
              <a:latin typeface="News706 BT" panose="02040604050705020304" pitchFamily="18" charset="0"/>
            </a:endParaRPr>
          </a:p>
          <a:p>
            <a:endParaRPr lang="en-US" sz="2800" dirty="0">
              <a:latin typeface="News706 BT" panose="02040604050705020304" pitchFamily="18" charset="0"/>
            </a:endParaRPr>
          </a:p>
        </p:txBody>
      </p:sp>
      <p:sp>
        <p:nvSpPr>
          <p:cNvPr id="4" name="Shape 4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INTERQUARTILE RANGE &amp; OUTLIERS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82" y="1464565"/>
            <a:ext cx="3609442" cy="53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1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5963018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You can check for the presence of outliers using the standard deviation.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Observations more/less than 3 standard deviations away from the mean are often seen as anomalous.</a:t>
            </a:r>
            <a:endParaRPr lang="en-US"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STANDARD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DEVIATION &amp; OUTLIERS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88" y="1928803"/>
            <a:ext cx="5109882" cy="2554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6515" y="5111274"/>
            <a:ext cx="72715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ews706 BT" panose="02040604050705020304" pitchFamily="18" charset="0"/>
              </a:rPr>
              <a:t>Example: Data = [1,2,3,4,5,6,,8,9,10,11,12,99]</a:t>
            </a:r>
          </a:p>
          <a:p>
            <a:endParaRPr lang="en-US" sz="2800" dirty="0">
              <a:latin typeface="News706 BT" panose="02040604050705020304" pitchFamily="18" charset="0"/>
            </a:endParaRPr>
          </a:p>
          <a:p>
            <a:r>
              <a:rPr lang="en-US" sz="2800" dirty="0" smtClean="0">
                <a:latin typeface="News706 BT" panose="02040604050705020304" pitchFamily="18" charset="0"/>
              </a:rPr>
              <a:t>Mean = 13.62; SD = 27.04</a:t>
            </a:r>
          </a:p>
          <a:p>
            <a:r>
              <a:rPr lang="en-US" sz="2800" dirty="0" smtClean="0">
                <a:latin typeface="News706 BT" panose="02040604050705020304" pitchFamily="18" charset="0"/>
              </a:rPr>
              <a:t>Outliers &lt; 13.62 -  (3*27.04)</a:t>
            </a:r>
          </a:p>
          <a:p>
            <a:r>
              <a:rPr lang="en-US" sz="2800" dirty="0" smtClean="0">
                <a:latin typeface="News706 BT" panose="02040604050705020304" pitchFamily="18" charset="0"/>
              </a:rPr>
              <a:t>Outliers &gt; 13.62 + (3*27.04)</a:t>
            </a:r>
            <a:endParaRPr lang="en-US" sz="2800" dirty="0">
              <a:latin typeface="News706 BT" panose="020406040507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4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0642594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Formal test of outliers using the standard </a:t>
            </a:r>
            <a:r>
              <a:rPr lang="en-US" sz="2800" dirty="0" err="1" smtClean="0"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deviaiton</a:t>
            </a:r>
            <a:endParaRPr lang="en-US" sz="2800" dirty="0" smtClean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News706 BT" panose="02040604050705020304" pitchFamily="18" charset="0"/>
              </a:rPr>
              <a:t>This test detects outliers from normal distributions. 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 smtClean="0">
              <a:latin typeface="News706 BT" panose="02040604050705020304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</a:rPr>
              <a:t>Looks at the minimum and maximum values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News706 BT" panose="02040604050705020304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</a:rPr>
              <a:t>Identifies samples that below a certain probability of belonging to the core </a:t>
            </a:r>
            <a:r>
              <a:rPr lang="en-US" sz="2800" dirty="0">
                <a:latin typeface="News706 BT" panose="02040604050705020304" pitchFamily="18" charset="0"/>
              </a:rPr>
              <a:t>population. </a:t>
            </a:r>
            <a:endParaRPr lang="en-US" sz="2800" dirty="0" smtClean="0">
              <a:latin typeface="News706 BT" panose="02040604050705020304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News706 BT" panose="02040604050705020304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News706 BT" panose="02040604050705020304" pitchFamily="18" charset="0"/>
              </a:rPr>
              <a:t>The </a:t>
            </a:r>
            <a:r>
              <a:rPr lang="en-US" sz="2800" dirty="0">
                <a:latin typeface="News706 BT" panose="02040604050705020304" pitchFamily="18" charset="0"/>
              </a:rPr>
              <a:t>test is based on the difference of the mean of the sample and the most extreme data considering the standard </a:t>
            </a:r>
            <a:r>
              <a:rPr lang="en-US" sz="2800" dirty="0" smtClean="0">
                <a:latin typeface="News706 BT" panose="02040604050705020304" pitchFamily="18" charset="0"/>
              </a:rPr>
              <a:t>deviation</a:t>
            </a:r>
            <a:endParaRPr lang="en-US" sz="28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OUTLIER DETECTION: GRUBB’S TEST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66195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calculate variance and standard deviation easily in Pandas.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.std() - Compute Standard Deviation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.var() - Compute variance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.describe() - short cut that prints out count, mean, std, min, quartiles, max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CODING 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STANDARD DEVIATION &amp; VARIANCE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projects, descriptive stats will come first.  These help you get to know your dataset better.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Sometimes, descriptive stats may be all you need to answer your question.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CONTEXT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 smtClean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Distributions: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Normal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TODAY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We’re going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to begin transitioning to the more statistical side of the workflow starting with exploratory analysis, then hypothesis testing, and then model building.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Today will be focused on exploratory analysis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next class will focus on hypothesis testing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class after wil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 focus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on models 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normal distribution is often a key assumption to many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normal distribution depends upon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center of the distribution. 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height and width of the distribution.</a:t>
            </a:r>
          </a:p>
        </p:txBody>
      </p:sp>
      <p:sp>
        <p:nvSpPr>
          <p:cNvPr id="512" name="Shape 5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87" y="4761575"/>
            <a:ext cx="6402024" cy="2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35006" y="10125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Normal distributions are symmetric, bell-shaped curves.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large, the curve is short and wide.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50" y="3888500"/>
            <a:ext cx="5524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35006" y="10125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Skewness is a measure of the asymmetry of the distribution of a random variable about its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Skewness can be positive or negative, or even undefined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SKEWNESS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872" y="3463863"/>
            <a:ext cx="8408894" cy="383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5006" y="10281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Kurtosis is a measure of whether the data are peaked or flat relative to a normal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Datasets with high kurtosis tend to have a distinct peak near the mean, decline rather rapidly, and have heavy tails. </a:t>
            </a:r>
          </a:p>
        </p:txBody>
      </p:sp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KURTOSIS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37" y="3997325"/>
            <a:ext cx="5861724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5006" y="10281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Empirical Rule (66-95-99 rule):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68% of the values will be within one standard deviation of the mean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95% of the values will be within two standard deviations of the mean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99.7% of the values will be within three standard deviations of the mean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INTERESTING PROPERTIES ABOUT THE NORMAL DISTRIBUTION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92485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5006" y="10281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Rule of Thumb for Estimating Standard Deviation: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Std. dev </a:t>
            </a:r>
            <a:r>
              <a:rPr lang="en-US" sz="2800" dirty="0" smtClean="0"/>
              <a:t>≈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Range / 4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the smallest value someone gave on your variable is 20, and the largest value someone reported is 60, then the range in 60-20=40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Therefore, the standard deviation should be approximately to 40/4 = 10</a:t>
            </a:r>
          </a:p>
        </p:txBody>
      </p:sp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INTERESTING PROPERTIES ABOUT THE NORMAL DISTRIBUTION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39011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Numeric variables can take on a large range of non-predetermined, quantitative values. These are things such as height, income,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Categorical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variables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can be represented as non-numeric descriptors and do not have any quantitative value relative to each other. 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These are things such as race, gender, paint colors, movie titles, etc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Although, categorical variables do not have any natural numeric value, the algorithms used to fit models often require all variables to be specified as numbers.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Let’s say we have the categorical variable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which takes on one of the following values: 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and 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need to represent these numerically for a model.  So how do we code them?  </a:t>
            </a:r>
          </a:p>
        </p:txBody>
      </p:sp>
      <p:sp>
        <p:nvSpPr>
          <p:cNvPr id="586" name="Shape 5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3703"/>
              <a:buFont typeface="Georgia"/>
              <a:buChar char="‣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0=rural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1=suburban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2=urban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7" name="Shape 27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LAYING THE GROUND WORK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this implies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ordered relationship -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twice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 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doesn’t make sense.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represent this information by converting the one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 into two new variables: 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draw out how categorical variables can be represented without implying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First, let’s choose a reference category.  This will be our “base” category.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1:  Select a reference category.  We’ll choose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our reference category.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2:  Convert the values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into a numeric representation that does not imply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3:  Create two new variables: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Why do we need only two dummy variables?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derive all of the possible values from these two.  If an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isn’t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we know it must be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rural</a:t>
            </a:r>
            <a:endParaRPr lang="en-US" sz="2800" dirty="0">
              <a:latin typeface="Georgia"/>
              <a:ea typeface="Consolas"/>
              <a:cs typeface="Consolas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Consolas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Consolas"/>
                <a:sym typeface="Georgia"/>
              </a:rPr>
              <a:t>Another example: If you have two categories (male and female), you only need 1 dummy variable to represent the information.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Consolas"/>
                <a:sym typeface="Georgia"/>
              </a:rPr>
              <a:t>It’s redundant to have one variable representing male and another representing female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952512" y="2431725"/>
          <a:ext cx="11099775" cy="548610"/>
        </p:xfrm>
        <a:graphic>
          <a:graphicData uri="http://schemas.openxmlformats.org/drawingml/2006/table">
            <a:tbl>
              <a:tblPr>
                <a:noFill/>
                <a:tableStyleId>{3C0F291D-14A2-4735-8EE3-ACD6A64C66AF}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Shape 622"/>
          <p:cNvGraphicFramePr/>
          <p:nvPr/>
        </p:nvGraphicFramePr>
        <p:xfrm>
          <a:off x="952512" y="2504500"/>
          <a:ext cx="11099775" cy="2194440"/>
        </p:xfrm>
        <a:graphic>
          <a:graphicData uri="http://schemas.openxmlformats.org/drawingml/2006/table">
            <a:tbl>
              <a:tblPr>
                <a:noFill/>
                <a:tableStyleId>{3C0F291D-14A2-4735-8EE3-ACD6A64C66AF}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our dummy variables.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mentioned before, if we know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then the area must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do this for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 department variable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with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four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categories:  </a:t>
            </a:r>
            <a:r>
              <a:rPr lang="en-US" sz="2400" dirty="0" smtClean="0">
                <a:latin typeface="Consolas"/>
                <a:ea typeface="Georgia"/>
                <a:cs typeface="Consolas"/>
                <a:sym typeface="Consolas"/>
              </a:rPr>
              <a:t>sales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 dirty="0" smtClean="0">
                <a:latin typeface="Consolas" panose="020B0609020204030204" pitchFamily="49" charset="0"/>
                <a:ea typeface="Georgia"/>
                <a:cs typeface="Consolas" panose="020B0609020204030204" pitchFamily="49" charset="0"/>
                <a:sym typeface="Cambria"/>
              </a:rPr>
              <a:t>accounting</a:t>
            </a:r>
            <a:r>
              <a:rPr lang="en-US" sz="2400" dirty="0" smtClean="0">
                <a:latin typeface="Cambria"/>
                <a:ea typeface="Georgia"/>
                <a:cs typeface="Georgia"/>
                <a:sym typeface="Cambria"/>
              </a:rPr>
              <a:t>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Georgia"/>
                <a:cs typeface="Consolas" panose="020B0609020204030204" pitchFamily="49" charset="0"/>
                <a:sym typeface="Cambria"/>
              </a:rPr>
              <a:t>HR</a:t>
            </a:r>
            <a:r>
              <a:rPr lang="en-US" sz="2400" dirty="0" smtClean="0">
                <a:latin typeface="Cambria"/>
                <a:ea typeface="Georgia"/>
                <a:cs typeface="Georgia"/>
                <a:sym typeface="Cambria"/>
              </a:rPr>
              <a:t>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Georgia"/>
                <a:cs typeface="Consolas" panose="020B0609020204030204" pitchFamily="49" charset="0"/>
                <a:sym typeface="Cambria"/>
              </a:rPr>
              <a:t>marketing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How many dummy variables need to be created?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# of categories - 1 =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-1 =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3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 smtClean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CORRELATION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6704524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35000" y="1365623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ews706 BT" panose="02040604050705020304" pitchFamily="18" charset="0"/>
              </a:rPr>
              <a:t>Measures how well a straight line fits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News706 BT" panose="020406040507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ews706 BT" panose="02040604050705020304" pitchFamily="18" charset="0"/>
              </a:rPr>
              <a:t>A way of quantifying the strength of linear association between two variables</a:t>
            </a:r>
            <a:endParaRPr lang="en-US" sz="2400" dirty="0">
              <a:latin typeface="News706 BT" panose="02040604050705020304" pitchFamily="18" charset="0"/>
            </a:endParaRPr>
          </a:p>
          <a:p>
            <a:pPr marL="457200" marR="0" lvl="0" indent="-457200" algn="l" rtl="0">
              <a:spcBef>
                <a:spcPts val="1000"/>
              </a:spcBef>
              <a:buClr>
                <a:srgbClr val="000000"/>
              </a:buClr>
              <a:buSzPct val="39285"/>
              <a:buFont typeface="Arial" panose="020B0604020202020204" pitchFamily="34" charset="0"/>
              <a:buChar char="•"/>
            </a:pPr>
            <a:endParaRPr sz="24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CORRELATION: PROPERTIES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http://dev1.ed-projects.nyu.edu/statistics/wp-content/uploads/2014/06/correl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64" y="2622922"/>
            <a:ext cx="4857563" cy="44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455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35000" y="1365623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ews706 BT" panose="02040604050705020304" pitchFamily="18" charset="0"/>
              </a:rPr>
              <a:t>The </a:t>
            </a:r>
            <a:r>
              <a:rPr lang="en-US" sz="2400" dirty="0">
                <a:latin typeface="News706 BT" panose="02040604050705020304" pitchFamily="18" charset="0"/>
              </a:rPr>
              <a:t>value of a correlation coefficient ranges between -1 and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News706 BT" panose="020406040507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ews706 BT" panose="02040604050705020304" pitchFamily="18" charset="0"/>
              </a:rPr>
              <a:t>The </a:t>
            </a:r>
            <a:r>
              <a:rPr lang="en-US" sz="2400" dirty="0">
                <a:latin typeface="News706 BT" panose="02040604050705020304" pitchFamily="18" charset="0"/>
              </a:rPr>
              <a:t>greater the absolute value of a correlation coefficient, the stronger the </a:t>
            </a:r>
            <a:r>
              <a:rPr lang="en-US" sz="2400" i="1" dirty="0">
                <a:latin typeface="News706 BT" panose="02040604050705020304" pitchFamily="18" charset="0"/>
              </a:rPr>
              <a:t>linear</a:t>
            </a:r>
            <a:r>
              <a:rPr lang="en-US" sz="2400" dirty="0">
                <a:latin typeface="News706 BT" panose="02040604050705020304" pitchFamily="18" charset="0"/>
              </a:rPr>
              <a:t> relationship.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News706 BT" panose="020406040507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ews706 BT" panose="02040604050705020304" pitchFamily="18" charset="0"/>
              </a:rPr>
              <a:t>The </a:t>
            </a:r>
            <a:r>
              <a:rPr lang="en-US" sz="2400" dirty="0">
                <a:latin typeface="News706 BT" panose="02040604050705020304" pitchFamily="18" charset="0"/>
              </a:rPr>
              <a:t>strongest linear relationship is indicated by a correlation coefficient of -1 or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News706 BT" panose="020406040507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ews706 BT" panose="02040604050705020304" pitchFamily="18" charset="0"/>
              </a:rPr>
              <a:t>The </a:t>
            </a:r>
            <a:r>
              <a:rPr lang="en-US" sz="2400" dirty="0">
                <a:latin typeface="News706 BT" panose="02040604050705020304" pitchFamily="18" charset="0"/>
              </a:rPr>
              <a:t>weakest linear relationship is indicated by a correlation coefficient equal to 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News706 BT" panose="020406040507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ews706 BT" panose="02040604050705020304" pitchFamily="18" charset="0"/>
              </a:rPr>
              <a:t>A </a:t>
            </a:r>
            <a:r>
              <a:rPr lang="en-US" sz="2400" dirty="0">
                <a:latin typeface="News706 BT" panose="02040604050705020304" pitchFamily="18" charset="0"/>
              </a:rPr>
              <a:t>positive correlation means that if one variable gets bigger, the other variable tends to get bigger.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News706 BT" panose="020406040507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ews706 BT" panose="02040604050705020304" pitchFamily="18" charset="0"/>
              </a:rPr>
              <a:t>A </a:t>
            </a:r>
            <a:r>
              <a:rPr lang="en-US" sz="2400" dirty="0">
                <a:latin typeface="News706 BT" panose="02040604050705020304" pitchFamily="18" charset="0"/>
              </a:rPr>
              <a:t>negative correlation means that if one variable gets bigger, the other variable tends to get smaller.</a:t>
            </a:r>
          </a:p>
          <a:p>
            <a:pPr marL="457200" marR="0" lvl="0" indent="-457200" algn="l" rtl="0">
              <a:spcBef>
                <a:spcPts val="1000"/>
              </a:spcBef>
              <a:buClr>
                <a:srgbClr val="000000"/>
              </a:buClr>
              <a:buSzPct val="39285"/>
              <a:buFont typeface="Arial" panose="020B0604020202020204" pitchFamily="34" charset="0"/>
              <a:buChar char="•"/>
            </a:pPr>
            <a:endParaRPr sz="24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CORRELATION: PROPERTIES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358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Median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Quartile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Interquartile Range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Correlation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WE’RE GOING TO COVER SEVERAL TOPICS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35000" y="1482463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News706 BT" panose="02040604050705020304" pitchFamily="18" charset="0"/>
              </a:rPr>
              <a:t>Keep in mind that the Pearson product-moment correlation coefficient only measures linear relationships. Therefore, a correlation of 0 does not mean zero relationship between two variables; rather, it means zero </a:t>
            </a:r>
            <a:r>
              <a:rPr lang="en-US" sz="2400" i="1" dirty="0">
                <a:latin typeface="News706 BT" panose="02040604050705020304" pitchFamily="18" charset="0"/>
              </a:rPr>
              <a:t>linear</a:t>
            </a:r>
            <a:r>
              <a:rPr lang="en-US" sz="2400" dirty="0">
                <a:latin typeface="News706 BT" panose="02040604050705020304" pitchFamily="18" charset="0"/>
              </a:rPr>
              <a:t> relationship</a:t>
            </a:r>
            <a:endParaRPr sz="2400" dirty="0"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CORRELATION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409" y="2909627"/>
            <a:ext cx="8810874" cy="402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7671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67" name="Shape 6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REVIEW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051102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Measures of Central Tendency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Measures of Variability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Applying variability and distributions to detect outliers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Correlations</a:t>
            </a: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79" name="Shape 6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DUE </a:t>
            </a: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</a:rPr>
              <a:t>DATE: 7/5</a:t>
            </a:r>
            <a:endParaRPr lang="en-US" sz="54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Project: Unit Project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1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705" name="Shape 7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" name="Shape 7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7" name="Shape 7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13" name="Shape 7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14" name="Shape 7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15" name="Shape 71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716" name="Shape 716"/>
          <p:cNvSpPr/>
          <p:nvPr/>
        </p:nvSpPr>
        <p:spPr>
          <a:xfrm>
            <a:off x="3185618" y="3540993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  <a:hlinkClick r:id="rId3"/>
              </a:rPr>
              <a:t>http://tiny.cc/chi-ds</a:t>
            </a:r>
            <a:endParaRPr lang="en-US" sz="5400" b="1"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endParaRPr lang="en-US" sz="5400" b="1" dirty="0" smtClean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Mean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Median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Mode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Max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Min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Quartile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Interquartile Range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Variance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Standard Deviation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Correlation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WE’RE GOING TO COVER SEVERAL TOPICS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572000" y="1999622"/>
            <a:ext cx="190919" cy="9244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4572000" y="3215473"/>
            <a:ext cx="1085222" cy="2270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572000" y="5628752"/>
            <a:ext cx="231113" cy="500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57222" y="2247369"/>
            <a:ext cx="534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News706 BT" panose="02040604050705020304" pitchFamily="18" charset="0"/>
              </a:rPr>
              <a:t>Where are the data points centered around?</a:t>
            </a:r>
            <a:endParaRPr lang="en-US" sz="2000" dirty="0">
              <a:solidFill>
                <a:srgbClr val="FF0000"/>
              </a:solidFill>
              <a:latin typeface="News706 BT" panose="020406040507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9429" y="4170067"/>
            <a:ext cx="3770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News706 BT" panose="02040604050705020304" pitchFamily="18" charset="0"/>
              </a:rPr>
              <a:t>How much does the data vary?</a:t>
            </a:r>
            <a:endParaRPr lang="en-US" sz="2000" dirty="0">
              <a:solidFill>
                <a:srgbClr val="002060"/>
              </a:solidFill>
              <a:latin typeface="News706 BT" panose="020406040507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9429" y="5613622"/>
            <a:ext cx="444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News706 BT" panose="02040604050705020304" pitchFamily="18" charset="0"/>
              </a:rPr>
              <a:t>How much do two variables co-vary?</a:t>
            </a:r>
            <a:endParaRPr lang="en-US" sz="2000" dirty="0">
              <a:solidFill>
                <a:srgbClr val="7030A0"/>
              </a:solidFill>
              <a:latin typeface="News706 BT" panose="020406040507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4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mean of a set of values is the sum of the values divided by the number of values.  It is also called the average.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950" y="2754700"/>
            <a:ext cx="4876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08369" y="3486778"/>
            <a:ext cx="5710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ws706 BT" panose="02040604050705020304" pitchFamily="18" charset="0"/>
              </a:rPr>
              <a:t>Add up the data points, and divide by how many numbers you added</a:t>
            </a:r>
          </a:p>
          <a:p>
            <a:endParaRPr lang="en-US" dirty="0" smtClean="0">
              <a:latin typeface="News706 BT" panose="02040604050705020304" pitchFamily="18" charset="0"/>
            </a:endParaRPr>
          </a:p>
          <a:p>
            <a:r>
              <a:rPr lang="en-US" dirty="0" smtClean="0">
                <a:latin typeface="News706 BT" panose="02040604050705020304" pitchFamily="18" charset="0"/>
              </a:rPr>
              <a:t>Example: The mean of 1,2,3,4, 5 and 6 is</a:t>
            </a:r>
          </a:p>
          <a:p>
            <a:endParaRPr lang="en-US" dirty="0">
              <a:latin typeface="News706 BT" panose="02040604050705020304" pitchFamily="18" charset="0"/>
            </a:endParaRPr>
          </a:p>
          <a:p>
            <a:r>
              <a:rPr lang="en-US" dirty="0" smtClean="0">
                <a:latin typeface="News706 BT" panose="02040604050705020304" pitchFamily="18" charset="0"/>
              </a:rPr>
              <a:t>1 + 2 + 3 + 4 + 5 + 6</a:t>
            </a:r>
          </a:p>
          <a:p>
            <a:r>
              <a:rPr lang="en-US" dirty="0" smtClean="0">
                <a:latin typeface="News706 BT" panose="02040604050705020304" pitchFamily="18" charset="0"/>
              </a:rPr>
              <a:t>____________________</a:t>
            </a:r>
          </a:p>
          <a:p>
            <a:endParaRPr lang="en-US" dirty="0">
              <a:latin typeface="News706 BT" panose="02040604050705020304" pitchFamily="18" charset="0"/>
            </a:endParaRPr>
          </a:p>
          <a:p>
            <a:r>
              <a:rPr lang="en-US" dirty="0" smtClean="0">
                <a:latin typeface="News706 BT" panose="02040604050705020304" pitchFamily="18" charset="0"/>
              </a:rPr>
              <a:t>                  6</a:t>
            </a:r>
          </a:p>
          <a:p>
            <a:endParaRPr lang="en-US" dirty="0">
              <a:latin typeface="News706 BT" panose="020406040507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2119</Words>
  <Application>Microsoft Office PowerPoint</Application>
  <PresentationFormat>Custom</PresentationFormat>
  <Paragraphs>453</Paragraphs>
  <Slides>66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News706 BT</vt:lpstr>
      <vt:lpstr>Cambria</vt:lpstr>
      <vt:lpstr>Consolas</vt:lpstr>
      <vt:lpstr>Impact</vt:lpstr>
      <vt:lpstr>Merriweather Sans</vt:lpstr>
      <vt:lpstr>Georgia</vt:lpstr>
      <vt:lpstr>Arial</vt:lpstr>
      <vt:lpstr>Oswald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DATE: 7/5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 Hernandez</cp:lastModifiedBy>
  <cp:revision>22</cp:revision>
  <dcterms:modified xsi:type="dcterms:W3CDTF">2016-06-30T22:49:05Z</dcterms:modified>
</cp:coreProperties>
</file>