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47"/>
  </p:notesMasterIdLst>
  <p:sldIdLst>
    <p:sldId id="259" r:id="rId2"/>
    <p:sldId id="260" r:id="rId3"/>
    <p:sldId id="324" r:id="rId4"/>
    <p:sldId id="325" r:id="rId5"/>
    <p:sldId id="329" r:id="rId6"/>
    <p:sldId id="330" r:id="rId7"/>
    <p:sldId id="331" r:id="rId8"/>
    <p:sldId id="335" r:id="rId9"/>
    <p:sldId id="336" r:id="rId10"/>
    <p:sldId id="332" r:id="rId11"/>
    <p:sldId id="365" r:id="rId12"/>
    <p:sldId id="337" r:id="rId13"/>
    <p:sldId id="338" r:id="rId14"/>
    <p:sldId id="339" r:id="rId15"/>
    <p:sldId id="341" r:id="rId16"/>
    <p:sldId id="371" r:id="rId17"/>
    <p:sldId id="370" r:id="rId18"/>
    <p:sldId id="344" r:id="rId19"/>
    <p:sldId id="340" r:id="rId20"/>
    <p:sldId id="369" r:id="rId21"/>
    <p:sldId id="346" r:id="rId22"/>
    <p:sldId id="348" r:id="rId23"/>
    <p:sldId id="367" r:id="rId24"/>
    <p:sldId id="368" r:id="rId25"/>
    <p:sldId id="372" r:id="rId26"/>
    <p:sldId id="347" r:id="rId27"/>
    <p:sldId id="342" r:id="rId28"/>
    <p:sldId id="349" r:id="rId29"/>
    <p:sldId id="343" r:id="rId30"/>
    <p:sldId id="351" r:id="rId31"/>
    <p:sldId id="350" r:id="rId32"/>
    <p:sldId id="363" r:id="rId33"/>
    <p:sldId id="362" r:id="rId34"/>
    <p:sldId id="328" r:id="rId35"/>
    <p:sldId id="265" r:id="rId36"/>
    <p:sldId id="352" r:id="rId37"/>
    <p:sldId id="354" r:id="rId38"/>
    <p:sldId id="353" r:id="rId39"/>
    <p:sldId id="357" r:id="rId40"/>
    <p:sldId id="358" r:id="rId41"/>
    <p:sldId id="356" r:id="rId42"/>
    <p:sldId id="359" r:id="rId43"/>
    <p:sldId id="360" r:id="rId44"/>
    <p:sldId id="364" r:id="rId45"/>
    <p:sldId id="322" r:id="rId46"/>
  </p:sldIdLst>
  <p:sldSz cx="13004800" cy="7302500"/>
  <p:notesSz cx="6858000" cy="9144000"/>
  <p:embeddedFontLst>
    <p:embeddedFont>
      <p:font typeface="Impact" panose="020B0806030902050204" pitchFamily="34" charset="0"/>
      <p:regular r:id="rId48"/>
    </p:embeddedFont>
    <p:embeddedFont>
      <p:font typeface="Oswald" panose="020B0604020202020204" charset="0"/>
      <p:regular r:id="rId49"/>
      <p:bold r:id="rId50"/>
    </p:embeddedFont>
    <p:embeddedFont>
      <p:font typeface="Georgia" panose="02040502050405020303" pitchFamily="18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4273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7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38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84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83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28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265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36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69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100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096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201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583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254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23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661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226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875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44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167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07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51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035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398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991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515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833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095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919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305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49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05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01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89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60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1153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825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693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53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77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089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0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51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51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hi-d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Ivan Hernandez, </a:t>
            </a:r>
            <a:r>
              <a:rPr lang="en-US" sz="2800" b="0" i="1" u="none" strike="noStrike" cap="none" dirty="0" err="1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Ph.D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STATISTICS FUNDAMENTALS, PART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CONSTRUCTING CONFIDENCE INTERVALS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endParaRPr lang="en-US" sz="2000" dirty="0">
              <a:latin typeface="Georgia" panose="02040502050405020303" pitchFamily="18" charset="0"/>
              <a:sym typeface="Georgia"/>
            </a:endParaRPr>
          </a:p>
          <a:p>
            <a:pPr lvl="0"/>
            <a:endParaRPr lang="en-US" sz="2000" dirty="0">
              <a:latin typeface="Georgia" panose="02040502050405020303" pitchFamily="18" charset="0"/>
              <a:sym typeface="Georgia"/>
            </a:endParaRPr>
          </a:p>
          <a:p>
            <a:pPr lvl="0"/>
            <a:r>
              <a:rPr lang="en-US" sz="2000" dirty="0">
                <a:latin typeface="Georgia" panose="02040502050405020303" pitchFamily="18" charset="0"/>
                <a:sym typeface="Georgia"/>
              </a:rPr>
              <a:t>Traditionally, confidence intervals were constructed by assuming a normal symmetric distribution and using the mean and standard deviation of the sample to infer from a normal distribution what the distribution of sample means is.</a:t>
            </a:r>
          </a:p>
          <a:p>
            <a:pPr lvl="0"/>
            <a:endParaRPr lang="en-US" sz="2000" dirty="0">
              <a:latin typeface="Georgia" panose="02040502050405020303" pitchFamily="18" charset="0"/>
              <a:sym typeface="Georgia"/>
            </a:endParaRPr>
          </a:p>
          <a:p>
            <a:pPr lvl="0"/>
            <a:r>
              <a:rPr lang="en-US" sz="2000" dirty="0">
                <a:latin typeface="Georgia" panose="02040502050405020303" pitchFamily="18" charset="0"/>
                <a:sym typeface="Georgia"/>
              </a:rPr>
              <a:t>A more modern approach is to not assume a specific distribution, but instead use the distribution of the observed data to figure out the distribution of sample means.</a:t>
            </a:r>
          </a:p>
          <a:p>
            <a:pPr lvl="0"/>
            <a:endParaRPr lang="en-US" sz="2000" dirty="0">
              <a:latin typeface="Georgia" panose="02040502050405020303" pitchFamily="18" charset="0"/>
              <a:sym typeface="Georgia"/>
            </a:endParaRPr>
          </a:p>
          <a:p>
            <a:pPr lvl="0"/>
            <a:r>
              <a:rPr lang="en-US" sz="2000" dirty="0">
                <a:latin typeface="Georgia" panose="02040502050405020303" pitchFamily="18" charset="0"/>
                <a:sym typeface="Georgia"/>
              </a:rPr>
              <a:t>Method: 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  <a:sym typeface="Georgia"/>
              </a:rPr>
              <a:t>	1) Take your data and draw a random sample with replacement equal to the sample size of your sample. 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  <a:sym typeface="Georgia"/>
              </a:rPr>
              <a:t>	2) Then calculate the test statistic (e.g., mean) from the random sample. 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  <a:sym typeface="Georgia"/>
              </a:rPr>
              <a:t>	3) Repeat steps 1 and &amp; 2 10,000 times and you will have a distribution of means. 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  <a:sym typeface="Georgia"/>
              </a:rPr>
              <a:t>	4) Sort all of the test statistics you computed and see what value 95% of the test statistics are 	greater than and 5% are less than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  <a:sym typeface="Georgia"/>
              </a:rPr>
              <a:t>	5) These values represent the range of mean values you could expect to observe from your 	population 95% of the time.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  <a:sym typeface="Georgia"/>
              </a:rPr>
              <a:t>	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CODING DEMONSTRATION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529542"/>
            <a:ext cx="11734800" cy="32384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endParaRPr lang="en-US" sz="2000" dirty="0">
              <a:latin typeface="Georgia" panose="02040502050405020303" pitchFamily="18" charset="0"/>
              <a:sym typeface="Georgia"/>
            </a:endParaRPr>
          </a:p>
          <a:p>
            <a:pPr lvl="0"/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3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COMPARING THE MEAN OF TWO SAMPLES</a:t>
            </a:r>
          </a:p>
        </p:txBody>
      </p:sp>
    </p:spTree>
    <p:extLst>
      <p:ext uri="{BB962C8B-B14F-4D97-AF65-F5344CB8AC3E}">
        <p14:creationId xmlns:p14="http://schemas.microsoft.com/office/powerpoint/2010/main" val="12300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TESTING THE MEAN OF A SAMPLE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Imagine you collected data from two samples (men and women)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You know what the mean of each sample is: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But you want to know if the mean of the *population* from which the one sample was drawn is greater (or less)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than the mean of the population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from the other sample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For example: Is the average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product evaluation score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Greater for men than for women?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10" y="3852715"/>
            <a:ext cx="4086058" cy="2080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5810" y="6104057"/>
            <a:ext cx="545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20   25   30   35   40   45   50   55   60   65   70   75   80   85 90   95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65977" y="6011786"/>
            <a:ext cx="539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67700" y="3838653"/>
            <a:ext cx="4086058" cy="20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COMPARING THE MEAN OF TWO SAMPLES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Just as you could bootstrap a confidence interval for the mean of a sample, you can bootstrap a confidence interval for *each* sample and compare.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If the confidence interval for the two samples overlap, then it implies that there is a certain probability of the two samples sharing the same underlying population with equal means.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95% CI for Men: [35.27, 45.40]</a:t>
            </a:r>
          </a:p>
          <a:p>
            <a:pPr marR="0" lvl="0" algn="ctr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lvl="0" algn="ctr"/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95% CI for Women: [48..33, 53.25]</a:t>
            </a:r>
          </a:p>
          <a:p>
            <a:pPr lvl="0"/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are 95% confident that the average rating for men is different than the average rating for females</a:t>
            </a:r>
          </a:p>
        </p:txBody>
      </p:sp>
    </p:spTree>
    <p:extLst>
      <p:ext uri="{BB962C8B-B14F-4D97-AF65-F5344CB8AC3E}">
        <p14:creationId xmlns:p14="http://schemas.microsoft.com/office/powerpoint/2010/main" val="216630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SPECIAL CASE: PAIRED DATA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5913278" cy="5123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Your two groups might not be independent, but drawn from the same people each time.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Example: Before &amp; After Data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Therefore, you are interested not in the difference between the two group’s mean, but on the average difference for each person.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You would construct a confidence interval around the data representing the difference.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Would provide an estimate for the variability of the mean difference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88104"/>
              </p:ext>
            </p:extLst>
          </p:nvPr>
        </p:nvGraphicFramePr>
        <p:xfrm>
          <a:off x="7281951" y="1864360"/>
          <a:ext cx="5087851" cy="4175760"/>
        </p:xfrm>
        <a:graphic>
          <a:graphicData uri="http://schemas.openxmlformats.org/drawingml/2006/table">
            <a:tbl>
              <a:tblPr/>
              <a:tblGrid>
                <a:gridCol w="1191792">
                  <a:extLst>
                    <a:ext uri="{9D8B030D-6E8A-4147-A177-3AD203B41FA5}">
                      <a16:colId xmlns:a16="http://schemas.microsoft.com/office/drawing/2014/main" xmlns="" val="4121449636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xmlns="" val="754202494"/>
                    </a:ext>
                  </a:extLst>
                </a:gridCol>
                <a:gridCol w="1427525">
                  <a:extLst>
                    <a:ext uri="{9D8B030D-6E8A-4147-A177-3AD203B41FA5}">
                      <a16:colId xmlns:a16="http://schemas.microsoft.com/office/drawing/2014/main" xmlns="" val="1805559454"/>
                    </a:ext>
                  </a:extLst>
                </a:gridCol>
                <a:gridCol w="1427525">
                  <a:extLst>
                    <a:ext uri="{9D8B030D-6E8A-4147-A177-3AD203B41FA5}">
                      <a16:colId xmlns:a16="http://schemas.microsoft.com/office/drawing/2014/main" xmlns="" val="3541573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Weight at</a:t>
                      </a:r>
                    </a:p>
                    <a:p>
                      <a:pPr algn="ctr"/>
                      <a:r>
                        <a:rPr lang="en-US" sz="2000" dirty="0">
                          <a:effectLst/>
                        </a:rPr>
                        <a:t>Time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Weight</a:t>
                      </a:r>
                      <a:r>
                        <a:rPr lang="en-US" sz="2000" baseline="0" dirty="0">
                          <a:effectLst/>
                        </a:rPr>
                        <a:t> at</a:t>
                      </a:r>
                      <a:endParaRPr lang="en-US" sz="2000" dirty="0">
                        <a:effectLst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</a:rPr>
                        <a:t>Time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Difference Time2- TIme1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47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Mark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160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+1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9959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Roger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.180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190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+10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432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Mimi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-5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561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Angel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-20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448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Tom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+2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182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Joanne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40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Benny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-10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93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Maureen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-2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3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42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SPECIAL CASE: PAIRED DATA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5913278" cy="5123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Your two groups might not be independent, but drawn from the same people each time.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Example: Before &amp; After Data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Therefore, you are interested not in the difference between the two group’s mean, but on the average difference for each person.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You would construct a confidence interval around the data representing the difference.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Would provide an estimate for the variability of the mean difference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81951" y="1864360"/>
          <a:ext cx="5087851" cy="4175760"/>
        </p:xfrm>
        <a:graphic>
          <a:graphicData uri="http://schemas.openxmlformats.org/drawingml/2006/table">
            <a:tbl>
              <a:tblPr/>
              <a:tblGrid>
                <a:gridCol w="1191792">
                  <a:extLst>
                    <a:ext uri="{9D8B030D-6E8A-4147-A177-3AD203B41FA5}">
                      <a16:colId xmlns:a16="http://schemas.microsoft.com/office/drawing/2014/main" xmlns="" val="4121449636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xmlns="" val="754202494"/>
                    </a:ext>
                  </a:extLst>
                </a:gridCol>
                <a:gridCol w="1427525">
                  <a:extLst>
                    <a:ext uri="{9D8B030D-6E8A-4147-A177-3AD203B41FA5}">
                      <a16:colId xmlns:a16="http://schemas.microsoft.com/office/drawing/2014/main" xmlns="" val="1805559454"/>
                    </a:ext>
                  </a:extLst>
                </a:gridCol>
                <a:gridCol w="1427525">
                  <a:extLst>
                    <a:ext uri="{9D8B030D-6E8A-4147-A177-3AD203B41FA5}">
                      <a16:colId xmlns:a16="http://schemas.microsoft.com/office/drawing/2014/main" xmlns="" val="3541573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Weight at</a:t>
                      </a:r>
                    </a:p>
                    <a:p>
                      <a:pPr algn="ctr"/>
                      <a:r>
                        <a:rPr lang="en-US" sz="2000" dirty="0">
                          <a:effectLst/>
                        </a:rPr>
                        <a:t>Time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Weight</a:t>
                      </a:r>
                      <a:r>
                        <a:rPr lang="en-US" sz="2000" baseline="0" dirty="0">
                          <a:effectLst/>
                        </a:rPr>
                        <a:t> at</a:t>
                      </a:r>
                      <a:endParaRPr lang="en-US" sz="2000" dirty="0">
                        <a:effectLst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</a:rPr>
                        <a:t>Time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Difference Time2- TIme1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47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Mark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160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+1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9959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Roger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.180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190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+10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432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Mimi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-5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561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Angel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-20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448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Tom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+2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182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Joanne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40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Benny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-10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93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Maureen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-2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3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9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SPECIAL CASE: MULTIPLE INDEPENDENT GROUPS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6846449" cy="4356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If you have more than two independent groups you want to compare, and you just want to know if there is an *overall* difference between groups, you would use an F-test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F statistic = variability between group means / variability within groups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F statistic larger than 1 indicates more between group variability than within group variability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F statistic smaller than 1, indicates that groups differ more within themselves than between themselves</a:t>
            </a:r>
          </a:p>
        </p:txBody>
      </p:sp>
      <p:pic>
        <p:nvPicPr>
          <p:cNvPr id="12290" name="Picture 2" descr="http://image.slidesharecdn.com/anova-140809222003-phpapp02/95/analysis-of-variance-anova-18-638.jpg?cb=14076229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5" y="1395663"/>
            <a:ext cx="5009662" cy="376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436" y="5690168"/>
            <a:ext cx="4457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7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CORRELATIONS</a:t>
            </a:r>
          </a:p>
        </p:txBody>
      </p:sp>
    </p:spTree>
    <p:extLst>
      <p:ext uri="{BB962C8B-B14F-4D97-AF65-F5344CB8AC3E}">
        <p14:creationId xmlns:p14="http://schemas.microsoft.com/office/powerpoint/2010/main" val="339354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CORRELATION OVERVIEW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507958"/>
            <a:ext cx="11734801" cy="4715041"/>
          </a:xfrm>
        </p:spPr>
        <p:txBody>
          <a:bodyPr/>
          <a:lstStyle/>
          <a:p>
            <a:r>
              <a:rPr lang="en-US" sz="2800" dirty="0">
                <a:latin typeface="Georgia" panose="02040502050405020303" pitchFamily="18" charset="0"/>
              </a:rPr>
              <a:t>The Pearson correlation coefficient, </a:t>
            </a:r>
            <a:r>
              <a:rPr lang="en-US" sz="2800" i="1" dirty="0">
                <a:latin typeface="Georgia" panose="02040502050405020303" pitchFamily="18" charset="0"/>
              </a:rPr>
              <a:t>r</a:t>
            </a:r>
            <a:r>
              <a:rPr lang="en-US" sz="2800" dirty="0">
                <a:latin typeface="Georgia" panose="02040502050405020303" pitchFamily="18" charset="0"/>
              </a:rPr>
              <a:t>, can take a range of values from +1 to -1. 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A value of 0 indicates that there is no linear association between the two variables. 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A value greater than 0 indicates a positive linear association; that is, as the value of one variable increases, so does the value of the other variable at a constant rate. 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A value less than 0 indicates a negative linear association; that is, as the value of one variable increases, the value of the other variable decreases at a constant amount. </a:t>
            </a:r>
            <a:endParaRPr lang="en-US" sz="4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0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STATISTICS FUNDAMENTALS, PART 2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Explain how to examine common statistical 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questions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Conduct inferential statistical analysis in Python and Pandas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CORRELATION OVERVIEW; EXAMPLES</a:t>
            </a:r>
          </a:p>
        </p:txBody>
      </p:sp>
      <p:pic>
        <p:nvPicPr>
          <p:cNvPr id="11266" name="Picture 2" descr="Different values for the Pearson Correlation Coeffic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61" y="1831719"/>
            <a:ext cx="7661071" cy="51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868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EVALUATING CORRELATIONS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507958"/>
            <a:ext cx="11734801" cy="4715041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You might want to have a sense of range of the true correlation values for the underlying population between you variables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You can construct confidence intervals around your correlation coefficient.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Will tell you what kind of variability your correlation coefficient will have </a:t>
            </a:r>
          </a:p>
        </p:txBody>
      </p:sp>
    </p:spTree>
    <p:extLst>
      <p:ext uri="{BB962C8B-B14F-4D97-AF65-F5344CB8AC3E}">
        <p14:creationId xmlns:p14="http://schemas.microsoft.com/office/powerpoint/2010/main" val="116010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CORRELATION LIMITATIONS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507958"/>
            <a:ext cx="11734801" cy="4715041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400" dirty="0">
                <a:latin typeface="Georgia" panose="02040502050405020303" pitchFamily="18" charset="0"/>
              </a:rPr>
              <a:t>Only tests for constant linear relationship</a:t>
            </a:r>
          </a:p>
          <a:p>
            <a:pPr marL="1117600" lvl="1" indent="-457200">
              <a:buAutoNum type="arabicParenR"/>
            </a:pPr>
            <a:r>
              <a:rPr lang="en-US" sz="2400" dirty="0">
                <a:latin typeface="Georgia" panose="02040502050405020303" pitchFamily="18" charset="0"/>
              </a:rPr>
              <a:t>Increasing the predictor by 1 unit will always lead to the same unit increase in the outcome</a:t>
            </a:r>
          </a:p>
          <a:p>
            <a:pPr marL="1117600" lvl="1" indent="-457200">
              <a:buAutoNum type="arabicParenR"/>
            </a:pPr>
            <a:r>
              <a:rPr lang="en-US" sz="2400" dirty="0">
                <a:latin typeface="Georgia" panose="02040502050405020303" pitchFamily="18" charset="0"/>
              </a:rPr>
              <a:t>Some relationships between variables may be that if you increase the level of one variable, the other variable also increases, but not the same amount of increase each time</a:t>
            </a:r>
          </a:p>
          <a:p>
            <a:pPr marL="1117600" lvl="1" indent="-457200">
              <a:buAutoNum type="arabicParenR"/>
            </a:pPr>
            <a:endParaRPr lang="en-US" sz="2400" dirty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r>
              <a:rPr lang="en-US" sz="2400" dirty="0">
                <a:latin typeface="Georgia" panose="02040502050405020303" pitchFamily="18" charset="0"/>
              </a:rPr>
              <a:t>Does not assess causality</a:t>
            </a:r>
          </a:p>
          <a:p>
            <a:pPr marL="1117600" lvl="1" indent="-457200">
              <a:buAutoNum type="arabicParenR"/>
            </a:pPr>
            <a:r>
              <a:rPr lang="en-US" sz="2400" dirty="0">
                <a:latin typeface="Georgia" panose="02040502050405020303" pitchFamily="18" charset="0"/>
              </a:rPr>
              <a:t>Causality can only established if you know that X came before Y</a:t>
            </a:r>
          </a:p>
          <a:p>
            <a:pPr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- Addressed by longitudinal data</a:t>
            </a:r>
          </a:p>
          <a:p>
            <a:pPr lvl="2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1117600" lvl="1" indent="-457200">
              <a:buAutoNum type="arabicParenR"/>
            </a:pPr>
            <a:r>
              <a:rPr lang="en-US" sz="2400" dirty="0">
                <a:latin typeface="Georgia" panose="02040502050405020303" pitchFamily="18" charset="0"/>
              </a:rPr>
              <a:t>Third Variable Problem: There could be other explanations that cause X and cause Y</a:t>
            </a:r>
          </a:p>
          <a:p>
            <a:pPr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- Example: Correlation between Ice Cream consumption and Crime. </a:t>
            </a:r>
          </a:p>
        </p:txBody>
      </p:sp>
    </p:spTree>
    <p:extLst>
      <p:ext uri="{BB962C8B-B14F-4D97-AF65-F5344CB8AC3E}">
        <p14:creationId xmlns:p14="http://schemas.microsoft.com/office/powerpoint/2010/main" val="1842013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EXAMINING NON-LINEAR RELATIONSHIIPS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7676" y="1405879"/>
            <a:ext cx="11432124" cy="4715041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200" dirty="0">
                <a:latin typeface="Georgia" panose="02040502050405020303" pitchFamily="18" charset="0"/>
              </a:rPr>
              <a:t>You may be interested only in the monotonic relationship</a:t>
            </a:r>
          </a:p>
          <a:p>
            <a:pPr marL="1117600" lvl="1" indent="-457200">
              <a:buAutoNum type="arabicParenR"/>
            </a:pPr>
            <a:r>
              <a:rPr lang="en-US" sz="2200" dirty="0">
                <a:latin typeface="Georgia" panose="02040502050405020303" pitchFamily="18" charset="0"/>
              </a:rPr>
              <a:t>As one variable increases does the variable also tend to increase/decrease</a:t>
            </a:r>
          </a:p>
          <a:p>
            <a:pPr marL="1117600" lvl="1" indent="-457200">
              <a:buAutoNum type="arabicParenR"/>
            </a:pPr>
            <a:r>
              <a:rPr lang="en-US" sz="2200" dirty="0">
                <a:latin typeface="Georgia" panose="02040502050405020303" pitchFamily="18" charset="0"/>
              </a:rPr>
              <a:t>You only care about upwards or downward changes in the outcome variable</a:t>
            </a:r>
          </a:p>
          <a:p>
            <a:pPr marL="1117600" lvl="1" indent="-457200">
              <a:buAutoNum type="arabicParenR"/>
            </a:pPr>
            <a:r>
              <a:rPr lang="en-US" sz="2200" dirty="0">
                <a:latin typeface="Georgia" panose="02040502050405020303" pitchFamily="18" charset="0"/>
              </a:rPr>
              <a:t>It’s okay that you don’t know the exact amount the other variable will increase or decrease as the predictor changes</a:t>
            </a:r>
          </a:p>
          <a:p>
            <a:pPr marL="457200" indent="-457200">
              <a:buAutoNum type="arabicParenR"/>
            </a:pPr>
            <a:endParaRPr lang="en-US" sz="2200" dirty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endParaRPr lang="en-US" sz="2200" dirty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endParaRPr lang="en-US" sz="2200" dirty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endParaRPr lang="en-US" sz="2200" dirty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endParaRPr lang="en-US" sz="2200" dirty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endParaRPr lang="en-US" sz="2200" dirty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endParaRPr lang="en-US" sz="2200" dirty="0">
              <a:latin typeface="Georgia" panose="02040502050405020303" pitchFamily="18" charset="0"/>
            </a:endParaRPr>
          </a:p>
          <a:p>
            <a:pPr marL="457200" indent="-457200">
              <a:buAutoNum type="arabicParenR"/>
            </a:pPr>
            <a:r>
              <a:rPr lang="en-US" sz="2200" b="1" dirty="0">
                <a:latin typeface="Georgia" panose="02040502050405020303" pitchFamily="18" charset="0"/>
              </a:rPr>
              <a:t>Spearman’s rho </a:t>
            </a:r>
            <a:r>
              <a:rPr lang="en-US" sz="2200" dirty="0">
                <a:latin typeface="Georgia" panose="02040502050405020303" pitchFamily="18" charset="0"/>
              </a:rPr>
              <a:t>is a correlation that examines that monotonic relationship:</a:t>
            </a:r>
          </a:p>
          <a:p>
            <a:pPr lvl="1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Useful when your data are ranks or only have order information, but not precise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83" y="3232458"/>
            <a:ext cx="5391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00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EXAMINING NON-LINEAR RELATIONSHIIPS</a:t>
            </a:r>
          </a:p>
        </p:txBody>
      </p:sp>
      <p:pic>
        <p:nvPicPr>
          <p:cNvPr id="6146" name="Picture 2" descr="https://littleml.files.wordpress.com/2015/07/anscom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75" y="1374777"/>
            <a:ext cx="8908025" cy="566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"/>
          <p:cNvSpPr>
            <a:spLocks noGrp="1"/>
          </p:cNvSpPr>
          <p:nvPr>
            <p:ph type="body" idx="1"/>
          </p:nvPr>
        </p:nvSpPr>
        <p:spPr>
          <a:xfrm>
            <a:off x="235975" y="2762730"/>
            <a:ext cx="4096775" cy="2251721"/>
          </a:xfrm>
        </p:spPr>
        <p:txBody>
          <a:bodyPr/>
          <a:lstStyle/>
          <a:p>
            <a:pPr algn="ctr"/>
            <a:r>
              <a:rPr lang="en-US" sz="3200" b="1" dirty="0">
                <a:latin typeface="Georgia" panose="02040502050405020303" pitchFamily="18" charset="0"/>
              </a:rPr>
              <a:t>Pearson’s r </a:t>
            </a:r>
          </a:p>
          <a:p>
            <a:pPr marL="457200" indent="-457200" algn="ctr">
              <a:buAutoNum type="arabicParenR"/>
            </a:pPr>
            <a:endParaRPr lang="en-US" sz="3200" b="1" dirty="0">
              <a:latin typeface="Georgia" panose="02040502050405020303" pitchFamily="18" charset="0"/>
            </a:endParaRPr>
          </a:p>
          <a:p>
            <a:pPr algn="ctr"/>
            <a:r>
              <a:rPr lang="en-US" sz="3200" dirty="0">
                <a:latin typeface="Georgia" panose="02040502050405020303" pitchFamily="18" charset="0"/>
              </a:rPr>
              <a:t>vs.</a:t>
            </a:r>
          </a:p>
          <a:p>
            <a:pPr marL="457200" indent="-457200" algn="ctr">
              <a:buAutoNum type="arabicParenR"/>
            </a:pPr>
            <a:endParaRPr lang="en-US" sz="3200" b="1" dirty="0">
              <a:latin typeface="Georgia" panose="02040502050405020303" pitchFamily="18" charset="0"/>
            </a:endParaRPr>
          </a:p>
          <a:p>
            <a:pPr algn="ctr"/>
            <a:r>
              <a:rPr lang="en-US" sz="3200" b="1" dirty="0">
                <a:latin typeface="Georgia" panose="02040502050405020303" pitchFamily="18" charset="0"/>
              </a:rPr>
              <a:t>Spearman’s rho</a:t>
            </a:r>
          </a:p>
        </p:txBody>
      </p:sp>
    </p:spTree>
    <p:extLst>
      <p:ext uri="{BB962C8B-B14F-4D97-AF65-F5344CB8AC3E}">
        <p14:creationId xmlns:p14="http://schemas.microsoft.com/office/powerpoint/2010/main" val="379124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EXAMINING NON-LINEAR RELATIONSHIIPS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38" y="1758462"/>
            <a:ext cx="5930832" cy="55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47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THIRD VARIABLE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507958"/>
            <a:ext cx="11734801" cy="4715041"/>
          </a:xfrm>
        </p:spPr>
        <p:txBody>
          <a:bodyPr/>
          <a:lstStyle/>
          <a:p>
            <a:pPr marL="0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Example: Correlation between Ice Cream consumption and Crime. </a:t>
            </a:r>
          </a:p>
          <a:p>
            <a:pPr marL="0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Positive correlation</a:t>
            </a:r>
          </a:p>
          <a:p>
            <a:pPr marL="0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When Ice Cream consumption increases, Crime increases.</a:t>
            </a:r>
          </a:p>
          <a:p>
            <a:pPr marL="0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</a:t>
            </a:r>
          </a:p>
          <a:p>
            <a:pPr marL="0" lvl="2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Can’t say that Ice Cream consumption causes Crime. </a:t>
            </a:r>
          </a:p>
          <a:p>
            <a:pPr marL="914400" lvl="4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-There is a third variable that seems plausible for the main cause of Crime, which would also increase Ice Cream Consumption at the same time.</a:t>
            </a:r>
          </a:p>
          <a:p>
            <a:pPr marL="914400" lvl="4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914400" lvl="4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-Heat / Ambient Temperature</a:t>
            </a:r>
          </a:p>
          <a:p>
            <a:pPr marL="914400" lvl="4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lvl="4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How can you show that the relationship between Ice Cream and Heat can be fully explained by the relationship between Heat and Ice Cream and Heat and Crime?</a:t>
            </a:r>
          </a:p>
          <a:p>
            <a:pPr marL="0" lvl="4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	-Vice versa: How can you show that the relationship between Heat and Crime 	is not explained by a third variable: Ice Cream Consumption?</a:t>
            </a:r>
          </a:p>
        </p:txBody>
      </p:sp>
    </p:spTree>
    <p:extLst>
      <p:ext uri="{BB962C8B-B14F-4D97-AF65-F5344CB8AC3E}">
        <p14:creationId xmlns:p14="http://schemas.microsoft.com/office/powerpoint/2010/main" val="279022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PARTIAL CORRELATION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6347685" cy="4988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b="1" dirty="0">
                <a:latin typeface="Georgia" panose="02040502050405020303" pitchFamily="18" charset="0"/>
              </a:rPr>
              <a:t>Partial correlation</a:t>
            </a:r>
            <a:r>
              <a:rPr lang="en-US" sz="2400" dirty="0">
                <a:latin typeface="Georgia" panose="02040502050405020303" pitchFamily="18" charset="0"/>
              </a:rPr>
              <a:t> is a method used to describe the relationship between two variables whilst taking away the effects of another variable, or several other variables, on this relationship</a:t>
            </a:r>
          </a:p>
          <a:p>
            <a:pPr lvl="0"/>
            <a:endParaRPr lang="en-US" sz="2400" dirty="0">
              <a:latin typeface="Georgia" panose="02040502050405020303" pitchFamily="18" charset="0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sym typeface="Georgia"/>
              </a:rPr>
              <a:t>A variable may correlate (have variance that overlaps) with another variable</a:t>
            </a:r>
          </a:p>
          <a:p>
            <a:pPr lvl="0"/>
            <a:endParaRPr lang="en-US" sz="2400" dirty="0">
              <a:latin typeface="Georgia" panose="02040502050405020303" pitchFamily="18" charset="0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sym typeface="Georgia"/>
              </a:rPr>
              <a:t>Some of that overlap can be attributable to another variable</a:t>
            </a:r>
          </a:p>
          <a:p>
            <a:pPr lvl="0"/>
            <a:endParaRPr lang="en-US" sz="2400" dirty="0">
              <a:latin typeface="Georgia" panose="02040502050405020303" pitchFamily="18" charset="0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sym typeface="Georgia"/>
              </a:rPr>
              <a:t>Notice how the overlap between Ice Cream Consumption and Crime, can be completed accounted for by the overlap between Heat and Crime</a:t>
            </a:r>
          </a:p>
        </p:txBody>
      </p:sp>
      <p:sp>
        <p:nvSpPr>
          <p:cNvPr id="11" name="Oval 10"/>
          <p:cNvSpPr/>
          <p:nvPr/>
        </p:nvSpPr>
        <p:spPr>
          <a:xfrm>
            <a:off x="8495606" y="2639055"/>
            <a:ext cx="1681941" cy="1681941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376752" y="1716578"/>
            <a:ext cx="1681941" cy="1681941"/>
          </a:xfrm>
          <a:prstGeom prst="ellipse">
            <a:avLst/>
          </a:prstGeom>
          <a:solidFill>
            <a:srgbClr val="FFFF00">
              <a:alpha val="49804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772359" y="4856377"/>
            <a:ext cx="1681941" cy="1681941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353218" y="5814664"/>
            <a:ext cx="1681941" cy="1681941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416927" y="4861116"/>
            <a:ext cx="1681941" cy="1681941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72359" y="6606272"/>
            <a:ext cx="1289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Ice Cream</a:t>
            </a:r>
          </a:p>
          <a:p>
            <a:pPr algn="ctr"/>
            <a:r>
              <a:rPr lang="en-US" dirty="0"/>
              <a:t>Consumption 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44408" y="3469391"/>
            <a:ext cx="1289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Ice Cream</a:t>
            </a:r>
          </a:p>
          <a:p>
            <a:pPr algn="ctr"/>
            <a:r>
              <a:rPr lang="en-US" dirty="0"/>
              <a:t>Consumption 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23741" y="527198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57786" y="550688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Crime Rate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10297" y="2685595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Crime Rate</a:t>
            </a:r>
          </a:p>
        </p:txBody>
      </p:sp>
    </p:spTree>
    <p:extLst>
      <p:ext uri="{BB962C8B-B14F-4D97-AF65-F5344CB8AC3E}">
        <p14:creationId xmlns:p14="http://schemas.microsoft.com/office/powerpoint/2010/main" val="1069578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PARTIAL CORRELATION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10770056" cy="4988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Georgia" panose="02040502050405020303" pitchFamily="18" charset="0"/>
              </a:rPr>
              <a:t>Partial Correlations are used when you want to rule out another variable(s) as explanations for the reason why one variable is correlated with another.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Taking into account the effect that another variable has on an outcome is called </a:t>
            </a:r>
            <a:r>
              <a:rPr lang="en-US" sz="2400" i="1" dirty="0">
                <a:latin typeface="Georgia" panose="02040502050405020303" pitchFamily="18" charset="0"/>
              </a:rPr>
              <a:t>controlling </a:t>
            </a:r>
            <a:r>
              <a:rPr lang="en-US" sz="2400" dirty="0">
                <a:latin typeface="Georgia" panose="02040502050405020303" pitchFamily="18" charset="0"/>
              </a:rPr>
              <a:t> for that variable.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i="1" dirty="0">
                <a:latin typeface="Georgia" panose="02040502050405020303" pitchFamily="18" charset="0"/>
              </a:rPr>
              <a:t>Control variables </a:t>
            </a:r>
            <a:r>
              <a:rPr lang="en-US" sz="2400" dirty="0">
                <a:latin typeface="Georgia" panose="02040502050405020303" pitchFamily="18" charset="0"/>
              </a:rPr>
              <a:t> are also called </a:t>
            </a:r>
            <a:r>
              <a:rPr lang="en-US" sz="2400" i="1" dirty="0">
                <a:latin typeface="Georgia" panose="02040502050405020303" pitchFamily="18" charset="0"/>
              </a:rPr>
              <a:t>covariates</a:t>
            </a:r>
          </a:p>
          <a:p>
            <a:pPr lvl="0"/>
            <a:endParaRPr lang="en-US" sz="2400" b="1" i="1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Partial correlation will provide a correlation coefficient that removes the common effect of another variable(s) on X and Y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Example: Partial correlation between Ice Cream and Crime controlling for Heat, says what is the correlation between Ice Cream and Crime when I remove the overlap that  both shared with Heat.</a:t>
            </a:r>
          </a:p>
          <a:p>
            <a:pPr lvl="0"/>
            <a:endParaRPr lang="en-US" sz="2400" b="1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14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CODING DEMONSTRATION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529542"/>
            <a:ext cx="11734800" cy="32384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endParaRPr lang="en-US" sz="2000" dirty="0">
              <a:latin typeface="Georgia" panose="02040502050405020303" pitchFamily="18" charset="0"/>
              <a:sym typeface="Georgia"/>
            </a:endParaRPr>
          </a:p>
          <a:p>
            <a:pPr lvl="0"/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COMMON STATISTICAL QUESTIONS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You collect some data, and you want to answer some questions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is the true mean of my sample?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Is there a different between the true mean of two different samples of data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Is there a linear relationship between two variables?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Are my data from a specific distribution?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44556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MEDIATION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10770056" cy="4988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Georgia" panose="02040502050405020303" pitchFamily="18" charset="0"/>
              </a:rPr>
              <a:t>What if you wanted to show that the reason one variable (X) influences another variable (Y) is because of third variable (M)?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You would want to do mediation analysis: Show the percentage of the relationship between X and Y that is explained by how X is related to M and M is related to Y, when you control for X</a:t>
            </a:r>
          </a:p>
        </p:txBody>
      </p:sp>
    </p:spTree>
    <p:extLst>
      <p:ext uri="{BB962C8B-B14F-4D97-AF65-F5344CB8AC3E}">
        <p14:creationId xmlns:p14="http://schemas.microsoft.com/office/powerpoint/2010/main" val="2115180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MEDIATION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10770056" cy="4988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Georgia" panose="02040502050405020303" pitchFamily="18" charset="0"/>
              </a:rPr>
              <a:t>What if you wanted to show that the reason one variable (X) influences another variable (Y) is because of third variable (M)?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You would want to do mediation analysis: Show the percentage of X -&gt; Y that is explained by the relationships X-&gt;M and M-&gt;Y</a:t>
            </a:r>
          </a:p>
          <a:p>
            <a:pPr lvl="0"/>
            <a:endParaRPr lang="en-US" sz="2400" i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7859" y="3362632"/>
            <a:ext cx="2566219" cy="11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9988" y="3362632"/>
            <a:ext cx="2566219" cy="11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8923" y="2241755"/>
            <a:ext cx="2566219" cy="11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Arrow Connector 4"/>
          <p:cNvCxnSpPr>
            <a:endCxn id="7" idx="1"/>
          </p:cNvCxnSpPr>
          <p:nvPr/>
        </p:nvCxnSpPr>
        <p:spPr>
          <a:xfrm flipV="1">
            <a:off x="2580968" y="2802194"/>
            <a:ext cx="2317955" cy="560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6" idx="1"/>
          </p:cNvCxnSpPr>
          <p:nvPr/>
        </p:nvCxnSpPr>
        <p:spPr>
          <a:xfrm>
            <a:off x="3864078" y="3923071"/>
            <a:ext cx="46359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65142" y="2802193"/>
            <a:ext cx="2069691" cy="560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43767" y="3566753"/>
            <a:ext cx="10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23608" y="3599905"/>
            <a:ext cx="10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5995" y="2479027"/>
            <a:ext cx="10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7416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MEDIATION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10770056" cy="4988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Georgia" panose="02040502050405020303" pitchFamily="18" charset="0"/>
              </a:rPr>
              <a:t>What if you wanted to show that the reason one variable (X) influences another variable (Y) is because of third variable (M)?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You would want to do mediation analysis: Show the percentage of X -&gt; Y that is explained by the relationships X-&gt;M and M-&gt;Y</a:t>
            </a:r>
          </a:p>
          <a:p>
            <a:pPr lvl="0"/>
            <a:endParaRPr lang="en-US" sz="2400" i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7859" y="3362632"/>
            <a:ext cx="2566219" cy="11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9988" y="3362632"/>
            <a:ext cx="2566219" cy="11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8923" y="2241755"/>
            <a:ext cx="2566219" cy="1120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Arrow Connector 4"/>
          <p:cNvCxnSpPr>
            <a:endCxn id="7" idx="1"/>
          </p:cNvCxnSpPr>
          <p:nvPr/>
        </p:nvCxnSpPr>
        <p:spPr>
          <a:xfrm flipV="1">
            <a:off x="2580968" y="2802194"/>
            <a:ext cx="2317955" cy="560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6" idx="1"/>
          </p:cNvCxnSpPr>
          <p:nvPr/>
        </p:nvCxnSpPr>
        <p:spPr>
          <a:xfrm>
            <a:off x="3864078" y="3923071"/>
            <a:ext cx="46359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65142" y="2802193"/>
            <a:ext cx="2069691" cy="560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7008" y="3566753"/>
            <a:ext cx="2048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eorgia" panose="02040502050405020303" pitchFamily="18" charset="0"/>
              </a:rPr>
              <a:t>Housing Prices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36669" y="3728189"/>
            <a:ext cx="164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Sales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23545" y="2241755"/>
            <a:ext cx="2171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Average</a:t>
            </a:r>
          </a:p>
          <a:p>
            <a:pPr algn="ctr"/>
            <a:r>
              <a:rPr lang="en-US" sz="3200" dirty="0">
                <a:latin typeface="Georgia" panose="02040502050405020303" pitchFamily="18" charset="0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2405786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MEDIATION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7299626" cy="4988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Georgia" panose="02040502050405020303" pitchFamily="18" charset="0"/>
              </a:rPr>
              <a:t>Two useful things you can do with mediation analysis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marL="457200" lvl="0" indent="-457200">
              <a:buAutoNum type="arabicParenR"/>
            </a:pPr>
            <a:r>
              <a:rPr lang="en-US" sz="2400" dirty="0">
                <a:latin typeface="Georgia" panose="02040502050405020303" pitchFamily="18" charset="0"/>
              </a:rPr>
              <a:t>Describe the amount of mediation</a:t>
            </a: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	</a:t>
            </a:r>
          </a:p>
          <a:p>
            <a:pPr lvl="2"/>
            <a:r>
              <a:rPr lang="en-US" sz="2400" dirty="0">
                <a:latin typeface="Georgia" panose="02040502050405020303" pitchFamily="18" charset="0"/>
              </a:rPr>
              <a:t>The amount of mediation is called the indirect effect: a * b </a:t>
            </a:r>
          </a:p>
          <a:p>
            <a:pPr lvl="2"/>
            <a:endParaRPr lang="en-US" sz="2400" dirty="0">
              <a:latin typeface="Georgia" panose="02040502050405020303" pitchFamily="18" charset="0"/>
            </a:endParaRPr>
          </a:p>
          <a:p>
            <a:pPr lvl="2"/>
            <a:r>
              <a:rPr lang="en-US" sz="2400" dirty="0">
                <a:latin typeface="Georgia" panose="02040502050405020303" pitchFamily="18" charset="0"/>
              </a:rPr>
              <a:t>The indirect effect equals the reduction of the effect of the causal variable on the outcome or ab = c - c'.</a:t>
            </a:r>
          </a:p>
          <a:p>
            <a:pPr lvl="2"/>
            <a:endParaRPr lang="en-US" sz="2400" dirty="0">
              <a:latin typeface="Georgia" panose="02040502050405020303" pitchFamily="18" charset="0"/>
            </a:endParaRPr>
          </a:p>
          <a:p>
            <a:pPr lvl="2"/>
            <a:r>
              <a:rPr lang="en-US" sz="2400" dirty="0">
                <a:latin typeface="Georgia" panose="02040502050405020303" pitchFamily="18" charset="0"/>
              </a:rPr>
              <a:t>Want the indirect effect to be big (not zero)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2) Describe the proportion of the effect of X on Y that is explained by the indirect effect: ab/c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85247" y="3896635"/>
            <a:ext cx="3718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a: correlation from X to M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b: correlation from X to Y controlling for X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c: correlation from X to Y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c’ : correlation between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 X and Y controlling for 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205839" y="1395663"/>
            <a:ext cx="4163961" cy="2413589"/>
            <a:chOff x="8583561" y="2769042"/>
            <a:chExt cx="4163961" cy="2413589"/>
          </a:xfrm>
        </p:grpSpPr>
        <p:grpSp>
          <p:nvGrpSpPr>
            <p:cNvPr id="2" name="Group 1"/>
            <p:cNvGrpSpPr/>
            <p:nvPr/>
          </p:nvGrpSpPr>
          <p:grpSpPr>
            <a:xfrm>
              <a:off x="8583561" y="2769042"/>
              <a:ext cx="4163961" cy="2241754"/>
              <a:chOff x="1297859" y="2241755"/>
              <a:chExt cx="9768348" cy="224175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97859" y="3362632"/>
                <a:ext cx="2566219" cy="1120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499988" y="3362632"/>
                <a:ext cx="2566219" cy="1120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98923" y="2241755"/>
                <a:ext cx="2566219" cy="11208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endCxn id="6" idx="1"/>
              </p:cNvCxnSpPr>
              <p:nvPr/>
            </p:nvCxnSpPr>
            <p:spPr>
              <a:xfrm flipV="1">
                <a:off x="2580968" y="2802194"/>
                <a:ext cx="2317955" cy="56043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4" idx="3"/>
                <a:endCxn id="5" idx="1"/>
              </p:cNvCxnSpPr>
              <p:nvPr/>
            </p:nvCxnSpPr>
            <p:spPr>
              <a:xfrm>
                <a:off x="3864078" y="3923071"/>
                <a:ext cx="463591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7465142" y="2802193"/>
                <a:ext cx="2069691" cy="56043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962582" y="3535957"/>
                <a:ext cx="1002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Georgia" panose="02040502050405020303" pitchFamily="18" charset="0"/>
                  </a:rPr>
                  <a:t>X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423608" y="3599905"/>
                <a:ext cx="1002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Georgia" panose="02040502050405020303" pitchFamily="18" charset="0"/>
                  </a:rPr>
                  <a:t>Y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432323" y="2479027"/>
                <a:ext cx="10028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Georgia" panose="02040502050405020303" pitchFamily="18" charset="0"/>
                  </a:rPr>
                  <a:t>M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8386" y="2782325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eorgia" panose="02040502050405020303" pitchFamily="18" charset="0"/>
                </a:rPr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87231" y="2782325"/>
              <a:ext cx="41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eorgia" panose="02040502050405020303" pitchFamily="18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345962" y="3859363"/>
              <a:ext cx="394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eorgia" panose="02040502050405020303" pitchFamily="18" charset="0"/>
                </a:rPr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23607" y="4536300"/>
              <a:ext cx="4988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eorgia" panose="02040502050405020303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395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MY SAMPLE’S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9807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TESTING IF A SAMPLE MATCHES A SPECIFIC DISTRIBUTION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Imagine you collected a sample of data from a population.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You might have some technique that requires a specific distribution, or you might need to know if it matches the distribution you expect.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Therefore, you need to conduct a test for distributions.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specific test you use depends on whether the distribution you are interested in testing is “CONTINUOUS” or “DISCRETE”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CONTINUOUS VS DISCRETE DISTRIBUTIONS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Data are continuous (real numbers)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Quantitative Measurements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Data that can be decimals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Ideally, data that can range from –infinity to +infinity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Data that are discrete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Categories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Data that can only be described in a few whole numbers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Counts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02555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TYPES OF DISCRETE DISTRIBUTIONS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Binomial: Describes probabilities of the number of successes over a given number of trials with a specified probability of success in each try.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Example: Coin flips, Getting questions right on a test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Poisson: Describes the likelihood of a number of events occurring in a given time interval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Example: Counts (of calls received by a call center)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Negative Binomial (Right-skewed Counts): Describe the number of tries you will have before you reach the specified number of successes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Example: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Uniform: Describes probability of multiple possible outcomes that are all equally likely to occur.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Example: Lotto Numbers</a:t>
            </a:r>
          </a:p>
          <a:p>
            <a:pPr marL="607060" lvl="1" indent="0">
              <a:buSzPct val="100000"/>
              <a:buNone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04984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TYPES OF CONTINUOUS DISTRIBUTIONS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Normal / Gaussian: There is a strong tendency for the data to take on a central value. Positive and negative deviations from this central value are equally likely The frequency of the deviations falls off rapidly as we move further away from the central value.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Example: Heights of adults in a population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Weibull: When data can take on the characteristics of variety of distributions.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Example : modeling reliability (time to first failure) of devices with decreasing failure rate, constant failure rate, or increasing failure rate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89575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TESTING A DISCRETE DISTRIBUTION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37076"/>
              </p:ext>
            </p:extLst>
          </p:nvPr>
        </p:nvGraphicFramePr>
        <p:xfrm>
          <a:off x="8861367" y="2130367"/>
          <a:ext cx="3325089" cy="3261360"/>
        </p:xfrm>
        <a:graphic>
          <a:graphicData uri="http://schemas.openxmlformats.org/drawingml/2006/table">
            <a:tbl>
              <a:tblPr/>
              <a:tblGrid>
                <a:gridCol w="947651">
                  <a:extLst>
                    <a:ext uri="{9D8B030D-6E8A-4147-A177-3AD203B41FA5}">
                      <a16:colId xmlns:a16="http://schemas.microsoft.com/office/drawing/2014/main" xmlns="" val="4121449636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xmlns="" val="754202494"/>
                    </a:ext>
                  </a:extLst>
                </a:gridCol>
                <a:gridCol w="1296783">
                  <a:extLst>
                    <a:ext uri="{9D8B030D-6E8A-4147-A177-3AD203B41FA5}">
                      <a16:colId xmlns:a16="http://schemas.microsoft.com/office/drawing/2014/main" xmlns="" val="1805559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Observed Proportion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Expected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Proportion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47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9959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432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561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448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182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40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93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33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.019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4751554"/>
                  </a:ext>
                </a:extLst>
              </a:tr>
            </a:tbl>
          </a:graphicData>
        </a:graphic>
      </p:graphicFrame>
      <p:sp>
        <p:nvSpPr>
          <p:cNvPr id="5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8226361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Discrete distributions have distinct categories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Example: Lotto Numbers selected can be 1, 2, 3,...,50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In your sample, you observed a proportion of events falling into each category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Example: .025 of the winning lotto numbers are 1. .019 of the winning lotto numbers are 2, etc.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Depending on the underlying distribution, we have an expected proportion of cases falling into each category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Example: Uniform distribution says that all numbers are equally likely, and therefore have 1/50 chance of occurring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You want to test whether the observed proportions are different from the expected proportions</a:t>
            </a:r>
          </a:p>
        </p:txBody>
      </p:sp>
    </p:spTree>
    <p:extLst>
      <p:ext uri="{BB962C8B-B14F-4D97-AF65-F5344CB8AC3E}">
        <p14:creationId xmlns:p14="http://schemas.microsoft.com/office/powerpoint/2010/main" val="21716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TESTING THE MEAN OF A SAMPLE</a:t>
            </a:r>
          </a:p>
        </p:txBody>
      </p:sp>
    </p:spTree>
    <p:extLst>
      <p:ext uri="{BB962C8B-B14F-4D97-AF65-F5344CB8AC3E}">
        <p14:creationId xmlns:p14="http://schemas.microsoft.com/office/powerpoint/2010/main" val="1104577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TESTING A DISCRETE DISTRIBUTION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1367" y="2130367"/>
          <a:ext cx="3325089" cy="3261360"/>
        </p:xfrm>
        <a:graphic>
          <a:graphicData uri="http://schemas.openxmlformats.org/drawingml/2006/table">
            <a:tbl>
              <a:tblPr/>
              <a:tblGrid>
                <a:gridCol w="947651">
                  <a:extLst>
                    <a:ext uri="{9D8B030D-6E8A-4147-A177-3AD203B41FA5}">
                      <a16:colId xmlns:a16="http://schemas.microsoft.com/office/drawing/2014/main" xmlns="" val="4121449636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xmlns="" val="754202494"/>
                    </a:ext>
                  </a:extLst>
                </a:gridCol>
                <a:gridCol w="1296783">
                  <a:extLst>
                    <a:ext uri="{9D8B030D-6E8A-4147-A177-3AD203B41FA5}">
                      <a16:colId xmlns:a16="http://schemas.microsoft.com/office/drawing/2014/main" xmlns="" val="1805559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Observed Proportion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Expected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Proportion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47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9959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432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561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448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182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40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93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33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.019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.02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4751554"/>
                  </a:ext>
                </a:extLst>
              </a:tr>
            </a:tbl>
          </a:graphicData>
        </a:graphic>
      </p:graphicFrame>
      <p:sp>
        <p:nvSpPr>
          <p:cNvPr id="5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8226361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Chi-Square Goodness of Fit-test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Calculate the difference between the</a:t>
            </a: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observed and expected proportions for </a:t>
            </a: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each category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Compare the Chi-squared value to a Chi-square distribution where the values are independently distributed</a:t>
            </a:r>
          </a:p>
          <a:p>
            <a:pPr marL="607060" lvl="1" indent="0">
              <a:buSzPct val="100000"/>
              <a:buNone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Small p-value (less than .05) indicates that distributions are different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b="1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Big p-value (greater than .05) indicates that distributions are similar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74" name="Picture 2" descr="\displaystyle\chi^2 = \sum_{i=1}^{n} \frac{(O_i - E_i)^2}{E_i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27" y="2249861"/>
            <a:ext cx="18764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06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EXAMPLE: TESTING A DISCRETE DISTRIBUTION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42637"/>
              </p:ext>
            </p:extLst>
          </p:nvPr>
        </p:nvGraphicFramePr>
        <p:xfrm>
          <a:off x="9210501" y="2130367"/>
          <a:ext cx="2975956" cy="3261360"/>
        </p:xfrm>
        <a:graphic>
          <a:graphicData uri="http://schemas.openxmlformats.org/drawingml/2006/table">
            <a:tbl>
              <a:tblPr/>
              <a:tblGrid>
                <a:gridCol w="1487978">
                  <a:extLst>
                    <a:ext uri="{9D8B030D-6E8A-4147-A177-3AD203B41FA5}">
                      <a16:colId xmlns:a16="http://schemas.microsoft.com/office/drawing/2014/main" xmlns="" val="4121449636"/>
                    </a:ext>
                  </a:extLst>
                </a:gridCol>
                <a:gridCol w="1487978">
                  <a:extLst>
                    <a:ext uri="{9D8B030D-6E8A-4147-A177-3AD203B41FA5}">
                      <a16:colId xmlns:a16="http://schemas.microsoft.com/office/drawing/2014/main" xmlns="" val="1805559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Leading Digit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Proportion</a:t>
                      </a:r>
                      <a:r>
                        <a:rPr lang="en-US" baseline="0" dirty="0">
                          <a:effectLst/>
                        </a:rPr>
                        <a:t> of all Cases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47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0.30103000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9959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0.17609126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432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0.12493874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561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0.09691001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448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0.07918125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182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0.06694679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40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0.05799195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93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0.05115252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33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0.04575749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4751554"/>
                  </a:ext>
                </a:extLst>
              </a:tr>
            </a:tbl>
          </a:graphicData>
        </a:graphic>
      </p:graphicFrame>
      <p:sp>
        <p:nvSpPr>
          <p:cNvPr id="6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8226361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dirty="0" err="1">
                <a:latin typeface="Georgia"/>
                <a:ea typeface="Georgia"/>
                <a:cs typeface="Georgia"/>
                <a:sym typeface="Georgia"/>
              </a:rPr>
              <a:t>Benford’s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 law: The distribution of the leading digit of numbers follows a specific pattern of proportions (see table)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We can compare the leading digit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of accounting records and compare the proportion of the 1s, 2s, 3s, 4s, etc. to what their expected proportion should be.</a:t>
            </a: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78320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TESTING A CONTINUOUS DISTRIBUTION</a:t>
            </a:r>
          </a:p>
        </p:txBody>
      </p:sp>
      <p:sp>
        <p:nvSpPr>
          <p:cNvPr id="5" name="Shape 472"/>
          <p:cNvSpPr txBox="1">
            <a:spLocks noGrp="1"/>
          </p:cNvSpPr>
          <p:nvPr>
            <p:ph type="body" idx="1"/>
          </p:nvPr>
        </p:nvSpPr>
        <p:spPr>
          <a:xfrm>
            <a:off x="634999" y="1654675"/>
            <a:ext cx="8739187" cy="374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lvl="0" indent="-256540">
              <a:buSzPct val="100000"/>
              <a:buFont typeface="Georgia"/>
              <a:buChar char="‣"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Continuous distributions have numeric values across a wide range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Example: Income can range from 0 to billions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3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In your sample, you observed a proportion of the data falling into quantiles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Example: Incomes between $0 and $30,000 are in the first quantile.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3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Depending on the underlying distribution, we have an expected proportion of the data falling into the each quantile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Example: Normal distribution says a certain amount of data should be within 1 standard of the mean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3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You want to test whether the observed quantiles of data are different from the expected quantiles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186" y="2511835"/>
            <a:ext cx="3400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TESTING A CONTINUOUS DISTRIBUTION</a:t>
            </a:r>
          </a:p>
        </p:txBody>
      </p:sp>
      <p:sp>
        <p:nvSpPr>
          <p:cNvPr id="5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8226361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Kolmogorov-Smirnoff (k-S) Test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Calculate the difference between the empirical distribution function of the sample and the</a:t>
            </a: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cumulative distribution function of the distribution</a:t>
            </a: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Of interest 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Compare the maximum difference value to the Kolmogorov distribution</a:t>
            </a:r>
          </a:p>
          <a:p>
            <a:pPr marL="607060" lvl="1" indent="0">
              <a:buSzPct val="100000"/>
              <a:buNone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607060" lvl="1" indent="0">
              <a:buSzPct val="100000"/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Small p-value (less than .05) indicates that distributions are different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b="1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Big p-value (greater than .05) indicates that distributions are similar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b="1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56" y="2195892"/>
            <a:ext cx="3834698" cy="30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73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EXTENSION: KOLMOGOROV-SMIRNOFF TEST	</a:t>
            </a:r>
          </a:p>
        </p:txBody>
      </p:sp>
      <p:sp>
        <p:nvSpPr>
          <p:cNvPr id="6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794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lvl="0" indent="-256540">
              <a:buSzPct val="100000"/>
              <a:buFont typeface="Georgia"/>
              <a:buChar char="‣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The K-S test can also test whether two samples come from the same distribution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36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You may want to know whether the distribution between offices is the same or if they are different </a:t>
            </a:r>
          </a:p>
        </p:txBody>
      </p:sp>
    </p:spTree>
    <p:extLst>
      <p:ext uri="{BB962C8B-B14F-4D97-AF65-F5344CB8AC3E}">
        <p14:creationId xmlns:p14="http://schemas.microsoft.com/office/powerpoint/2010/main" val="978618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80" name="Shape 88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1" name="Shape 88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82" name="Shape 8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83" name="Shape 883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  <a:hlinkClick r:id="rId3"/>
              </a:rPr>
              <a:t>http://tiny.cc/chi-ds</a:t>
            </a: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endParaRPr lang="en-US" sz="28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TESTING THE MEAN OF A SAMPLE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Imagine you collected/sampled data from a population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You know what the mean of that sample is.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But you want to know if that mean of the *population* from which the sample was drawn is greater (or less)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than a specific value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For example: Is the average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product evaluation score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greater than 50?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16" y="3948967"/>
            <a:ext cx="4086058" cy="2080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4967" y="6140123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45   50   55   60   65   70   75   80   85 90   95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91155" y="6140123"/>
            <a:ext cx="463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6721642" y="3948966"/>
            <a:ext cx="48128" cy="201569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TESTING THE MEAN OF A SAMPLE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Because your sample is just a small part of the population, we can’t just look at the average of the sample, and say that that value applies to the population. 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Populations that have a mean below 50, can also produce samples that have mean above 50.</a:t>
            </a:r>
          </a:p>
          <a:p>
            <a:pPr marR="0" lvl="0" algn="l" rtl="0">
              <a:spcBef>
                <a:spcPts val="0"/>
              </a:spcBef>
              <a:buSzPct val="100000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Imagine that the distribution on the right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was the actual population. </a:t>
            </a:r>
          </a:p>
          <a:p>
            <a:pPr marR="0" lvl="0" algn="l" rtl="0">
              <a:spcBef>
                <a:spcPts val="0"/>
              </a:spcBef>
              <a:buSzPct val="100000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It has a true mean of 40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9769" y="4251765"/>
            <a:ext cx="4086058" cy="2080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97054" y="6332627"/>
            <a:ext cx="436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10   15   20   25   30   35    40   45   50   55   60   65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533681" y="6332628"/>
            <a:ext cx="463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TESTING THE MEAN OF A SAMPLE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We *could* randomly draw a sample our data from this population and still get a mean of 50. 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It would be unlikely, but if you did enough random samples (of let’s say 10 data points), you could get: 39,43,62, 55, 59, 45, 59, 29, 49, 60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The mean of those points is 50,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even though the true mean of the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Distribution where they originate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is 40.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Therefore, we have to quantify the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certainty we have about what the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real population mean of a sample is</a:t>
            </a: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9769" y="4251765"/>
            <a:ext cx="4086058" cy="2080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97054" y="6332627"/>
            <a:ext cx="436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10   15   20   25   30   35    40   45   50   55   60   65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533681" y="6332628"/>
            <a:ext cx="463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6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CONFIDENCE INTERVALS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11734800" cy="33723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A point estimate, like the mean, by itself is of limited usefulness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Does not reveal the uncertainty associated with the estimate;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You do not have a good sense of how far this sample mean may be from the population mean. 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For example, can you be confident that the population mean is within 5 points of 50? You simply do not know.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Confidence intervals allow us to specify how certain or uncertain we are of the possible range of the population mean</a:t>
            </a:r>
          </a:p>
          <a:p>
            <a:pPr lvl="0"/>
            <a:endParaRPr lang="en-US" sz="240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3440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CONFIDENCE INTERVALS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95663"/>
            <a:ext cx="11734800" cy="33723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dirty="0">
                <a:latin typeface="Georgia" panose="02040502050405020303" pitchFamily="18" charset="0"/>
              </a:rPr>
              <a:t>A Confidence Interval is set of two numbers that define the lower and upper limit for what our population mean is likely to be.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Example: A 95% confidence interval for our data </a:t>
            </a:r>
            <a:r>
              <a:rPr lang="en-US" sz="2400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39,43,62, 55, 59, 45, 59, 29, 49, 60 is</a:t>
            </a:r>
          </a:p>
          <a:p>
            <a:pPr lvl="0" algn="ctr"/>
            <a:r>
              <a:rPr lang="en-US" sz="2400" b="1" dirty="0">
                <a:latin typeface="Georgia" panose="02040502050405020303" pitchFamily="18" charset="0"/>
                <a:sym typeface="Georgia"/>
              </a:rPr>
              <a:t>[42.5 , 55.5]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Specifically, if we repeatedly sampled the population and made intervals for each sample, 95% of those intervals would contain the population mean.</a:t>
            </a:r>
          </a:p>
          <a:p>
            <a:pPr lvl="0"/>
            <a:endParaRPr lang="en-US" sz="2400" dirty="0">
              <a:latin typeface="Georgia" panose="02040502050405020303" pitchFamily="18" charset="0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</a:rPr>
              <a:t>Alternative interpretation: 95% of the time, when we calculate a confidence interval in this way, the true mean will be between the two values. 5% of the time, it will not.</a:t>
            </a:r>
          </a:p>
          <a:p>
            <a:pPr lvl="0"/>
            <a:endParaRPr lang="en-US" sz="2400" dirty="0">
              <a:latin typeface="Georgia" panose="02040502050405020303" pitchFamily="18" charset="0"/>
              <a:sym typeface="Georgia"/>
            </a:endParaRPr>
          </a:p>
          <a:p>
            <a:pPr lvl="0"/>
            <a:r>
              <a:rPr lang="en-US" sz="2400" dirty="0">
                <a:latin typeface="Georgia" panose="02040502050405020303" pitchFamily="18" charset="0"/>
                <a:sym typeface="Georgia"/>
              </a:rPr>
              <a:t>Simple Interpretation: </a:t>
            </a:r>
            <a:r>
              <a:rPr lang="en-US" sz="2400" dirty="0">
                <a:latin typeface="Georgia" panose="02040502050405020303" pitchFamily="18" charset="0"/>
              </a:rPr>
              <a:t>“We are 95% confident that the mean score of our population is between 42.5 and 55.5 </a:t>
            </a:r>
            <a:endParaRPr lang="en-US" sz="2400" dirty="0">
              <a:latin typeface="Georgia" panose="02040502050405020303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7327843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2784</Words>
  <Application>Microsoft Office PowerPoint</Application>
  <PresentationFormat>Custom</PresentationFormat>
  <Paragraphs>566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Impact</vt:lpstr>
      <vt:lpstr>Oswald</vt:lpstr>
      <vt:lpstr>Georgia</vt:lpstr>
      <vt:lpstr>Arial</vt:lpstr>
      <vt:lpstr>Merriweather Sans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 Hernandez</cp:lastModifiedBy>
  <cp:revision>45</cp:revision>
  <dcterms:modified xsi:type="dcterms:W3CDTF">2016-07-05T23:02:47Z</dcterms:modified>
</cp:coreProperties>
</file>