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y="7302500" cx="13004800"/>
  <p:notesSz cx="6858000" cy="9144000"/>
  <p:embeddedFontLst>
    <p:embeddedFont>
      <p:font typeface="Oswald"/>
      <p:regular r:id="rId49"/>
      <p:bold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schemas.openxmlformats.org/officeDocument/2006/relationships/font" Target="fonts/Oswal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Shape 364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76237" y="685800"/>
            <a:ext cx="6105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76237" y="685800"/>
            <a:ext cx="6105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Shape 407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Shape 423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Shape 472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Shape 478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Shape 491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76237" y="685800"/>
            <a:ext cx="61055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Relationship Id="rId3" Type="http://schemas.openxmlformats.org/officeDocument/2006/relationships/image" Target="../media/image07.jpg"/><Relationship Id="rId4" Type="http://schemas.openxmlformats.org/officeDocument/2006/relationships/image" Target="../media/image08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01.png"/><Relationship Id="rId4" Type="http://schemas.openxmlformats.org/officeDocument/2006/relationships/image" Target="../media/image04.png"/><Relationship Id="rId11" Type="http://schemas.openxmlformats.org/officeDocument/2006/relationships/image" Target="../media/image15.png"/><Relationship Id="rId10" Type="http://schemas.openxmlformats.org/officeDocument/2006/relationships/image" Target="../media/image17.png"/><Relationship Id="rId9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06.png"/><Relationship Id="rId7" Type="http://schemas.openxmlformats.org/officeDocument/2006/relationships/image" Target="../media/image14.png"/><Relationship Id="rId8" Type="http://schemas.openxmlformats.org/officeDocument/2006/relationships/image" Target="../media/image1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21.jpg"/><Relationship Id="rId4" Type="http://schemas.openxmlformats.org/officeDocument/2006/relationships/image" Target="../media/image13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101" cy="304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Shape 5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7" name="Shape 5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822700" y="2095500"/>
            <a:ext cx="5435598" cy="4089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1750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46100" lvl="2" marL="111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74700" lvl="3" marL="157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003300" lvl="4" marL="20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231900" lvl="5" marL="265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460500" lvl="6" marL="300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89100" lvl="7" marL="3365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177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4"/>
            <a:ext cx="4043866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8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Shape 6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4" name="Shape 6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5" name="Shape 6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6" name="Shape 6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1750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46100" lvl="2" marL="111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74700" lvl="3" marL="157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003300" lvl="4" marL="20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231900" lvl="5" marL="265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460500" lvl="6" marL="300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89100" lvl="7" marL="3365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177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r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hape 6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0" name="Shape 7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71" name="Shape 71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llou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hape 7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6" name="Shape 7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7" name="Shape 77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92" name="Shape 92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3" name="Shape 9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Shape 94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5" name="Shape 95"/>
          <p:cNvSpPr/>
          <p:nvPr/>
        </p:nvSpPr>
        <p:spPr>
          <a:xfrm>
            <a:off x="8790781" y="1828800"/>
            <a:ext cx="3236119" cy="2032000"/>
          </a:xfrm>
          <a:custGeom>
            <a:pathLst>
              <a:path extrusionOk="0" h="120000" w="120000">
                <a:moveTo>
                  <a:pt x="20633" y="0"/>
                </a:moveTo>
                <a:cubicBezTo>
                  <a:pt x="15433" y="0"/>
                  <a:pt x="11216" y="6716"/>
                  <a:pt x="11216" y="15000"/>
                </a:cubicBezTo>
                <a:lnTo>
                  <a:pt x="11216" y="28966"/>
                </a:lnTo>
                <a:lnTo>
                  <a:pt x="0" y="37572"/>
                </a:lnTo>
                <a:lnTo>
                  <a:pt x="11216" y="46172"/>
                </a:lnTo>
                <a:lnTo>
                  <a:pt x="11216" y="105000"/>
                </a:lnTo>
                <a:cubicBezTo>
                  <a:pt x="11216" y="113283"/>
                  <a:pt x="15433" y="120000"/>
                  <a:pt x="20633" y="120000"/>
                </a:cubicBezTo>
                <a:lnTo>
                  <a:pt x="110583" y="120000"/>
                </a:lnTo>
                <a:cubicBezTo>
                  <a:pt x="115783" y="120000"/>
                  <a:pt x="120000" y="113283"/>
                  <a:pt x="120000" y="105000"/>
                </a:cubicBezTo>
                <a:lnTo>
                  <a:pt x="120000" y="15000"/>
                </a:lnTo>
                <a:cubicBezTo>
                  <a:pt x="120000" y="6716"/>
                  <a:pt x="115783" y="0"/>
                  <a:pt x="110583" y="0"/>
                </a:cubicBezTo>
                <a:lnTo>
                  <a:pt x="20633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6" name="Shape 96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7" name="Shape 9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Shape 98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9" name="Shape 99"/>
            <p:cNvSpPr/>
            <p:nvPr/>
          </p:nvSpPr>
          <p:spPr>
            <a:xfrm>
              <a:off x="165100" y="419100"/>
              <a:ext cx="1676399" cy="14151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0" name="Shape 100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101" name="Shape 10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Shape 102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3" name="Shape 103"/>
            <p:cNvSpPr/>
            <p:nvPr/>
          </p:nvSpPr>
          <p:spPr>
            <a:xfrm>
              <a:off x="177800" y="419100"/>
              <a:ext cx="1676399" cy="14151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4" name="Shape 104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5" name="Shape 10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Shape 106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7" name="Shape 107"/>
            <p:cNvSpPr/>
            <p:nvPr/>
          </p:nvSpPr>
          <p:spPr>
            <a:xfrm>
              <a:off x="165100" y="444500"/>
              <a:ext cx="1676399" cy="14151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9" name="Shape 10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Shape 110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11" name="Shape 111"/>
            <p:cNvSpPr/>
            <p:nvPr/>
          </p:nvSpPr>
          <p:spPr>
            <a:xfrm>
              <a:off x="177800" y="444500"/>
              <a:ext cx="1676399" cy="14151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12" name="Shape 112"/>
          <p:cNvSpPr/>
          <p:nvPr/>
        </p:nvSpPr>
        <p:spPr>
          <a:xfrm>
            <a:off x="8790781" y="4114800"/>
            <a:ext cx="3236119" cy="2032000"/>
          </a:xfrm>
          <a:custGeom>
            <a:pathLst>
              <a:path extrusionOk="0" h="120000" w="120000">
                <a:moveTo>
                  <a:pt x="20633" y="0"/>
                </a:moveTo>
                <a:cubicBezTo>
                  <a:pt x="15433" y="0"/>
                  <a:pt x="11216" y="6716"/>
                  <a:pt x="11216" y="15000"/>
                </a:cubicBezTo>
                <a:lnTo>
                  <a:pt x="11216" y="28966"/>
                </a:lnTo>
                <a:lnTo>
                  <a:pt x="0" y="37572"/>
                </a:lnTo>
                <a:lnTo>
                  <a:pt x="11216" y="46172"/>
                </a:lnTo>
                <a:lnTo>
                  <a:pt x="11216" y="105000"/>
                </a:lnTo>
                <a:cubicBezTo>
                  <a:pt x="11216" y="113283"/>
                  <a:pt x="15433" y="120000"/>
                  <a:pt x="20633" y="120000"/>
                </a:cubicBezTo>
                <a:lnTo>
                  <a:pt x="110583" y="120000"/>
                </a:lnTo>
                <a:cubicBezTo>
                  <a:pt x="115783" y="120000"/>
                  <a:pt x="120000" y="113283"/>
                  <a:pt x="120000" y="105000"/>
                </a:cubicBezTo>
                <a:lnTo>
                  <a:pt x="120000" y="15000"/>
                </a:lnTo>
                <a:cubicBezTo>
                  <a:pt x="120000" y="6716"/>
                  <a:pt x="115783" y="0"/>
                  <a:pt x="110583" y="0"/>
                </a:cubicBezTo>
                <a:lnTo>
                  <a:pt x="20633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hape 11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5" name="Shape 11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6" name="Shape 116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7" name="Shape 11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Shape 118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9" name="Shape 119"/>
          <p:cNvCxnSpPr/>
          <p:nvPr/>
        </p:nvCxnSpPr>
        <p:spPr>
          <a:xfrm flipH="1" rot="10800000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20" name="Shape 120"/>
          <p:cNvCxnSpPr/>
          <p:nvPr/>
        </p:nvCxnSpPr>
        <p:spPr>
          <a:xfrm flipH="1" rot="10800000">
            <a:off x="3911600" y="5381322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2989696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22" name="Shape 122"/>
          <p:cNvSpPr/>
          <p:nvPr/>
        </p:nvSpPr>
        <p:spPr>
          <a:xfrm>
            <a:off x="3911600" y="5114914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3" name="Shape 123"/>
          <p:cNvCxnSpPr/>
          <p:nvPr/>
        </p:nvCxnSpPr>
        <p:spPr>
          <a:xfrm flipH="1" rot="10800000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4" name="Shape 124"/>
          <p:cNvSpPr/>
          <p:nvPr/>
        </p:nvSpPr>
        <p:spPr>
          <a:xfrm>
            <a:off x="3911600" y="1969299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5" name="Shape 125"/>
          <p:cNvCxnSpPr/>
          <p:nvPr/>
        </p:nvCxnSpPr>
        <p:spPr>
          <a:xfrm rot="10800000">
            <a:off x="3225800" y="1803658"/>
            <a:ext cx="0" cy="4430477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&amp;A">
    <p:bg>
      <p:bgPr>
        <a:solidFill>
          <a:srgbClr val="FFDB00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Shape 12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8" name="Shape 12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9" name="Shape 129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it Tickets">
    <p:bg>
      <p:bgPr>
        <a:solidFill>
          <a:srgbClr val="FFAFC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Shape 13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32" name="Shape 13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3" name="Shape 133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 cop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hape 13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7" name="Shape 13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8" name="Shape 138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9" name="Shape 13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Shape 140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41" name="Shape 141"/>
          <p:cNvCxnSpPr/>
          <p:nvPr/>
        </p:nvCxnSpPr>
        <p:spPr>
          <a:xfrm rot="10800000">
            <a:off x="3225800" y="1803658"/>
            <a:ext cx="0" cy="4430477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Shape 1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4" name="Shape 1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5" name="Shape 145"/>
          <p:cNvCxnSpPr/>
          <p:nvPr/>
        </p:nvCxnSpPr>
        <p:spPr>
          <a:xfrm flipH="1" rot="10800000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6" name="Shape 146"/>
          <p:cNvCxnSpPr/>
          <p:nvPr/>
        </p:nvCxnSpPr>
        <p:spPr>
          <a:xfrm flipH="1" rot="10800000">
            <a:off x="635000" y="2781141"/>
            <a:ext cx="7742696" cy="15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7" name="Shape 147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8" name="Shape 148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Text, 1 Colum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2pPr>
            <a:lvl3pPr indent="457200" lvl="2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3pPr>
            <a:lvl4pPr indent="685800" lvl="3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4pPr>
            <a:lvl5pPr indent="914400" lvl="4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5pPr>
            <a:lvl6pPr indent="1143000" lvl="5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6pPr>
            <a:lvl7pPr indent="1371600" lvl="6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7pPr>
            <a:lvl8pPr indent="1600200" lvl="7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8pPr>
            <a:lvl9pPr indent="1828800" lvl="8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632056" y="2413000"/>
            <a:ext cx="11734801" cy="3809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11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57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65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00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365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1750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46100" lvl="2" marL="111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74700" lvl="3" marL="157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003300" lvl="4" marL="20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231900" lvl="5" marL="265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460500" lvl="6" marL="300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89100" lvl="7" marL="3365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177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Shape 152"/>
          <p:cNvSpPr txBox="1"/>
          <p:nvPr>
            <p:ph type="title"/>
          </p:nvPr>
        </p:nvSpPr>
        <p:spPr>
          <a:xfrm>
            <a:off x="635000" y="1473200"/>
            <a:ext cx="11734800" cy="1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2pPr>
            <a:lvl3pPr indent="457200" lvl="2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3pPr>
            <a:lvl4pPr indent="685800" lvl="3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4pPr>
            <a:lvl5pPr indent="914400" lvl="4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5pPr>
            <a:lvl6pPr indent="1143000" lvl="5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6pPr>
            <a:lvl7pPr indent="1371600" lvl="6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7pPr>
            <a:lvl8pPr indent="1600200" lvl="7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8pPr>
            <a:lvl9pPr indent="1828800" lvl="8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Shape 15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7" name="Shape 15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8" name="Shape 158"/>
          <p:cNvSpPr txBox="1"/>
          <p:nvPr>
            <p:ph idx="1" type="body"/>
          </p:nvPr>
        </p:nvSpPr>
        <p:spPr>
          <a:xfrm>
            <a:off x="3606800" y="1803400"/>
            <a:ext cx="5829298" cy="328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1750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46100" lvl="2" marL="111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74700" lvl="3" marL="157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003300" lvl="4" marL="20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231900" lvl="5" marL="265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460500" lvl="6" marL="300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89100" lvl="7" marL="3365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177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1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Shape 16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3" name="Shape 16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4" name="Shape 164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1750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46100" lvl="2" marL="111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74700" lvl="3" marL="157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003300" lvl="4" marL="20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231900" lvl="5" marL="265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460500" lvl="6" marL="300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89100" lvl="7" marL="3365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177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Shape 16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9" name="Shape 16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0" name="Shape 170"/>
          <p:cNvSpPr txBox="1"/>
          <p:nvPr>
            <p:ph idx="1" type="body"/>
          </p:nvPr>
        </p:nvSpPr>
        <p:spPr>
          <a:xfrm>
            <a:off x="3822700" y="2095500"/>
            <a:ext cx="5435598" cy="4089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1750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46100" lvl="2" marL="111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74700" lvl="3" marL="157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003300" lvl="4" marL="20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231900" lvl="5" marL="265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460500" lvl="6" marL="300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89100" lvl="7" marL="3365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177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4"/>
            <a:ext cx="4043866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8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Shape 17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7" name="Shape 17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8" name="Shape 178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9" name="Shape 179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1750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46100" lvl="2" marL="111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74700" lvl="3" marL="157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003300" lvl="4" marL="20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231900" lvl="5" marL="265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460500" lvl="6" marL="300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89100" lvl="7" marL="3365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177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scussion">
    <p:bg>
      <p:bgPr>
        <a:solidFill>
          <a:srgbClr val="000000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Shape 18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84" name="Shape 18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5" name="Shape 185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ull Image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 w/ Source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on-Bulleted 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pter">
    <p:bg>
      <p:bgPr>
        <a:solidFill>
          <a:srgbClr val="1EC9C6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hape 1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9" name="Shape 1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der Rev">
    <p:bg>
      <p:bgPr>
        <a:solidFill>
          <a:srgbClr val="000000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2" name="Shape 2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1750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46100" lvl="2" marL="111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74700" lvl="3" marL="157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003300" lvl="4" marL="20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231900" lvl="5" marL="265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460500" lvl="6" marL="300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89100" lvl="7" marL="3365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177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635000" y="1473200"/>
            <a:ext cx="11734800" cy="1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2pPr>
            <a:lvl3pPr indent="457200" lvl="2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3pPr>
            <a:lvl4pPr indent="685800" lvl="3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4pPr>
            <a:lvl5pPr indent="914400" lvl="4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5pPr>
            <a:lvl6pPr indent="1143000" lvl="5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6pPr>
            <a:lvl7pPr indent="1371600" lvl="6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7pPr>
            <a:lvl8pPr indent="1600200" lvl="7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8pPr>
            <a:lvl9pPr indent="1828800" lvl="8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ercis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hape 2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 flipH="1" rot="10800000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0" name="Shape 30"/>
          <p:cNvCxnSpPr/>
          <p:nvPr/>
        </p:nvCxnSpPr>
        <p:spPr>
          <a:xfrm flipH="1" rot="10800000">
            <a:off x="4622800" y="2781141"/>
            <a:ext cx="7742696" cy="157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" name="Shape 31"/>
          <p:cNvCxnSpPr/>
          <p:nvPr/>
        </p:nvCxnSpPr>
        <p:spPr>
          <a:xfrm flipH="1" rot="10800000">
            <a:off x="635000" y="5752808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2" name="Shape 32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3" name="Shape 33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4" name="Shape 34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5" name="Shape 35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6" name="Shape 36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hape 3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" name="Shape 3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" name="Shape 40"/>
          <p:cNvCxnSpPr/>
          <p:nvPr/>
        </p:nvCxnSpPr>
        <p:spPr>
          <a:xfrm flipH="1" rot="10800000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1" name="Shape 41"/>
          <p:cNvCxnSpPr/>
          <p:nvPr/>
        </p:nvCxnSpPr>
        <p:spPr>
          <a:xfrm flipH="1" rot="10800000">
            <a:off x="635000" y="2781141"/>
            <a:ext cx="7742696" cy="15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2" name="Shape 42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3" name="Shape 43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hape 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" name="Shape 4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7" name="Shape 4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8" name="Shape 48"/>
          <p:cNvSpPr txBox="1"/>
          <p:nvPr>
            <p:ph idx="1" type="body"/>
          </p:nvPr>
        </p:nvSpPr>
        <p:spPr>
          <a:xfrm>
            <a:off x="3606800" y="1803400"/>
            <a:ext cx="5829298" cy="328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1750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46100" lvl="2" marL="111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74700" lvl="3" marL="157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003300" lvl="4" marL="20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231900" lvl="5" marL="265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460500" lvl="6" marL="300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89100" lvl="7" marL="3365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177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1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Shape 5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2" name="Shape 5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3" name="Shape 53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1750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46100" lvl="2" marL="111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74700" lvl="3" marL="157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003300" lvl="4" marL="20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231900" lvl="5" marL="265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460500" lvl="6" marL="300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89100" lvl="7" marL="3365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177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2pPr>
            <a:lvl3pPr indent="457200" lvl="2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3pPr>
            <a:lvl4pPr indent="685800" lvl="3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4pPr>
            <a:lvl5pPr indent="914400" lvl="4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5pPr>
            <a:lvl6pPr indent="1143000" lvl="5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6pPr>
            <a:lvl7pPr indent="1371600" lvl="6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7pPr>
            <a:lvl8pPr indent="1600200" lvl="7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8pPr>
            <a:lvl9pPr indent="1828800" lvl="8" marL="0" marR="0" rtl="0" algn="l">
              <a:lnSpc>
                <a:spcPct val="92592"/>
              </a:lnSpc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632056" y="2413000"/>
            <a:ext cx="11734801" cy="3809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6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11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57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32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 Sans"/>
              <a:buChar char="‣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6543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009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3655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7211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gif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tiny.cc/chi-d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SzPct val="25000"/>
              <a:buFont typeface="Georgia"/>
              <a:buNone/>
            </a:pPr>
            <a:r>
              <a:rPr i="1" lang="en-US" sz="280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Ivan Hernandez, Ph.D</a:t>
            </a:r>
          </a:p>
        </p:txBody>
      </p:sp>
      <p:sp>
        <p:nvSpPr>
          <p:cNvPr id="207" name="Shape 207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b="1" i="0" lang="en-US" sz="9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EVALUATING MODEL FIT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635000" y="736600"/>
            <a:ext cx="11797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WHAT IS R-SQUARED?  WHAT IS A RESIDUAL?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35004" y="1292775"/>
            <a:ext cx="10840396" cy="3809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 The outcome data has variation (points are not all of the same)</a:t>
            </a: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You have a line that tries to explain why the outcome is sometimes high and sometimes low,</a:t>
            </a: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How good your line can explain that variation is measured by the residuals. If your predictions are never off from the real data, then sum of the residuals is 0</a:t>
            </a:r>
          </a:p>
        </p:txBody>
      </p:sp>
      <p:sp>
        <p:nvSpPr>
          <p:cNvPr descr="R^{2}\equiv 1-{SS_{\rm {res}} \over SS_{\rm {tot}}}.\," id="265" name="Shape 265"/>
          <p:cNvSpPr/>
          <p:nvPr/>
        </p:nvSpPr>
        <p:spPr>
          <a:xfrm>
            <a:off x="6739253" y="1847509"/>
            <a:ext cx="1929256" cy="1929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635000" y="736600"/>
            <a:ext cx="11797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WHAT IS R-SQUARED? 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35004" y="1292775"/>
            <a:ext cx="10840396" cy="3809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 Therefore, we can express the amount of variance in your outcome explained by your model as fraction</a:t>
            </a: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Variance explained in Y / total variance Y</a:t>
            </a: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Or</a:t>
            </a: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1 – (Residual Error in Prediction / Total Variance in Y)</a:t>
            </a: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</a:p>
        </p:txBody>
      </p:sp>
      <p:sp>
        <p:nvSpPr>
          <p:cNvPr descr="R^{2}\equiv 1-{SS_{\rm {res}} \over SS_{\rm {tot}}}.\," id="272" name="Shape 272"/>
          <p:cNvSpPr/>
          <p:nvPr/>
        </p:nvSpPr>
        <p:spPr>
          <a:xfrm>
            <a:off x="6739253" y="1847509"/>
            <a:ext cx="1929256" cy="1929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1557" y="5881369"/>
            <a:ext cx="3362324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/>
        </p:nvSpPr>
        <p:spPr>
          <a:xfrm>
            <a:off x="635000" y="736600"/>
            <a:ext cx="11797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WHAT IS R-SQUARED? 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32056" y="2413000"/>
            <a:ext cx="5037223" cy="3809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b="0" baseline="30000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is the correlation (</a:t>
            </a:r>
            <a:r>
              <a:rPr b="0" i="1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) squared when only using one predictor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Example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b="0" i="1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= .89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b="0" baseline="30000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b="0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= .89^2 = .7921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baseline="30000" i="0" sz="2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79.21% of the variance in grades is explained by its relationship to hours studied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baseline="30000" i="0" sz="2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https://www4.uwsp.edu/psych/stat/7/i27.gif" id="280" name="Shape 2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9378" y="2046285"/>
            <a:ext cx="4762499" cy="454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286" name="Shape 2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600" y="3101000"/>
            <a:ext cx="952499" cy="952499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2961475" y="2224359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Given what you know about R2, what would be the range of possible values it can take? R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can 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range</a:t>
            </a: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between 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___  and ____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Will the R</a:t>
            </a:r>
            <a:r>
              <a:rPr baseline="30000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 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potentially increase or decrease when another predictor variable is added?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Will adding another predictor to the model that is perfectly correlated with another predictor already in the model, increase the R</a:t>
            </a:r>
            <a:r>
              <a:rPr baseline="30000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3052743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290" name="Shape 290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291" name="Shape 291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ANSWER THE FOLLOWING QUESTIONS (1 minutes)</a:t>
            </a:r>
          </a:p>
        </p:txBody>
      </p:sp>
      <p:cxnSp>
        <p:nvCxnSpPr>
          <p:cNvPr id="292" name="Shape 292"/>
          <p:cNvCxnSpPr/>
          <p:nvPr/>
        </p:nvCxnSpPr>
        <p:spPr>
          <a:xfrm rot="10800000">
            <a:off x="2497950" y="1755449"/>
            <a:ext cx="0" cy="4661098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298" name="Shape 29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b="1" i="0" lang="en-US" sz="9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LINEAR MODELS AND ERROR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RECALL:  WHAT’S RESIDUAL ERROR?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35002" y="1292775"/>
            <a:ext cx="7067700" cy="3809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 linear models, residual error must be normal with a median close to zero.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sng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Individual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residuals are useful to see the error of specific points, but it doesn’t provide an overall picture for optimization.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We need a metric to summarize the error in our model into one value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do the residuals tend to be in general?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Mean square error:  the mean residual error 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squared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in our model </a:t>
            </a:r>
          </a:p>
        </p:txBody>
      </p:sp>
      <p:pic>
        <p:nvPicPr>
          <p:cNvPr id="305" name="Shape 3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2550" y="1673761"/>
            <a:ext cx="4667250" cy="324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MEAN SQUARED ERROR (MSE)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35006" y="1292775"/>
            <a:ext cx="11734800" cy="3809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To calculate MSE: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8890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Calculate the difference between each target y and the model’s predicted value y-hat (i.e. the residual)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8890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Square each residual.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8890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Take the mean of the squared residual errors.</a:t>
            </a:r>
          </a:p>
        </p:txBody>
      </p:sp>
      <p:pic>
        <p:nvPicPr>
          <p:cNvPr id="312" name="Shape 3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3925" y="5388950"/>
            <a:ext cx="6076950" cy="167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" type="body"/>
          </p:nvPr>
        </p:nvSpPr>
        <p:spPr>
          <a:xfrm>
            <a:off x="635006" y="1292775"/>
            <a:ext cx="11734800" cy="3809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sklearn’s metrics module includes a mean_squared_error function.</a:t>
            </a: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A71D5D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b="0" i="0" lang="en-US" sz="2400" u="none" cap="none" strike="noStrike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</a:t>
            </a:r>
            <a:b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metrics.mean_squared_error(y, model.predict(X))</a:t>
            </a: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MEAN SQUARED ERROR (MSE)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635006" y="1292775"/>
            <a:ext cx="11734800" cy="3809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example, two arrays of the same values would have an MSE of 0.</a:t>
            </a: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b="0" i="0" lang="en-US" sz="2400" u="none" cap="none" strike="noStrike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</a:t>
            </a:r>
            <a:b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metrics.mean_squared_error([</a:t>
            </a:r>
            <a:r>
              <a:rPr b="0" i="0" lang="en-US" sz="2400" u="none" cap="none" strike="noStrike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none" cap="none" strike="noStrike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none" cap="none" strike="noStrike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none" cap="none" strike="noStrike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none" cap="none" strike="noStrike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b="0" i="0" lang="en-US" sz="2400" u="none" cap="none" strike="noStrike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none" cap="none" strike="noStrike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none" cap="none" strike="noStrike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none" cap="none" strike="noStrike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none" cap="none" strike="noStrike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MEAN SQUARED ERROR (MSE)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MEAN SQUARED ERROR (MSE)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35006" y="1292775"/>
            <a:ext cx="11734800" cy="3809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Two arrays with different values would have a positive MSE.</a:t>
            </a: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A71D5D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b="0" i="0" lang="en-US" sz="2400" u="none" cap="none" strike="noStrike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</a:t>
            </a:r>
            <a:b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metrics.mean_squared_error([</a:t>
            </a:r>
            <a:r>
              <a:rPr b="0" i="0" lang="en-US" sz="2400" u="none" cap="none" strike="noStrike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none" cap="none" strike="noStrike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none" cap="none" strike="noStrike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none" cap="none" strike="noStrike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none" cap="none" strike="noStrike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b="0" i="0" lang="en-US" sz="2400" u="none" cap="none" strike="noStrike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none" cap="none" strike="noStrike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none" cap="none" strike="noStrike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none" cap="none" strike="noStrike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none" cap="none" strike="noStrike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b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(4^2 + 2^2 + 0^2 + 2^2 + 4^2) / 5</a:t>
            </a: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8.0</a:t>
            </a: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EVALUATING MODEL FIT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35006" y="1940250"/>
            <a:ext cx="11734800" cy="3809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Evaluate model fit using loss functions</a:t>
            </a:r>
          </a:p>
          <a:p>
            <a:pPr indent="-203200" lvl="0" marL="203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Select regression methods based on fit and complexity</a:t>
            </a: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4" name="Shape 214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5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x="635006" y="1292775"/>
            <a:ext cx="11734800" cy="3809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sklearn’s metrics module includes a mean_squared_error function.</a:t>
            </a: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A71D5D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b="0" i="0" lang="en-US" sz="2400" u="none" cap="none" strike="noStrike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</a:t>
            </a:r>
            <a:b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metrics.mean_squared_error(y, model.predict(X))</a:t>
            </a: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MEAN SQUARED ERROR (MSE)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/>
        </p:nvSpPr>
        <p:spPr>
          <a:xfrm>
            <a:off x="635000" y="736600"/>
            <a:ext cx="8905875" cy="26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ROOT MEAN SQUARED ERROR (RMSE)</a:t>
            </a:r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35006" y="1292775"/>
            <a:ext cx="11734800" cy="3809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RMSE: square root of the variance of the residuals. </a:t>
            </a: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It indicates the absolute fit of the model to the data–how close the observed data points are to the model’s predicted values. </a:t>
            </a: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Benefit: RMSE can be interpreted as the standard deviation of the unexplained variance</a:t>
            </a: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8890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8890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https://lh4.googleusercontent.com/GD-CcmSDeb1ficAt41u0ZDtFd7syTpJGc_NJ3NGTlQtY-rikX7Tqn9DMaG4b5JtWlKOI6RBayJZNxr4h5SHL2SeKX9ceQCLj9uGTuqeAfgS0EDjh20oZnImahJ2oUa3up9E7KjI" id="343" name="Shape 3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7730" y="6239017"/>
            <a:ext cx="311467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idx="1" type="body"/>
          </p:nvPr>
        </p:nvSpPr>
        <p:spPr>
          <a:xfrm>
            <a:off x="635006" y="1292775"/>
            <a:ext cx="11734800" cy="3809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sklearn’s metrics module DOES NOT include a root_mean_squared_error function.</a:t>
            </a: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A71D5D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b="0" i="0" lang="en-US" sz="2400" u="none" cap="none" strike="noStrike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</a:t>
            </a:r>
            <a:b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np.sqrt(metrics.mean_squared_error(y, model.predict(X)))</a:t>
            </a: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or</a:t>
            </a: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Clr>
                <a:srgbClr val="A71D5D"/>
              </a:buClr>
              <a:buSzPct val="25000"/>
              <a:buFont typeface="Consolas"/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metrics.mean_squared_error(y, model.predict(X))**0.5</a:t>
            </a: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635000" y="736600"/>
            <a:ext cx="978916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ROOT MEAN SQUARED ERROR (RMSE)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355" name="Shape 3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600" y="3101000"/>
            <a:ext cx="952499" cy="952499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Shape 356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2961475" y="2638100"/>
            <a:ext cx="7559399" cy="2082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Which of the following scenarios would be better for a weatherman?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Font typeface="Georgia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b="0" i="0" lang="en-US" sz="18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Knowing that I can very accurately “predict" (only off by 2 degrees) the temperature outside from </a:t>
            </a:r>
            <a:r>
              <a:rPr b="0" i="0" lang="en-US" sz="1800" u="sng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previous days </a:t>
            </a:r>
            <a:r>
              <a:rPr b="0" i="0" lang="en-US" sz="18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perfectly, but be 20-30 degrees off for </a:t>
            </a:r>
            <a:r>
              <a:rPr b="0" i="0" lang="en-US" sz="1800" u="sng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future days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Font typeface="Georgia"/>
              <a:buNone/>
            </a:pPr>
            <a:r>
              <a:t/>
            </a:r>
            <a:endParaRPr b="0" i="0" sz="1800" u="sng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b="0" i="0" lang="en-US" sz="18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Knowing that I can somewhat accurately “predict” the general trend of the temperate outside from </a:t>
            </a:r>
            <a:r>
              <a:rPr b="0" i="0" lang="en-US" sz="1800" u="sng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previous days</a:t>
            </a:r>
            <a:r>
              <a:rPr b="0" i="0" lang="en-US" sz="18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, and be at most only 10 degrees off on </a:t>
            </a:r>
            <a:r>
              <a:rPr b="0" i="0" lang="en-US" sz="1800" u="sng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future days</a:t>
            </a:r>
          </a:p>
        </p:txBody>
      </p:sp>
      <p:sp>
        <p:nvSpPr>
          <p:cNvPr id="358" name="Shape 358"/>
          <p:cNvSpPr/>
          <p:nvPr/>
        </p:nvSpPr>
        <p:spPr>
          <a:xfrm>
            <a:off x="3052743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Answers to the above question</a:t>
            </a:r>
          </a:p>
        </p:txBody>
      </p:sp>
      <p:sp>
        <p:nvSpPr>
          <p:cNvPr id="359" name="Shape 359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60" name="Shape 360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ANSWER THE FOLLOWING QUESTIONS (2 minutes)</a:t>
            </a:r>
          </a:p>
        </p:txBody>
      </p:sp>
      <p:cxnSp>
        <p:nvCxnSpPr>
          <p:cNvPr id="361" name="Shape 361"/>
          <p:cNvCxnSpPr/>
          <p:nvPr/>
        </p:nvCxnSpPr>
        <p:spPr>
          <a:xfrm rot="10800000">
            <a:off x="2497950" y="1755449"/>
            <a:ext cx="0" cy="4661098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367" name="Shape 36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b="1" i="0" lang="en-US" sz="9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CROSS VALIDATION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HOW DO WE MINIMIZE ERROR?</a:t>
            </a:r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35000" y="1292775"/>
            <a:ext cx="11734800" cy="54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regression method we’ve used is called “Ordinary Least Squares”.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This means that given a matrix X, solve for the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least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amount of 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reisdual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error for y.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However, this assumes that X is unbiased, that it is representative of the population.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if our dataset isn’t perfectly representative of the population?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relationships between the Xs and Y aren’t exactly as they are in the real world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does that affect our coefficients?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" type="body"/>
          </p:nvPr>
        </p:nvSpPr>
        <p:spPr>
          <a:xfrm>
            <a:off x="635006" y="1292775"/>
            <a:ext cx="11734800" cy="3809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first model poorly explains the data.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second model explains the general curve of the data.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third model drastically overfits the model, bending to every point.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do you know if you’ve gone too far with fitting the model?</a:t>
            </a:r>
          </a:p>
        </p:txBody>
      </p:sp>
      <p:sp>
        <p:nvSpPr>
          <p:cNvPr id="379" name="Shape 379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WHAT IS OVERFITTING?</a:t>
            </a:r>
          </a:p>
        </p:txBody>
      </p:sp>
      <p:pic>
        <p:nvPicPr>
          <p:cNvPr id="380" name="Shape 3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6750" y="1373200"/>
            <a:ext cx="7251299" cy="220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" type="body"/>
          </p:nvPr>
        </p:nvSpPr>
        <p:spPr>
          <a:xfrm>
            <a:off x="635006" y="1301275"/>
            <a:ext cx="11734800" cy="3809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Cross validation can help prevent overfitting.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general idea is to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8890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Generate several models on different cross sections of the data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8890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Measure the performance of each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8890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Take the mean performance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This technique swaps bias error for generalized error, describing previous trends accurately enough to extend to future trends.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CROSS VALIDATION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CROSS VALIDATION</a:t>
            </a:r>
          </a:p>
        </p:txBody>
      </p:sp>
      <p:pic>
        <p:nvPicPr>
          <p:cNvPr descr="http://www.statistics4u.com/fundstat_eng/img/hl_crossval.png" id="392" name="Shape 3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5828" y="1848572"/>
            <a:ext cx="9847407" cy="4911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idx="1" type="body"/>
          </p:nvPr>
        </p:nvSpPr>
        <p:spPr>
          <a:xfrm>
            <a:off x="635006" y="1301275"/>
            <a:ext cx="11734800" cy="3809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k-fold cross validation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8890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Split the data into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k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group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8890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Train the model on all segments except one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8890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Test model performance on the remaining set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If k = 5, split the data into five segments and generate five models.</a:t>
            </a:r>
          </a:p>
        </p:txBody>
      </p:sp>
      <p:sp>
        <p:nvSpPr>
          <p:cNvPr id="398" name="Shape 39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K-FOLD CROSS VALIDATION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PRE-WORK REVIEW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35006" y="958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Understand the linear regression method for prediction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Implement a sklearn estimator to predict a target variable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K-FOLD CROSS VALIDATION</a:t>
            </a:r>
          </a:p>
        </p:txBody>
      </p:sp>
      <p:pic>
        <p:nvPicPr>
          <p:cNvPr descr="http://i.stack.imgur.com/YWgro.gif" id="404" name="Shape 4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3363" y="1384442"/>
            <a:ext cx="8453581" cy="5722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410" name="Shape 41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b="1" i="0" lang="en-US" sz="9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CROSS VALIDATION WITH LINEAR REGRESSION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Shape 4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600" y="3101000"/>
            <a:ext cx="952499" cy="952499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Shape 416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2961475" y="2224350"/>
            <a:ext cx="7559399" cy="27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If we were to continue increasing the number of folds in cross validation, would error increase or decrease?</a:t>
            </a:r>
          </a:p>
        </p:txBody>
      </p:sp>
      <p:sp>
        <p:nvSpPr>
          <p:cNvPr id="418" name="Shape 418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DIRECTIONS (20 minutes)</a:t>
            </a:r>
          </a:p>
        </p:txBody>
      </p:sp>
      <p:cxnSp>
        <p:nvCxnSpPr>
          <p:cNvPr id="419" name="Shape 419"/>
          <p:cNvCxnSpPr/>
          <p:nvPr/>
        </p:nvCxnSpPr>
        <p:spPr>
          <a:xfrm rot="10800000">
            <a:off x="2497950" y="1755449"/>
            <a:ext cx="0" cy="4661098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0" name="Shape 420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ACTIVITY: CROSS VALIDATION WITH LINEAR REGRESSION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26" name="Shape 42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b="1" i="0" lang="en-US" sz="9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REGULARIZATION AND CROSS VALIDATION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WHAT IS REGULARIZATION? AND WHY DO WE USE IT?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35006" y="1292775"/>
            <a:ext cx="11734800" cy="3809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Regularization is an additive approach to protect models against overfitting (being potentially biased and overconfident, not generalizing well).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Regularization becomes an additional weight to coefficients, shrinking them closer to zero.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L1 (Lasso Regression) adds the extra weight to coefficients.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L2 (Ridge Regression) adds the square of the extra weight to coefficients.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Lasso when we have more features than observations (k &gt; n) and Ridge otherwise.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38" name="Shape 43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b="1" i="0" lang="en-US" sz="9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MINIMIZING LOSS THROUGH GRADIENT DESCENT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GRADIENT DESCENT</a:t>
            </a:r>
          </a:p>
        </p:txBody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35006" y="1292775"/>
            <a:ext cx="11734800" cy="3809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Gradient Descent can also help us minimize error.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How Gradient Descent works:</a:t>
            </a:r>
          </a:p>
          <a:p>
            <a:pPr indent="-88900" lvl="1" marL="66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 random linear solution is provided as a starting point</a:t>
            </a:r>
          </a:p>
          <a:p>
            <a:pPr indent="-88900" lvl="1" marL="66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solver attempts to find a next “step”:  take a step in any direction and measure the performance.</a:t>
            </a:r>
          </a:p>
          <a:p>
            <a:pPr indent="-88900" lvl="1" marL="66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If the solver finds a better solution (i.e. lower MSE), this is the new starting point.</a:t>
            </a:r>
          </a:p>
          <a:p>
            <a:pPr indent="-88900" lvl="1" marL="66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Repeat these steps until the performance is optimized and no “next steps” perform better.  The size of steps will shrink over time.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GRADIENT DESCENT</a:t>
            </a:r>
          </a:p>
        </p:txBody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35006" y="1292775"/>
            <a:ext cx="11734800" cy="3809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51" name="Shape 4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6887" y="1189051"/>
            <a:ext cx="5671023" cy="60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idx="1" type="body"/>
          </p:nvPr>
        </p:nvSpPr>
        <p:spPr>
          <a:xfrm>
            <a:off x="635006" y="1301275"/>
            <a:ext cx="11734800" cy="3809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Gradient Descent works best when: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8890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We are working with a large dataset.  Smaller datasets are more prone to error.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8890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Data is cleaned up and normalized.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Gradient Descent is significantly faster than OLS.  This becomes important as data gets bigger.</a:t>
            </a:r>
          </a:p>
        </p:txBody>
      </p:sp>
      <p:sp>
        <p:nvSpPr>
          <p:cNvPr id="457" name="Shape 45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idx="1" type="body"/>
          </p:nvPr>
        </p:nvSpPr>
        <p:spPr>
          <a:xfrm>
            <a:off x="635006" y="1301275"/>
            <a:ext cx="11734800" cy="3809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We can easily run a Gradient Descent regression.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Note:  The verbose argument can be set to 1 to see the optimization steps.</a:t>
            </a: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b="0" i="0" lang="en-US" sz="2400" u="none" cap="none" strike="noStrike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linear_model.SGDRegressor()</a:t>
            </a:r>
            <a:b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lm.fit(modeldata, y)</a:t>
            </a:r>
            <a:b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lm.score(modeldata, y)</a:t>
            </a:r>
            <a:b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24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Untuned, how well did gradient descent perform compared to OLS?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635000" y="736600"/>
            <a:ext cx="10160000" cy="431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226" name="Shape 226"/>
          <p:cNvSpPr/>
          <p:nvPr/>
        </p:nvSpPr>
        <p:spPr>
          <a:xfrm>
            <a:off x="635000" y="1473200"/>
            <a:ext cx="11734800" cy="2806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RESIDUALS AND </a:t>
            </a:r>
            <a:r>
              <a:rPr b="1" i="0" lang="en-US" sz="9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R-SQUARES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INDEPENDENT PRACTICE	</a:t>
            </a:r>
          </a:p>
        </p:txBody>
      </p:sp>
      <p:sp>
        <p:nvSpPr>
          <p:cNvPr id="469" name="Shape 46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b="1" i="0" lang="en-US" sz="9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ON YOUR OWN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475" name="Shape 47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b="1" i="0" lang="en-US" sz="9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52123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481" name="Shape 48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b="1" i="0" lang="en-US" sz="9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487" name="Shape 487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5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632056" y="2413000"/>
            <a:ext cx="11734800" cy="3809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Homework:</a:t>
            </a: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Project: Final Project, Deliverable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AFC0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b="1" i="0" lang="en-US" sz="9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9000" u="none" cap="none" strike="noStrike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494" name="Shape 49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95" name="Shape 49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96" name="Shape 49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497" name="Shape 497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lang="en-US" sz="48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http://tiny.cc/chi-ds</a:t>
            </a:r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swald"/>
              <a:buNone/>
            </a:pPr>
            <a:r>
              <a:t/>
            </a:r>
            <a:endParaRPr b="1" sz="4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635000" y="736600"/>
            <a:ext cx="11797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WHAT IS A RESIDUAL?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35006" y="1292775"/>
            <a:ext cx="5290306" cy="4475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 residual is the difference between how off you were from your prediction and the actual data point.</a:t>
            </a: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vertical distance between a point and the prediction line</a:t>
            </a:r>
          </a:p>
        </p:txBody>
      </p:sp>
      <p:pic>
        <p:nvPicPr>
          <p:cNvPr descr="http://www.adamtech.com.au/Blog/wp-content/uploads/2012/04/Residual.png" id="233" name="Shape 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5742" y="2038900"/>
            <a:ext cx="4050157" cy="3729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635000" y="736600"/>
            <a:ext cx="11797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WHAT IS A RESIDUAL?</a:t>
            </a:r>
          </a:p>
        </p:txBody>
      </p:sp>
      <p:pic>
        <p:nvPicPr>
          <p:cNvPr descr="http://gerardnico.com/wiki/_media/data_mining/statistics_residual.jpg?w=500&amp;tok=75fb38" id="239" name="Shape 2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9753" y="1712086"/>
            <a:ext cx="8248291" cy="531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635000" y="736600"/>
            <a:ext cx="11797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RESIDUAL PLOT</a:t>
            </a:r>
          </a:p>
        </p:txBody>
      </p:sp>
      <p:pic>
        <p:nvPicPr>
          <p:cNvPr descr="http://labs.geog.uvic.ca/geog226/images/Lab9/img_residual.gif" id="245" name="Shape 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00" y="2110422"/>
            <a:ext cx="11563397" cy="4277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/>
        </p:nvSpPr>
        <p:spPr>
          <a:xfrm>
            <a:off x="635000" y="736600"/>
            <a:ext cx="11797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RESIDUALS AND FIT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35006" y="1292775"/>
            <a:ext cx="11734800" cy="3809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If our model’s predictions (the straight line) fit the data well, then the residuals should be small (close to 0)</a:t>
            </a: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If the predictions are way off from the actual data, then all of the residuals should be large.</a:t>
            </a: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residuals represent how well we’ve explained our outcome (error).</a:t>
            </a: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Because the size of the residuals depend on the scale of our outcome and predictors, data scientists sometimes express fit as a percentage:</a:t>
            </a: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percentage of an outcome’s variation that your model has explained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635000" y="736600"/>
            <a:ext cx="11797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swald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WHAT IS R-SQUARED?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35006" y="1292775"/>
            <a:ext cx="11734800" cy="3809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b="0" baseline="3000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the proportion of the variance (fluctuation) of one variable that is predictable from the other variable.</a:t>
            </a: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None/>
            </a:pPr>
            <a:r>
              <a:t/>
            </a:r>
            <a:endParaRPr b="0" baseline="30000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R-squared,  the central metric introduced for linear regression</a:t>
            </a:r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4501" y="4483648"/>
            <a:ext cx="3362324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