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7302500" cx="13004800"/>
  <p:notesSz cx="6858000" cy="9144000"/>
  <p:embeddedFontLs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97B64D8-8778-4CE0-876E-13A73A7B6D06}">
  <a:tblStyle styleId="{797B64D8-8778-4CE0-876E-13A73A7B6D0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swald-regular.fntdata"/><Relationship Id="rId50" Type="http://schemas.openxmlformats.org/officeDocument/2006/relationships/slide" Target="slides/slide45.xml"/><Relationship Id="rId52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Relationship Id="rId3" Type="http://schemas.openxmlformats.org/officeDocument/2006/relationships/image" Target="../media/image09.jpg"/><Relationship Id="rId4" Type="http://schemas.openxmlformats.org/officeDocument/2006/relationships/image" Target="../media/image0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9" Type="http://schemas.openxmlformats.org/officeDocument/2006/relationships/image" Target="../media/image13.png"/><Relationship Id="rId5" Type="http://schemas.openxmlformats.org/officeDocument/2006/relationships/image" Target="../media/image01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4.jpg"/><Relationship Id="rId4" Type="http://schemas.openxmlformats.org/officeDocument/2006/relationships/image" Target="../media/image20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freakonomics.com/2008/04/21/how-valid-are-tv-weather-forecasts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tiny.cc/chi-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Ivan Hernandez,  Ph.D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 TO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of the easiest ways to determine if a problem is regression or classification is to determine if our </a:t>
            </a:r>
            <a:r>
              <a:rPr i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target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variable is naturally ordered on a number line.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if predicting company revenue,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$100MM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greater than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$90MM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 This is a </a:t>
            </a:r>
            <a:r>
              <a:rPr i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regression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problem because the target can be ordered.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if predicting pixel color,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not inherently greater than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 Therefore, this is a </a:t>
            </a:r>
            <a:r>
              <a:rPr i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problem.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Another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way to deterine if a problem is classification is whether you can describe all of the possible outcomes with an “or”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Predicting cancer (Classification): Determine if mole is malignant OR benign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Predicting income (Regression): Determine a person’s yearly revenue (0-infinity)</a:t>
            </a:r>
          </a:p>
        </p:txBody>
      </p:sp>
      <p:sp>
        <p:nvSpPr>
          <p:cNvPr id="269" name="Shape 2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DETERMINING REGRESSION OR 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and regression differ in what you are trying to predict.</a:t>
            </a:r>
          </a:p>
        </p:txBody>
      </p:sp>
      <p:sp>
        <p:nvSpPr>
          <p:cNvPr id="275" name="Shape 2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DETERMINING REGRESSION OR CLASSIFICATION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00" y="2357750"/>
            <a:ext cx="9851399" cy="49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282" name="Shape 28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REGRESSION OR CLASSIFICATION?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290" name="Shape 290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291" name="Shape 291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(5 minutes)</a:t>
            </a:r>
          </a:p>
        </p:txBody>
      </p:sp>
      <p:cxnSp>
        <p:nvCxnSpPr>
          <p:cNvPr id="292" name="Shape 29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3" name="Shape 293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REGRESSION OR CLASSIFICATION?</a:t>
            </a:r>
          </a:p>
        </p:txBody>
      </p:sp>
      <p:sp>
        <p:nvSpPr>
          <p:cNvPr id="294" name="Shape 294"/>
          <p:cNvSpPr/>
          <p:nvPr/>
        </p:nvSpPr>
        <p:spPr>
          <a:xfrm>
            <a:off x="2961475" y="2224350"/>
            <a:ext cx="7559399" cy="3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eview the following situations and decide if each one is a regression problem, classification problem, or neither: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sing the total number of explosions in a movie, predict if the movie is by JJ Abrams or Michael Bay.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etermine how many tickets will be sold to a concert given who is performing, where, and the date and time.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iven the temperature over the last year by day, predict tomorrow's temperature outside.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sing data from four cell phone microphones, reduce the noisy sounds so the voice is crystal clear to the receiving phone.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ith customer data, determine if a user will return or not in the next 7 days to an e-commerce website.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300" name="Shape 30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BUILD A CLASSIFIER!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306" name="Shape 3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 NEAREST NEIGHBORS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Intuition: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Imagine you want to know if a person will like a movie or not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do you know which one of those categories a new customer will fall into (Like vs. Not Like)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Look at similar people.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they had an identical twin, you would want to use them as a close reference.</a:t>
            </a:r>
          </a:p>
          <a:p>
            <a:pPr lvl="2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friend’s preferences might be helpful as a basis for guessing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they also had a brother or a parent that would be a good reference too.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1" lang="en-US" sz="2600">
                <a:latin typeface="Georgia"/>
                <a:ea typeface="Georgia"/>
                <a:cs typeface="Georgia"/>
                <a:sym typeface="Georgia"/>
              </a:rPr>
              <a:t>Intuition:</a:t>
            </a:r>
          </a:p>
          <a:p>
            <a:pPr indent="-2438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Similarity is a helpful predictor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If we are alike on every dimension, then probably we are going to be alike on this other dimension too!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We can use people “near” </a:t>
            </a: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similar on other traits) to another person as the basis for our prediction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We can include other similar people too in our guesses (not just hinge on the single closest person)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We could also give them less importance because they are not as similar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K Nearest Neighbors (KNN)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classification algorithm that makes a prediction based upon the closest data points.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KNN algorithm: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a given point, calculate the distance to all other points.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Given those distances, pick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closest points.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the probability of each class label given those points.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original point is classified as the class label with the largest probability (“votes”).</a:t>
            </a:r>
          </a:p>
        </p:txBody>
      </p:sp>
      <p:sp>
        <p:nvSpPr>
          <p:cNvPr id="324" name="Shape 32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KNN uses distance to predict a class label.  This application of distance is used as a measure of similarity between classifications.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We’re using shared traits to identify the most likely class label.</a:t>
            </a:r>
          </a:p>
        </p:txBody>
      </p:sp>
      <p:sp>
        <p:nvSpPr>
          <p:cNvPr id="330" name="Shape 3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025" y="3651974"/>
            <a:ext cx="3888749" cy="34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35006" y="24894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class label and classification</a:t>
            </a: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a classification model with K-Nearest Neighbors</a:t>
            </a: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Evaluate and tune model by using metrics such as classification accuracy/error</a:t>
            </a:r>
          </a:p>
        </p:txBody>
      </p:sp>
      <p:sp>
        <p:nvSpPr>
          <p:cNvPr id="218" name="Shape 2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 TO CLASSIFICATION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35000" y="1292775"/>
            <a:ext cx="117348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Imagine the following are our labeled training data for a variety of beers.</a:t>
            </a: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interested in knowing whether a certain shipment will fail quality inspection</a:t>
            </a:r>
          </a:p>
        </p:txBody>
      </p:sp>
      <p:sp>
        <p:nvSpPr>
          <p:cNvPr id="337" name="Shape 3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CALCULATION</a:t>
            </a:r>
          </a:p>
        </p:txBody>
      </p:sp>
      <p:graphicFrame>
        <p:nvGraphicFramePr>
          <p:cNvPr id="338" name="Shape 338"/>
          <p:cNvGraphicFramePr/>
          <p:nvPr/>
        </p:nvGraphicFramePr>
        <p:xfrm>
          <a:off x="768887" y="3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3686325"/>
                <a:gridCol w="3686325"/>
                <a:gridCol w="3686325"/>
              </a:tblGrid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Acidity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Clarity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Status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Fail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Fail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35000" y="1292775"/>
            <a:ext cx="117348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wanted classify whether a specific shipment would pass or fail, we would calculate the distance between its characteristics and the characteristics of every other beer in our training data.</a:t>
            </a: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Example: The shipment we want to classify has an Acidity of 3 and a Clarity of 7</a:t>
            </a:r>
          </a:p>
        </p:txBody>
      </p:sp>
      <p:sp>
        <p:nvSpPr>
          <p:cNvPr id="344" name="Shape 3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CALCULATION</a:t>
            </a:r>
          </a:p>
        </p:txBody>
      </p:sp>
      <p:graphicFrame>
        <p:nvGraphicFramePr>
          <p:cNvPr id="345" name="Shape 345"/>
          <p:cNvGraphicFramePr/>
          <p:nvPr/>
        </p:nvGraphicFramePr>
        <p:xfrm>
          <a:off x="714512" y="392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3686325"/>
                <a:gridCol w="3686325"/>
                <a:gridCol w="3686325"/>
              </a:tblGrid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Acidity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Clarity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Distance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(3-7)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/>
                        <a:t> + (7-7)</a:t>
                      </a:r>
                      <a:r>
                        <a:rPr baseline="30000" lang="en-US"/>
                        <a:t>2</a:t>
                      </a:r>
                      <a:r>
                        <a:rPr lang="en-US"/>
                        <a:t> = 16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(3-7)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+ (7-4)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= 25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(3-3)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+ (7-4)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= 9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(3-1)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+ (7-4)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= 13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35000" y="1292775"/>
            <a:ext cx="117348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examining distances, we want the “Nearest” point (smallest distance away from our observation)</a:t>
            </a:r>
          </a:p>
        </p:txBody>
      </p:sp>
      <p:sp>
        <p:nvSpPr>
          <p:cNvPr id="351" name="Shape 3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CALCULATION</a:t>
            </a:r>
          </a:p>
        </p:txBody>
      </p:sp>
      <p:graphicFrame>
        <p:nvGraphicFramePr>
          <p:cNvPr id="352" name="Shape 352"/>
          <p:cNvGraphicFramePr/>
          <p:nvPr/>
        </p:nvGraphicFramePr>
        <p:xfrm>
          <a:off x="714512" y="392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3686325"/>
                <a:gridCol w="3686325"/>
                <a:gridCol w="3686325"/>
              </a:tblGrid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Acidity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Clarity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Distance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(3-7)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/>
                        <a:t> + (7-7)</a:t>
                      </a:r>
                      <a:r>
                        <a:rPr baseline="30000" lang="en-US"/>
                        <a:t>2</a:t>
                      </a:r>
                      <a:r>
                        <a:rPr lang="en-US"/>
                        <a:t> = 16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(3-7)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+ (7-4)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= 25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(3-3)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+ (7-4)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= 9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(3-1)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+ (7-4)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= 13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35000" y="1292775"/>
            <a:ext cx="117348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Nearest Neighbor’s classification is “Pass”, so we will say that the shipment will pass too</a:t>
            </a:r>
          </a:p>
        </p:txBody>
      </p:sp>
      <p:sp>
        <p:nvSpPr>
          <p:cNvPr id="358" name="Shape 3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CALCULATION</a:t>
            </a:r>
          </a:p>
        </p:txBody>
      </p:sp>
      <p:graphicFrame>
        <p:nvGraphicFramePr>
          <p:cNvPr id="359" name="Shape 359"/>
          <p:cNvGraphicFramePr/>
          <p:nvPr/>
        </p:nvGraphicFramePr>
        <p:xfrm>
          <a:off x="714512" y="392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3686325"/>
                <a:gridCol w="3686325"/>
                <a:gridCol w="3686325"/>
              </a:tblGrid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Acidity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Clarity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Status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Fail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Fail</a:t>
                      </a:r>
                    </a:p>
                  </a:txBody>
                  <a:tcPr marT="91425" marB="91425" marR="91425" marL="91425"/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50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Imagine we had the following table in our training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Suppose we wanted to predict what gender a customer who is 60 inches and 123 lbs using their 1-Nearest Neighbor,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Who is their Nearest Neighbor?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gender would we predict for the following person?</a:t>
            </a:r>
          </a:p>
        </p:txBody>
      </p:sp>
      <p:sp>
        <p:nvSpPr>
          <p:cNvPr id="368" name="Shape 368"/>
          <p:cNvSpPr/>
          <p:nvPr/>
        </p:nvSpPr>
        <p:spPr>
          <a:xfrm>
            <a:off x="3071394" y="6771466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69" name="Shape 369"/>
          <p:cNvSpPr/>
          <p:nvPr/>
        </p:nvSpPr>
        <p:spPr>
          <a:xfrm>
            <a:off x="2989800" y="6394982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371" name="Shape 37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372" name="Shape 372"/>
          <p:cNvGraphicFramePr/>
          <p:nvPr/>
        </p:nvGraphicFramePr>
        <p:xfrm>
          <a:off x="3257462" y="27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2927075"/>
                <a:gridCol w="2927075"/>
                <a:gridCol w="2927075"/>
              </a:tblGrid>
              <a:tr h="293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Height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Weight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Gender</a:t>
                      </a:r>
                    </a:p>
                  </a:txBody>
                  <a:tcPr marT="91425" marB="91425" marR="91425" marL="91425"/>
                </a:tc>
              </a:tr>
              <a:tr h="293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68 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170 lbs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</a:t>
                      </a:r>
                    </a:p>
                  </a:txBody>
                  <a:tcPr marT="91425" marB="91425" marR="91425" marL="91425"/>
                </a:tc>
              </a:tr>
              <a:tr h="293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72 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</a:t>
                      </a:r>
                    </a:p>
                  </a:txBody>
                  <a:tcPr marT="91425" marB="91425" marR="91425" marL="91425"/>
                </a:tc>
              </a:tr>
              <a:tr h="293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65 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140 lbs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T="91425" marB="91425" marR="91425" marL="91425"/>
                </a:tc>
              </a:tr>
              <a:tr h="293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62 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130 lbs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78" name="Shape 37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KNN CONSIDERATIONS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if two classes get the same number of votes?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could happen in binary classification if we use an even number for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could also happen if there are multiple class labels.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sklearn, it will choose the class that it first saw in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training set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HAPPENS IN TIES?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implement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weight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taking into account the distance between the point and its neighbors.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can be done in sklearn by changing the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weights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parameter to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”distance”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Try changing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weights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parameter.  How does this affect accuracy?</a:t>
            </a:r>
          </a:p>
        </p:txBody>
      </p:sp>
      <p:sp>
        <p:nvSpPr>
          <p:cNvPr id="390" name="Shape 3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HAPPENS IN TIES?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KNN works with distance, higher dimensionality of data (i.e. more features) requires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significantly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more samples in order to have the same predictive power.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Consider this:  with more dimensions, all points slowly start averaging out to be equally distant.  This causes significant issues for KNN.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Keep the feature space limited and KNN will do well.  Exclude extraneous features when using KNN.</a:t>
            </a:r>
          </a:p>
        </p:txBody>
      </p:sp>
      <p:sp>
        <p:nvSpPr>
          <p:cNvPr id="396" name="Shape 3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HAPPENS IN HIGH DIMENSIONALITY?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Consider two different examples:  classifying users of a  newspaper and users of a particular toothpaste.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features of the newspapers are very broad and there are many:  sections, topics, types of stories, writers, online vs print, etc.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the features of a toothpaste are more narrow:  has fluoride, controls tartar, etc.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which problem would KNN work better?</a:t>
            </a:r>
          </a:p>
        </p:txBody>
      </p:sp>
      <p:sp>
        <p:nvSpPr>
          <p:cNvPr id="402" name="Shape 4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HAPPENS IN HIGH DIMENSIONALITY?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25" name="Shape 225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 TO CLASSIFICATION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KNN would work better on classifying users of a particular toothpaste since the feature set is more narrow and distinct.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HAPPENS IN HIGH DIMENSIONALITY?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KNN IN ACTION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code demonstrates using KNN via sklearn.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datasets, neighbors,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datasets.load_iris()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n_neighbors is our option in KNN. We'll tune this value to attempt to improve our prediction.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knn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neighbors.KNeighborsClassifier(n_neighbors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weights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'uniform'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knn.fit(iris.data[:,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:], iris.target)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knn.predict(iris.data[:,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iris.target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knn.score(iris.data[:,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:], iris.target)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KNN IN ACTION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26" name="Shape 42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CLASSIFICATION METRICS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Metrics for regression do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apply to classification.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regression, because our outcome was continuous, it was okay if our predictions were a little over or under (residual error)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classification, there is not being off on your prediction by a little or a lot. You are either wrong or right.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could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measure the distance between the probability of a given class and an item being in that class.  Guessing 0.6 for a 1 is a 0.5 error.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this overcomplicates our goal: understanding binary classification, whether something is black or white, right or wrong.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do this, we’ll measure “correctness” or “incorrectness”.</a:t>
            </a:r>
          </a:p>
        </p:txBody>
      </p:sp>
      <p:sp>
        <p:nvSpPr>
          <p:cNvPr id="432" name="Shape 4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use two primary metrics: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misclassification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number of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correct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predictions out of all predictions in the sample. This is a value we want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maximize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Misclassification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number of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incorrect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predictions out of all predictions in the sample. This is a value we want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minimize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two metrics are directly opposite of each other.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1 -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misclassification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accuracy</a:t>
            </a:r>
          </a:p>
        </p:txBody>
      </p:sp>
      <p:sp>
        <p:nvSpPr>
          <p:cNvPr id="438" name="Shape 4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use two primary metrics: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misclassification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number of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correct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predictions out of all predictions in the sample. This is a value we want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maximize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u="sng">
                <a:latin typeface="Georgia"/>
                <a:ea typeface="Georgia"/>
                <a:cs typeface="Georgia"/>
                <a:sym typeface="Georgia"/>
              </a:rPr>
              <a:t>Accuracy = How many predictions were right / How many predictions did you make?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Ranges from ? to 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Misclassification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number of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incorrect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predictions out of all predictions in the sample. This is a value we want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minimize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Misclassification rate = 1 - Accuracy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Imagine you learned that a weather forecaster was 85% accurate when predicting whether it would rain or not: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</a:p>
        </p:txBody>
      </p:sp>
      <p:sp>
        <p:nvSpPr>
          <p:cNvPr id="450" name="Shape 4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ISSUE WITH ACCURACY</a:t>
            </a:r>
          </a:p>
        </p:txBody>
      </p:sp>
      <p:pic>
        <p:nvPicPr>
          <p:cNvPr descr="INSERT DESCRIPTION"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575" y="2654575"/>
            <a:ext cx="6388575" cy="43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Problem: The base-rate of sunshine is high. If you predicted it would be sunny every day you would be 86% accurate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</a:p>
        </p:txBody>
      </p:sp>
      <p:sp>
        <p:nvSpPr>
          <p:cNvPr id="457" name="Shape 4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ISSUE WITH ACCURACY</a:t>
            </a:r>
          </a:p>
        </p:txBody>
      </p:sp>
      <p:graphicFrame>
        <p:nvGraphicFramePr>
          <p:cNvPr id="458" name="Shape 458"/>
          <p:cNvGraphicFramePr/>
          <p:nvPr/>
        </p:nvGraphicFramePr>
        <p:xfrm>
          <a:off x="952500" y="28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Sunny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Raining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Sunny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9" name="Shape 459"/>
          <p:cNvGraphicFramePr/>
          <p:nvPr/>
        </p:nvGraphicFramePr>
        <p:xfrm>
          <a:off x="5270037" y="5915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2337800"/>
                <a:gridCol w="2337800"/>
                <a:gridCol w="2337800"/>
              </a:tblGrid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Sunny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Raining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Sunny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Shape 460"/>
          <p:cNvGraphicFramePr/>
          <p:nvPr/>
        </p:nvGraphicFramePr>
        <p:xfrm>
          <a:off x="5270037" y="43728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2337800"/>
                <a:gridCol w="2337800"/>
                <a:gridCol w="2337800"/>
              </a:tblGrid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Sunny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Raining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Sunny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sp>
        <p:nvSpPr>
          <p:cNvPr id="461" name="Shape 461"/>
          <p:cNvSpPr txBox="1"/>
          <p:nvPr/>
        </p:nvSpPr>
        <p:spPr>
          <a:xfrm>
            <a:off x="1849425" y="5507500"/>
            <a:ext cx="28557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Accuracy = </a:t>
            </a:r>
          </a:p>
        </p:txBody>
      </p:sp>
      <p:cxnSp>
        <p:nvCxnSpPr>
          <p:cNvPr id="462" name="Shape 462"/>
          <p:cNvCxnSpPr/>
          <p:nvPr/>
        </p:nvCxnSpPr>
        <p:spPr>
          <a:xfrm flipH="1" rot="10800000">
            <a:off x="5031525" y="5752150"/>
            <a:ext cx="7506600" cy="27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3" name="Shape 463"/>
          <p:cNvSpPr txBox="1"/>
          <p:nvPr/>
        </p:nvSpPr>
        <p:spPr>
          <a:xfrm>
            <a:off x="448725" y="6486500"/>
            <a:ext cx="42564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http://freakonomics.com/2008/04/21/how-valid-are-tv-weather-forecasts/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35002" y="1292775"/>
            <a:ext cx="65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rtl="0">
              <a:spcBef>
                <a:spcPts val="0"/>
              </a:spcBef>
              <a:buClr>
                <a:schemeClr val="dk1"/>
              </a:buClr>
              <a:buSzPct val="85714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Treats all incorrect predictions equally.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previous example, the </a:t>
            </a:r>
          </a:p>
          <a:p>
            <a:pPr lvl="0" rtl="0">
              <a:spcBef>
                <a:spcPts val="0"/>
              </a:spcBef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weather forecaster was really good at detecting sunny days. Out of all sunny days, he was 100% right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 was really bad at detecting rainy days. Out of all rainy days, he was right 0% of the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PROBLEM WITH ACCURACY</a:t>
            </a:r>
          </a:p>
        </p:txBody>
      </p:sp>
      <p:graphicFrame>
        <p:nvGraphicFramePr>
          <p:cNvPr id="470" name="Shape 470"/>
          <p:cNvGraphicFramePr/>
          <p:nvPr/>
        </p:nvGraphicFramePr>
        <p:xfrm>
          <a:off x="7561437" y="2566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1759850"/>
                <a:gridCol w="1759850"/>
                <a:gridCol w="1759850"/>
              </a:tblGrid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“YES”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“NO”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“YES”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Positive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False Positive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“NO”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False Negative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Negative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471" name="Shape 471"/>
          <p:cNvSpPr txBox="1"/>
          <p:nvPr/>
        </p:nvSpPr>
        <p:spPr>
          <a:xfrm>
            <a:off x="2026200" y="6459375"/>
            <a:ext cx="7832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435175" y="6160225"/>
            <a:ext cx="7832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Ability to detect positive cases: Sensitivity</a:t>
            </a: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Ability to detect negative cases: Specificity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 TO CLASSIFICATION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far, we’ve worked primarily with regression problems.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= predicting a continuous outcome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means we’ve been able to use distance from our predicted values and the actual values to measure how accurate our prediction is.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for other problems, we need to predict binary responses.  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E.g.: A loan will default or it won’t. An email is spam or isn’t spam.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35000" y="1496750"/>
            <a:ext cx="68307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Sensitivity = TP / (TP + FN)</a:t>
            </a:r>
          </a:p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Specificity = TN / (FP + TN)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Care more about Specificity when you want to make sure you DON’T miss a positive case: (e.g., predicting cancer, predicting loan default)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Care more about Sensitivity when you want to make sure you don’t label something accidentally positive (e.g., assigning a guilty verdict with the death penalty, a foul during the championship game)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PROBLEM WITH ACCURACY</a:t>
            </a:r>
          </a:p>
        </p:txBody>
      </p:sp>
      <p:graphicFrame>
        <p:nvGraphicFramePr>
          <p:cNvPr id="479" name="Shape 479"/>
          <p:cNvGraphicFramePr/>
          <p:nvPr/>
        </p:nvGraphicFramePr>
        <p:xfrm>
          <a:off x="7561437" y="2566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1759850"/>
                <a:gridCol w="1759850"/>
                <a:gridCol w="1759850"/>
              </a:tblGrid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“YES”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“NO”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“YES”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Positive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False Positive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“NO”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False Negative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Negative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480" name="Shape 480"/>
          <p:cNvSpPr txBox="1"/>
          <p:nvPr/>
        </p:nvSpPr>
        <p:spPr>
          <a:xfrm>
            <a:off x="2026200" y="6459375"/>
            <a:ext cx="7832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35000" y="1496750"/>
            <a:ext cx="68307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Sensitivity = TP / (TP + FN)</a:t>
            </a:r>
          </a:p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Specificity = TN / (FP + TN)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Care more about Specificity when you want to make sure you DON’T miss a positive case: (e.g., predicting cancer, predicting loan default)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Care more about Sensitivity when you want to make sure you don’t label something accidentally positive (e.g., assigning a guilty verdict with the death penalty, a foul during the championship game)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PROBLEM WITH ACCURACY</a:t>
            </a:r>
          </a:p>
        </p:txBody>
      </p:sp>
      <p:graphicFrame>
        <p:nvGraphicFramePr>
          <p:cNvPr id="487" name="Shape 487"/>
          <p:cNvGraphicFramePr/>
          <p:nvPr/>
        </p:nvGraphicFramePr>
        <p:xfrm>
          <a:off x="7561437" y="2566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1759850"/>
                <a:gridCol w="1759850"/>
                <a:gridCol w="1759850"/>
              </a:tblGrid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“YES”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“NO”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“YES”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Positive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False Positive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“NO”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False Negative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Negative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488" name="Shape 488"/>
          <p:cNvSpPr txBox="1"/>
          <p:nvPr/>
        </p:nvSpPr>
        <p:spPr>
          <a:xfrm>
            <a:off x="2026200" y="6459375"/>
            <a:ext cx="7832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635000" y="1496750"/>
            <a:ext cx="7333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Precision: What proportion of your positive predictions were correct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TP / (TP + FP)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Recall/Sensitivity: </a:t>
            </a:r>
          </a:p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t/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proportion of the positive outcomes were identified/predicted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TP / (TP + FN)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Often these are combined into a single metric called the F1 score (Harmonic mean of the two)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F1 Score = precision * recall / (precision + recall)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PRECISION AND RECALL</a:t>
            </a:r>
          </a:p>
        </p:txBody>
      </p:sp>
      <p:graphicFrame>
        <p:nvGraphicFramePr>
          <p:cNvPr id="495" name="Shape 495"/>
          <p:cNvGraphicFramePr/>
          <p:nvPr/>
        </p:nvGraphicFramePr>
        <p:xfrm>
          <a:off x="7561437" y="2566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1759850"/>
                <a:gridCol w="1759850"/>
                <a:gridCol w="1759850"/>
              </a:tblGrid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“YES”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Actually “NO”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“YES”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Positive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False Positive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 “NO”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False Negative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Negative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496" name="Shape 496"/>
          <p:cNvSpPr txBox="1"/>
          <p:nvPr/>
        </p:nvSpPr>
        <p:spPr>
          <a:xfrm>
            <a:off x="2026200" y="6459375"/>
            <a:ext cx="7832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02" name="Shape 50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class labels? What does it mean to classify?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is a classification problem different from a regression problem?  How are they similar?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does the KNN algorithm work?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primary parameters are available for tuning a KNN estimator?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do you define: accuracy, misclassification?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14" name="Shape 51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5" name="Shape 51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6" name="Shape 5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517" name="Shape 517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TICKET:</a:t>
            </a: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http://tiny.cc/chi-ds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WHY CHANGE THINGS?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is limited in its predictions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classification problems, you aren’t trying to predict along a range of numbers, you are trying to predict a few outcomes: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 or 0 (Yes vs. No)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you used 1s and 0s as predictors in your regression, what kinds of predicted values would you get?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43" name="Shape 24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IS CLASSIFICATION?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machine learning problem of identifying to which of a set of categories a new observation belongs, on the basis of a training set of data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classification problems are trying to predict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binary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outcomes (two possible categories that an observation could belong to).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be using patient data (medical history) to predict whether the patient is a smoker or not.</a:t>
            </a:r>
          </a:p>
        </p:txBody>
      </p:sp>
      <p:sp>
        <p:nvSpPr>
          <p:cNvPr id="249" name="Shape 2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CLASSIFICATION?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Binary classification is the simplest form of classification.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classification problems can have multiple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labels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Instead of predicting whether the pixel is red or blue, you could predict whether the pixel is red, blue, or green.</a:t>
            </a:r>
          </a:p>
        </p:txBody>
      </p:sp>
      <p:sp>
        <p:nvSpPr>
          <p:cNvPr id="255" name="Shape 2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CLASSIFICATION?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62" y="4477625"/>
            <a:ext cx="5553274" cy="27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label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a representation of what we are trying to predict:  our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target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 of class labels from before are:</a:t>
            </a:r>
          </a:p>
        </p:txBody>
      </p:sp>
      <p:sp>
        <p:nvSpPr>
          <p:cNvPr id="262" name="Shape 2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A CLASS LABEL?</a:t>
            </a:r>
          </a:p>
        </p:txBody>
      </p:sp>
      <p:graphicFrame>
        <p:nvGraphicFramePr>
          <p:cNvPr id="263" name="Shape 263"/>
          <p:cNvGraphicFramePr/>
          <p:nvPr/>
        </p:nvGraphicFramePr>
        <p:xfrm>
          <a:off x="952500" y="361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{797B64D8-8778-4CE0-876E-13A73A7B6D06}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Data Problem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 Labels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Patient data problem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is smoker, is not smoker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pixel color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red, blue, green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