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710" r:id="rId4"/>
    <p:sldMasterId id="214748371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</p:sldIdLst>
  <p:sldSz cy="7302500" cx="13004800"/>
  <p:notesSz cx="6858000" cy="9144000"/>
  <p:embeddedFontLst>
    <p:embeddedFont>
      <p:font typeface="Inconsolata"/>
      <p:regular r:id="rId84"/>
      <p:bold r:id="rId85"/>
    </p:embeddedFont>
    <p:embeddedFont>
      <p:font typeface="Oswald"/>
      <p:regular r:id="rId86"/>
      <p:bold r:id="rId8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0530FAD-5016-407F-8A2D-7182229B764C}">
  <a:tblStyle styleId="{00530FAD-5016-407F-8A2D-7182229B764C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Inconsolata-regular.fntdata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font" Target="fonts/Oswald-regular.fntdata"/><Relationship Id="rId41" Type="http://schemas.openxmlformats.org/officeDocument/2006/relationships/slide" Target="slides/slide35.xml"/><Relationship Id="rId85" Type="http://schemas.openxmlformats.org/officeDocument/2006/relationships/font" Target="fonts/Inconsolata-bold.fntdata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87" Type="http://schemas.openxmlformats.org/officeDocument/2006/relationships/font" Target="fonts/Oswald-bold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228600" lvl="1" marL="0" marR="0" rtl="0" algn="l">
              <a:spcBef>
                <a:spcPts val="0"/>
              </a:spcBef>
              <a:defRPr/>
            </a:lvl2pPr>
            <a:lvl3pPr indent="457200" lvl="2" marL="0" marR="0" rtl="0" algn="l">
              <a:spcBef>
                <a:spcPts val="0"/>
              </a:spcBef>
              <a:defRPr/>
            </a:lvl3pPr>
            <a:lvl4pPr indent="685800" lvl="3" marL="0" marR="0" rtl="0" algn="l">
              <a:spcBef>
                <a:spcPts val="0"/>
              </a:spcBef>
              <a:defRPr/>
            </a:lvl4pPr>
            <a:lvl5pPr indent="914400" lvl="4" marL="0" marR="0" rtl="0" algn="l">
              <a:spcBef>
                <a:spcPts val="0"/>
              </a:spcBef>
              <a:defRPr/>
            </a:lvl5pPr>
            <a:lvl6pPr indent="1143000" lvl="5" marL="0" marR="0" rtl="0" algn="l">
              <a:spcBef>
                <a:spcPts val="0"/>
              </a:spcBef>
              <a:defRPr/>
            </a:lvl6pPr>
            <a:lvl7pPr indent="1371600" lvl="6" marL="0" marR="0" rtl="0" algn="l">
              <a:spcBef>
                <a:spcPts val="0"/>
              </a:spcBef>
              <a:defRPr/>
            </a:lvl7pPr>
            <a:lvl8pPr indent="1600200" lvl="7" marL="0" marR="0" rtl="0" algn="l">
              <a:spcBef>
                <a:spcPts val="0"/>
              </a:spcBef>
              <a:defRPr/>
            </a:lvl8pPr>
            <a:lvl9pPr indent="1828800" lvl="8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" name="Shape 4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" name="Shape 5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3" name="Shape 55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5" name="Shape 56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8" name="Shape 57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4" name="Shape 58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6" name="Shape 59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2" name="Shape 60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8" name="Shape 60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4" name="Shape 6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0" name="Shape 62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6" name="Shape 62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2" name="Shape 6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8" name="Shape 63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4" name="Shape 6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0" name="Shape 65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6" name="Shape 65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2" name="Shape 66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8" name="Shape 66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4" name="Shape 67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0" name="Shape 68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6" name="Shape 68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2" name="Shape 69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8" name="Shape 69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4" name="Shape 70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1" name="Shape 71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7" name="Shape 71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3" name="Shape 72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9" name="Shape 72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5" name="Shape 73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1" name="Shape 74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7" name="Shape 74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3" name="Shape 7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9" name="Shape 75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5" name="Shape 76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2" name="Shape 77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8" name="Shape 77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4" name="Shape 78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0" name="Shape 79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7" name="Shape 79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3" name="Shape 80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Shape 80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1" name="Shape 8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7" name="Shape 82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3" name="Shape 83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Shape 8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9" name="Shape 83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6" name="Shape 84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2" name="Shape 85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Shape 8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8" name="Shape 85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4" name="Shape 86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0" name="Shape 87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6" name="Shape 8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Shape 88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2" name="Shape 8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Shape 8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8" name="Shape 88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5" name="Shape 8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01.jpg"/><Relationship Id="rId4" Type="http://schemas.openxmlformats.org/officeDocument/2006/relationships/image" Target="../media/image08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Relationship Id="rId3" Type="http://schemas.openxmlformats.org/officeDocument/2006/relationships/image" Target="../media/image12.png"/><Relationship Id="rId4" Type="http://schemas.openxmlformats.org/officeDocument/2006/relationships/image" Target="../media/image07.png"/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9" Type="http://schemas.openxmlformats.org/officeDocument/2006/relationships/image" Target="../media/image10.png"/><Relationship Id="rId5" Type="http://schemas.openxmlformats.org/officeDocument/2006/relationships/image" Target="../media/image04.png"/><Relationship Id="rId6" Type="http://schemas.openxmlformats.org/officeDocument/2006/relationships/image" Target="../media/image14.png"/><Relationship Id="rId7" Type="http://schemas.openxmlformats.org/officeDocument/2006/relationships/image" Target="../media/image09.png"/><Relationship Id="rId8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6.png"/><Relationship Id="rId3" Type="http://schemas.openxmlformats.org/officeDocument/2006/relationships/image" Target="../media/image29.jpg"/><Relationship Id="rId4" Type="http://schemas.openxmlformats.org/officeDocument/2006/relationships/image" Target="../media/image27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1" Type="http://schemas.openxmlformats.org/officeDocument/2006/relationships/image" Target="../media/image42.png"/><Relationship Id="rId10" Type="http://schemas.openxmlformats.org/officeDocument/2006/relationships/image" Target="../media/image49.png"/><Relationship Id="rId9" Type="http://schemas.openxmlformats.org/officeDocument/2006/relationships/image" Target="../media/image35.png"/><Relationship Id="rId5" Type="http://schemas.openxmlformats.org/officeDocument/2006/relationships/image" Target="../media/image28.png"/><Relationship Id="rId6" Type="http://schemas.openxmlformats.org/officeDocument/2006/relationships/image" Target="../media/image32.png"/><Relationship Id="rId7" Type="http://schemas.openxmlformats.org/officeDocument/2006/relationships/image" Target="../media/image34.png"/><Relationship Id="rId8" Type="http://schemas.openxmlformats.org/officeDocument/2006/relationships/image" Target="../media/image33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1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9.jp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6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7.png"/><Relationship Id="rId3" Type="http://schemas.openxmlformats.org/officeDocument/2006/relationships/image" Target="../media/image38.jpg"/><Relationship Id="rId4" Type="http://schemas.openxmlformats.org/officeDocument/2006/relationships/image" Target="../media/image40.jp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r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llou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flipH="1" rot="10800000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flipH="1" rot="10800000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flipH="1" rot="10800000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flipH="1" rot="10800000">
            <a:off x="3225800" y="1803658"/>
            <a:ext cx="0" cy="4430478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&amp;A">
    <p:bg>
      <p:bgPr>
        <a:solidFill>
          <a:srgbClr val="FFDB00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it Tickets">
    <p:bg>
      <p:bgPr>
        <a:solidFill>
          <a:srgbClr val="FFAFC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 cop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flipH="1" rot="10800000">
            <a:off x="3225800" y="1803658"/>
            <a:ext cx="0" cy="4430478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flipH="1" rot="10800000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flipH="1" rot="10800000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pter">
    <p:bg>
      <p:bgPr>
        <a:solidFill>
          <a:srgbClr val="1EC9C6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/>
          <p:nvPr>
            <p:ph idx="1" type="body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/>
          <p:nvPr>
            <p:ph idx="1" type="body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scussion"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ull Imag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 w/ Source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on-Bulleted 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Text,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der Rev">
    <p:bg>
      <p:bgPr>
        <a:solidFill>
          <a:srgbClr val="000000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act Info">
    <p:bg>
      <p:bgPr>
        <a:solidFill>
          <a:srgbClr val="000000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">
    <p:bg>
      <p:bgPr>
        <a:solidFill>
          <a:srgbClr val="000000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14" name="Shape 2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4999" y="762000"/>
            <a:ext cx="2832000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pter">
    <p:bg>
      <p:bgPr>
        <a:solidFill>
          <a:srgbClr val="1EC9C6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18" name="Shape 21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Text, 1 Column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224" name="Shape 224"/>
          <p:cNvSpPr txBox="1"/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ercise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7" name="Shape 2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8" name="Shape 228"/>
          <p:cNvCxnSpPr/>
          <p:nvPr/>
        </p:nvCxnSpPr>
        <p:spPr>
          <a:xfrm flipH="1" rot="10800000">
            <a:off x="6350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9" name="Shape 229"/>
          <p:cNvCxnSpPr/>
          <p:nvPr/>
        </p:nvCxnSpPr>
        <p:spPr>
          <a:xfrm flipH="1" rot="10800000">
            <a:off x="46228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 flipH="1" rot="10800000">
            <a:off x="635000" y="57528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2" name="Shape 232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233" name="Shape 233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234" name="Shape 234"/>
          <p:cNvSpPr/>
          <p:nvPr/>
        </p:nvSpPr>
        <p:spPr>
          <a:xfrm>
            <a:off x="4635500" y="5359400"/>
            <a:ext cx="77468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235" name="Shape 235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9" name="Shape 239"/>
          <p:cNvCxnSpPr/>
          <p:nvPr/>
        </p:nvCxnSpPr>
        <p:spPr>
          <a:xfrm flipH="1" rot="10800000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0" name="Shape 240"/>
          <p:cNvCxnSpPr/>
          <p:nvPr/>
        </p:nvCxnSpPr>
        <p:spPr>
          <a:xfrm flipH="1" rot="10800000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1" name="Shape 241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242" name="Shape 242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6" name="Shape 24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7" name="Shape 247"/>
          <p:cNvSpPr txBox="1"/>
          <p:nvPr>
            <p:ph idx="1" type="body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1" name="Shape 2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2" name="Shape 252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6" name="Shape 2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7" name="Shape 257"/>
          <p:cNvSpPr txBox="1"/>
          <p:nvPr>
            <p:ph idx="1" type="body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3" name="Shape 26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4" name="Shape 264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5" name="Shape 265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harts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9" name="Shape 26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0" name="Shape 270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llouts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hape 2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5" name="Shape 2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76" name="Shape 276"/>
          <p:cNvGrpSpPr/>
          <p:nvPr/>
        </p:nvGrpSpPr>
        <p:grpSpPr>
          <a:xfrm>
            <a:off x="635000" y="1828800"/>
            <a:ext cx="1269899" cy="1269899"/>
            <a:chOff x="0" y="0"/>
            <a:chExt cx="1269899" cy="1269899"/>
          </a:xfrm>
        </p:grpSpPr>
        <p:pic>
          <p:nvPicPr>
            <p:cNvPr id="277" name="Shape 27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889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2159000" y="1828800"/>
            <a:ext cx="1269899" cy="1269899"/>
            <a:chOff x="0" y="0"/>
            <a:chExt cx="1269899" cy="1269899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101600" y="3479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35000" y="3340100"/>
            <a:ext cx="1269899" cy="1269899"/>
            <a:chOff x="0" y="0"/>
            <a:chExt cx="1269899" cy="1269899"/>
          </a:xfrm>
        </p:grpSpPr>
        <p:pic>
          <p:nvPicPr>
            <p:cNvPr id="283" name="Shape 28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Shape 284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159000" y="3340100"/>
            <a:ext cx="1269899" cy="1269899"/>
            <a:chOff x="0" y="0"/>
            <a:chExt cx="1269899" cy="1269899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635000" y="4876800"/>
            <a:ext cx="1269899" cy="1269899"/>
            <a:chOff x="0" y="0"/>
            <a:chExt cx="1269899" cy="1269899"/>
          </a:xfrm>
        </p:grpSpPr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2159000" y="4876800"/>
            <a:ext cx="1269899" cy="1269899"/>
            <a:chOff x="0" y="0"/>
            <a:chExt cx="1269899" cy="1269899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294" name="Shape 294"/>
          <p:cNvSpPr/>
          <p:nvPr/>
        </p:nvSpPr>
        <p:spPr>
          <a:xfrm>
            <a:off x="8790781" y="1828800"/>
            <a:ext cx="3236112" cy="203202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</a:p>
        </p:txBody>
      </p:sp>
      <p:grpSp>
        <p:nvGrpSpPr>
          <p:cNvPr id="295" name="Shape 295"/>
          <p:cNvGrpSpPr/>
          <p:nvPr/>
        </p:nvGrpSpPr>
        <p:grpSpPr>
          <a:xfrm>
            <a:off x="4051298" y="1828799"/>
            <a:ext cx="2031899" cy="2031899"/>
            <a:chOff x="0" y="0"/>
            <a:chExt cx="2031899" cy="2031899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8" y="1828799"/>
            <a:ext cx="2031899" cy="2031899"/>
            <a:chOff x="0" y="0"/>
            <a:chExt cx="2031899" cy="2031899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051298" y="4114798"/>
            <a:ext cx="2031899" cy="2031899"/>
            <a:chOff x="0" y="0"/>
            <a:chExt cx="2031899" cy="2031899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1651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651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6362698" y="4114798"/>
            <a:ext cx="2031899" cy="2031899"/>
            <a:chOff x="0" y="0"/>
            <a:chExt cx="2031899" cy="2031899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1778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1778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311" name="Shape 311"/>
          <p:cNvSpPr/>
          <p:nvPr/>
        </p:nvSpPr>
        <p:spPr>
          <a:xfrm>
            <a:off x="8790781" y="4114800"/>
            <a:ext cx="3236112" cy="203202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anchorCtr="0" anchor="t" bIns="279400" lIns="279400" rIns="279400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hape 3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4" name="Shape 3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15" name="Shape 315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16" name="Shape 3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18" name="Shape 318"/>
          <p:cNvCxnSpPr/>
          <p:nvPr/>
        </p:nvCxnSpPr>
        <p:spPr>
          <a:xfrm flipH="1" rot="10800000">
            <a:off x="3911600" y="3243397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9" name="Shape 319"/>
          <p:cNvCxnSpPr/>
          <p:nvPr/>
        </p:nvCxnSpPr>
        <p:spPr>
          <a:xfrm flipH="1" rot="10800000">
            <a:off x="3911600" y="5381314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0" name="Shape 320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321" name="Shape 321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322" name="Shape 322"/>
          <p:cNvCxnSpPr/>
          <p:nvPr/>
        </p:nvCxnSpPr>
        <p:spPr>
          <a:xfrm flipH="1" rot="10800000">
            <a:off x="3911600" y="2223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3" name="Shape 323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&amp;A">
    <p:bg>
      <p:bgPr>
        <a:solidFill>
          <a:srgbClr val="FFDB00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27" name="Shape 3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28" name="Shape 328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it Tickets">
    <p:bg>
      <p:bgPr>
        <a:solidFill>
          <a:srgbClr val="FFAFC0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31" name="Shape 33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32" name="Shape 332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 cop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Shape 33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37" name="Shape 337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38" name="Shape 33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Shape 339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40" name="Shape 340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3" name="Shape 3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4" name="Shape 344"/>
          <p:cNvCxnSpPr/>
          <p:nvPr/>
        </p:nvCxnSpPr>
        <p:spPr>
          <a:xfrm flipH="1" rot="10800000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5" name="Shape 345"/>
          <p:cNvCxnSpPr/>
          <p:nvPr/>
        </p:nvCxnSpPr>
        <p:spPr>
          <a:xfrm flipH="1" rot="10800000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Shape 346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347" name="Shape 347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1201420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xercis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flipH="1" rot="10800000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flipH="1" rot="10800000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flipH="1" rot="10800000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Full Page Image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351" name="Shape 351"/>
          <p:cNvSpPr txBox="1"/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indent="228600" lvl="1" rtl="0">
              <a:lnSpc>
                <a:spcPct val="92592"/>
              </a:lnSpc>
              <a:spcBef>
                <a:spcPts val="0"/>
              </a:spcBef>
              <a:defRPr/>
            </a:lvl2pPr>
            <a:lvl3pPr indent="457200" lvl="2" rtl="0">
              <a:lnSpc>
                <a:spcPct val="92592"/>
              </a:lnSpc>
              <a:spcBef>
                <a:spcPts val="0"/>
              </a:spcBef>
              <a:defRPr/>
            </a:lvl3pPr>
            <a:lvl4pPr indent="685800" lvl="3" rtl="0">
              <a:lnSpc>
                <a:spcPct val="92592"/>
              </a:lnSpc>
              <a:spcBef>
                <a:spcPts val="0"/>
              </a:spcBef>
              <a:defRPr/>
            </a:lvl4pPr>
            <a:lvl5pPr indent="914400" lvl="4" rtl="0">
              <a:lnSpc>
                <a:spcPct val="92592"/>
              </a:lnSpc>
              <a:spcBef>
                <a:spcPts val="0"/>
              </a:spcBef>
              <a:defRPr/>
            </a:lvl5pPr>
            <a:lvl6pPr indent="1143000" lvl="5" rtl="0">
              <a:lnSpc>
                <a:spcPct val="92592"/>
              </a:lnSpc>
              <a:spcBef>
                <a:spcPts val="0"/>
              </a:spcBef>
              <a:defRPr/>
            </a:lvl6pPr>
            <a:lvl7pPr indent="1371600" lvl="6" rtl="0">
              <a:lnSpc>
                <a:spcPct val="92592"/>
              </a:lnSpc>
              <a:spcBef>
                <a:spcPts val="0"/>
              </a:spcBef>
              <a:defRPr/>
            </a:lvl7pPr>
            <a:lvl8pPr indent="1600200" lvl="7" rtl="0">
              <a:lnSpc>
                <a:spcPct val="92592"/>
              </a:lnSpc>
              <a:spcBef>
                <a:spcPts val="0"/>
              </a:spcBef>
              <a:defRPr/>
            </a:lvl8pPr>
            <a:lvl9pPr indent="1828800" lvl="8" rtl="0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352" name="Shape 352"/>
          <p:cNvSpPr txBox="1"/>
          <p:nvPr>
            <p:ph idx="12" type="sldNum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6" name="Shape 3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7" name="Shape 357"/>
          <p:cNvSpPr txBox="1"/>
          <p:nvPr>
            <p:ph idx="1" type="body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358" name="Shape 358"/>
          <p:cNvSpPr txBox="1"/>
          <p:nvPr>
            <p:ph idx="12" type="sldNum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2" name="Shape 36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3" name="Shape 363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364" name="Shape 364"/>
          <p:cNvSpPr txBox="1"/>
          <p:nvPr>
            <p:ph idx="12" type="sldNum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 txBox="1"/>
          <p:nvPr>
            <p:ph idx="1" type="body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370" name="Shape 370"/>
          <p:cNvSpPr txBox="1"/>
          <p:nvPr>
            <p:ph idx="12" type="sldNum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Smart Phones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6" name="Shape 37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7" name="Shape 377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8" name="Shape 378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scussion">
    <p:bg>
      <p:bgPr>
        <a:solidFill>
          <a:srgbClr val="000000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84" name="Shape 384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385" name="Shape 385"/>
          <p:cNvSpPr txBox="1"/>
          <p:nvPr>
            <p:ph idx="12" type="sldNum"/>
          </p:nvPr>
        </p:nvSpPr>
        <p:spPr>
          <a:xfrm>
            <a:off x="1203045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371600" lvl="6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600200" lvl="7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ull Image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8" name="Shape 3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Shape 3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1" name="Shape 3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ed Text w/ Source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Shape 3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4" name="Shape 3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on-Bulleted Text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hape 39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7" name="Shape 39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se Stu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flipH="1" rot="10800000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flipH="1" rot="10800000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Shape 39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0" name="Shape 40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der Rev">
    <p:bg>
      <p:bgPr>
        <a:solidFill>
          <a:srgbClr val="000000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Shape 4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03" name="Shape 4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act Info">
    <p:bg>
      <p:bgPr>
        <a:solidFill>
          <a:srgbClr val="000000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Shape 4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06" name="Shape 4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07" name="Shape 407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408" name="Shape 40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MAC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/>
          <p:nvPr>
            <p:ph idx="1" type="body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MAC Book Pr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: IPad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/>
          <p:nvPr>
            <p:ph idx="1" type="body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indent="228600" lvl="1" rtl="0">
              <a:lnSpc>
                <a:spcPct val="100000"/>
              </a:lnSpc>
              <a:spcBef>
                <a:spcPts val="0"/>
              </a:spcBef>
              <a:defRPr/>
            </a:lvl2pPr>
            <a:lvl3pPr indent="457200" lvl="2" rtl="0">
              <a:lnSpc>
                <a:spcPct val="100000"/>
              </a:lnSpc>
              <a:spcBef>
                <a:spcPts val="0"/>
              </a:spcBef>
              <a:defRPr/>
            </a:lvl3pPr>
            <a:lvl4pPr indent="685800" lvl="3" rtl="0">
              <a:lnSpc>
                <a:spcPct val="100000"/>
              </a:lnSpc>
              <a:spcBef>
                <a:spcPts val="0"/>
              </a:spcBef>
              <a:defRPr/>
            </a:lvl4pPr>
            <a:lvl5pPr indent="914400" lvl="4" rtl="0">
              <a:lnSpc>
                <a:spcPct val="100000"/>
              </a:lnSpc>
              <a:spcBef>
                <a:spcPts val="0"/>
              </a:spcBef>
              <a:defRPr/>
            </a:lvl5pPr>
            <a:lvl6pPr indent="1143000" lvl="5" rtl="0">
              <a:lnSpc>
                <a:spcPct val="100000"/>
              </a:lnSpc>
              <a:spcBef>
                <a:spcPts val="0"/>
              </a:spcBef>
              <a:defRPr/>
            </a:lvl6pPr>
            <a:lvl7pPr indent="1371600" lvl="6" rtl="0">
              <a:lnSpc>
                <a:spcPct val="100000"/>
              </a:lnSpc>
              <a:spcBef>
                <a:spcPts val="0"/>
              </a:spcBef>
              <a:defRPr/>
            </a:lvl7pPr>
            <a:lvl8pPr indent="1600200" lvl="7" rtl="0">
              <a:lnSpc>
                <a:spcPct val="100000"/>
              </a:lnSpc>
              <a:spcBef>
                <a:spcPts val="0"/>
              </a:spcBef>
              <a:defRPr/>
            </a:lvl8pPr>
            <a:lvl9pPr indent="1828800" lvl="8" rtl="0">
              <a:lnSpc>
                <a:spcPct val="100000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58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29" Type="http://schemas.openxmlformats.org/officeDocument/2006/relationships/slideLayout" Target="../slideLayouts/slideLayout60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31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2592"/>
              </a:lnSpc>
              <a:spcBef>
                <a:spcPts val="0"/>
              </a:spcBef>
              <a:defRPr/>
            </a:lvl1pPr>
            <a:lvl2pPr indent="228600" lvl="1" marL="0" marR="0" rtl="0" algn="l">
              <a:lnSpc>
                <a:spcPct val="92592"/>
              </a:lnSpc>
              <a:spcBef>
                <a:spcPts val="0"/>
              </a:spcBef>
              <a:defRPr/>
            </a:lvl2pPr>
            <a:lvl3pPr indent="457200" lvl="2" marL="0" marR="0" rtl="0" algn="l">
              <a:lnSpc>
                <a:spcPct val="92592"/>
              </a:lnSpc>
              <a:spcBef>
                <a:spcPts val="0"/>
              </a:spcBef>
              <a:defRPr/>
            </a:lvl3pPr>
            <a:lvl4pPr indent="685800" lvl="3" marL="0" marR="0" rtl="0" algn="l">
              <a:lnSpc>
                <a:spcPct val="92592"/>
              </a:lnSpc>
              <a:spcBef>
                <a:spcPts val="0"/>
              </a:spcBef>
              <a:defRPr/>
            </a:lvl4pPr>
            <a:lvl5pPr indent="914400" lvl="4" marL="0" marR="0" rtl="0" algn="l">
              <a:lnSpc>
                <a:spcPct val="92592"/>
              </a:lnSpc>
              <a:spcBef>
                <a:spcPts val="0"/>
              </a:spcBef>
              <a:defRPr/>
            </a:lvl5pPr>
            <a:lvl6pPr indent="1143000" lvl="5" marL="0" marR="0" rtl="0" algn="l">
              <a:lnSpc>
                <a:spcPct val="92592"/>
              </a:lnSpc>
              <a:spcBef>
                <a:spcPts val="0"/>
              </a:spcBef>
              <a:defRPr/>
            </a:lvl6pPr>
            <a:lvl7pPr indent="1371600" lvl="6" marL="0" marR="0" rtl="0" algn="l">
              <a:lnSpc>
                <a:spcPct val="92592"/>
              </a:lnSpc>
              <a:spcBef>
                <a:spcPts val="0"/>
              </a:spcBef>
              <a:defRPr/>
            </a:lvl7pPr>
            <a:lvl8pPr indent="1600200" lvl="7" marL="0" marR="0" rtl="0" algn="l">
              <a:lnSpc>
                <a:spcPct val="92592"/>
              </a:lnSpc>
              <a:spcBef>
                <a:spcPts val="0"/>
              </a:spcBef>
              <a:defRPr/>
            </a:lvl8pPr>
            <a:lvl9pPr indent="1828800" lvl="8" marL="0" marR="0" rtl="0" algn="l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defRPr/>
            </a:lvl1pPr>
            <a:lvl2pPr indent="-78740" lvl="1" marL="660400" marR="0" rtl="0" algn="l">
              <a:spcBef>
                <a:spcPts val="1000"/>
              </a:spcBef>
              <a:buFont typeface="Merriweather Sans"/>
              <a:buChar char="‣"/>
              <a:defRPr/>
            </a:lvl2pPr>
            <a:lvl3pPr indent="-78739" lvl="2" marL="1117600" marR="0" rtl="0" algn="l">
              <a:spcBef>
                <a:spcPts val="1000"/>
              </a:spcBef>
              <a:buFont typeface="Merriweather Sans"/>
              <a:buChar char="‣"/>
              <a:defRPr/>
            </a:lvl3pPr>
            <a:lvl4pPr indent="-78739" lvl="3" marL="1574800" marR="0" rtl="0" algn="l">
              <a:spcBef>
                <a:spcPts val="1000"/>
              </a:spcBef>
              <a:buFont typeface="Merriweather Sans"/>
              <a:buChar char="‣"/>
              <a:defRPr/>
            </a:lvl4pPr>
            <a:lvl5pPr indent="-78739" lvl="4" marL="2032000" marR="0" rtl="0" algn="l">
              <a:spcBef>
                <a:spcPts val="1000"/>
              </a:spcBef>
              <a:buFont typeface="Merriweather Sans"/>
              <a:buChar char="‣"/>
              <a:defRPr/>
            </a:lvl5pPr>
            <a:lvl6pPr indent="-78739" lvl="5" marL="2654300" marR="0" rtl="0" algn="l">
              <a:spcBef>
                <a:spcPts val="1000"/>
              </a:spcBef>
              <a:buFont typeface="Arial"/>
              <a:buChar char="•"/>
              <a:defRPr/>
            </a:lvl6pPr>
            <a:lvl7pPr indent="-78739" lvl="6" marL="3009900" marR="0" rtl="0" algn="l">
              <a:spcBef>
                <a:spcPts val="1000"/>
              </a:spcBef>
              <a:buFont typeface="Arial"/>
              <a:buChar char="•"/>
              <a:defRPr/>
            </a:lvl7pPr>
            <a:lvl8pPr indent="-78740" lvl="7" marL="3365500" marR="0" rtl="0" algn="l">
              <a:spcBef>
                <a:spcPts val="1000"/>
              </a:spcBef>
              <a:buFont typeface="Arial"/>
              <a:buChar char="•"/>
              <a:defRPr/>
            </a:lvl8pPr>
            <a:lvl9pPr indent="-78740" lvl="8" marL="3721100" marR="0" rtl="0" algn="l">
              <a:spcBef>
                <a:spcPts val="1000"/>
              </a:spcBef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Shape 20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Shape 210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2592"/>
              </a:lnSpc>
              <a:spcBef>
                <a:spcPts val="0"/>
              </a:spcBef>
              <a:defRPr/>
            </a:lvl1pPr>
            <a:lvl2pPr indent="228600" lvl="1" marL="0" marR="0" rtl="0" algn="l">
              <a:lnSpc>
                <a:spcPct val="92592"/>
              </a:lnSpc>
              <a:spcBef>
                <a:spcPts val="0"/>
              </a:spcBef>
              <a:defRPr/>
            </a:lvl2pPr>
            <a:lvl3pPr indent="457200" lvl="2" marL="0" marR="0" rtl="0" algn="l">
              <a:lnSpc>
                <a:spcPct val="92592"/>
              </a:lnSpc>
              <a:spcBef>
                <a:spcPts val="0"/>
              </a:spcBef>
              <a:defRPr/>
            </a:lvl3pPr>
            <a:lvl4pPr indent="685800" lvl="3" marL="0" marR="0" rtl="0" algn="l">
              <a:lnSpc>
                <a:spcPct val="92592"/>
              </a:lnSpc>
              <a:spcBef>
                <a:spcPts val="0"/>
              </a:spcBef>
              <a:defRPr/>
            </a:lvl4pPr>
            <a:lvl5pPr indent="914400" lvl="4" marL="0" marR="0" rtl="0" algn="l">
              <a:lnSpc>
                <a:spcPct val="92592"/>
              </a:lnSpc>
              <a:spcBef>
                <a:spcPts val="0"/>
              </a:spcBef>
              <a:defRPr/>
            </a:lvl5pPr>
            <a:lvl6pPr indent="1143000" lvl="5" marL="0" marR="0" rtl="0" algn="l">
              <a:lnSpc>
                <a:spcPct val="92592"/>
              </a:lnSpc>
              <a:spcBef>
                <a:spcPts val="0"/>
              </a:spcBef>
              <a:defRPr/>
            </a:lvl6pPr>
            <a:lvl7pPr indent="1371600" lvl="6" marL="0" marR="0" rtl="0" algn="l">
              <a:lnSpc>
                <a:spcPct val="92592"/>
              </a:lnSpc>
              <a:spcBef>
                <a:spcPts val="0"/>
              </a:spcBef>
              <a:defRPr/>
            </a:lvl7pPr>
            <a:lvl8pPr indent="1600200" lvl="7" marL="0" marR="0" rtl="0" algn="l">
              <a:lnSpc>
                <a:spcPct val="92592"/>
              </a:lnSpc>
              <a:spcBef>
                <a:spcPts val="0"/>
              </a:spcBef>
              <a:defRPr/>
            </a:lvl8pPr>
            <a:lvl9pPr indent="1828800" lvl="8" marL="0" marR="0" rtl="0" algn="l">
              <a:lnSpc>
                <a:spcPct val="92592"/>
              </a:lnSpc>
              <a:spcBef>
                <a:spcPts val="0"/>
              </a:spcBef>
              <a:defRPr/>
            </a:lvl9pPr>
          </a:lstStyle>
          <a:p/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defRPr/>
            </a:lvl1pPr>
            <a:lvl2pPr indent="-78740" lvl="1" marL="660400" marR="0" rtl="0" algn="l">
              <a:spcBef>
                <a:spcPts val="1000"/>
              </a:spcBef>
              <a:buFont typeface="Merriweather Sans"/>
              <a:buChar char="‣"/>
              <a:defRPr/>
            </a:lvl2pPr>
            <a:lvl3pPr indent="-78739" lvl="2" marL="1117600" marR="0" rtl="0" algn="l">
              <a:spcBef>
                <a:spcPts val="1000"/>
              </a:spcBef>
              <a:buFont typeface="Merriweather Sans"/>
              <a:buChar char="‣"/>
              <a:defRPr/>
            </a:lvl3pPr>
            <a:lvl4pPr indent="-78739" lvl="3" marL="1574800" marR="0" rtl="0" algn="l">
              <a:spcBef>
                <a:spcPts val="1000"/>
              </a:spcBef>
              <a:buFont typeface="Merriweather Sans"/>
              <a:buChar char="‣"/>
              <a:defRPr/>
            </a:lvl4pPr>
            <a:lvl5pPr indent="-78739" lvl="4" marL="2032000" marR="0" rtl="0" algn="l">
              <a:spcBef>
                <a:spcPts val="1000"/>
              </a:spcBef>
              <a:buFont typeface="Merriweather Sans"/>
              <a:buChar char="‣"/>
              <a:defRPr/>
            </a:lvl5pPr>
            <a:lvl6pPr indent="-78739" lvl="5" marL="2654300" marR="0" rtl="0" algn="l">
              <a:spcBef>
                <a:spcPts val="1000"/>
              </a:spcBef>
              <a:buFont typeface="Arial"/>
              <a:buChar char="•"/>
              <a:defRPr/>
            </a:lvl6pPr>
            <a:lvl7pPr indent="-78739" lvl="6" marL="3009900" marR="0" rtl="0" algn="l">
              <a:spcBef>
                <a:spcPts val="1000"/>
              </a:spcBef>
              <a:buFont typeface="Arial"/>
              <a:buChar char="•"/>
              <a:defRPr/>
            </a:lvl7pPr>
            <a:lvl8pPr indent="-78740" lvl="7" marL="3365500" marR="0" rtl="0" algn="l">
              <a:spcBef>
                <a:spcPts val="1000"/>
              </a:spcBef>
              <a:buFont typeface="Arial"/>
              <a:buChar char="•"/>
              <a:defRPr/>
            </a:lvl8pPr>
            <a:lvl9pPr indent="-78740" lvl="8" marL="3721100" marR="0" rtl="0" algn="l">
              <a:spcBef>
                <a:spcPts val="1000"/>
              </a:spcBef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riot.ryanb.cc/general-content-coding/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pypi.python.org/pypi/vaderSentiment" TargetMode="External"/><Relationship Id="rId4" Type="http://schemas.openxmlformats.org/officeDocument/2006/relationships/hyperlink" Target="http://www.alchemyapi.com/products/alchemylanguage" TargetMode="External"/><Relationship Id="rId5" Type="http://schemas.openxmlformats.org/officeDocument/2006/relationships/hyperlink" Target="https://www.ibm.com/watson/developercloud/personality-insights.html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://textinspector.com/workflow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0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5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://www.bloomberg.com/news/articles/2010-12-23/ibm-predicts-holographic-calls-air-breathing-batteries-by-2015" TargetMode="External"/><Relationship Id="rId4" Type="http://schemas.openxmlformats.org/officeDocument/2006/relationships/image" Target="../media/image44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buNone/>
            </a:pPr>
            <a:r>
              <a:t/>
            </a:r>
            <a:endParaRPr i="1" sz="2800">
              <a:solidFill>
                <a:srgbClr val="E5212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i="1" lang="en-US" sz="280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Ivan Hernandez, PhD</a:t>
            </a:r>
          </a:p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buNone/>
            </a:pPr>
            <a:r>
              <a:t/>
            </a:r>
            <a:endParaRPr i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NATURAL LANGUAGE PROCESSING AND TEXT CLASSIFICATION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478" name="Shape 478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TEXT PROCESSING IN SCIKIT-LEARN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Scikit-learn has many pre-processing utilities that simplify tasks required to convert text into features for a model.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can be found in the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sklearn.preprocessing.text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package.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assumption behind these preprocessing utilities is that you already have a collection of text documents that you want to classify and you have them in a list/Pandas column, where each row is a new document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TEXT PROCESSING IN SCIKIT-LEARN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a function converts a collection of text into a matrix of features.  Each row will be a sample (an article or piece of text) and each column will be a text feature (usually a count or binary feature per word).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takes your column of text and creates a running count of what are all of the possible words, in the document as well as their total frequency. 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You actually have to “fit” the CountVectorizer to your dataset to have it learn the vocabulary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COUNTVECTORIZER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Instantiate a new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sklearn.feature_extraction.text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CountVectorizer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vectorizer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CountVectorizer()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Use </a:t>
            </a:r>
            <a:r>
              <a:rPr lang="en-US" sz="240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`fit`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 learn the vocabulary of the titles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vectorizer.fit(documents)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Use </a:t>
            </a:r>
            <a:r>
              <a:rPr lang="en-US" sz="2400">
                <a:solidFill>
                  <a:srgbClr val="B52A1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`tranform`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 generate the sample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word matrix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one column per feature (word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grams)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vectorizer.transform(documents 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COUNTVECTORIZER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Vectorizers are like other models in scikit-learn.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create a vectorizer object with the parameters of our feature space.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fit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 vectorizer to learn the vocabulary.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 set of text into that feature space.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COUNTVECTORIZER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INDEPENDENT PRACTICE</a:t>
            </a:r>
          </a:p>
        </p:txBody>
      </p:sp>
      <p:sp>
        <p:nvSpPr>
          <p:cNvPr id="508" name="Shape 508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CONSIDERATIONS WHEN PROCESSING TEXT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idx="1" type="body"/>
          </p:nvPr>
        </p:nvSpPr>
        <p:spPr>
          <a:xfrm>
            <a:off x="635000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-2184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200">
                <a:latin typeface="Georgia"/>
                <a:ea typeface="Georgia"/>
                <a:cs typeface="Georgia"/>
                <a:sym typeface="Georgia"/>
              </a:rPr>
              <a:t>Documents that are longer will have higher counts for every word,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200">
                <a:latin typeface="Georgia"/>
                <a:ea typeface="Georgia"/>
                <a:cs typeface="Georgia"/>
                <a:sym typeface="Georgia"/>
              </a:rPr>
              <a:t>We want the words to represent what the document is about.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200">
                <a:latin typeface="Georgia"/>
                <a:ea typeface="Georgia"/>
                <a:cs typeface="Georgia"/>
                <a:sym typeface="Georgia"/>
              </a:rPr>
              <a:t>If a wikipedia is about Barack Obama, we want the word “president” to have a high score 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200">
                <a:latin typeface="Georgia"/>
                <a:ea typeface="Georgia"/>
                <a:cs typeface="Georgia"/>
                <a:sym typeface="Georgia"/>
              </a:rPr>
              <a:t>An article about U.S. history will have a higher count for president, even though that’s not what it’s mainly about.</a:t>
            </a: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-2184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200">
                <a:latin typeface="Georgia"/>
                <a:ea typeface="Georgia"/>
                <a:cs typeface="Georgia"/>
                <a:sym typeface="Georgia"/>
              </a:rPr>
              <a:t>We also want words that are NOT unique to the article to be less emphasized:</a:t>
            </a:r>
          </a:p>
          <a:p>
            <a: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200">
                <a:latin typeface="Georgia"/>
                <a:ea typeface="Georgia"/>
                <a:cs typeface="Georgia"/>
                <a:sym typeface="Georgia"/>
              </a:rPr>
              <a:t>An article about Barack Obama will have a lot more counts for the word “the” than the word “president”</a:t>
            </a: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200">
                <a:latin typeface="Georgia"/>
                <a:ea typeface="Georgia"/>
                <a:cs typeface="Georgia"/>
                <a:sym typeface="Georgia"/>
              </a:rPr>
              <a:t>Only because “the” is a common word. </a:t>
            </a: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200">
                <a:latin typeface="Georgia"/>
                <a:ea typeface="Georgia"/>
                <a:cs typeface="Georgia"/>
                <a:sym typeface="Georgia"/>
              </a:rPr>
              <a:t>We need to take into account that “president” is a unique term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4" name="Shape 51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PROBLEM WITH USING COUNTS AS PREDICTOR VALUES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>
            <p:ph idx="1" type="body"/>
          </p:nvPr>
        </p:nvSpPr>
        <p:spPr>
          <a:xfrm>
            <a:off x="635000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Using the pure counts of words can over represent words that are not important.</a:t>
            </a: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 alternative approach to  using counts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is a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Term Frequency - Inverse Document Frequency (TF-IDF) representation.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Rather than assign each word a count for each document, the word is assigned a value called the TF-IDF.</a:t>
            </a: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TF-IDF for a word in a document is the product of: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That word’s frequency in the document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The inverse of the word’s overall frequency in all of the documents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0" name="Shape 52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TERM FREQUENCY - INVERSE DOCUMENT FREQUENCY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/>
          <p:nvPr>
            <p:ph idx="1" type="body"/>
          </p:nvPr>
        </p:nvSpPr>
        <p:spPr>
          <a:xfrm>
            <a:off x="635000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Georgia"/>
              <a:ea typeface="Georgia"/>
              <a:cs typeface="Georgia"/>
              <a:sym typeface="Georgia"/>
            </a:endParaRPr>
          </a:p>
          <a:p>
            <a:pPr indent="-2438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i="1" lang="en-US" sz="2600">
                <a:latin typeface="Georgia"/>
                <a:ea typeface="Georgia"/>
                <a:cs typeface="Georgia"/>
                <a:sym typeface="Georgia"/>
              </a:rPr>
              <a:t>Term Frequency</a:t>
            </a:r>
            <a:r>
              <a:rPr lang="en-US" sz="2600">
                <a:latin typeface="Georgia"/>
                <a:ea typeface="Georgia"/>
                <a:cs typeface="Georgia"/>
                <a:sym typeface="Georgia"/>
              </a:rPr>
              <a:t> is equivalent to 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600">
                <a:latin typeface="Georgia"/>
                <a:ea typeface="Georgia"/>
                <a:cs typeface="Georgia"/>
                <a:sym typeface="Georgia"/>
              </a:rPr>
              <a:t> features, just the number of times a word appears in the document (i.e. count).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600">
                <a:latin typeface="Georgia"/>
                <a:ea typeface="Georgia"/>
                <a:cs typeface="Georgia"/>
                <a:sym typeface="Georgia"/>
              </a:rPr>
              <a:t>Our way of seeing what is the document is about. If the document is about “presidents”, then “president” should occur a lot in the document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600">
                <a:latin typeface="Georgia"/>
                <a:ea typeface="Georgia"/>
                <a:cs typeface="Georgia"/>
                <a:sym typeface="Georgia"/>
              </a:rPr>
              <a:t>We just need to correct/weight the counts to downplay words that have a high-base rate of occurrence (e.g, “the”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Georgia"/>
              <a:ea typeface="Georgia"/>
              <a:cs typeface="Georgia"/>
              <a:sym typeface="Georgia"/>
            </a:endParaRPr>
          </a:p>
          <a:p>
            <a:pPr indent="-243840" lvl="0" marL="2032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i="1" lang="en-US" sz="2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Inverse Document Frequency</a:t>
            </a:r>
            <a:r>
              <a:rPr lang="en-US" sz="2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just 1/Document Frequency.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i="1" lang="en-US" sz="2600">
                <a:latin typeface="Georgia"/>
                <a:ea typeface="Georgia"/>
                <a:cs typeface="Georgia"/>
                <a:sym typeface="Georgia"/>
              </a:rPr>
              <a:t>Document Frequency</a:t>
            </a:r>
            <a:r>
              <a:rPr lang="en-US" sz="2600">
                <a:latin typeface="Georgia"/>
                <a:ea typeface="Georgia"/>
                <a:cs typeface="Georgia"/>
                <a:sym typeface="Georgia"/>
              </a:rPr>
              <a:t> is the percentage of documents that a particular word appears in. 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600">
                <a:latin typeface="Georgia"/>
                <a:ea typeface="Georgia"/>
                <a:cs typeface="Georgia"/>
                <a:sym typeface="Georgia"/>
              </a:rPr>
              <a:t>For example, “the” would be 100% while “president” is much lower. 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600">
                <a:latin typeface="Georgia"/>
                <a:ea typeface="Georgia"/>
                <a:cs typeface="Georgia"/>
                <a:sym typeface="Georgia"/>
              </a:rPr>
              <a:t>This value corrects the term frequency value for common vs. rare words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6" name="Shape 5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TERM FREQUENCY - INVERSE DOCUMENT FREQUENCY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>
            <p:ph idx="1" type="body"/>
          </p:nvPr>
        </p:nvSpPr>
        <p:spPr>
          <a:xfrm>
            <a:off x="634999" y="1301275"/>
            <a:ext cx="123699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Combining, TF-IDF = Term Frequency * Inverse Document Frequency or TF-IDF = Term Frequency / Document Frequency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intuition is that the words that have high weight are those that either appear </a:t>
            </a:r>
            <a:r>
              <a:rPr b="1" i="1" lang="en-US" sz="2800">
                <a:latin typeface="Georgia"/>
                <a:ea typeface="Georgia"/>
                <a:cs typeface="Georgia"/>
                <a:sym typeface="Georgia"/>
              </a:rPr>
              <a:t>frequently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 this document or appear </a:t>
            </a:r>
            <a:r>
              <a:rPr b="1" i="1" lang="en-US" sz="2800">
                <a:latin typeface="Georgia"/>
                <a:ea typeface="Georgia"/>
                <a:cs typeface="Georgia"/>
                <a:sym typeface="Georgia"/>
              </a:rPr>
              <a:t>rarely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 other documents (and are therefore unique to this document).  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sklearn.feature_extraction.text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TfidfVectorizer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vectorizer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TfidfVectorizer()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2" name="Shape 5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TERM FREQUENCY - INVERSE DOCUMENT FREQUENCY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NATURAL LANGUAGE PROCESSING AND TEXT CLASSIFICATION</a:t>
            </a:r>
          </a:p>
        </p:txBody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Demonstrate how to classify text or documents using scikit-learn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Describe how to extract meaning from texts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Define natural language processing and 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1" name="Shape 421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>
            <p:ph idx="1" type="body"/>
          </p:nvPr>
        </p:nvSpPr>
        <p:spPr>
          <a:xfrm>
            <a:off x="634999" y="1301275"/>
            <a:ext cx="123699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500">
                <a:latin typeface="Georgia"/>
                <a:ea typeface="Georgia"/>
                <a:cs typeface="Georgia"/>
                <a:sym typeface="Georgia"/>
              </a:rPr>
              <a:t>Word “president” appears 10 times in a document, and appears in 1 / 100 documents, the tf-idf value for the “president” column for that document is: </a:t>
            </a:r>
          </a:p>
          <a:p>
            <a: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500">
                <a:latin typeface="Georgia"/>
                <a:ea typeface="Georgia"/>
                <a:cs typeface="Georgia"/>
                <a:sym typeface="Georgia"/>
              </a:rPr>
              <a:t>Term Frequency = 10</a:t>
            </a:r>
          </a:p>
          <a:p>
            <a: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500">
                <a:latin typeface="Georgia"/>
                <a:ea typeface="Georgia"/>
                <a:cs typeface="Georgia"/>
                <a:sym typeface="Georgia"/>
              </a:rPr>
              <a:t>Inverse Document frequency = (100 / 1) = 100</a:t>
            </a:r>
          </a:p>
          <a:p>
            <a: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500">
                <a:latin typeface="Georgia"/>
                <a:ea typeface="Georgia"/>
                <a:cs typeface="Georgia"/>
                <a:sym typeface="Georgia"/>
              </a:rPr>
              <a:t>TF-IDF = 10 * (100 ) = 1000</a:t>
            </a: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500">
                <a:latin typeface="Georgia"/>
                <a:ea typeface="Georgia"/>
                <a:cs typeface="Georgia"/>
                <a:sym typeface="Georgia"/>
              </a:rPr>
              <a:t>Word “the” appears 20 time in a document, and appears in 100/100 documents, </a:t>
            </a:r>
            <a:r>
              <a:rPr lang="en-US" sz="2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tf-idf value for the “president” column for that document is: </a:t>
            </a:r>
          </a:p>
          <a:p>
            <a:pPr lvl="2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Term Frequency = 20</a:t>
            </a:r>
          </a:p>
          <a:p>
            <a:pPr lvl="2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Inverse Document frequency = (100 / 100) = 1</a:t>
            </a:r>
          </a:p>
          <a:p>
            <a:pPr lvl="2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TF-IDF = 20 * (1 ) = 20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 sz="2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Note: The log of the IDF is usually taken so a document that occurs in 100/100 documents gets an IDF value of log(100/100) = 0</a:t>
            </a:r>
          </a:p>
        </p:txBody>
      </p:sp>
      <p:sp>
        <p:nvSpPr>
          <p:cNvPr id="538" name="Shape 53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TF-IDF: EXAMPLES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/>
        </p:nvSpPr>
        <p:spPr>
          <a:xfrm>
            <a:off x="2918525" y="1936596"/>
            <a:ext cx="93525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does TF-IDF stand for?  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does this function do and why is it useful?</a:t>
            </a:r>
          </a:p>
        </p:txBody>
      </p:sp>
      <p:sp>
        <p:nvSpPr>
          <p:cNvPr id="544" name="Shape 544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545" name="Shape 5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Shape 546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7" name="Shape 547"/>
          <p:cNvSpPr/>
          <p:nvPr/>
        </p:nvSpPr>
        <p:spPr>
          <a:xfrm>
            <a:off x="3052757" y="5792350"/>
            <a:ext cx="95763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 and feature representation</a:t>
            </a:r>
          </a:p>
        </p:txBody>
      </p:sp>
      <p:sp>
        <p:nvSpPr>
          <p:cNvPr id="548" name="Shape 548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49" name="Shape 549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550" name="Shape 550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/>
          <p:nvPr>
            <p:ph idx="1" type="body"/>
          </p:nvPr>
        </p:nvSpPr>
        <p:spPr>
          <a:xfrm>
            <a:off x="635000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2311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We want to represent documents in terms of the concepts they represent.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2311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Barack Obama’s article should be about presidents. IBM’s article should be about computers.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2311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They should get high tf-idf scores for those words.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2311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Problem is that words can take make forms despite representing similar concepts: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“president,” </a:t>
            </a: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“presidents,” </a:t>
            </a: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“president’s” “presidential” 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“computer” “computers” “computing”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2311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If we coded each version as a separate feature, it </a:t>
            </a: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would the article seem like it’s not about any of those, because the full term frequency count is divided by 3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11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Need to combine similar word stems into a single word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6" name="Shape 55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PROBLEM WITH USING WORDS AS FEATURES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LEMMATIZATION AND STEMMING</a:t>
            </a:r>
          </a:p>
        </p:txBody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would you describe the relationship between the terms ‘bad’ and ‘badly’ or ‘different’ and ‘differences’?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Stemming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lemmatization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help identify common roots of words.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Stemming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a crude process of removing common endings from sentences, such as ‘s’, ‘es’, ‘ly’, ‘ing’, and ‘ed’.</a:t>
            </a: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Common stemming algorithms:</a:t>
            </a:r>
          </a:p>
          <a:p>
            <a:pPr lvl="2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Porter: Older / Less Aggressive (Tends to keep words intact)</a:t>
            </a:r>
          </a:p>
          <a:p>
            <a:pPr lvl="2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Snowball / Porter 2: Moderately Aggressive</a:t>
            </a:r>
          </a:p>
          <a:p>
            <a:pPr lvl="2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Lancaster: Very Aggressive / Faster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LEMMATIZATION AND STEMMING</a:t>
            </a:r>
          </a:p>
        </p:txBody>
      </p:sp>
      <p:sp>
        <p:nvSpPr>
          <p:cNvPr id="568" name="Shape 568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Lemmatization is a more refined process that uses specific language and grammar rules to derive the root of a word. 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useful for words that do not share an obvious root such as ‘better’ and ‘best’.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WORDNET library in the NLTK package handles lemmatization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LEMMATIZATION AND STEMMING EXAMPLES</a:t>
            </a:r>
          </a:p>
        </p:txBody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x="635003" y="1292775"/>
            <a:ext cx="58653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ctr">
              <a:spcBef>
                <a:spcPts val="0"/>
              </a:spcBef>
              <a:buNone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Lemmatization</a:t>
            </a:r>
          </a:p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shouted → shout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best → good</a:t>
            </a:r>
          </a:p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better → good</a:t>
            </a:r>
          </a:p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good → good</a:t>
            </a:r>
          </a:p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wiping → wipe</a:t>
            </a:r>
          </a:p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hidden → hide</a:t>
            </a:r>
          </a:p>
        </p:txBody>
      </p:sp>
      <p:sp>
        <p:nvSpPr>
          <p:cNvPr id="575" name="Shape 575"/>
          <p:cNvSpPr txBox="1"/>
          <p:nvPr>
            <p:ph idx="1" type="body"/>
          </p:nvPr>
        </p:nvSpPr>
        <p:spPr>
          <a:xfrm>
            <a:off x="6502403" y="1292775"/>
            <a:ext cx="58653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ctr">
              <a:spcBef>
                <a:spcPts val="0"/>
              </a:spcBef>
              <a:buNone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Stemming</a:t>
            </a:r>
          </a:p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badly → bad</a:t>
            </a:r>
          </a:p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computing → comput</a:t>
            </a:r>
          </a:p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computed → comput</a:t>
            </a:r>
          </a:p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wipes → wip</a:t>
            </a:r>
          </a:p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wiped → wip</a:t>
            </a:r>
          </a:p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wiping → wip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/>
          <p:nvPr>
            <p:ph idx="1" type="body"/>
          </p:nvPr>
        </p:nvSpPr>
        <p:spPr>
          <a:xfrm>
            <a:off x="635000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Because there are so many possible words, one issue that can arise is overfitting: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feature seem like it’s really predictive, but only because that feature occurs just once in the text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You might want to limit the features to only the N</a:t>
            </a:r>
            <a:r>
              <a:rPr baseline="30000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most common words (e.g., 1,000)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You might also want to remove features that you know have no semantic meaning, called </a:t>
            </a: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stopwords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(is, of, the, an, to) to prevent them from influencing the model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You can also make sure everything is lowercase so that “President” and “president” count for the same term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1" name="Shape 58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OVERFITTING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/>
          <p:nvPr>
            <p:ph idx="1" type="body"/>
          </p:nvPr>
        </p:nvSpPr>
        <p:spPr>
          <a:xfrm>
            <a:off x="635000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method of counting word frequencies to represent a document we use is called a “bag-of-words” approach.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Word order never matters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8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 not take into account context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a Document that says “Barack Obama is a president from the Democratic party” would treat “party” the same as “Barack Obama celebrated his Birthday party”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Context depends on the surrounding words</a:t>
            </a:r>
          </a:p>
          <a:p>
            <a: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Can code documents as both words (1-grams) and collections of word pairs (2-grams) or triplets (3-grams) etc.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b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Example: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Columns in a 2-gram approach:</a:t>
            </a:r>
          </a:p>
          <a:p>
            <a: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“barack obama”, “obama celebrated”, “celebrated his”, “his birthday”, “birthday party”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7" name="Shape 58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TAKING INTO ACCOUNT CONTEXT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/>
          <p:nvPr>
            <p:ph idx="1" type="body"/>
          </p:nvPr>
        </p:nvSpPr>
        <p:spPr>
          <a:xfrm>
            <a:off x="635000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method of counting word frequencies to represent a document we use is called a “bag-of-words” approach.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Word order never matters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8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 not take into account context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a Document that says “Barack Obama is a president from the Democratic party” would treat “party” the same as “Barack Obama celebrated his Birthday party”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Context depends on the surrounding words</a:t>
            </a:r>
          </a:p>
          <a:p>
            <a: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Can code documents as both words (1-grams) and collections of word pairs (2-grams) or triplets (3-grams) etc.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b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Example: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Columns in a 2-gram approach:</a:t>
            </a:r>
          </a:p>
          <a:p>
            <a: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“barack obama”, “obama celebrated”, “celebrated his”, “his birthday”, “birthday party”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3" name="Shape 59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TAKING INTO ACCOUNT CONTEXT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Instantiate a new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CountVectorizer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sklearn.feature_extraction.text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CountVectorizer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vectorizer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CountVectorizer(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max_features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ngram_range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24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stop_words</a:t>
            </a:r>
            <a:r>
              <a:rPr lang="en-US" sz="24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'english'</a:t>
            </a: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9" name="Shape 59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IMPLEMENTING CONSIDERATIONS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27" name="Shape 427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TEXT CLASSIFICATION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are several parameters to utilize.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nsolas"/>
              <a:buChar char="‣"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max_features=1000</a:t>
            </a:r>
          </a:p>
          <a:p>
            <a:pPr lvl="1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Maximum number of words to consider (uses the first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most frequent)</a:t>
            </a:r>
          </a:p>
          <a:p>
            <a:pPr lvl="1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15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ngram_range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- a range of word phrases to use</a:t>
            </a:r>
          </a:p>
          <a:p>
            <a:pPr lvl="1" marR="0" rtl="0" algn="l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(1,1)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means use all single words</a:t>
            </a:r>
          </a:p>
          <a:p>
            <a:pPr lvl="1" marR="0" rtl="0" algn="l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(1,2)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means use all contiguous pairs of word</a:t>
            </a:r>
          </a:p>
          <a:p>
            <a:pPr lvl="1" marR="0" rtl="0" algn="l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(1,3)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means use all triples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5" name="Shape 60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COUNTVECTORIZER PARAMETERS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nsolas"/>
              <a:buChar char="‣"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stop_words=’english’</a:t>
            </a:r>
          </a:p>
          <a:p>
            <a:pPr lvl="1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Stop words are non-content words (e.g. ‘to’, ‘the’, ‘it’, etc).  They aren’t helpful for prediction, so they get removed.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1" name="Shape 61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COUNTVECTORIZER PARAMETERS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INDEPENDENT PRACTICE</a:t>
            </a:r>
          </a:p>
        </p:txBody>
      </p:sp>
      <p:sp>
        <p:nvSpPr>
          <p:cNvPr id="617" name="Shape 617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EXTENSION:</a:t>
            </a: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BUILDING A SEARCH ENGINE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You have learned how to take a document/text and convert it to a numeric matrix</a:t>
            </a:r>
          </a:p>
          <a:p>
            <a:pPr indent="-256540" lvl="0" marL="20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Each document has it’s own “profile”</a:t>
            </a:r>
          </a:p>
          <a:p>
            <a: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sequence of numbers representing its meaning</a:t>
            </a:r>
          </a:p>
          <a:p>
            <a: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Two documents that have similar meanings will have similar values in each columns</a:t>
            </a:r>
          </a:p>
          <a:p>
            <a: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“George Bush” and “Barack Obama” will have high values for “president,” “United States,” “Harvard,” “politician”</a:t>
            </a:r>
          </a:p>
          <a:p>
            <a: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Can find related documents by computing a similarity score between a target document and all other documents - then take the highest scoring N documents</a:t>
            </a:r>
          </a:p>
        </p:txBody>
      </p:sp>
      <p:sp>
        <p:nvSpPr>
          <p:cNvPr id="623" name="Shape 62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DOCUMENT REPRESENTATION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Have a collection of text documents</a:t>
            </a:r>
          </a:p>
          <a:p>
            <a:pPr indent="-256540" lvl="0" marL="20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Train a tf-idf vectorizer</a:t>
            </a:r>
          </a:p>
          <a:p>
            <a:pPr indent="-256540" lvl="0" marL="20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the ‘transform’ function to create a Document X Term Matrix that has the tf-idf counts. This is your database</a:t>
            </a:r>
          </a:p>
          <a:p>
            <a:pPr indent="-256540" lvl="0" marL="20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Get a query (“He was a president from Chicago”)</a:t>
            </a:r>
          </a:p>
          <a:p>
            <a:pPr indent="-256540" lvl="0" marL="20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Transform the query to vector space</a:t>
            </a:r>
          </a:p>
          <a:p>
            <a:pPr indent="-256540" lvl="0" marL="20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every document in the Matrix, compute the similarity between your query and the document. Keep track of the indexnumber for the similarities</a:t>
            </a:r>
          </a:p>
          <a:p>
            <a:pPr indent="-256540" lvl="0" marL="20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Sort the similarities in descending order</a:t>
            </a:r>
          </a:p>
          <a:p>
            <a:pPr indent="-256540" lvl="0" marL="20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Return the first N indexes  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CREATING A SEARCH ENGINE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5" name="Shape 635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OTHER FEATURES FROM TEXT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Currently, we have been treating the words as the features/predictors in our model.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code other features from the text as well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Two types:</a:t>
            </a:r>
          </a:p>
          <a:p>
            <a: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Content</a:t>
            </a:r>
          </a:p>
          <a:p>
            <a: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Top-Down: Themes we know about ahead of time</a:t>
            </a:r>
          </a:p>
          <a:p>
            <a: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Bottom-up: Themes from the text we discover</a:t>
            </a: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Style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1" name="Shape 64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FEATURES FROM TEXT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INDEPENDENT PRACTICE</a:t>
            </a:r>
          </a:p>
        </p:txBody>
      </p:sp>
      <p:sp>
        <p:nvSpPr>
          <p:cNvPr id="647" name="Shape 647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CODING THE CONTENT OF TEXT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Content: What constructs and concepts is the text discussing</a:t>
            </a:r>
          </a:p>
          <a:p>
            <a: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Topics: Politics, People, Sports, War, Religion, etc…</a:t>
            </a:r>
          </a:p>
          <a:p>
            <a: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Valence: Positive things, Negative things</a:t>
            </a:r>
          </a:p>
          <a:p>
            <a: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Tone: Serious, Sarcastic, Emotional</a:t>
            </a:r>
          </a:p>
          <a:p>
            <a: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Source: First person, Second Person, Third person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content of the text can be determined in two ways</a:t>
            </a:r>
          </a:p>
          <a:p>
            <a: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Top-down: You already know what concepts you want and find out how much the text contains that content</a:t>
            </a:r>
          </a:p>
          <a:p>
            <a: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Bottom-up: The content of the text is unknown and you discover the underlying themes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3" name="Shape 6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CONTENT FROM THE TEXT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Imagine you know ahead of time what concepts you want to examine (i.e., how positive the text is). You could code you text on that dimension in two possible ways: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Word count method: Count proportion of words in a document that relate to a target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Natural Language Classifier: Use a pre-trained classifier that follows rules and natural language structure to determine the content of text</a:t>
            </a:r>
          </a:p>
        </p:txBody>
      </p:sp>
      <p:sp>
        <p:nvSpPr>
          <p:cNvPr id="659" name="Shape 6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TOP-DOWN CONTENT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TEXT CLASSIFICATION</a:t>
            </a:r>
          </a:p>
        </p:txBody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Text classification is the task of predicting which category or topic a text sample is from.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we may want to identify whether an article is a sports or business story.  Or whether an article has positive or negative sentiment.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Typically, this is done by using the text as features and the label as the target output.  This is referred to as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bag-of-words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classification.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include text as features, we usually create a feature for each word, i.e. how often does this piece of text contain that word?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Process:</a:t>
            </a:r>
          </a:p>
          <a:p>
            <a: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Have a collection of words (</a:t>
            </a: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dictionary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that relate to the concept (e.g., “good” “love” “excellent” “great”</a:t>
            </a:r>
          </a:p>
          <a:p>
            <a: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Count the number of words in the document that match any of the words in your dictionary.</a:t>
            </a:r>
          </a:p>
          <a:p>
            <a: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Divide by total number of words</a:t>
            </a:r>
          </a:p>
          <a:p>
            <a: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Example: </a:t>
            </a:r>
          </a:p>
          <a:p>
            <a: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“I am </a:t>
            </a:r>
            <a:r>
              <a:rPr lang="en-US" sz="28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happy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” = 1 positivity word / 3 total words = .333 positivity</a:t>
            </a:r>
          </a:p>
          <a:p>
            <a:pPr lvl="2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“I am </a:t>
            </a:r>
            <a:r>
              <a:rPr lang="en-US" sz="28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happy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and </a:t>
            </a:r>
            <a:r>
              <a:rPr lang="en-US" sz="28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excited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today” = 2 positivity words / 6 total words = .333 positivity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5" name="Shape 6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WORD COUNT METHOD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231140" lvl="0" marL="20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Create a list of words/word stems related to a target:</a:t>
            </a:r>
          </a:p>
          <a:p>
            <a: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Inconsolata"/>
            </a:pPr>
            <a:r>
              <a:rPr lang="en-US" sz="2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lst = [“good”, “great”, “happy”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1140" lvl="0" marL="203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Make a regular expression that separates each word with a word boundary “\b” and a  | symbol</a:t>
            </a:r>
          </a:p>
          <a:p>
            <a:pPr lvl="1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Inconsolata"/>
            </a:pPr>
            <a:r>
              <a:rPr lang="en-US" sz="2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regular_expression = ”\b”+“\b|\b”.join(lst)+”\b”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1140" lvl="0" marL="20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Compile the list of words into a regular expresion object</a:t>
            </a:r>
          </a:p>
          <a:p>
            <a: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Inconsolata"/>
            </a:pPr>
            <a:r>
              <a:rPr lang="en-US" sz="2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d</a:t>
            </a:r>
            <a:r>
              <a:rPr lang="en-US" sz="2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ictionary = re.compile(regular expression)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1140" lvl="0" marL="20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Make a function that finds the number of words matching your dictionary and divide by the total number of words</a:t>
            </a:r>
          </a:p>
          <a:p>
            <a: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Inconsolata"/>
            </a:pPr>
            <a:r>
              <a:rPr lang="en-US" sz="2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score = dictionary.find_all(text) / len(text.split())</a:t>
            </a:r>
          </a:p>
        </p:txBody>
      </p:sp>
      <p:sp>
        <p:nvSpPr>
          <p:cNvPr id="671" name="Shape 6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IMPLEMENTING </a:t>
            </a: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WORD COUNT METHOD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231140" lvl="0" marL="20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Linguistic Inquiry Word Count (LIWC):</a:t>
            </a:r>
          </a:p>
          <a:p>
            <a: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Emotion: Positive, Negaive, Anxiety, Anger, Sadness</a:t>
            </a:r>
          </a:p>
          <a:p>
            <a: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Social: Family, Friends, Humans</a:t>
            </a:r>
          </a:p>
          <a:p>
            <a: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Cognitive Mechnisms</a:t>
            </a:r>
          </a:p>
          <a:p>
            <a: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Causation</a:t>
            </a:r>
          </a:p>
          <a:p>
            <a: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Negatation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1140" lvl="0" marL="20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Huge list of others: </a:t>
            </a:r>
            <a:r>
              <a:rPr lang="en-US" sz="24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http://riot.ryanb.cc/general-content-coding/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7" name="Shape 67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EXAMPLES OF WORD COUNT METHOD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600">
              <a:latin typeface="Georgia"/>
              <a:ea typeface="Georgia"/>
              <a:cs typeface="Georgia"/>
              <a:sym typeface="Georgia"/>
            </a:endParaRPr>
          </a:p>
          <a:p>
            <a:pPr indent="-243840" lvl="0" marL="20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Process:</a:t>
            </a:r>
          </a:p>
          <a:p>
            <a: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Gather a collection of documents that have been coded in terms of an outcome of interest (e.g., positive vs. negative)</a:t>
            </a:r>
          </a:p>
          <a:p>
            <a: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Train a classifier to predict which outcome it represents</a:t>
            </a:r>
          </a:p>
          <a:p>
            <a: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the classifier</a:t>
            </a:r>
          </a:p>
          <a:p>
            <a: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Example: </a:t>
            </a:r>
          </a:p>
          <a:p>
            <a:pPr lvl="2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Gather 1,000 amazon reviews that have 5 or 4 stars (positive). Gather 1,000 Amazon reviews that have 1 or 2 stars (negative). </a:t>
            </a:r>
          </a:p>
          <a:p>
            <a:pPr lvl="2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Train a classifier to predict whether it is a positive or negative review.</a:t>
            </a:r>
          </a:p>
          <a:p>
            <a:pPr lvl="2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Code new text in terms of it’s positivity vs. negativity using the classifier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3" name="Shape 68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PRE-TRAINED CONTENT ANLYSIS METHOD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231140" lvl="0" marL="20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Positive / Negative Sentiment</a:t>
            </a:r>
          </a:p>
          <a:p>
            <a: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VADER: </a:t>
            </a:r>
            <a:r>
              <a:rPr lang="en-US" sz="24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https://pypi.python.org/pypi/vaderSentiment</a:t>
            </a:r>
          </a:p>
          <a:p>
            <a: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SentimentAnalyzer (nltk.sentiment)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1140" lvl="0" marL="20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Alchemy: </a:t>
            </a:r>
            <a:r>
              <a:rPr lang="en-US" sz="24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http://www.alchemyapi.com/products/alchemylanguage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1140" lvl="0" marL="20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Watson: </a:t>
            </a:r>
            <a:r>
              <a:rPr lang="en-US" sz="24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https://www.ibm.com/watson/developercloud/personality-insights.html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9" name="Shape 68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EXAMPLES OF</a:t>
            </a: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 PRETRAINED CLASSIFIER METHOD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Imagine you knew that there were certain common themes or overarching concepts in your text.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You don’t know what they are, but your know the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are there, and you might even have a guess as to how many there are.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You could use a technique called “topic anlaysis” to determine:</a:t>
            </a:r>
          </a:p>
          <a:p>
            <a: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are are the underlying themes/topics within a document</a:t>
            </a:r>
          </a:p>
          <a:p>
            <a: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does each document score on each topic?</a:t>
            </a:r>
          </a:p>
          <a:p>
            <a: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E.g., Document 1 is high on topic 1, but low on topic 2</a:t>
            </a:r>
          </a:p>
        </p:txBody>
      </p:sp>
      <p:sp>
        <p:nvSpPr>
          <p:cNvPr id="695" name="Shape 69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BOTTOM-UP </a:t>
            </a: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CONTENT ANALYSIS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MIXTURE MODELS AND LANGUAGE PROCESSING</a:t>
            </a:r>
          </a:p>
        </p:txBody>
      </p:sp>
      <p:sp>
        <p:nvSpPr>
          <p:cNvPr id="701" name="Shape 701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LDA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or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Latent Dirichlet Allocation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create clusters of common words and generate probability distributions to explicitly state how related words are.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Assumes that documents are formed by “topics”	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Topics are probability distributions of words. A “sports” topics for example would have a high probability of the word “ball” and “win occuring, but a low probability of the word “printer” occuring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LDA is given a set number of topics and it tries to assign probabilities to each word for each topic to determine the topic structure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/>
          <p:nvPr>
            <p:ph idx="1" type="body"/>
          </p:nvPr>
        </p:nvSpPr>
        <p:spPr>
          <a:xfrm>
            <a:off x="635002" y="1292775"/>
            <a:ext cx="5971499" cy="54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word distribution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a multinomial distribution of each topic representing what words are most likely from that topic.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7" name="Shape 70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MIXTURE MODELS AND LANGUAGE PROCESSING</a:t>
            </a:r>
          </a:p>
        </p:txBody>
      </p:sp>
      <p:pic>
        <p:nvPicPr>
          <p:cNvPr id="708" name="Shape 7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2787" y="1330847"/>
            <a:ext cx="6107024" cy="45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MIXTURE MODELS AND LANGUAGE PROCESSING</a:t>
            </a:r>
          </a:p>
        </p:txBody>
      </p:sp>
      <p:sp>
        <p:nvSpPr>
          <p:cNvPr id="714" name="Shape 714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understand this better, let’s imagine a new way to generate text: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Start writing a document</a:t>
            </a:r>
          </a:p>
          <a:p>
            <a:pPr lvl="2" marR="0" rtl="0" algn="l">
              <a:lnSpc>
                <a:spcPct val="150000"/>
              </a:lnSpc>
              <a:spcBef>
                <a:spcPts val="0"/>
              </a:spcBef>
              <a:buSzPct val="100000"/>
              <a:buFont typeface="Georgia"/>
              <a:buAutoNum type="romanL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Choose a topic (sports, news, science).</a:t>
            </a:r>
          </a:p>
          <a:p>
            <a:pPr lvl="2" marR="0" rtl="0" algn="l">
              <a:lnSpc>
                <a:spcPct val="150000"/>
              </a:lnSpc>
              <a:spcBef>
                <a:spcPts val="0"/>
              </a:spcBef>
              <a:buSzPct val="100000"/>
              <a:buFont typeface="Georgia"/>
              <a:buAutoNum type="romanL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Choose a random word from that topic.</a:t>
            </a:r>
          </a:p>
          <a:p>
            <a:pPr lvl="2" marR="0" rtl="0" algn="l">
              <a:lnSpc>
                <a:spcPct val="150000"/>
              </a:lnSpc>
              <a:spcBef>
                <a:spcPts val="0"/>
              </a:spcBef>
              <a:buSzPct val="100000"/>
              <a:buFont typeface="Georgia"/>
              <a:buAutoNum type="romanL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Repeat.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AutoNum type="alphaL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Repeat for the next document.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MIXTURE MODELS AND LANGUAGE PROCESSING</a:t>
            </a:r>
          </a:p>
        </p:txBody>
      </p:sp>
      <p:sp>
        <p:nvSpPr>
          <p:cNvPr id="720" name="Shape 720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‘model’ of text is assuming that each document is some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mixture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of topics.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It may be mostly science but may contain some business information.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latent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structure we want to uncover are the topics (or concepts) that generate that text.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FEATURES FROM TEXT</a:t>
            </a:r>
          </a:p>
        </p:txBody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all of our machine learning approaches and methods, we try to predict some outcome with a matrix of features/predictor variables.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Each row in the matrix is an observation, and each column is a predictor variable, and the cells represent the value of that predictor variable for that observation</a:t>
            </a:r>
          </a:p>
        </p:txBody>
      </p:sp>
      <p:graphicFrame>
        <p:nvGraphicFramePr>
          <p:cNvPr id="440" name="Shape 440"/>
          <p:cNvGraphicFramePr/>
          <p:nvPr/>
        </p:nvGraphicFramePr>
        <p:xfrm>
          <a:off x="1087875" y="496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{00530FAD-5016-407F-8A2D-7182229B764C}</a:tableStyleId>
              </a:tblPr>
              <a:tblGrid>
                <a:gridCol w="2219950"/>
                <a:gridCol w="2219950"/>
                <a:gridCol w="2219950"/>
                <a:gridCol w="2219950"/>
                <a:gridCol w="22199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Predictor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Predictor 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Predictor 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Predictor 4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Person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Person 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Person 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MIXTURE MODELS AND LANGUAGE PROCESSING</a:t>
            </a:r>
          </a:p>
        </p:txBody>
      </p:sp>
      <p:pic>
        <p:nvPicPr>
          <p:cNvPr id="726" name="Shape 7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987" y="1258549"/>
            <a:ext cx="10814824" cy="599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let’s say we have three topics: sports, business, and science.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each topic, we uncover the most likely words to come from them: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sports: [football: 0.3, basketball: 0.2, baseball: 0.2, touchdown: 0.02 ... genetics: 0.0001]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science: [genetics: 0.2, drug: 0.2, ... baseball: 0.0001]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business: [stocks: 0.1, ipo: 0.08,  ... baseball: 0.0001]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each word and topic pair, we learn some probability:</a:t>
            </a:r>
            <a:b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P(word|topic)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732" name="Shape 7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MIXTURE MODELS AND LANGUAGE PROCESSING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topic distribution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a multinomial distribution for each document representing what topics are most likely to appear in that document.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all our of sample documents, we have a distribution over {sports, science, business}.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ESPN article: [sports: 0.8, business: 0.2, science: 0.0]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Bloomberg article: [business: 0.7, science: 0.2, sports: 0.1]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each topic and document pair, we learn some probability,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P(topic|document)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  <p:sp>
        <p:nvSpPr>
          <p:cNvPr id="738" name="Shape 73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MIXTURE MODELS AND LANGUAGE PROCESSING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MIXTURE MODELS AND LANGUAGE PROCESSING</a:t>
            </a:r>
          </a:p>
        </p:txBody>
      </p:sp>
      <p:pic>
        <p:nvPicPr>
          <p:cNvPr id="744" name="Shape 7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99" y="1392100"/>
            <a:ext cx="11734799" cy="5585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structure of the sentences can also be used as features to predict an outcome (e.g. quality of review)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Style = Not *what* you say, but *how* you say it.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lphaL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Average sentence length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lphaL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Average word length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lphaL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Diversity of words (MTLD):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http://textinspector.com/workflow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lphaL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Proportion of pronouns to total words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lphaL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Proportion of adjectives to total words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lphaL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Grammar structure: Subject -&gt; Verb -&gt; Object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AutoNum type="alphaLcPeriod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Punctuation usage</a:t>
            </a:r>
          </a:p>
        </p:txBody>
      </p:sp>
      <p:sp>
        <p:nvSpPr>
          <p:cNvPr id="750" name="Shape 75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STYLE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756" name="Shape 756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NATURAL LANGUAGE PROCESSING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IS NATURAL LANGUAGE PROCESSING (NLP)?</a:t>
            </a:r>
          </a:p>
        </p:txBody>
      </p:sp>
      <p:sp>
        <p:nvSpPr>
          <p:cNvPr id="762" name="Shape 762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Natural language processing is the task of extracting meaning and information from text documents.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are many types of information we might want to extract.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tasks may range from simple classification tasks, such as deciding what category a piece of text falls into, to more complex tasks like translating or summarizing text.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most tasks, a fair amount of pre-processing is required to make the text digestible for our algorithms.  We typically need to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add structure 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our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 unstructured data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WHAT IS NATURAL LANGUAGE PROCESSING (NLP)?</a:t>
            </a:r>
          </a:p>
        </p:txBody>
      </p:sp>
      <p:sp>
        <p:nvSpPr>
          <p:cNvPr id="768" name="Shape 768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Many AI assistant systems are typically powered by fairly advanced NLP engines.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system like Siri uses voice-to-transcription to record a command and then various NLP algorithms to identify the question asked and possible answers.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69" name="Shape 7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900" y="3727450"/>
            <a:ext cx="5715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TOKENIZATION</a:t>
            </a:r>
          </a:p>
        </p:txBody>
      </p:sp>
      <p:sp>
        <p:nvSpPr>
          <p:cNvPr id="775" name="Shape 775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Tokenization is the task of separating a sentence into its constituent parts, or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tokens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Determining the “words” of a sentence seems easy but can quickly become complicated with unusual punctuation (common in social media) or different language conventions.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TOKENIZATION</a:t>
            </a:r>
          </a:p>
        </p:txBody>
      </p:sp>
      <p:sp>
        <p:nvSpPr>
          <p:cNvPr id="781" name="Shape 781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sort of difficulties can you find in the following sentence?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L.A. Lakers won the NBA championship in 2010, defeating the Boston Celtics.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FEATURES FROM TEXT</a:t>
            </a:r>
          </a:p>
        </p:txBody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635000" y="1292775"/>
            <a:ext cx="11734800" cy="31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text classification, our predictors will be the words themselves,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Each row in the matrix is a document containing words that we want to classify, and each column is a word, and the cells represent the count of words for that document: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u="sng">
                <a:latin typeface="Georgia"/>
                <a:ea typeface="Georgia"/>
                <a:cs typeface="Georgia"/>
                <a:sym typeface="Georgia"/>
              </a:rPr>
              <a:t>Document X Term Matrix</a:t>
            </a:r>
          </a:p>
        </p:txBody>
      </p:sp>
      <p:graphicFrame>
        <p:nvGraphicFramePr>
          <p:cNvPr id="447" name="Shape 447"/>
          <p:cNvGraphicFramePr/>
          <p:nvPr/>
        </p:nvGraphicFramePr>
        <p:xfrm>
          <a:off x="1087875" y="496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{00530FAD-5016-407F-8A2D-7182229B764C}</a:tableStyleId>
              </a:tblPr>
              <a:tblGrid>
                <a:gridCol w="2219950"/>
                <a:gridCol w="2219950"/>
                <a:gridCol w="2219950"/>
                <a:gridCol w="2219950"/>
                <a:gridCol w="22199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Word </a:t>
                      </a:r>
                      <a:r>
                        <a:rPr b="1"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Word</a:t>
                      </a:r>
                      <a:r>
                        <a:rPr b="1" lang="en-US">
                          <a:solidFill>
                            <a:schemeClr val="dk1"/>
                          </a:solidFill>
                        </a:rPr>
                        <a:t> 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Word </a:t>
                      </a:r>
                      <a:r>
                        <a:rPr b="1" lang="en-US">
                          <a:solidFill>
                            <a:schemeClr val="dk1"/>
                          </a:solidFill>
                        </a:rPr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Word </a:t>
                      </a:r>
                      <a:r>
                        <a:rPr b="1" lang="en-US">
                          <a:solidFill>
                            <a:schemeClr val="dk1"/>
                          </a:solidFill>
                        </a:rPr>
                        <a:t>4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Document1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Document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Document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TOKENIZATION EXAMPLES</a:t>
            </a:r>
          </a:p>
        </p:txBody>
      </p:sp>
      <p:sp>
        <p:nvSpPr>
          <p:cNvPr id="787" name="Shape 787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My house is located in Uptown. → [My, house, is, located, in, Uptown]</a:t>
            </a:r>
          </a:p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Lakers are my favorite team. → [The, Lakers, are, my, favorite, team]</a:t>
            </a:r>
          </a:p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Data Science is the future! → [Data, Science, is, the, future]</a:t>
            </a:r>
          </a:p>
          <a:p>
            <a:pPr lvl="0" marR="0" rtl="0" algn="ctr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ctr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GA has many locations. → [GA, has, many, locations.]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PARSING AND TAGGING</a:t>
            </a:r>
          </a:p>
        </p:txBody>
      </p:sp>
      <p:sp>
        <p:nvSpPr>
          <p:cNvPr id="793" name="Shape 793"/>
          <p:cNvSpPr txBox="1"/>
          <p:nvPr>
            <p:ph idx="1" type="body"/>
          </p:nvPr>
        </p:nvSpPr>
        <p:spPr>
          <a:xfrm>
            <a:off x="634999" y="1292775"/>
            <a:ext cx="7219799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order to understand the various elements of a sentence, we need to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tag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important topics and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parse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their dependencies. 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Our goal is to identify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actors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actions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 the text in order to make informed decisions.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94" name="Shape 7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4950" y="187960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PARSING AND TAGGING</a:t>
            </a:r>
          </a:p>
        </p:txBody>
      </p:sp>
      <p:sp>
        <p:nvSpPr>
          <p:cNvPr id="800" name="Shape 800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are processing financial news, we might need to identify which companies are involved and which actions they are taking.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are writing an assistant application, we might need to identify specific command phrases in order to determine what is being asked: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e.g. “Siri, when is my next appointment?”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PARSING AND TAGGING</a:t>
            </a:r>
          </a:p>
        </p:txBody>
      </p:sp>
      <p:sp>
        <p:nvSpPr>
          <p:cNvPr id="806" name="Shape 806"/>
          <p:cNvSpPr txBox="1"/>
          <p:nvPr>
            <p:ph idx="1" type="body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Tagging and parsing is made up of a few overlapping subproblems: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“Parts of speech” tagging:  What are the parts of speech in a sentence (e.g. noun, verb, adjective, etc)?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Chunking:  Can we identify the pieces of the sentence that go together in meaningful chunks (e.g. noun or verb phrases)?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Named entity recognition:  Can we identify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specific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proper nouns?  Can we pick out people and locations?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812" name="Shape 8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Shape 81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4" name="Shape 814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might NLP be applied within your current jobs or final projects?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are some other potential NLP use-cases?</a:t>
            </a:r>
          </a:p>
        </p:txBody>
      </p:sp>
      <p:sp>
        <p:nvSpPr>
          <p:cNvPr id="815" name="Shape 81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816" name="Shape 81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817" name="Shape 817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818" name="Shape 81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824" name="Shape 824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NATURAL LANGUAGE PROCESSING WITH ‘SPACY’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Most NLP techniques require pre-processing large collections of annotated text in order to learn specific language rules.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are many tools available for English and other popular languages.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Each tool typically requires a large amount of data and large databases of special use-cases, including language inconsistencies and slang.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Python, two popular NLP packages are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nltk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spacy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nltk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more popular but not as advanced and well maintained. 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spacy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more modern but not available for commercial use.</a:t>
            </a:r>
          </a:p>
        </p:txBody>
      </p:sp>
      <p:sp>
        <p:nvSpPr>
          <p:cNvPr id="830" name="Shape 83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NATURAL LANGUAGE PROCESSING WITH ‘SPACY’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We’ll be using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spacy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to process some news article titles.  First load the NLP toolkit by specifying the language.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spacy.en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English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	nlp_toolkit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English()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marR="0" rtl="0" algn="l">
              <a:lnSpc>
                <a:spcPct val="115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toolkit has 3 pre-processing engines:</a:t>
            </a:r>
          </a:p>
          <a:p>
            <a:pPr lvl="1" marR="0" rtl="0" algn="l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tokenizer:  to identify the word tokens</a:t>
            </a:r>
          </a:p>
          <a:p>
            <a:pPr lvl="1" marR="0" rtl="0" algn="l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tagger:  to identify the concepts described by the words</a:t>
            </a:r>
          </a:p>
          <a:p>
            <a:pPr lvl="1" marR="0" rtl="0" algn="l">
              <a:lnSpc>
                <a:spcPct val="115000"/>
              </a:lnSpc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parser:  to identify the phrases and links between different words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Each of these engines can be overridden with a different, specialized tool.  You can even write your own and use them in place of the defaults.</a:t>
            </a:r>
          </a:p>
        </p:txBody>
      </p:sp>
      <p:sp>
        <p:nvSpPr>
          <p:cNvPr id="836" name="Shape 83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NATURAL LANGUAGE PROCESSING WITH ‘SPACY’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first title is “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IBM Sees Holographic Calls, Air Breathing Batteries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”.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From this, we may want to extract several pieces of information:  this title references a company and that company is referencing a new possible product: air-breathing batteries.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2" name="Shape 84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NATURAL LANGUAGE PROCESSING WITH ‘SPACY’</a:t>
            </a:r>
          </a:p>
        </p:txBody>
      </p:sp>
      <p:pic>
        <p:nvPicPr>
          <p:cNvPr descr="IBM Predicts Holographic Calls, Air-Breathing BatTurner" id="843" name="Shape 8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8300" y="4058275"/>
            <a:ext cx="46482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use spacy to get information about this title.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title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"IBM sees holographic calls, air breathing batteries"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parsed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nlp_toolkit(title)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(i, word)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(parsed): 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"Word: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.format(word))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"\t Phrase type: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.format(word.dep_))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"\t Is the word a known entity type?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.format(word.ent_type_ 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word.ent_type_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"No"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"\t Lemma: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.format(word.lemma_))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"\t Parent of this word: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.format(word.head.lemma_))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nlp_toolkit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runs each of the individual pre-processing tools.</a:t>
            </a:r>
          </a:p>
        </p:txBody>
      </p:sp>
      <p:sp>
        <p:nvSpPr>
          <p:cNvPr id="849" name="Shape 84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NATURAL LANGUAGE PROCESSING WITH ‘SPACY’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TEXT CLASSIFICATION</a:t>
            </a:r>
          </a:p>
        </p:txBody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600">
              <a:latin typeface="Georgia"/>
              <a:ea typeface="Georgia"/>
              <a:cs typeface="Georgia"/>
              <a:sym typeface="Georgia"/>
            </a:endParaRPr>
          </a:p>
          <a:p>
            <a:pPr indent="-2438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600">
                <a:latin typeface="Georgia"/>
                <a:ea typeface="Georgia"/>
                <a:cs typeface="Georgia"/>
                <a:sym typeface="Georgia"/>
              </a:rPr>
              <a:t>To create a </a:t>
            </a:r>
            <a:r>
              <a:rPr lang="en-US" sz="2600" u="sng">
                <a:latin typeface="Georgia"/>
                <a:ea typeface="Georgia"/>
                <a:cs typeface="Georgia"/>
                <a:sym typeface="Georgia"/>
              </a:rPr>
              <a:t>Document X Term Matrix</a:t>
            </a:r>
            <a:r>
              <a:rPr lang="en-US" sz="2600">
                <a:latin typeface="Georgia"/>
                <a:ea typeface="Georgia"/>
                <a:cs typeface="Georgia"/>
                <a:sym typeface="Georgia"/>
              </a:rPr>
              <a:t> text features, we first create a vocabulary to account for all possible words in our collection of documents.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600">
              <a:latin typeface="Georgia"/>
              <a:ea typeface="Georgia"/>
              <a:cs typeface="Georgia"/>
              <a:sym typeface="Georgia"/>
            </a:endParaRPr>
          </a:p>
          <a:p>
            <a:pPr indent="-2438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600">
                <a:latin typeface="Georgia"/>
                <a:ea typeface="Georgia"/>
                <a:cs typeface="Georgia"/>
                <a:sym typeface="Georgia"/>
              </a:rPr>
              <a:t>Often requires going through the documents first and seeing what the words are, and making a matrix with each word as its own unique column and then going through them again, and count how often that word occurred.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600">
              <a:latin typeface="Georgia"/>
              <a:ea typeface="Georgia"/>
              <a:cs typeface="Georgia"/>
              <a:sym typeface="Georgia"/>
            </a:endParaRPr>
          </a:p>
          <a:p>
            <a:pPr indent="-2438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600">
                <a:latin typeface="Georgia"/>
                <a:ea typeface="Georgia"/>
                <a:cs typeface="Georgia"/>
                <a:sym typeface="Georgia"/>
              </a:rPr>
              <a:t>As we do this, we need to consider several things.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6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600">
                <a:latin typeface="Georgia"/>
                <a:ea typeface="Georgia"/>
                <a:cs typeface="Georgia"/>
                <a:sym typeface="Georgia"/>
              </a:rPr>
              <a:t>Does order of words matter?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6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600">
                <a:latin typeface="Georgia"/>
                <a:ea typeface="Georgia"/>
                <a:cs typeface="Georgia"/>
                <a:sym typeface="Georgia"/>
              </a:rPr>
              <a:t>Does punctuation matter?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600">
              <a:latin typeface="Georgia"/>
              <a:ea typeface="Georgia"/>
              <a:cs typeface="Georgia"/>
              <a:sym typeface="Georgia"/>
            </a:endParaRPr>
          </a:p>
          <a:p>
            <a:pPr lvl="1" marR="0" rtl="0" algn="l">
              <a:spcBef>
                <a:spcPts val="0"/>
              </a:spcBef>
              <a:buSzPct val="100000"/>
              <a:buFont typeface="Georgia"/>
            </a:pPr>
            <a:r>
              <a:rPr lang="en-US" sz="2600">
                <a:latin typeface="Georgia"/>
                <a:ea typeface="Georgia"/>
                <a:cs typeface="Georgia"/>
                <a:sym typeface="Georgia"/>
              </a:rPr>
              <a:t>Does upper or lower case matter?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output will look similar to this: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Word: IBM 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Phrase type: nsubj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Is the word a known entity type? ORG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Lemma: ibm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Parent of this word: see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Word: sees 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Phrase type: ROOT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Is the word a known entity type? No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Lemma: see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Parent of this word: see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Word: holographic 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Phrase type: amod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Is the word a known entity type? No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Lemma: holographic</a:t>
            </a:r>
            <a:b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Parent of this word: call</a:t>
            </a:r>
          </a:p>
        </p:txBody>
      </p:sp>
      <p:sp>
        <p:nvSpPr>
          <p:cNvPr id="855" name="Shape 85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NATURAL LANGUAGE PROCESSING WITH ‘SPACY’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this output: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“IBM” is identified as an organization (ORG).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identify a phrase: “holographic calls”.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identify a compound noun phrase: “air breathing batteries”.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identify that “see” is at the root as an action “IBM” is taking.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1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see that “batteries” was lemmatized to “battery”.</a:t>
            </a:r>
          </a:p>
        </p:txBody>
      </p:sp>
      <p:sp>
        <p:nvSpPr>
          <p:cNvPr id="861" name="Shape 86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NATURAL LANGUAGE PROCESSING WITH ‘SPACY’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Shape 866"/>
          <p:cNvSpPr txBox="1"/>
          <p:nvPr>
            <p:ph idx="1" type="body"/>
          </p:nvPr>
        </p:nvSpPr>
        <p:spPr>
          <a:xfrm>
            <a:off x="634999" y="1301275"/>
            <a:ext cx="11993999" cy="4755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use this output to find all titles that discuss an organization.</a:t>
            </a:r>
            <a:br>
              <a:rPr lang="en-US" sz="2800">
                <a:latin typeface="Georgia"/>
                <a:ea typeface="Georgia"/>
                <a:cs typeface="Georgia"/>
                <a:sym typeface="Georgia"/>
              </a:rPr>
            </a:br>
          </a:p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795DA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references_organization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(title):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parsed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nlp(title)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any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([word.ent_type_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'ORG'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word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parsed])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data[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'references_organization'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0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data[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'title'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].fillna(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).map(references_organization)</a:t>
            </a: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data[data[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'references_organization'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]][[</a:t>
            </a:r>
            <a:r>
              <a:rPr lang="en-US" sz="20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'title'</a:t>
            </a:r>
            <a:r>
              <a:rPr lang="en-US" sz="2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]].head()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7" name="Shape 86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NATURAL LANGUAGE PROCESSING WITH ‘SPACY’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Shape 872"/>
          <p:cNvSpPr txBox="1"/>
          <p:nvPr>
            <p:ph idx="1" type="body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subtasks are very difficult, because language is complex and changes frequently.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Most often, we are looking for heuristics to search through large amounts of text data.  The results may not be perfect... and that’s okay!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Older techniques rely on rule-based systems. More recent techniques use flexible systems, focusing on the words used rather than the structure of the sentence. 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We’ll see an example of these modern approaches in the next class.</a:t>
            </a:r>
          </a:p>
        </p:txBody>
      </p:sp>
      <p:sp>
        <p:nvSpPr>
          <p:cNvPr id="873" name="Shape 87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COMMON PROBLEMS IN NLP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879" name="Shape 879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52123"/>
        </a:solidFill>
      </p:bgPr>
    </p:bg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Shape 884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COURSE</a:t>
            </a:r>
          </a:p>
        </p:txBody>
      </p:sp>
      <p:sp>
        <p:nvSpPr>
          <p:cNvPr id="885" name="Shape 88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Shape 89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BEFORE NEXT CLASS</a:t>
            </a:r>
          </a:p>
        </p:txBody>
      </p:sp>
      <p:sp>
        <p:nvSpPr>
          <p:cNvPr id="891" name="Shape 891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DUE DATE</a:t>
            </a:r>
          </a:p>
        </p:txBody>
      </p:sp>
      <p:sp>
        <p:nvSpPr>
          <p:cNvPr id="892" name="Shape 892"/>
          <p:cNvSpPr txBox="1"/>
          <p:nvPr>
            <p:ph idx="1" type="body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Final Project, Part 2</a:t>
            </a:r>
          </a:p>
          <a:p>
            <a:pPr lvl="0" marR="0" rtl="0" algn="l">
              <a:spcBef>
                <a:spcPts val="1000"/>
              </a:spcBef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AFC0"/>
        </a:solidFill>
      </p:bgPr>
    </p:bg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buNone/>
            </a:pPr>
            <a:r>
              <a:t/>
            </a:r>
            <a:endParaRPr b="1" sz="9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898" name="Shape 89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899" name="Shape 89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00" name="Shape 900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LESSON</a:t>
            </a:r>
          </a:p>
        </p:txBody>
      </p:sp>
      <p:sp>
        <p:nvSpPr>
          <p:cNvPr id="901" name="Shape 901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TEXT CLASSIFICATION</a:t>
            </a:r>
          </a:p>
        </p:txBody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635006" y="9003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Document X Term Matrix illustrates features created from the following two documents.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Document 1: “”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Document 2: “”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460" name="Shape 460"/>
          <p:cNvGraphicFramePr/>
          <p:nvPr/>
        </p:nvGraphicFramePr>
        <p:xfrm>
          <a:off x="1087875" y="496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{00530FAD-5016-407F-8A2D-7182229B764C}</a:tableStyleId>
              </a:tblPr>
              <a:tblGrid>
                <a:gridCol w="1109975"/>
                <a:gridCol w="1109975"/>
                <a:gridCol w="1109975"/>
                <a:gridCol w="1109975"/>
                <a:gridCol w="1109975"/>
                <a:gridCol w="1109975"/>
                <a:gridCol w="1109975"/>
                <a:gridCol w="1109975"/>
                <a:gridCol w="1109975"/>
                <a:gridCol w="11099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Word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Word 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Word 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Word 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Word 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Word 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Word 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Word 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Word 9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Document1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Document 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466" name="Shape 4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Shape 46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2961475" y="2224360"/>
            <a:ext cx="7559400" cy="24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Discuss your answers to the following questions and explain your reasoning.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 word order matter?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 word case (e.g. upper or lower) matter?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 punctuation matter?</a:t>
            </a:r>
          </a:p>
        </p:txBody>
      </p:sp>
      <p:sp>
        <p:nvSpPr>
          <p:cNvPr id="469" name="Shape 469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470" name="Shape 470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471" name="Shape 471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472" name="Shape 472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