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Montserrat" charset="1" panose="00000500000000000000"/>
      <p:regular r:id="rId18"/>
    </p:embeddedFont>
    <p:embeddedFont>
      <p:font typeface="Montserrat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753551" y="733272"/>
            <a:ext cx="9657676" cy="8840156"/>
            <a:chOff x="0" y="0"/>
            <a:chExt cx="2543586" cy="2328272"/>
          </a:xfrm>
        </p:grpSpPr>
        <p:sp>
          <p:nvSpPr>
            <p:cNvPr name="Freeform 3" id="3"/>
            <p:cNvSpPr/>
            <p:nvPr/>
          </p:nvSpPr>
          <p:spPr>
            <a:xfrm flipH="false" flipV="false" rot="0">
              <a:off x="0" y="0"/>
              <a:ext cx="2543586" cy="2328272"/>
            </a:xfrm>
            <a:custGeom>
              <a:avLst/>
              <a:gdLst/>
              <a:ahLst/>
              <a:cxnLst/>
              <a:rect r="r" b="b" t="t" l="l"/>
              <a:pathLst>
                <a:path h="2328272" w="2543586">
                  <a:moveTo>
                    <a:pt x="47296" y="0"/>
                  </a:moveTo>
                  <a:lnTo>
                    <a:pt x="2496289" y="0"/>
                  </a:lnTo>
                  <a:cubicBezTo>
                    <a:pt x="2522410" y="0"/>
                    <a:pt x="2543586" y="21175"/>
                    <a:pt x="2543586" y="47296"/>
                  </a:cubicBezTo>
                  <a:lnTo>
                    <a:pt x="2543586" y="2280975"/>
                  </a:lnTo>
                  <a:cubicBezTo>
                    <a:pt x="2543586" y="2293519"/>
                    <a:pt x="2538603" y="2305549"/>
                    <a:pt x="2529733" y="2314419"/>
                  </a:cubicBezTo>
                  <a:cubicBezTo>
                    <a:pt x="2520863" y="2323289"/>
                    <a:pt x="2508833" y="2328272"/>
                    <a:pt x="2496289" y="2328272"/>
                  </a:cubicBezTo>
                  <a:lnTo>
                    <a:pt x="47296" y="2328272"/>
                  </a:lnTo>
                  <a:cubicBezTo>
                    <a:pt x="34753" y="2328272"/>
                    <a:pt x="22723" y="2323289"/>
                    <a:pt x="13853" y="2314419"/>
                  </a:cubicBezTo>
                  <a:cubicBezTo>
                    <a:pt x="4983" y="2305549"/>
                    <a:pt x="0" y="2293519"/>
                    <a:pt x="0" y="2280975"/>
                  </a:cubicBezTo>
                  <a:lnTo>
                    <a:pt x="0" y="47296"/>
                  </a:lnTo>
                  <a:cubicBezTo>
                    <a:pt x="0" y="34753"/>
                    <a:pt x="4983" y="22723"/>
                    <a:pt x="13853" y="13853"/>
                  </a:cubicBezTo>
                  <a:cubicBezTo>
                    <a:pt x="22723" y="4983"/>
                    <a:pt x="34753" y="0"/>
                    <a:pt x="47296"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85725" cap="rnd">
              <a:solidFill>
                <a:srgbClr val="FFFFFF"/>
              </a:solidFill>
              <a:prstDash val="solid"/>
              <a:round/>
            </a:ln>
          </p:spPr>
        </p:sp>
        <p:sp>
          <p:nvSpPr>
            <p:cNvPr name="TextBox 4" id="4"/>
            <p:cNvSpPr txBox="true"/>
            <p:nvPr/>
          </p:nvSpPr>
          <p:spPr>
            <a:xfrm>
              <a:off x="0" y="-95250"/>
              <a:ext cx="2543586" cy="2423522"/>
            </a:xfrm>
            <a:prstGeom prst="rect">
              <a:avLst/>
            </a:prstGeom>
          </p:spPr>
          <p:txBody>
            <a:bodyPr anchor="ctr" rtlCol="false" tIns="50800" lIns="50800" bIns="50800" rIns="50800"/>
            <a:lstStyle/>
            <a:p>
              <a:pPr algn="ctr">
                <a:lnSpc>
                  <a:spcPts val="3706"/>
                </a:lnSpc>
              </a:pPr>
            </a:p>
          </p:txBody>
        </p:sp>
      </p:grpSp>
      <p:sp>
        <p:nvSpPr>
          <p:cNvPr name="Freeform 5" id="5"/>
          <p:cNvSpPr/>
          <p:nvPr/>
        </p:nvSpPr>
        <p:spPr>
          <a:xfrm flipH="false" flipV="false" rot="0">
            <a:off x="12193411" y="1910793"/>
            <a:ext cx="4587487" cy="6283012"/>
          </a:xfrm>
          <a:custGeom>
            <a:avLst/>
            <a:gdLst/>
            <a:ahLst/>
            <a:cxnLst/>
            <a:rect r="r" b="b" t="t" l="l"/>
            <a:pathLst>
              <a:path h="6283012" w="4587487">
                <a:moveTo>
                  <a:pt x="0" y="0"/>
                </a:moveTo>
                <a:lnTo>
                  <a:pt x="4587488" y="0"/>
                </a:lnTo>
                <a:lnTo>
                  <a:pt x="4587488" y="6283011"/>
                </a:lnTo>
                <a:lnTo>
                  <a:pt x="0" y="62830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998777" y="5746429"/>
            <a:ext cx="7529849" cy="2447375"/>
          </a:xfrm>
          <a:prstGeom prst="rect">
            <a:avLst/>
          </a:prstGeom>
        </p:spPr>
        <p:txBody>
          <a:bodyPr anchor="t" rtlCol="false" tIns="0" lIns="0" bIns="0" rIns="0">
            <a:spAutoFit/>
          </a:bodyPr>
          <a:lstStyle/>
          <a:p>
            <a:pPr algn="l">
              <a:lnSpc>
                <a:spcPts val="8543"/>
              </a:lnSpc>
            </a:pPr>
            <a:r>
              <a:rPr lang="en-US" sz="11865" b="true">
                <a:solidFill>
                  <a:srgbClr val="FFFFFF"/>
                </a:solidFill>
                <a:latin typeface="Poppins Bold"/>
                <a:ea typeface="Poppins Bold"/>
                <a:cs typeface="Poppins Bold"/>
                <a:sym typeface="Poppins Bold"/>
              </a:rPr>
              <a:t>Detailed Design</a:t>
            </a:r>
          </a:p>
        </p:txBody>
      </p:sp>
      <p:sp>
        <p:nvSpPr>
          <p:cNvPr name="TextBox 7" id="7"/>
          <p:cNvSpPr txBox="true"/>
          <p:nvPr/>
        </p:nvSpPr>
        <p:spPr>
          <a:xfrm rot="0">
            <a:off x="2020996" y="2712002"/>
            <a:ext cx="7037073" cy="2605802"/>
          </a:xfrm>
          <a:prstGeom prst="rect">
            <a:avLst/>
          </a:prstGeom>
        </p:spPr>
        <p:txBody>
          <a:bodyPr anchor="t" rtlCol="false" tIns="0" lIns="0" bIns="0" rIns="0">
            <a:spAutoFit/>
          </a:bodyPr>
          <a:lstStyle/>
          <a:p>
            <a:pPr algn="l">
              <a:lnSpc>
                <a:spcPts val="10270"/>
              </a:lnSpc>
            </a:pPr>
            <a:r>
              <a:rPr lang="en-US" sz="7335" b="true">
                <a:solidFill>
                  <a:srgbClr val="FFFFFF"/>
                </a:solidFill>
                <a:latin typeface="Poppins Bold"/>
                <a:ea typeface="Poppins Bold"/>
                <a:cs typeface="Poppins Bold"/>
                <a:sym typeface="Poppins Bold"/>
              </a:rPr>
              <a:t>Pet Adoption</a:t>
            </a:r>
          </a:p>
          <a:p>
            <a:pPr algn="l" marL="0" indent="0" lvl="0">
              <a:lnSpc>
                <a:spcPts val="10270"/>
              </a:lnSpc>
            </a:pPr>
            <a:r>
              <a:rPr lang="en-US" b="true" sz="7335">
                <a:solidFill>
                  <a:srgbClr val="FFFFFF"/>
                </a:solidFill>
                <a:latin typeface="Poppins Bold"/>
                <a:ea typeface="Poppins Bold"/>
                <a:cs typeface="Poppins Bold"/>
                <a:sym typeface="Poppins Bold"/>
              </a:rPr>
              <a:t>System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172162" y="2215456"/>
            <a:ext cx="11960965" cy="6569625"/>
            <a:chOff x="0" y="0"/>
            <a:chExt cx="3537523" cy="1943004"/>
          </a:xfrm>
        </p:grpSpPr>
        <p:sp>
          <p:nvSpPr>
            <p:cNvPr name="Freeform 3" id="3"/>
            <p:cNvSpPr/>
            <p:nvPr/>
          </p:nvSpPr>
          <p:spPr>
            <a:xfrm flipH="false" flipV="false" rot="0">
              <a:off x="0" y="0"/>
              <a:ext cx="3537523" cy="1943004"/>
            </a:xfrm>
            <a:custGeom>
              <a:avLst/>
              <a:gdLst/>
              <a:ahLst/>
              <a:cxnLst/>
              <a:rect r="r" b="b" t="t" l="l"/>
              <a:pathLst>
                <a:path h="1943004" w="3537523">
                  <a:moveTo>
                    <a:pt x="38189" y="0"/>
                  </a:moveTo>
                  <a:lnTo>
                    <a:pt x="3499334" y="0"/>
                  </a:lnTo>
                  <a:cubicBezTo>
                    <a:pt x="3520425" y="0"/>
                    <a:pt x="3537523" y="17098"/>
                    <a:pt x="3537523" y="38189"/>
                  </a:cubicBezTo>
                  <a:lnTo>
                    <a:pt x="3537523" y="1904815"/>
                  </a:lnTo>
                  <a:cubicBezTo>
                    <a:pt x="3537523" y="1925906"/>
                    <a:pt x="3520425" y="1943004"/>
                    <a:pt x="3499334" y="1943004"/>
                  </a:cubicBezTo>
                  <a:lnTo>
                    <a:pt x="38189" y="1943004"/>
                  </a:lnTo>
                  <a:cubicBezTo>
                    <a:pt x="17098" y="1943004"/>
                    <a:pt x="0" y="1925906"/>
                    <a:pt x="0" y="1904815"/>
                  </a:cubicBezTo>
                  <a:lnTo>
                    <a:pt x="0" y="38189"/>
                  </a:lnTo>
                  <a:cubicBezTo>
                    <a:pt x="0" y="17098"/>
                    <a:pt x="17098" y="0"/>
                    <a:pt x="38189"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3537523" cy="2038254"/>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TextBox 5" id="5"/>
          <p:cNvSpPr txBox="true"/>
          <p:nvPr/>
        </p:nvSpPr>
        <p:spPr>
          <a:xfrm rot="0">
            <a:off x="2415745" y="2160526"/>
            <a:ext cx="7213081" cy="1378292"/>
          </a:xfrm>
          <a:prstGeom prst="rect">
            <a:avLst/>
          </a:prstGeom>
        </p:spPr>
        <p:txBody>
          <a:bodyPr anchor="t" rtlCol="false" tIns="0" lIns="0" bIns="0" rIns="0">
            <a:spAutoFit/>
          </a:bodyPr>
          <a:lstStyle/>
          <a:p>
            <a:pPr algn="ctr" marL="0" indent="0" lvl="0">
              <a:lnSpc>
                <a:spcPts val="10656"/>
              </a:lnSpc>
              <a:spcBef>
                <a:spcPct val="0"/>
              </a:spcBef>
            </a:pPr>
            <a:r>
              <a:rPr lang="en-US" b="true" sz="7611">
                <a:solidFill>
                  <a:srgbClr val="FFFFFF"/>
                </a:solidFill>
                <a:latin typeface="Poppins Bold"/>
                <a:ea typeface="Poppins Bold"/>
                <a:cs typeface="Poppins Bold"/>
                <a:sym typeface="Poppins Bold"/>
              </a:rPr>
              <a:t>Conclusion</a:t>
            </a:r>
          </a:p>
        </p:txBody>
      </p:sp>
      <p:sp>
        <p:nvSpPr>
          <p:cNvPr name="TextBox 6" id="6"/>
          <p:cNvSpPr txBox="true"/>
          <p:nvPr/>
        </p:nvSpPr>
        <p:spPr>
          <a:xfrm rot="0">
            <a:off x="2473054" y="3462618"/>
            <a:ext cx="11359182" cy="4996514"/>
          </a:xfrm>
          <a:prstGeom prst="rect">
            <a:avLst/>
          </a:prstGeom>
        </p:spPr>
        <p:txBody>
          <a:bodyPr anchor="t" rtlCol="false" tIns="0" lIns="0" bIns="0" rIns="0">
            <a:spAutoFit/>
          </a:bodyPr>
          <a:lstStyle/>
          <a:p>
            <a:pPr algn="l">
              <a:lnSpc>
                <a:spcPts val="4972"/>
              </a:lnSpc>
            </a:pPr>
            <a:r>
              <a:rPr lang="en-US" sz="3429">
                <a:solidFill>
                  <a:srgbClr val="FFFFFF"/>
                </a:solidFill>
                <a:latin typeface="Montserrat"/>
                <a:ea typeface="Montserrat"/>
                <a:cs typeface="Montserrat"/>
                <a:sym typeface="Montserrat"/>
              </a:rPr>
              <a:t>Th</a:t>
            </a:r>
            <a:r>
              <a:rPr lang="en-US" sz="3429" strike="noStrike" u="none">
                <a:solidFill>
                  <a:srgbClr val="FFFFFF"/>
                </a:solidFill>
                <a:latin typeface="Montserrat"/>
                <a:ea typeface="Montserrat"/>
                <a:cs typeface="Montserrat"/>
                <a:sym typeface="Montserrat"/>
              </a:rPr>
              <a:t>e pet adoption system provides a foundational functional totality for managing the operation of the core elements of an adoption process. The current implementation of the system offers basic functionality, however, improvements in the realm of security, data modeling, and feature set would offer a much improved system that is more effective and beneficial to users.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150151" y="1028700"/>
            <a:ext cx="9978254" cy="4784883"/>
            <a:chOff x="0" y="0"/>
            <a:chExt cx="2951125" cy="1415156"/>
          </a:xfrm>
        </p:grpSpPr>
        <p:sp>
          <p:nvSpPr>
            <p:cNvPr name="Freeform 3" id="3"/>
            <p:cNvSpPr/>
            <p:nvPr/>
          </p:nvSpPr>
          <p:spPr>
            <a:xfrm flipH="false" flipV="false" rot="0">
              <a:off x="0" y="0"/>
              <a:ext cx="2951125" cy="1415156"/>
            </a:xfrm>
            <a:custGeom>
              <a:avLst/>
              <a:gdLst/>
              <a:ahLst/>
              <a:cxnLst/>
              <a:rect r="r" b="b" t="t" l="l"/>
              <a:pathLst>
                <a:path h="1415156" w="2951125">
                  <a:moveTo>
                    <a:pt x="45777" y="0"/>
                  </a:moveTo>
                  <a:lnTo>
                    <a:pt x="2905348" y="0"/>
                  </a:lnTo>
                  <a:cubicBezTo>
                    <a:pt x="2917489" y="0"/>
                    <a:pt x="2929133" y="4823"/>
                    <a:pt x="2937718" y="13408"/>
                  </a:cubicBezTo>
                  <a:cubicBezTo>
                    <a:pt x="2946302" y="21993"/>
                    <a:pt x="2951125" y="33636"/>
                    <a:pt x="2951125" y="45777"/>
                  </a:cubicBezTo>
                  <a:lnTo>
                    <a:pt x="2951125" y="1369379"/>
                  </a:lnTo>
                  <a:cubicBezTo>
                    <a:pt x="2951125" y="1381520"/>
                    <a:pt x="2946302" y="1393164"/>
                    <a:pt x="2937718" y="1401749"/>
                  </a:cubicBezTo>
                  <a:cubicBezTo>
                    <a:pt x="2929133" y="1410333"/>
                    <a:pt x="2917489" y="1415156"/>
                    <a:pt x="2905348" y="1415156"/>
                  </a:cubicBezTo>
                  <a:lnTo>
                    <a:pt x="45777" y="1415156"/>
                  </a:lnTo>
                  <a:cubicBezTo>
                    <a:pt x="33636" y="1415156"/>
                    <a:pt x="21993" y="1410333"/>
                    <a:pt x="13408" y="1401749"/>
                  </a:cubicBezTo>
                  <a:cubicBezTo>
                    <a:pt x="4823" y="1393164"/>
                    <a:pt x="0" y="1381520"/>
                    <a:pt x="0" y="1369379"/>
                  </a:cubicBezTo>
                  <a:lnTo>
                    <a:pt x="0" y="45777"/>
                  </a:lnTo>
                  <a:cubicBezTo>
                    <a:pt x="0" y="33636"/>
                    <a:pt x="4823" y="21993"/>
                    <a:pt x="13408" y="13408"/>
                  </a:cubicBezTo>
                  <a:cubicBezTo>
                    <a:pt x="21993" y="4823"/>
                    <a:pt x="33636" y="0"/>
                    <a:pt x="45777"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2951125" cy="1510406"/>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AutoShape 5" id="5"/>
          <p:cNvSpPr/>
          <p:nvPr/>
        </p:nvSpPr>
        <p:spPr>
          <a:xfrm>
            <a:off x="2580208" y="6145859"/>
            <a:ext cx="9118141" cy="0"/>
          </a:xfrm>
          <a:prstGeom prst="line">
            <a:avLst/>
          </a:prstGeom>
          <a:ln cap="flat" w="66675">
            <a:solidFill>
              <a:srgbClr val="FFFFFF"/>
            </a:solidFill>
            <a:prstDash val="solid"/>
            <a:headEnd type="oval" len="lg" w="lg"/>
            <a:tailEnd type="oval" len="lg" w="lg"/>
          </a:ln>
        </p:spPr>
      </p:sp>
      <p:sp>
        <p:nvSpPr>
          <p:cNvPr name="Freeform 6" id="6"/>
          <p:cNvSpPr/>
          <p:nvPr/>
        </p:nvSpPr>
        <p:spPr>
          <a:xfrm flipH="false" flipV="false" rot="0">
            <a:off x="6138295" y="738243"/>
            <a:ext cx="7396353" cy="8229600"/>
          </a:xfrm>
          <a:custGeom>
            <a:avLst/>
            <a:gdLst/>
            <a:ahLst/>
            <a:cxnLst/>
            <a:rect r="r" b="b" t="t" l="l"/>
            <a:pathLst>
              <a:path h="8229600" w="7396353">
                <a:moveTo>
                  <a:pt x="0" y="0"/>
                </a:moveTo>
                <a:lnTo>
                  <a:pt x="7396353" y="0"/>
                </a:lnTo>
                <a:lnTo>
                  <a:pt x="7396353" y="8229600"/>
                </a:lnTo>
                <a:lnTo>
                  <a:pt x="0" y="8229600"/>
                </a:lnTo>
                <a:lnTo>
                  <a:pt x="0" y="0"/>
                </a:lnTo>
                <a:close/>
              </a:path>
            </a:pathLst>
          </a:custGeom>
          <a:blipFill>
            <a:blip r:embed="rId2"/>
            <a:stretch>
              <a:fillRect l="0" t="0" r="0" b="0"/>
            </a:stretch>
          </a:blipFill>
        </p:spPr>
      </p:sp>
      <p:sp>
        <p:nvSpPr>
          <p:cNvPr name="Freeform 7" id="7"/>
          <p:cNvSpPr/>
          <p:nvPr/>
        </p:nvSpPr>
        <p:spPr>
          <a:xfrm flipH="false" flipV="false" rot="0">
            <a:off x="13478543" y="3501382"/>
            <a:ext cx="4056271" cy="5756918"/>
          </a:xfrm>
          <a:custGeom>
            <a:avLst/>
            <a:gdLst/>
            <a:ahLst/>
            <a:cxnLst/>
            <a:rect r="r" b="b" t="t" l="l"/>
            <a:pathLst>
              <a:path h="5756918" w="4056271">
                <a:moveTo>
                  <a:pt x="0" y="0"/>
                </a:moveTo>
                <a:lnTo>
                  <a:pt x="4056271" y="0"/>
                </a:lnTo>
                <a:lnTo>
                  <a:pt x="4056271" y="5756918"/>
                </a:lnTo>
                <a:lnTo>
                  <a:pt x="0" y="57569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799668" y="1985385"/>
            <a:ext cx="8679219" cy="3411716"/>
          </a:xfrm>
          <a:prstGeom prst="rect">
            <a:avLst/>
          </a:prstGeom>
        </p:spPr>
        <p:txBody>
          <a:bodyPr anchor="t" rtlCol="false" tIns="0" lIns="0" bIns="0" rIns="0">
            <a:spAutoFit/>
          </a:bodyPr>
          <a:lstStyle/>
          <a:p>
            <a:pPr algn="ctr" marL="0" indent="0" lvl="0">
              <a:lnSpc>
                <a:spcPts val="13321"/>
              </a:lnSpc>
              <a:spcBef>
                <a:spcPct val="0"/>
              </a:spcBef>
            </a:pPr>
            <a:r>
              <a:rPr lang="en-US" b="true" sz="9515">
                <a:solidFill>
                  <a:srgbClr val="FFFFFF"/>
                </a:solidFill>
                <a:latin typeface="Poppins Bold"/>
                <a:ea typeface="Poppins Bold"/>
                <a:cs typeface="Poppins Bold"/>
                <a:sym typeface="Poppins Bold"/>
              </a:rPr>
              <a:t>Pet Adoption System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977154" y="2317307"/>
            <a:ext cx="12174384" cy="6940993"/>
            <a:chOff x="0" y="0"/>
            <a:chExt cx="3206422" cy="1828081"/>
          </a:xfrm>
        </p:grpSpPr>
        <p:sp>
          <p:nvSpPr>
            <p:cNvPr name="Freeform 3" id="3"/>
            <p:cNvSpPr/>
            <p:nvPr/>
          </p:nvSpPr>
          <p:spPr>
            <a:xfrm flipH="false" flipV="false" rot="0">
              <a:off x="0" y="0"/>
              <a:ext cx="3206422" cy="1828081"/>
            </a:xfrm>
            <a:custGeom>
              <a:avLst/>
              <a:gdLst/>
              <a:ahLst/>
              <a:cxnLst/>
              <a:rect r="r" b="b" t="t" l="l"/>
              <a:pathLst>
                <a:path h="1828081" w="3206422">
                  <a:moveTo>
                    <a:pt x="37519" y="0"/>
                  </a:moveTo>
                  <a:lnTo>
                    <a:pt x="3168903" y="0"/>
                  </a:lnTo>
                  <a:cubicBezTo>
                    <a:pt x="3178854" y="0"/>
                    <a:pt x="3188397" y="3953"/>
                    <a:pt x="3195433" y="10989"/>
                  </a:cubicBezTo>
                  <a:cubicBezTo>
                    <a:pt x="3202469" y="18025"/>
                    <a:pt x="3206422" y="27568"/>
                    <a:pt x="3206422" y="37519"/>
                  </a:cubicBezTo>
                  <a:lnTo>
                    <a:pt x="3206422" y="1790561"/>
                  </a:lnTo>
                  <a:cubicBezTo>
                    <a:pt x="3206422" y="1800512"/>
                    <a:pt x="3202469" y="1810055"/>
                    <a:pt x="3195433" y="1817092"/>
                  </a:cubicBezTo>
                  <a:cubicBezTo>
                    <a:pt x="3188397" y="1824128"/>
                    <a:pt x="3178854" y="1828081"/>
                    <a:pt x="3168903" y="1828081"/>
                  </a:cubicBezTo>
                  <a:lnTo>
                    <a:pt x="37519" y="1828081"/>
                  </a:lnTo>
                  <a:cubicBezTo>
                    <a:pt x="27568" y="1828081"/>
                    <a:pt x="18025" y="1824128"/>
                    <a:pt x="10989" y="1817092"/>
                  </a:cubicBezTo>
                  <a:cubicBezTo>
                    <a:pt x="3953" y="1810055"/>
                    <a:pt x="0" y="1800512"/>
                    <a:pt x="0" y="1790561"/>
                  </a:cubicBezTo>
                  <a:lnTo>
                    <a:pt x="0" y="37519"/>
                  </a:lnTo>
                  <a:cubicBezTo>
                    <a:pt x="0" y="27568"/>
                    <a:pt x="3953" y="18025"/>
                    <a:pt x="10989" y="10989"/>
                  </a:cubicBezTo>
                  <a:cubicBezTo>
                    <a:pt x="18025" y="3953"/>
                    <a:pt x="27568" y="0"/>
                    <a:pt x="37519"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85725" cap="rnd">
              <a:solidFill>
                <a:srgbClr val="FFFFFF"/>
              </a:solidFill>
              <a:prstDash val="solid"/>
              <a:round/>
            </a:ln>
          </p:spPr>
        </p:sp>
        <p:sp>
          <p:nvSpPr>
            <p:cNvPr name="TextBox 4" id="4"/>
            <p:cNvSpPr txBox="true"/>
            <p:nvPr/>
          </p:nvSpPr>
          <p:spPr>
            <a:xfrm>
              <a:off x="0" y="-95250"/>
              <a:ext cx="3206422" cy="1923331"/>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Freeform 5" id="5"/>
          <p:cNvSpPr/>
          <p:nvPr/>
        </p:nvSpPr>
        <p:spPr>
          <a:xfrm flipH="false" flipV="false" rot="0">
            <a:off x="13394172" y="569502"/>
            <a:ext cx="4637582" cy="4114800"/>
          </a:xfrm>
          <a:custGeom>
            <a:avLst/>
            <a:gdLst/>
            <a:ahLst/>
            <a:cxnLst/>
            <a:rect r="r" b="b" t="t" l="l"/>
            <a:pathLst>
              <a:path h="4114800" w="4637582">
                <a:moveTo>
                  <a:pt x="0" y="0"/>
                </a:moveTo>
                <a:lnTo>
                  <a:pt x="4637582" y="0"/>
                </a:lnTo>
                <a:lnTo>
                  <a:pt x="463758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233016" y="4012149"/>
            <a:ext cx="9467340" cy="4901536"/>
          </a:xfrm>
          <a:prstGeom prst="rect">
            <a:avLst/>
          </a:prstGeom>
        </p:spPr>
        <p:txBody>
          <a:bodyPr anchor="t" rtlCol="false" tIns="0" lIns="0" bIns="0" rIns="0">
            <a:spAutoFit/>
          </a:bodyPr>
          <a:lstStyle/>
          <a:p>
            <a:pPr algn="l" marL="910991" indent="-455495" lvl="1">
              <a:lnSpc>
                <a:spcPts val="6582"/>
              </a:lnSpc>
              <a:buFont typeface="Arial"/>
              <a:buChar char="•"/>
            </a:pPr>
            <a:r>
              <a:rPr lang="en-US" sz="4219">
                <a:solidFill>
                  <a:srgbClr val="FFFFFF"/>
                </a:solidFill>
                <a:latin typeface="Montserrat"/>
                <a:ea typeface="Montserrat"/>
                <a:cs typeface="Montserrat"/>
                <a:sym typeface="Montserrat"/>
              </a:rPr>
              <a:t>system Overview</a:t>
            </a:r>
          </a:p>
          <a:p>
            <a:pPr algn="l" marL="910991" indent="-455495" lvl="1">
              <a:lnSpc>
                <a:spcPts val="6582"/>
              </a:lnSpc>
              <a:buFont typeface="Arial"/>
              <a:buChar char="•"/>
            </a:pPr>
            <a:r>
              <a:rPr lang="en-US" sz="4219" strike="noStrike" u="none">
                <a:solidFill>
                  <a:srgbClr val="FFFFFF"/>
                </a:solidFill>
                <a:latin typeface="Montserrat"/>
                <a:ea typeface="Montserrat"/>
                <a:cs typeface="Montserrat"/>
                <a:sym typeface="Montserrat"/>
              </a:rPr>
              <a:t>Database Structure</a:t>
            </a:r>
          </a:p>
          <a:p>
            <a:pPr algn="l" marL="910991" indent="-455495" lvl="1">
              <a:lnSpc>
                <a:spcPts val="6582"/>
              </a:lnSpc>
              <a:buFont typeface="Arial"/>
              <a:buChar char="•"/>
            </a:pPr>
            <a:r>
              <a:rPr lang="en-US" sz="4219" strike="noStrike" u="none">
                <a:solidFill>
                  <a:srgbClr val="FFFFFF"/>
                </a:solidFill>
                <a:latin typeface="Montserrat"/>
                <a:ea typeface="Montserrat"/>
                <a:cs typeface="Montserrat"/>
                <a:sym typeface="Montserrat"/>
              </a:rPr>
              <a:t>System Functionality</a:t>
            </a:r>
          </a:p>
          <a:p>
            <a:pPr algn="l" marL="910991" indent="-455495" lvl="1">
              <a:lnSpc>
                <a:spcPts val="6582"/>
              </a:lnSpc>
              <a:buFont typeface="Arial"/>
              <a:buChar char="•"/>
            </a:pPr>
            <a:r>
              <a:rPr lang="en-US" sz="4219" strike="noStrike" u="none">
                <a:solidFill>
                  <a:srgbClr val="FFFFFF"/>
                </a:solidFill>
                <a:latin typeface="Montserrat"/>
                <a:ea typeface="Montserrat"/>
                <a:cs typeface="Montserrat"/>
                <a:sym typeface="Montserrat"/>
              </a:rPr>
              <a:t>User Workflows</a:t>
            </a:r>
          </a:p>
          <a:p>
            <a:pPr algn="l" marL="910991" indent="-455495" lvl="1">
              <a:lnSpc>
                <a:spcPts val="6582"/>
              </a:lnSpc>
              <a:buFont typeface="Arial"/>
              <a:buChar char="•"/>
            </a:pPr>
            <a:r>
              <a:rPr lang="en-US" sz="4219" strike="noStrike" u="none">
                <a:solidFill>
                  <a:srgbClr val="FFFFFF"/>
                </a:solidFill>
                <a:latin typeface="Montserrat"/>
                <a:ea typeface="Montserrat"/>
                <a:cs typeface="Montserrat"/>
                <a:sym typeface="Montserrat"/>
              </a:rPr>
              <a:t>Technical Architecture</a:t>
            </a:r>
          </a:p>
          <a:p>
            <a:pPr algn="l" marL="910991" indent="-455495" lvl="1">
              <a:lnSpc>
                <a:spcPts val="6582"/>
              </a:lnSpc>
              <a:buFont typeface="Arial"/>
              <a:buChar char="•"/>
            </a:pPr>
            <a:r>
              <a:rPr lang="en-US" sz="4219" strike="noStrike" u="none">
                <a:solidFill>
                  <a:srgbClr val="FFFFFF"/>
                </a:solidFill>
                <a:latin typeface="Montserrat"/>
                <a:ea typeface="Montserrat"/>
                <a:cs typeface="Montserrat"/>
                <a:sym typeface="Montserrat"/>
              </a:rPr>
              <a:t>Conclusion</a:t>
            </a:r>
          </a:p>
        </p:txBody>
      </p:sp>
      <p:sp>
        <p:nvSpPr>
          <p:cNvPr name="TextBox 7" id="7"/>
          <p:cNvSpPr txBox="true"/>
          <p:nvPr/>
        </p:nvSpPr>
        <p:spPr>
          <a:xfrm rot="0">
            <a:off x="3233016" y="2535773"/>
            <a:ext cx="10629334" cy="1430638"/>
          </a:xfrm>
          <a:prstGeom prst="rect">
            <a:avLst/>
          </a:prstGeom>
        </p:spPr>
        <p:txBody>
          <a:bodyPr anchor="t" rtlCol="false" tIns="0" lIns="0" bIns="0" rIns="0">
            <a:spAutoFit/>
          </a:bodyPr>
          <a:lstStyle/>
          <a:p>
            <a:pPr algn="l" marL="0" indent="0" lvl="0">
              <a:lnSpc>
                <a:spcPts val="11102"/>
              </a:lnSpc>
            </a:pPr>
            <a:r>
              <a:rPr lang="en-US" b="true" sz="7930">
                <a:solidFill>
                  <a:srgbClr val="FFFFFF"/>
                </a:solidFill>
                <a:latin typeface="Poppins Bold"/>
                <a:ea typeface="Poppins Bold"/>
                <a:cs typeface="Poppins Bold"/>
                <a:sym typeface="Poppins Bold"/>
              </a:rPr>
              <a:t>T</a:t>
            </a:r>
            <a:r>
              <a:rPr lang="en-US" b="true" sz="7930" strike="noStrike" u="none">
                <a:solidFill>
                  <a:srgbClr val="FFFFFF"/>
                </a:solidFill>
                <a:latin typeface="Poppins Bold"/>
                <a:ea typeface="Poppins Bold"/>
                <a:cs typeface="Poppins Bold"/>
                <a:sym typeface="Poppins Bold"/>
              </a:rPr>
              <a:t>able of contents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74636" y="3965421"/>
            <a:ext cx="2581102" cy="4114800"/>
          </a:xfrm>
          <a:custGeom>
            <a:avLst/>
            <a:gdLst/>
            <a:ahLst/>
            <a:cxnLst/>
            <a:rect r="r" b="b" t="t" l="l"/>
            <a:pathLst>
              <a:path h="4114800" w="2581102">
                <a:moveTo>
                  <a:pt x="0" y="0"/>
                </a:moveTo>
                <a:lnTo>
                  <a:pt x="2581102" y="0"/>
                </a:lnTo>
                <a:lnTo>
                  <a:pt x="258110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37879" y="358575"/>
            <a:ext cx="4054948" cy="4114800"/>
          </a:xfrm>
          <a:custGeom>
            <a:avLst/>
            <a:gdLst/>
            <a:ahLst/>
            <a:cxnLst/>
            <a:rect r="r" b="b" t="t" l="l"/>
            <a:pathLst>
              <a:path h="4114800" w="4054948">
                <a:moveTo>
                  <a:pt x="0" y="0"/>
                </a:moveTo>
                <a:lnTo>
                  <a:pt x="4054948" y="0"/>
                </a:lnTo>
                <a:lnTo>
                  <a:pt x="405494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262365" y="1402262"/>
            <a:ext cx="7242648" cy="1519893"/>
          </a:xfrm>
          <a:prstGeom prst="rect">
            <a:avLst/>
          </a:prstGeom>
        </p:spPr>
        <p:txBody>
          <a:bodyPr anchor="t" rtlCol="false" tIns="0" lIns="0" bIns="0" rIns="0">
            <a:spAutoFit/>
          </a:bodyPr>
          <a:lstStyle/>
          <a:p>
            <a:pPr algn="l" marL="0" indent="0" lvl="0">
              <a:lnSpc>
                <a:spcPts val="11776"/>
              </a:lnSpc>
              <a:spcBef>
                <a:spcPct val="0"/>
              </a:spcBef>
            </a:pPr>
            <a:r>
              <a:rPr lang="en-US" b="true" sz="8411">
                <a:solidFill>
                  <a:srgbClr val="FFFFFF"/>
                </a:solidFill>
                <a:latin typeface="Poppins Bold"/>
                <a:ea typeface="Poppins Bold"/>
                <a:cs typeface="Poppins Bold"/>
                <a:sym typeface="Poppins Bold"/>
              </a:rPr>
              <a:t>Overview</a:t>
            </a:r>
          </a:p>
        </p:txBody>
      </p:sp>
      <p:sp>
        <p:nvSpPr>
          <p:cNvPr name="TextBox 5" id="5"/>
          <p:cNvSpPr txBox="true"/>
          <p:nvPr/>
        </p:nvSpPr>
        <p:spPr>
          <a:xfrm rot="0">
            <a:off x="2262365" y="3584650"/>
            <a:ext cx="13170693" cy="4415530"/>
          </a:xfrm>
          <a:prstGeom prst="rect">
            <a:avLst/>
          </a:prstGeom>
        </p:spPr>
        <p:txBody>
          <a:bodyPr anchor="t" rtlCol="false" tIns="0" lIns="0" bIns="0" rIns="0">
            <a:spAutoFit/>
          </a:bodyPr>
          <a:lstStyle/>
          <a:p>
            <a:pPr algn="l">
              <a:lnSpc>
                <a:spcPts val="5005"/>
              </a:lnSpc>
            </a:pPr>
            <a:r>
              <a:rPr lang="en-US" sz="3451">
                <a:solidFill>
                  <a:srgbClr val="FFFFFF"/>
                </a:solidFill>
                <a:latin typeface="Montserrat"/>
                <a:ea typeface="Montserrat"/>
                <a:cs typeface="Montserrat"/>
                <a:sym typeface="Montserrat"/>
              </a:rPr>
              <a:t>Th</a:t>
            </a:r>
            <a:r>
              <a:rPr lang="en-US" sz="3451" strike="noStrike" u="none">
                <a:solidFill>
                  <a:srgbClr val="FFFFFF"/>
                </a:solidFill>
                <a:latin typeface="Montserrat"/>
                <a:ea typeface="Montserrat"/>
                <a:cs typeface="Montserrat"/>
                <a:sym typeface="Montserrat"/>
              </a:rPr>
              <a:t>e pet adoption application is designed to facilitate the process of connecting animals in need with potential adopters. The system provides a platform for managing pet listings, user accounts with different permission levels, adoption applications, and visit tracking, creating a streamlined process for both the organization staff and potential adopters.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49731" y="5318774"/>
            <a:ext cx="3654083" cy="3939526"/>
            <a:chOff x="0" y="0"/>
            <a:chExt cx="1022038" cy="1101876"/>
          </a:xfrm>
        </p:grpSpPr>
        <p:sp>
          <p:nvSpPr>
            <p:cNvPr name="Freeform 3" id="3"/>
            <p:cNvSpPr/>
            <p:nvPr/>
          </p:nvSpPr>
          <p:spPr>
            <a:xfrm flipH="false" flipV="false" rot="0">
              <a:off x="0" y="0"/>
              <a:ext cx="1022038" cy="1101876"/>
            </a:xfrm>
            <a:custGeom>
              <a:avLst/>
              <a:gdLst/>
              <a:ahLst/>
              <a:cxnLst/>
              <a:rect r="r" b="b" t="t" l="l"/>
              <a:pathLst>
                <a:path h="1101876" w="1022038">
                  <a:moveTo>
                    <a:pt x="125004" y="0"/>
                  </a:moveTo>
                  <a:lnTo>
                    <a:pt x="897034" y="0"/>
                  </a:lnTo>
                  <a:cubicBezTo>
                    <a:pt x="930187" y="0"/>
                    <a:pt x="961982" y="13170"/>
                    <a:pt x="985425" y="36613"/>
                  </a:cubicBezTo>
                  <a:cubicBezTo>
                    <a:pt x="1008868" y="60055"/>
                    <a:pt x="1022038" y="91851"/>
                    <a:pt x="1022038" y="125004"/>
                  </a:cubicBezTo>
                  <a:lnTo>
                    <a:pt x="1022038" y="976872"/>
                  </a:lnTo>
                  <a:cubicBezTo>
                    <a:pt x="1022038" y="1010025"/>
                    <a:pt x="1008868" y="1041820"/>
                    <a:pt x="985425" y="1065263"/>
                  </a:cubicBezTo>
                  <a:cubicBezTo>
                    <a:pt x="961982" y="1088706"/>
                    <a:pt x="930187" y="1101876"/>
                    <a:pt x="897034" y="1101876"/>
                  </a:cubicBezTo>
                  <a:lnTo>
                    <a:pt x="125004" y="1101876"/>
                  </a:lnTo>
                  <a:cubicBezTo>
                    <a:pt x="91851" y="1101876"/>
                    <a:pt x="60055" y="1088706"/>
                    <a:pt x="36613" y="1065263"/>
                  </a:cubicBezTo>
                  <a:cubicBezTo>
                    <a:pt x="13170" y="1041820"/>
                    <a:pt x="0" y="1010025"/>
                    <a:pt x="0" y="976872"/>
                  </a:cubicBezTo>
                  <a:lnTo>
                    <a:pt x="0" y="125004"/>
                  </a:lnTo>
                  <a:cubicBezTo>
                    <a:pt x="0" y="91851"/>
                    <a:pt x="13170" y="60055"/>
                    <a:pt x="36613" y="36613"/>
                  </a:cubicBezTo>
                  <a:cubicBezTo>
                    <a:pt x="60055" y="13170"/>
                    <a:pt x="91851" y="0"/>
                    <a:pt x="125004" y="0"/>
                  </a:cubicBezTo>
                  <a:close/>
                </a:path>
              </a:pathLst>
            </a:custGeom>
            <a:gradFill rotWithShape="true">
              <a:gsLst>
                <a:gs pos="0">
                  <a:srgbClr val="4FB6E8">
                    <a:alpha val="100000"/>
                  </a:srgbClr>
                </a:gs>
                <a:gs pos="100000">
                  <a:srgbClr val="2B69B4">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1022038" cy="1197126"/>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5" id="5"/>
          <p:cNvGrpSpPr/>
          <p:nvPr/>
        </p:nvGrpSpPr>
        <p:grpSpPr>
          <a:xfrm rot="0">
            <a:off x="2127080" y="4532327"/>
            <a:ext cx="1699385" cy="1815560"/>
            <a:chOff x="0" y="0"/>
            <a:chExt cx="812800" cy="868365"/>
          </a:xfrm>
        </p:grpSpPr>
        <p:sp>
          <p:nvSpPr>
            <p:cNvPr name="Freeform 6" id="6"/>
            <p:cNvSpPr/>
            <p:nvPr/>
          </p:nvSpPr>
          <p:spPr>
            <a:xfrm flipH="false" flipV="false" rot="0">
              <a:off x="0" y="0"/>
              <a:ext cx="812800" cy="868365"/>
            </a:xfrm>
            <a:custGeom>
              <a:avLst/>
              <a:gdLst/>
              <a:ahLst/>
              <a:cxnLst/>
              <a:rect r="r" b="b" t="t" l="l"/>
              <a:pathLst>
                <a:path h="868365" w="812800">
                  <a:moveTo>
                    <a:pt x="406400" y="0"/>
                  </a:moveTo>
                  <a:cubicBezTo>
                    <a:pt x="181951" y="0"/>
                    <a:pt x="0" y="194390"/>
                    <a:pt x="0" y="434183"/>
                  </a:cubicBezTo>
                  <a:cubicBezTo>
                    <a:pt x="0" y="673975"/>
                    <a:pt x="181951" y="868365"/>
                    <a:pt x="406400" y="868365"/>
                  </a:cubicBezTo>
                  <a:cubicBezTo>
                    <a:pt x="630849" y="868365"/>
                    <a:pt x="812800" y="673975"/>
                    <a:pt x="812800" y="434183"/>
                  </a:cubicBezTo>
                  <a:cubicBezTo>
                    <a:pt x="812800" y="194390"/>
                    <a:pt x="630849" y="0"/>
                    <a:pt x="406400"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sq">
              <a:solidFill>
                <a:srgbClr val="FFFFFF"/>
              </a:solidFill>
              <a:prstDash val="solid"/>
              <a:miter/>
            </a:ln>
          </p:spPr>
        </p:sp>
        <p:sp>
          <p:nvSpPr>
            <p:cNvPr name="TextBox 7" id="7"/>
            <p:cNvSpPr txBox="true"/>
            <p:nvPr/>
          </p:nvSpPr>
          <p:spPr>
            <a:xfrm>
              <a:off x="76200" y="-61466"/>
              <a:ext cx="660400" cy="848422"/>
            </a:xfrm>
            <a:prstGeom prst="rect">
              <a:avLst/>
            </a:prstGeom>
          </p:spPr>
          <p:txBody>
            <a:bodyPr anchor="ctr" rtlCol="false" tIns="50800" lIns="50800" bIns="50800" rIns="50800"/>
            <a:lstStyle/>
            <a:p>
              <a:pPr algn="ctr" marL="0" indent="0" lvl="0">
                <a:lnSpc>
                  <a:spcPts val="7262"/>
                </a:lnSpc>
                <a:spcBef>
                  <a:spcPct val="0"/>
                </a:spcBef>
              </a:pPr>
              <a:r>
                <a:rPr lang="en-US" b="true" sz="5187">
                  <a:solidFill>
                    <a:srgbClr val="FFFFFF"/>
                  </a:solidFill>
                  <a:latin typeface="Poppins Bold"/>
                  <a:ea typeface="Poppins Bold"/>
                  <a:cs typeface="Poppins Bold"/>
                  <a:sym typeface="Poppins Bold"/>
                </a:rPr>
                <a:t>01</a:t>
              </a:r>
            </a:p>
          </p:txBody>
        </p:sp>
      </p:grpSp>
      <p:grpSp>
        <p:nvGrpSpPr>
          <p:cNvPr name="Group 8" id="8"/>
          <p:cNvGrpSpPr/>
          <p:nvPr/>
        </p:nvGrpSpPr>
        <p:grpSpPr>
          <a:xfrm rot="0">
            <a:off x="2399037" y="2005823"/>
            <a:ext cx="12911886" cy="1289774"/>
            <a:chOff x="0" y="0"/>
            <a:chExt cx="3818764" cy="381458"/>
          </a:xfrm>
        </p:grpSpPr>
        <p:sp>
          <p:nvSpPr>
            <p:cNvPr name="Freeform 9" id="9"/>
            <p:cNvSpPr/>
            <p:nvPr/>
          </p:nvSpPr>
          <p:spPr>
            <a:xfrm flipH="false" flipV="false" rot="0">
              <a:off x="0" y="0"/>
              <a:ext cx="3818763" cy="381458"/>
            </a:xfrm>
            <a:custGeom>
              <a:avLst/>
              <a:gdLst/>
              <a:ahLst/>
              <a:cxnLst/>
              <a:rect r="r" b="b" t="t" l="l"/>
              <a:pathLst>
                <a:path h="381458" w="3818763">
                  <a:moveTo>
                    <a:pt x="35376" y="0"/>
                  </a:moveTo>
                  <a:lnTo>
                    <a:pt x="3783387" y="0"/>
                  </a:lnTo>
                  <a:cubicBezTo>
                    <a:pt x="3802925" y="0"/>
                    <a:pt x="3818763" y="15838"/>
                    <a:pt x="3818763" y="35376"/>
                  </a:cubicBezTo>
                  <a:lnTo>
                    <a:pt x="3818763" y="346082"/>
                  </a:lnTo>
                  <a:cubicBezTo>
                    <a:pt x="3818763" y="365620"/>
                    <a:pt x="3802925" y="381458"/>
                    <a:pt x="3783387" y="381458"/>
                  </a:cubicBezTo>
                  <a:lnTo>
                    <a:pt x="35376" y="381458"/>
                  </a:lnTo>
                  <a:cubicBezTo>
                    <a:pt x="15838" y="381458"/>
                    <a:pt x="0" y="365620"/>
                    <a:pt x="0" y="346082"/>
                  </a:cubicBezTo>
                  <a:lnTo>
                    <a:pt x="0" y="35376"/>
                  </a:lnTo>
                  <a:cubicBezTo>
                    <a:pt x="0" y="15838"/>
                    <a:pt x="15838" y="0"/>
                    <a:pt x="35376" y="0"/>
                  </a:cubicBezTo>
                  <a:close/>
                </a:path>
              </a:pathLst>
            </a:custGeom>
            <a:gradFill rotWithShape="true">
              <a:gsLst>
                <a:gs pos="0">
                  <a:srgbClr val="4FB6E8">
                    <a:alpha val="100000"/>
                  </a:srgbClr>
                </a:gs>
                <a:gs pos="100000">
                  <a:srgbClr val="2B69B4">
                    <a:alpha val="100000"/>
                  </a:srgbClr>
                </a:gs>
              </a:gsLst>
              <a:path path="circle">
                <a:fillToRect l="0" r="100000" t="0" b="100000"/>
              </a:path>
              <a:tileRect r="0" l="-100000" b="0" t="-100000"/>
            </a:gradFill>
            <a:ln w="57150" cap="rnd">
              <a:solidFill>
                <a:srgbClr val="FFFFFF"/>
              </a:solidFill>
              <a:prstDash val="solid"/>
              <a:round/>
            </a:ln>
          </p:spPr>
        </p:sp>
        <p:sp>
          <p:nvSpPr>
            <p:cNvPr name="TextBox 10" id="10"/>
            <p:cNvSpPr txBox="true"/>
            <p:nvPr/>
          </p:nvSpPr>
          <p:spPr>
            <a:xfrm>
              <a:off x="0" y="-95250"/>
              <a:ext cx="3818764" cy="476708"/>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11" id="11"/>
          <p:cNvGrpSpPr/>
          <p:nvPr/>
        </p:nvGrpSpPr>
        <p:grpSpPr>
          <a:xfrm rot="0">
            <a:off x="5261170" y="5318774"/>
            <a:ext cx="3654083" cy="3939526"/>
            <a:chOff x="0" y="0"/>
            <a:chExt cx="1022038" cy="1101876"/>
          </a:xfrm>
        </p:grpSpPr>
        <p:sp>
          <p:nvSpPr>
            <p:cNvPr name="Freeform 12" id="12"/>
            <p:cNvSpPr/>
            <p:nvPr/>
          </p:nvSpPr>
          <p:spPr>
            <a:xfrm flipH="false" flipV="false" rot="0">
              <a:off x="0" y="0"/>
              <a:ext cx="1022038" cy="1101876"/>
            </a:xfrm>
            <a:custGeom>
              <a:avLst/>
              <a:gdLst/>
              <a:ahLst/>
              <a:cxnLst/>
              <a:rect r="r" b="b" t="t" l="l"/>
              <a:pathLst>
                <a:path h="1101876" w="1022038">
                  <a:moveTo>
                    <a:pt x="125004" y="0"/>
                  </a:moveTo>
                  <a:lnTo>
                    <a:pt x="897034" y="0"/>
                  </a:lnTo>
                  <a:cubicBezTo>
                    <a:pt x="930187" y="0"/>
                    <a:pt x="961982" y="13170"/>
                    <a:pt x="985425" y="36613"/>
                  </a:cubicBezTo>
                  <a:cubicBezTo>
                    <a:pt x="1008868" y="60055"/>
                    <a:pt x="1022038" y="91851"/>
                    <a:pt x="1022038" y="125004"/>
                  </a:cubicBezTo>
                  <a:lnTo>
                    <a:pt x="1022038" y="976872"/>
                  </a:lnTo>
                  <a:cubicBezTo>
                    <a:pt x="1022038" y="1010025"/>
                    <a:pt x="1008868" y="1041820"/>
                    <a:pt x="985425" y="1065263"/>
                  </a:cubicBezTo>
                  <a:cubicBezTo>
                    <a:pt x="961982" y="1088706"/>
                    <a:pt x="930187" y="1101876"/>
                    <a:pt x="897034" y="1101876"/>
                  </a:cubicBezTo>
                  <a:lnTo>
                    <a:pt x="125004" y="1101876"/>
                  </a:lnTo>
                  <a:cubicBezTo>
                    <a:pt x="91851" y="1101876"/>
                    <a:pt x="60055" y="1088706"/>
                    <a:pt x="36613" y="1065263"/>
                  </a:cubicBezTo>
                  <a:cubicBezTo>
                    <a:pt x="13170" y="1041820"/>
                    <a:pt x="0" y="1010025"/>
                    <a:pt x="0" y="976872"/>
                  </a:cubicBezTo>
                  <a:lnTo>
                    <a:pt x="0" y="125004"/>
                  </a:lnTo>
                  <a:cubicBezTo>
                    <a:pt x="0" y="91851"/>
                    <a:pt x="13170" y="60055"/>
                    <a:pt x="36613" y="36613"/>
                  </a:cubicBezTo>
                  <a:cubicBezTo>
                    <a:pt x="60055" y="13170"/>
                    <a:pt x="91851" y="0"/>
                    <a:pt x="125004"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13" id="13"/>
            <p:cNvSpPr txBox="true"/>
            <p:nvPr/>
          </p:nvSpPr>
          <p:spPr>
            <a:xfrm>
              <a:off x="0" y="-95250"/>
              <a:ext cx="1022038" cy="1197126"/>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14" id="14"/>
          <p:cNvGrpSpPr/>
          <p:nvPr/>
        </p:nvGrpSpPr>
        <p:grpSpPr>
          <a:xfrm rot="0">
            <a:off x="6238518" y="4532327"/>
            <a:ext cx="1699385" cy="1815560"/>
            <a:chOff x="0" y="0"/>
            <a:chExt cx="812800" cy="868365"/>
          </a:xfrm>
        </p:grpSpPr>
        <p:sp>
          <p:nvSpPr>
            <p:cNvPr name="Freeform 15" id="15"/>
            <p:cNvSpPr/>
            <p:nvPr/>
          </p:nvSpPr>
          <p:spPr>
            <a:xfrm flipH="false" flipV="false" rot="0">
              <a:off x="0" y="0"/>
              <a:ext cx="812800" cy="868365"/>
            </a:xfrm>
            <a:custGeom>
              <a:avLst/>
              <a:gdLst/>
              <a:ahLst/>
              <a:cxnLst/>
              <a:rect r="r" b="b" t="t" l="l"/>
              <a:pathLst>
                <a:path h="868365" w="812800">
                  <a:moveTo>
                    <a:pt x="406400" y="0"/>
                  </a:moveTo>
                  <a:cubicBezTo>
                    <a:pt x="181951" y="0"/>
                    <a:pt x="0" y="194390"/>
                    <a:pt x="0" y="434183"/>
                  </a:cubicBezTo>
                  <a:cubicBezTo>
                    <a:pt x="0" y="673975"/>
                    <a:pt x="181951" y="868365"/>
                    <a:pt x="406400" y="868365"/>
                  </a:cubicBezTo>
                  <a:cubicBezTo>
                    <a:pt x="630849" y="868365"/>
                    <a:pt x="812800" y="673975"/>
                    <a:pt x="812800" y="434183"/>
                  </a:cubicBezTo>
                  <a:cubicBezTo>
                    <a:pt x="812800" y="194390"/>
                    <a:pt x="630849" y="0"/>
                    <a:pt x="406400"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sq">
              <a:solidFill>
                <a:srgbClr val="FFFFFF"/>
              </a:solidFill>
              <a:prstDash val="solid"/>
              <a:miter/>
            </a:ln>
          </p:spPr>
        </p:sp>
        <p:sp>
          <p:nvSpPr>
            <p:cNvPr name="TextBox 16" id="16"/>
            <p:cNvSpPr txBox="true"/>
            <p:nvPr/>
          </p:nvSpPr>
          <p:spPr>
            <a:xfrm>
              <a:off x="76200" y="-61466"/>
              <a:ext cx="660400" cy="848422"/>
            </a:xfrm>
            <a:prstGeom prst="rect">
              <a:avLst/>
            </a:prstGeom>
          </p:spPr>
          <p:txBody>
            <a:bodyPr anchor="ctr" rtlCol="false" tIns="50800" lIns="50800" bIns="50800" rIns="50800"/>
            <a:lstStyle/>
            <a:p>
              <a:pPr algn="ctr" marL="0" indent="0" lvl="0">
                <a:lnSpc>
                  <a:spcPts val="7262"/>
                </a:lnSpc>
                <a:spcBef>
                  <a:spcPct val="0"/>
                </a:spcBef>
              </a:pPr>
              <a:r>
                <a:rPr lang="en-US" b="true" sz="5187">
                  <a:solidFill>
                    <a:srgbClr val="FFFFFF"/>
                  </a:solidFill>
                  <a:latin typeface="Poppins Bold"/>
                  <a:ea typeface="Poppins Bold"/>
                  <a:cs typeface="Poppins Bold"/>
                  <a:sym typeface="Poppins Bold"/>
                </a:rPr>
                <a:t>02</a:t>
              </a:r>
            </a:p>
          </p:txBody>
        </p:sp>
      </p:grpSp>
      <p:grpSp>
        <p:nvGrpSpPr>
          <p:cNvPr name="Group 17" id="17"/>
          <p:cNvGrpSpPr/>
          <p:nvPr/>
        </p:nvGrpSpPr>
        <p:grpSpPr>
          <a:xfrm rot="0">
            <a:off x="9372678" y="5318774"/>
            <a:ext cx="3654083" cy="3939526"/>
            <a:chOff x="0" y="0"/>
            <a:chExt cx="1022038" cy="1101876"/>
          </a:xfrm>
        </p:grpSpPr>
        <p:sp>
          <p:nvSpPr>
            <p:cNvPr name="Freeform 18" id="18"/>
            <p:cNvSpPr/>
            <p:nvPr/>
          </p:nvSpPr>
          <p:spPr>
            <a:xfrm flipH="false" flipV="false" rot="0">
              <a:off x="0" y="0"/>
              <a:ext cx="1022038" cy="1101876"/>
            </a:xfrm>
            <a:custGeom>
              <a:avLst/>
              <a:gdLst/>
              <a:ahLst/>
              <a:cxnLst/>
              <a:rect r="r" b="b" t="t" l="l"/>
              <a:pathLst>
                <a:path h="1101876" w="1022038">
                  <a:moveTo>
                    <a:pt x="125004" y="0"/>
                  </a:moveTo>
                  <a:lnTo>
                    <a:pt x="897034" y="0"/>
                  </a:lnTo>
                  <a:cubicBezTo>
                    <a:pt x="930187" y="0"/>
                    <a:pt x="961982" y="13170"/>
                    <a:pt x="985425" y="36613"/>
                  </a:cubicBezTo>
                  <a:cubicBezTo>
                    <a:pt x="1008868" y="60055"/>
                    <a:pt x="1022038" y="91851"/>
                    <a:pt x="1022038" y="125004"/>
                  </a:cubicBezTo>
                  <a:lnTo>
                    <a:pt x="1022038" y="976872"/>
                  </a:lnTo>
                  <a:cubicBezTo>
                    <a:pt x="1022038" y="1010025"/>
                    <a:pt x="1008868" y="1041820"/>
                    <a:pt x="985425" y="1065263"/>
                  </a:cubicBezTo>
                  <a:cubicBezTo>
                    <a:pt x="961982" y="1088706"/>
                    <a:pt x="930187" y="1101876"/>
                    <a:pt x="897034" y="1101876"/>
                  </a:cubicBezTo>
                  <a:lnTo>
                    <a:pt x="125004" y="1101876"/>
                  </a:lnTo>
                  <a:cubicBezTo>
                    <a:pt x="91851" y="1101876"/>
                    <a:pt x="60055" y="1088706"/>
                    <a:pt x="36613" y="1065263"/>
                  </a:cubicBezTo>
                  <a:cubicBezTo>
                    <a:pt x="13170" y="1041820"/>
                    <a:pt x="0" y="1010025"/>
                    <a:pt x="0" y="976872"/>
                  </a:cubicBezTo>
                  <a:lnTo>
                    <a:pt x="0" y="125004"/>
                  </a:lnTo>
                  <a:cubicBezTo>
                    <a:pt x="0" y="91851"/>
                    <a:pt x="13170" y="60055"/>
                    <a:pt x="36613" y="36613"/>
                  </a:cubicBezTo>
                  <a:cubicBezTo>
                    <a:pt x="60055" y="13170"/>
                    <a:pt x="91851" y="0"/>
                    <a:pt x="125004" y="0"/>
                  </a:cubicBezTo>
                  <a:close/>
                </a:path>
              </a:pathLst>
            </a:custGeom>
            <a:gradFill rotWithShape="true">
              <a:gsLst>
                <a:gs pos="0">
                  <a:srgbClr val="4FB6E8">
                    <a:alpha val="100000"/>
                  </a:srgbClr>
                </a:gs>
                <a:gs pos="100000">
                  <a:srgbClr val="2B69B4">
                    <a:alpha val="100000"/>
                  </a:srgbClr>
                </a:gs>
              </a:gsLst>
              <a:path path="circle">
                <a:fillToRect l="0" r="100000" t="0" b="100000"/>
              </a:path>
              <a:tileRect r="0" l="-100000" b="0" t="-100000"/>
            </a:gradFill>
            <a:ln w="57150" cap="rnd">
              <a:solidFill>
                <a:srgbClr val="FFFFFF"/>
              </a:solidFill>
              <a:prstDash val="solid"/>
              <a:round/>
            </a:ln>
          </p:spPr>
        </p:sp>
        <p:sp>
          <p:nvSpPr>
            <p:cNvPr name="TextBox 19" id="19"/>
            <p:cNvSpPr txBox="true"/>
            <p:nvPr/>
          </p:nvSpPr>
          <p:spPr>
            <a:xfrm>
              <a:off x="0" y="-95250"/>
              <a:ext cx="1022038" cy="1197126"/>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20" id="20"/>
          <p:cNvGrpSpPr/>
          <p:nvPr/>
        </p:nvGrpSpPr>
        <p:grpSpPr>
          <a:xfrm rot="0">
            <a:off x="10350026" y="4532327"/>
            <a:ext cx="1699385" cy="1815560"/>
            <a:chOff x="0" y="0"/>
            <a:chExt cx="812800" cy="868365"/>
          </a:xfrm>
        </p:grpSpPr>
        <p:sp>
          <p:nvSpPr>
            <p:cNvPr name="Freeform 21" id="21"/>
            <p:cNvSpPr/>
            <p:nvPr/>
          </p:nvSpPr>
          <p:spPr>
            <a:xfrm flipH="false" flipV="false" rot="0">
              <a:off x="0" y="0"/>
              <a:ext cx="812800" cy="868365"/>
            </a:xfrm>
            <a:custGeom>
              <a:avLst/>
              <a:gdLst/>
              <a:ahLst/>
              <a:cxnLst/>
              <a:rect r="r" b="b" t="t" l="l"/>
              <a:pathLst>
                <a:path h="868365" w="812800">
                  <a:moveTo>
                    <a:pt x="406400" y="0"/>
                  </a:moveTo>
                  <a:cubicBezTo>
                    <a:pt x="181951" y="0"/>
                    <a:pt x="0" y="194390"/>
                    <a:pt x="0" y="434183"/>
                  </a:cubicBezTo>
                  <a:cubicBezTo>
                    <a:pt x="0" y="673975"/>
                    <a:pt x="181951" y="868365"/>
                    <a:pt x="406400" y="868365"/>
                  </a:cubicBezTo>
                  <a:cubicBezTo>
                    <a:pt x="630849" y="868365"/>
                    <a:pt x="812800" y="673975"/>
                    <a:pt x="812800" y="434183"/>
                  </a:cubicBezTo>
                  <a:cubicBezTo>
                    <a:pt x="812800" y="194390"/>
                    <a:pt x="630849" y="0"/>
                    <a:pt x="406400"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sq">
              <a:solidFill>
                <a:srgbClr val="FFFFFF"/>
              </a:solidFill>
              <a:prstDash val="solid"/>
              <a:miter/>
            </a:ln>
          </p:spPr>
        </p:sp>
        <p:sp>
          <p:nvSpPr>
            <p:cNvPr name="TextBox 22" id="22"/>
            <p:cNvSpPr txBox="true"/>
            <p:nvPr/>
          </p:nvSpPr>
          <p:spPr>
            <a:xfrm>
              <a:off x="76200" y="-61466"/>
              <a:ext cx="660400" cy="848422"/>
            </a:xfrm>
            <a:prstGeom prst="rect">
              <a:avLst/>
            </a:prstGeom>
          </p:spPr>
          <p:txBody>
            <a:bodyPr anchor="ctr" rtlCol="false" tIns="50800" lIns="50800" bIns="50800" rIns="50800"/>
            <a:lstStyle/>
            <a:p>
              <a:pPr algn="ctr" marL="0" indent="0" lvl="0">
                <a:lnSpc>
                  <a:spcPts val="7262"/>
                </a:lnSpc>
                <a:spcBef>
                  <a:spcPct val="0"/>
                </a:spcBef>
              </a:pPr>
              <a:r>
                <a:rPr lang="en-US" b="true" sz="5187">
                  <a:solidFill>
                    <a:srgbClr val="FFFFFF"/>
                  </a:solidFill>
                  <a:latin typeface="Poppins Bold"/>
                  <a:ea typeface="Poppins Bold"/>
                  <a:cs typeface="Poppins Bold"/>
                  <a:sym typeface="Poppins Bold"/>
                </a:rPr>
                <a:t>03</a:t>
              </a:r>
            </a:p>
          </p:txBody>
        </p:sp>
      </p:grpSp>
      <p:grpSp>
        <p:nvGrpSpPr>
          <p:cNvPr name="Group 23" id="23"/>
          <p:cNvGrpSpPr/>
          <p:nvPr/>
        </p:nvGrpSpPr>
        <p:grpSpPr>
          <a:xfrm rot="0">
            <a:off x="13484186" y="5318774"/>
            <a:ext cx="3654083" cy="3939526"/>
            <a:chOff x="0" y="0"/>
            <a:chExt cx="1022038" cy="1101876"/>
          </a:xfrm>
        </p:grpSpPr>
        <p:sp>
          <p:nvSpPr>
            <p:cNvPr name="Freeform 24" id="24"/>
            <p:cNvSpPr/>
            <p:nvPr/>
          </p:nvSpPr>
          <p:spPr>
            <a:xfrm flipH="false" flipV="false" rot="0">
              <a:off x="0" y="0"/>
              <a:ext cx="1022038" cy="1101876"/>
            </a:xfrm>
            <a:custGeom>
              <a:avLst/>
              <a:gdLst/>
              <a:ahLst/>
              <a:cxnLst/>
              <a:rect r="r" b="b" t="t" l="l"/>
              <a:pathLst>
                <a:path h="1101876" w="1022038">
                  <a:moveTo>
                    <a:pt x="125004" y="0"/>
                  </a:moveTo>
                  <a:lnTo>
                    <a:pt x="897034" y="0"/>
                  </a:lnTo>
                  <a:cubicBezTo>
                    <a:pt x="930187" y="0"/>
                    <a:pt x="961982" y="13170"/>
                    <a:pt x="985425" y="36613"/>
                  </a:cubicBezTo>
                  <a:cubicBezTo>
                    <a:pt x="1008868" y="60055"/>
                    <a:pt x="1022038" y="91851"/>
                    <a:pt x="1022038" y="125004"/>
                  </a:cubicBezTo>
                  <a:lnTo>
                    <a:pt x="1022038" y="976872"/>
                  </a:lnTo>
                  <a:cubicBezTo>
                    <a:pt x="1022038" y="1010025"/>
                    <a:pt x="1008868" y="1041820"/>
                    <a:pt x="985425" y="1065263"/>
                  </a:cubicBezTo>
                  <a:cubicBezTo>
                    <a:pt x="961982" y="1088706"/>
                    <a:pt x="930187" y="1101876"/>
                    <a:pt x="897034" y="1101876"/>
                  </a:cubicBezTo>
                  <a:lnTo>
                    <a:pt x="125004" y="1101876"/>
                  </a:lnTo>
                  <a:cubicBezTo>
                    <a:pt x="91851" y="1101876"/>
                    <a:pt x="60055" y="1088706"/>
                    <a:pt x="36613" y="1065263"/>
                  </a:cubicBezTo>
                  <a:cubicBezTo>
                    <a:pt x="13170" y="1041820"/>
                    <a:pt x="0" y="1010025"/>
                    <a:pt x="0" y="976872"/>
                  </a:cubicBezTo>
                  <a:lnTo>
                    <a:pt x="0" y="125004"/>
                  </a:lnTo>
                  <a:cubicBezTo>
                    <a:pt x="0" y="91851"/>
                    <a:pt x="13170" y="60055"/>
                    <a:pt x="36613" y="36613"/>
                  </a:cubicBezTo>
                  <a:cubicBezTo>
                    <a:pt x="60055" y="13170"/>
                    <a:pt x="91851" y="0"/>
                    <a:pt x="125004"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25" id="25"/>
            <p:cNvSpPr txBox="true"/>
            <p:nvPr/>
          </p:nvSpPr>
          <p:spPr>
            <a:xfrm>
              <a:off x="0" y="-95250"/>
              <a:ext cx="1022038" cy="1197126"/>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26" id="26"/>
          <p:cNvGrpSpPr/>
          <p:nvPr/>
        </p:nvGrpSpPr>
        <p:grpSpPr>
          <a:xfrm rot="0">
            <a:off x="14461535" y="4532327"/>
            <a:ext cx="1699385" cy="1815560"/>
            <a:chOff x="0" y="0"/>
            <a:chExt cx="812800" cy="868365"/>
          </a:xfrm>
        </p:grpSpPr>
        <p:sp>
          <p:nvSpPr>
            <p:cNvPr name="Freeform 27" id="27"/>
            <p:cNvSpPr/>
            <p:nvPr/>
          </p:nvSpPr>
          <p:spPr>
            <a:xfrm flipH="false" flipV="false" rot="0">
              <a:off x="0" y="0"/>
              <a:ext cx="812800" cy="868365"/>
            </a:xfrm>
            <a:custGeom>
              <a:avLst/>
              <a:gdLst/>
              <a:ahLst/>
              <a:cxnLst/>
              <a:rect r="r" b="b" t="t" l="l"/>
              <a:pathLst>
                <a:path h="868365" w="812800">
                  <a:moveTo>
                    <a:pt x="406400" y="0"/>
                  </a:moveTo>
                  <a:cubicBezTo>
                    <a:pt x="181951" y="0"/>
                    <a:pt x="0" y="194390"/>
                    <a:pt x="0" y="434183"/>
                  </a:cubicBezTo>
                  <a:cubicBezTo>
                    <a:pt x="0" y="673975"/>
                    <a:pt x="181951" y="868365"/>
                    <a:pt x="406400" y="868365"/>
                  </a:cubicBezTo>
                  <a:cubicBezTo>
                    <a:pt x="630849" y="868365"/>
                    <a:pt x="812800" y="673975"/>
                    <a:pt x="812800" y="434183"/>
                  </a:cubicBezTo>
                  <a:cubicBezTo>
                    <a:pt x="812800" y="194390"/>
                    <a:pt x="630849" y="0"/>
                    <a:pt x="406400"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sq">
              <a:solidFill>
                <a:srgbClr val="FFFFFF"/>
              </a:solidFill>
              <a:prstDash val="solid"/>
              <a:miter/>
            </a:ln>
          </p:spPr>
        </p:sp>
        <p:sp>
          <p:nvSpPr>
            <p:cNvPr name="TextBox 28" id="28"/>
            <p:cNvSpPr txBox="true"/>
            <p:nvPr/>
          </p:nvSpPr>
          <p:spPr>
            <a:xfrm>
              <a:off x="76200" y="-61466"/>
              <a:ext cx="660400" cy="848422"/>
            </a:xfrm>
            <a:prstGeom prst="rect">
              <a:avLst/>
            </a:prstGeom>
          </p:spPr>
          <p:txBody>
            <a:bodyPr anchor="ctr" rtlCol="false" tIns="50800" lIns="50800" bIns="50800" rIns="50800"/>
            <a:lstStyle/>
            <a:p>
              <a:pPr algn="ctr" marL="0" indent="0" lvl="0">
                <a:lnSpc>
                  <a:spcPts val="7262"/>
                </a:lnSpc>
                <a:spcBef>
                  <a:spcPct val="0"/>
                </a:spcBef>
              </a:pPr>
              <a:r>
                <a:rPr lang="en-US" b="true" sz="5187" strike="noStrike" u="none">
                  <a:solidFill>
                    <a:srgbClr val="FFFFFF"/>
                  </a:solidFill>
                  <a:latin typeface="Poppins Bold"/>
                  <a:ea typeface="Poppins Bold"/>
                  <a:cs typeface="Poppins Bold"/>
                  <a:sym typeface="Poppins Bold"/>
                </a:rPr>
                <a:t>04</a:t>
              </a:r>
            </a:p>
          </p:txBody>
        </p:sp>
      </p:grpSp>
      <p:sp>
        <p:nvSpPr>
          <p:cNvPr name="Freeform 29" id="29"/>
          <p:cNvSpPr/>
          <p:nvPr/>
        </p:nvSpPr>
        <p:spPr>
          <a:xfrm flipH="false" flipV="false" rot="0">
            <a:off x="0" y="3869786"/>
            <a:ext cx="2656865" cy="2024048"/>
          </a:xfrm>
          <a:custGeom>
            <a:avLst/>
            <a:gdLst/>
            <a:ahLst/>
            <a:cxnLst/>
            <a:rect r="r" b="b" t="t" l="l"/>
            <a:pathLst>
              <a:path h="2024048" w="2656865">
                <a:moveTo>
                  <a:pt x="0" y="0"/>
                </a:moveTo>
                <a:lnTo>
                  <a:pt x="2656865" y="0"/>
                </a:lnTo>
                <a:lnTo>
                  <a:pt x="2656865" y="2024048"/>
                </a:lnTo>
                <a:lnTo>
                  <a:pt x="0" y="2024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4944780" y="3378587"/>
            <a:ext cx="1836486" cy="2515247"/>
          </a:xfrm>
          <a:custGeom>
            <a:avLst/>
            <a:gdLst/>
            <a:ahLst/>
            <a:cxnLst/>
            <a:rect r="r" b="b" t="t" l="l"/>
            <a:pathLst>
              <a:path h="2515247" w="1836486">
                <a:moveTo>
                  <a:pt x="0" y="0"/>
                </a:moveTo>
                <a:lnTo>
                  <a:pt x="1836486" y="0"/>
                </a:lnTo>
                <a:lnTo>
                  <a:pt x="1836486" y="2515247"/>
                </a:lnTo>
                <a:lnTo>
                  <a:pt x="0" y="2515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0">
            <a:off x="9058127" y="4301105"/>
            <a:ext cx="1732432" cy="1684790"/>
          </a:xfrm>
          <a:custGeom>
            <a:avLst/>
            <a:gdLst/>
            <a:ahLst/>
            <a:cxnLst/>
            <a:rect r="r" b="b" t="t" l="l"/>
            <a:pathLst>
              <a:path h="1684790" w="1732432">
                <a:moveTo>
                  <a:pt x="0" y="0"/>
                </a:moveTo>
                <a:lnTo>
                  <a:pt x="1732433" y="0"/>
                </a:lnTo>
                <a:lnTo>
                  <a:pt x="1732433" y="1684790"/>
                </a:lnTo>
                <a:lnTo>
                  <a:pt x="0" y="1684790"/>
                </a:lnTo>
                <a:lnTo>
                  <a:pt x="0" y="0"/>
                </a:lnTo>
                <a:close/>
              </a:path>
            </a:pathLst>
          </a:custGeom>
          <a:blipFill>
            <a:blip r:embed="rId6"/>
            <a:stretch>
              <a:fillRect l="0" t="0" r="0" b="0"/>
            </a:stretch>
          </a:blipFill>
        </p:spPr>
      </p:sp>
      <p:sp>
        <p:nvSpPr>
          <p:cNvPr name="Freeform 32" id="32"/>
          <p:cNvSpPr/>
          <p:nvPr/>
        </p:nvSpPr>
        <p:spPr>
          <a:xfrm flipH="false" flipV="false" rot="0">
            <a:off x="15760598" y="4239306"/>
            <a:ext cx="1498702" cy="1808389"/>
          </a:xfrm>
          <a:custGeom>
            <a:avLst/>
            <a:gdLst/>
            <a:ahLst/>
            <a:cxnLst/>
            <a:rect r="r" b="b" t="t" l="l"/>
            <a:pathLst>
              <a:path h="1808389" w="1498702">
                <a:moveTo>
                  <a:pt x="0" y="0"/>
                </a:moveTo>
                <a:lnTo>
                  <a:pt x="1498702" y="0"/>
                </a:lnTo>
                <a:lnTo>
                  <a:pt x="1498702" y="1808388"/>
                </a:lnTo>
                <a:lnTo>
                  <a:pt x="0" y="1808388"/>
                </a:lnTo>
                <a:lnTo>
                  <a:pt x="0" y="0"/>
                </a:lnTo>
                <a:close/>
              </a:path>
            </a:pathLst>
          </a:custGeom>
          <a:blipFill>
            <a:blip r:embed="rId7"/>
            <a:stretch>
              <a:fillRect l="0" t="0" r="0" b="0"/>
            </a:stretch>
          </a:blipFill>
        </p:spPr>
      </p:sp>
      <p:sp>
        <p:nvSpPr>
          <p:cNvPr name="TextBox 33" id="33"/>
          <p:cNvSpPr txBox="true"/>
          <p:nvPr/>
        </p:nvSpPr>
        <p:spPr>
          <a:xfrm rot="0">
            <a:off x="1307930" y="6410873"/>
            <a:ext cx="3330074" cy="2767590"/>
          </a:xfrm>
          <a:prstGeom prst="rect">
            <a:avLst/>
          </a:prstGeom>
        </p:spPr>
        <p:txBody>
          <a:bodyPr anchor="t" rtlCol="false" tIns="0" lIns="0" bIns="0" rIns="0">
            <a:spAutoFit/>
          </a:bodyPr>
          <a:lstStyle/>
          <a:p>
            <a:pPr algn="ctr" marL="0" indent="0" lvl="1">
              <a:lnSpc>
                <a:spcPts val="3236"/>
              </a:lnSpc>
              <a:spcBef>
                <a:spcPct val="0"/>
              </a:spcBef>
            </a:pPr>
            <a:r>
              <a:rPr lang="en-US" b="true" sz="2231">
                <a:solidFill>
                  <a:srgbClr val="FFFFFF"/>
                </a:solidFill>
                <a:latin typeface="Montserrat Bold"/>
                <a:ea typeface="Montserrat Bold"/>
                <a:cs typeface="Montserrat Bold"/>
                <a:sym typeface="Montserrat Bold"/>
              </a:rPr>
              <a:t>U</a:t>
            </a:r>
            <a:r>
              <a:rPr lang="en-US" b="true" sz="2231" strike="noStrike" u="none">
                <a:solidFill>
                  <a:srgbClr val="FFFFFF"/>
                </a:solidFill>
                <a:latin typeface="Montserrat Bold"/>
                <a:ea typeface="Montserrat Bold"/>
                <a:cs typeface="Montserrat Bold"/>
                <a:sym typeface="Montserrat Bold"/>
              </a:rPr>
              <a:t>sers Collection</a:t>
            </a:r>
          </a:p>
          <a:p>
            <a:pPr algn="l" marL="352307" indent="-176153" lvl="1">
              <a:lnSpc>
                <a:spcPts val="2366"/>
              </a:lnSpc>
              <a:buFont typeface="Arial"/>
              <a:buChar char="•"/>
            </a:pPr>
            <a:r>
              <a:rPr lang="en-US" sz="1631" strike="noStrike" u="none">
                <a:solidFill>
                  <a:srgbClr val="FFFFFF"/>
                </a:solidFill>
                <a:latin typeface="Montserrat"/>
                <a:ea typeface="Montserrat"/>
                <a:cs typeface="Montserrat"/>
                <a:sym typeface="Montserrat"/>
              </a:rPr>
              <a:t>Admin: Has complete system access and management capabilities</a:t>
            </a:r>
          </a:p>
          <a:p>
            <a:pPr algn="l" marL="352307" indent="-176153" lvl="1">
              <a:lnSpc>
                <a:spcPts val="2366"/>
              </a:lnSpc>
              <a:buFont typeface="Arial"/>
              <a:buChar char="•"/>
            </a:pPr>
            <a:r>
              <a:rPr lang="en-US" sz="1631" strike="noStrike" u="none">
                <a:solidFill>
                  <a:srgbClr val="FFFFFF"/>
                </a:solidFill>
                <a:latin typeface="Montserrat"/>
                <a:ea typeface="Montserrat"/>
                <a:cs typeface="Montserrat"/>
                <a:sym typeface="Montserrat"/>
              </a:rPr>
              <a:t>Staff: Organization employees with moderate permissions</a:t>
            </a:r>
          </a:p>
          <a:p>
            <a:pPr algn="l" marL="352307" indent="-176153" lvl="1">
              <a:lnSpc>
                <a:spcPts val="2366"/>
              </a:lnSpc>
              <a:buFont typeface="Arial"/>
              <a:buChar char="•"/>
            </a:pPr>
            <a:r>
              <a:rPr lang="en-US" sz="1631" strike="noStrike" u="none">
                <a:solidFill>
                  <a:srgbClr val="FFFFFF"/>
                </a:solidFill>
                <a:latin typeface="Montserrat"/>
                <a:ea typeface="Montserrat"/>
                <a:cs typeface="Montserrat"/>
                <a:sym typeface="Montserrat"/>
              </a:rPr>
              <a:t>Adopter: End users interested in adopting pets</a:t>
            </a:r>
          </a:p>
        </p:txBody>
      </p:sp>
      <p:sp>
        <p:nvSpPr>
          <p:cNvPr name="TextBox 34" id="34"/>
          <p:cNvSpPr txBox="true"/>
          <p:nvPr/>
        </p:nvSpPr>
        <p:spPr>
          <a:xfrm rot="0">
            <a:off x="4234830" y="2046239"/>
            <a:ext cx="9818339" cy="1037492"/>
          </a:xfrm>
          <a:prstGeom prst="rect">
            <a:avLst/>
          </a:prstGeom>
        </p:spPr>
        <p:txBody>
          <a:bodyPr anchor="t" rtlCol="false" tIns="0" lIns="0" bIns="0" rIns="0">
            <a:spAutoFit/>
          </a:bodyPr>
          <a:lstStyle/>
          <a:p>
            <a:pPr algn="l" marL="0" indent="0" lvl="0">
              <a:lnSpc>
                <a:spcPts val="7963"/>
              </a:lnSpc>
              <a:spcBef>
                <a:spcPct val="0"/>
              </a:spcBef>
            </a:pPr>
            <a:r>
              <a:rPr lang="en-US" b="true" sz="5687">
                <a:solidFill>
                  <a:srgbClr val="FFFFFF"/>
                </a:solidFill>
                <a:latin typeface="Poppins Bold"/>
                <a:ea typeface="Poppins Bold"/>
                <a:cs typeface="Poppins Bold"/>
                <a:sym typeface="Poppins Bold"/>
              </a:rPr>
              <a:t>D</a:t>
            </a:r>
            <a:r>
              <a:rPr lang="en-US" b="true" sz="5687" strike="noStrike" u="none">
                <a:solidFill>
                  <a:srgbClr val="FFFFFF"/>
                </a:solidFill>
                <a:latin typeface="Poppins Bold"/>
                <a:ea typeface="Poppins Bold"/>
                <a:cs typeface="Poppins Bold"/>
                <a:sym typeface="Poppins Bold"/>
              </a:rPr>
              <a:t>atabase Structure</a:t>
            </a:r>
          </a:p>
        </p:txBody>
      </p:sp>
      <p:sp>
        <p:nvSpPr>
          <p:cNvPr name="TextBox 35" id="35"/>
          <p:cNvSpPr txBox="true"/>
          <p:nvPr/>
        </p:nvSpPr>
        <p:spPr>
          <a:xfrm rot="0">
            <a:off x="5423174" y="6410873"/>
            <a:ext cx="3330074" cy="2437391"/>
          </a:xfrm>
          <a:prstGeom prst="rect">
            <a:avLst/>
          </a:prstGeom>
        </p:spPr>
        <p:txBody>
          <a:bodyPr anchor="t" rtlCol="false" tIns="0" lIns="0" bIns="0" rIns="0">
            <a:spAutoFit/>
          </a:bodyPr>
          <a:lstStyle/>
          <a:p>
            <a:pPr algn="ctr" marL="0" indent="0" lvl="1">
              <a:lnSpc>
                <a:spcPts val="3526"/>
              </a:lnSpc>
              <a:spcBef>
                <a:spcPct val="0"/>
              </a:spcBef>
            </a:pPr>
            <a:r>
              <a:rPr lang="en-US" b="true" sz="2431">
                <a:solidFill>
                  <a:srgbClr val="FFFFFF"/>
                </a:solidFill>
                <a:latin typeface="Montserrat Bold"/>
                <a:ea typeface="Montserrat Bold"/>
                <a:cs typeface="Montserrat Bold"/>
                <a:sym typeface="Montserrat Bold"/>
              </a:rPr>
              <a:t>P</a:t>
            </a:r>
            <a:r>
              <a:rPr lang="en-US" b="true" sz="2431" strike="noStrike" u="none">
                <a:solidFill>
                  <a:srgbClr val="FFFFFF"/>
                </a:solidFill>
                <a:latin typeface="Montserrat Bold"/>
                <a:ea typeface="Montserrat Bold"/>
                <a:cs typeface="Montserrat Bold"/>
                <a:sym typeface="Montserrat Bold"/>
              </a:rPr>
              <a:t>ets Collection</a:t>
            </a:r>
          </a:p>
          <a:p>
            <a:pPr algn="l">
              <a:lnSpc>
                <a:spcPts val="2656"/>
              </a:lnSpc>
            </a:pPr>
            <a:r>
              <a:rPr lang="en-US" sz="1831" strike="noStrike" u="none">
                <a:solidFill>
                  <a:srgbClr val="FFFFFF"/>
                </a:solidFill>
                <a:latin typeface="Montserrat"/>
                <a:ea typeface="Montserrat"/>
                <a:cs typeface="Montserrat"/>
                <a:sym typeface="Montserrat"/>
              </a:rPr>
              <a:t>E</a:t>
            </a:r>
            <a:r>
              <a:rPr lang="en-US" sz="1831" strike="noStrike" u="none">
                <a:solidFill>
                  <a:srgbClr val="FFFFFF"/>
                </a:solidFill>
                <a:latin typeface="Montserrat"/>
                <a:ea typeface="Montserrat"/>
                <a:cs typeface="Montserrat"/>
                <a:sym typeface="Montserrat"/>
              </a:rPr>
              <a:t>ach pet record includes:</a:t>
            </a:r>
          </a:p>
          <a:p>
            <a:pPr algn="l" marL="395486" indent="-197743" lvl="1">
              <a:lnSpc>
                <a:spcPts val="2656"/>
              </a:lnSpc>
              <a:buFont typeface="Arial"/>
              <a:buChar char="•"/>
            </a:pPr>
            <a:r>
              <a:rPr lang="en-US" sz="1831" strike="noStrike" u="none">
                <a:solidFill>
                  <a:srgbClr val="FFFFFF"/>
                </a:solidFill>
                <a:latin typeface="Montserrat"/>
                <a:ea typeface="Montserrat"/>
                <a:cs typeface="Montserrat"/>
                <a:sym typeface="Montserrat"/>
              </a:rPr>
              <a:t>Unique identifier</a:t>
            </a:r>
          </a:p>
          <a:p>
            <a:pPr algn="l" marL="395486" indent="-197743" lvl="1">
              <a:lnSpc>
                <a:spcPts val="2656"/>
              </a:lnSpc>
              <a:buFont typeface="Arial"/>
              <a:buChar char="•"/>
            </a:pPr>
            <a:r>
              <a:rPr lang="en-US" sz="1831" strike="noStrike" u="none">
                <a:solidFill>
                  <a:srgbClr val="FFFFFF"/>
                </a:solidFill>
                <a:latin typeface="Montserrat"/>
                <a:ea typeface="Montserrat"/>
                <a:cs typeface="Montserrat"/>
                <a:sym typeface="Montserrat"/>
              </a:rPr>
              <a:t>Name</a:t>
            </a:r>
          </a:p>
          <a:p>
            <a:pPr algn="l" marL="395486" indent="-197743" lvl="1">
              <a:lnSpc>
                <a:spcPts val="2656"/>
              </a:lnSpc>
              <a:buFont typeface="Arial"/>
              <a:buChar char="•"/>
            </a:pPr>
            <a:r>
              <a:rPr lang="en-US" sz="1831" strike="noStrike" u="none">
                <a:solidFill>
                  <a:srgbClr val="FFFFFF"/>
                </a:solidFill>
                <a:latin typeface="Montserrat"/>
                <a:ea typeface="Montserrat"/>
                <a:cs typeface="Montserrat"/>
                <a:sym typeface="Montserrat"/>
              </a:rPr>
              <a:t>Breed classification</a:t>
            </a:r>
          </a:p>
          <a:p>
            <a:pPr algn="l" marL="395486" indent="-197743" lvl="1">
              <a:lnSpc>
                <a:spcPts val="2656"/>
              </a:lnSpc>
              <a:buFont typeface="Arial"/>
              <a:buChar char="•"/>
            </a:pPr>
            <a:r>
              <a:rPr lang="en-US" sz="1831" strike="noStrike" u="none">
                <a:solidFill>
                  <a:srgbClr val="FFFFFF"/>
                </a:solidFill>
                <a:latin typeface="Montserrat"/>
                <a:ea typeface="Montserrat"/>
                <a:cs typeface="Montserrat"/>
                <a:sym typeface="Montserrat"/>
              </a:rPr>
              <a:t>Sta</a:t>
            </a:r>
            <a:r>
              <a:rPr lang="en-US" sz="1831" strike="noStrike" u="none">
                <a:solidFill>
                  <a:srgbClr val="FFFFFF"/>
                </a:solidFill>
                <a:latin typeface="Montserrat"/>
                <a:ea typeface="Montserrat"/>
                <a:cs typeface="Montserrat"/>
                <a:sym typeface="Montserrat"/>
              </a:rPr>
              <a:t>tus (available or adopted)</a:t>
            </a:r>
          </a:p>
        </p:txBody>
      </p:sp>
      <p:sp>
        <p:nvSpPr>
          <p:cNvPr name="TextBox 36" id="36"/>
          <p:cNvSpPr txBox="true"/>
          <p:nvPr/>
        </p:nvSpPr>
        <p:spPr>
          <a:xfrm rot="0">
            <a:off x="9534377" y="6420398"/>
            <a:ext cx="3330074" cy="2589790"/>
          </a:xfrm>
          <a:prstGeom prst="rect">
            <a:avLst/>
          </a:prstGeom>
        </p:spPr>
        <p:txBody>
          <a:bodyPr anchor="t" rtlCol="false" tIns="0" lIns="0" bIns="0" rIns="0">
            <a:spAutoFit/>
          </a:bodyPr>
          <a:lstStyle/>
          <a:p>
            <a:pPr algn="ctr" marL="0" indent="0" lvl="1">
              <a:lnSpc>
                <a:spcPts val="3091"/>
              </a:lnSpc>
              <a:spcBef>
                <a:spcPct val="0"/>
              </a:spcBef>
            </a:pPr>
            <a:r>
              <a:rPr lang="en-US" b="true" sz="2131">
                <a:solidFill>
                  <a:srgbClr val="FFFFFF"/>
                </a:solidFill>
                <a:latin typeface="Montserrat Bold"/>
                <a:ea typeface="Montserrat Bold"/>
                <a:cs typeface="Montserrat Bold"/>
                <a:sym typeface="Montserrat Bold"/>
              </a:rPr>
              <a:t>Application</a:t>
            </a:r>
            <a:r>
              <a:rPr lang="en-US" b="true" sz="2131" strike="noStrike" u="none">
                <a:solidFill>
                  <a:srgbClr val="FFFFFF"/>
                </a:solidFill>
                <a:latin typeface="Montserrat Bold"/>
                <a:ea typeface="Montserrat Bold"/>
                <a:cs typeface="Montserrat Bold"/>
                <a:sym typeface="Montserrat Bold"/>
              </a:rPr>
              <a:t>s Collection</a:t>
            </a:r>
          </a:p>
          <a:p>
            <a:pPr algn="l">
              <a:lnSpc>
                <a:spcPts val="2221"/>
              </a:lnSpc>
            </a:pPr>
            <a:r>
              <a:rPr lang="en-US" b="true" sz="1531" strike="noStrike" u="none">
                <a:solidFill>
                  <a:srgbClr val="FFFFFF"/>
                </a:solidFill>
                <a:latin typeface="Montserrat Bold"/>
                <a:ea typeface="Montserrat Bold"/>
                <a:cs typeface="Montserrat Bold"/>
                <a:sym typeface="Montserrat Bold"/>
              </a:rPr>
              <a:t>Each</a:t>
            </a:r>
            <a:r>
              <a:rPr lang="en-US" b="true" sz="1531" strike="noStrike" u="none">
                <a:solidFill>
                  <a:srgbClr val="FFFFFF"/>
                </a:solidFill>
                <a:latin typeface="Montserrat Bold"/>
                <a:ea typeface="Montserrat Bold"/>
                <a:cs typeface="Montserrat Bold"/>
                <a:sym typeface="Montserrat Bold"/>
              </a:rPr>
              <a:t> application contains:</a:t>
            </a:r>
          </a:p>
          <a:p>
            <a:pPr algn="l" marL="330717" indent="-165359" lvl="1">
              <a:lnSpc>
                <a:spcPts val="2221"/>
              </a:lnSpc>
              <a:buFont typeface="Arial"/>
              <a:buChar char="•"/>
            </a:pPr>
            <a:r>
              <a:rPr lang="en-US" b="true" sz="1531" strike="noStrike" u="none">
                <a:solidFill>
                  <a:srgbClr val="FFFFFF"/>
                </a:solidFill>
                <a:latin typeface="Montserrat Bold"/>
                <a:ea typeface="Montserrat Bold"/>
                <a:cs typeface="Montserrat Bold"/>
                <a:sym typeface="Montserrat Bold"/>
              </a:rPr>
              <a:t>Unique identifier (using shortened UUID format)</a:t>
            </a:r>
          </a:p>
          <a:p>
            <a:pPr algn="l" marL="330717" indent="-165359" lvl="1">
              <a:lnSpc>
                <a:spcPts val="2221"/>
              </a:lnSpc>
              <a:buFont typeface="Arial"/>
              <a:buChar char="•"/>
            </a:pPr>
            <a:r>
              <a:rPr lang="en-US" b="true" sz="1531" strike="noStrike" u="none">
                <a:solidFill>
                  <a:srgbClr val="FFFFFF"/>
                </a:solidFill>
                <a:latin typeface="Montserrat Bold"/>
                <a:ea typeface="Montserrat Bold"/>
                <a:cs typeface="Montserrat Bold"/>
                <a:sym typeface="Montserrat Bold"/>
              </a:rPr>
              <a:t>Reference to the specific pet (petId)</a:t>
            </a:r>
          </a:p>
          <a:p>
            <a:pPr algn="l" marL="330717" indent="-165359" lvl="1">
              <a:lnSpc>
                <a:spcPts val="2221"/>
              </a:lnSpc>
              <a:buFont typeface="Arial"/>
              <a:buChar char="•"/>
            </a:pPr>
            <a:r>
              <a:rPr lang="en-US" b="true" sz="1531" strike="noStrike" u="none">
                <a:solidFill>
                  <a:srgbClr val="FFFFFF"/>
                </a:solidFill>
                <a:latin typeface="Montserrat Bold"/>
                <a:ea typeface="Montserrat Bold"/>
                <a:cs typeface="Montserrat Bold"/>
                <a:sym typeface="Montserrat Bold"/>
              </a:rPr>
              <a:t>Application status (pending or approved)</a:t>
            </a:r>
          </a:p>
          <a:p>
            <a:pPr algn="l" marL="330717" indent="-165359" lvl="1">
              <a:lnSpc>
                <a:spcPts val="2221"/>
              </a:lnSpc>
              <a:buFont typeface="Arial"/>
              <a:buChar char="•"/>
            </a:pPr>
            <a:r>
              <a:rPr lang="en-US" b="true" sz="1531" strike="noStrike" u="none">
                <a:solidFill>
                  <a:srgbClr val="FFFFFF"/>
                </a:solidFill>
                <a:latin typeface="Montserrat Bold"/>
                <a:ea typeface="Montserrat Bold"/>
                <a:cs typeface="Montserrat Bold"/>
                <a:sym typeface="Montserrat Bold"/>
              </a:rPr>
              <a:t>Timestamp of submission</a:t>
            </a:r>
          </a:p>
        </p:txBody>
      </p:sp>
      <p:sp>
        <p:nvSpPr>
          <p:cNvPr name="TextBox 37" id="37"/>
          <p:cNvSpPr txBox="true"/>
          <p:nvPr/>
        </p:nvSpPr>
        <p:spPr>
          <a:xfrm rot="0">
            <a:off x="13645886" y="6410873"/>
            <a:ext cx="3330074" cy="2437391"/>
          </a:xfrm>
          <a:prstGeom prst="rect">
            <a:avLst/>
          </a:prstGeom>
        </p:spPr>
        <p:txBody>
          <a:bodyPr anchor="t" rtlCol="false" tIns="0" lIns="0" bIns="0" rIns="0">
            <a:spAutoFit/>
          </a:bodyPr>
          <a:lstStyle/>
          <a:p>
            <a:pPr algn="ctr" marL="0" indent="0" lvl="1">
              <a:lnSpc>
                <a:spcPts val="3526"/>
              </a:lnSpc>
              <a:spcBef>
                <a:spcPct val="0"/>
              </a:spcBef>
            </a:pPr>
            <a:r>
              <a:rPr lang="en-US" b="true" sz="2431">
                <a:solidFill>
                  <a:srgbClr val="FFFFFF"/>
                </a:solidFill>
                <a:latin typeface="Montserrat Bold"/>
                <a:ea typeface="Montserrat Bold"/>
                <a:cs typeface="Montserrat Bold"/>
                <a:sym typeface="Montserrat Bold"/>
              </a:rPr>
              <a:t>Vi</a:t>
            </a:r>
            <a:r>
              <a:rPr lang="en-US" b="true" sz="2431" strike="noStrike" u="none">
                <a:solidFill>
                  <a:srgbClr val="FFFFFF"/>
                </a:solidFill>
                <a:latin typeface="Montserrat Bold"/>
                <a:ea typeface="Montserrat Bold"/>
                <a:cs typeface="Montserrat Bold"/>
                <a:sym typeface="Montserrat Bold"/>
              </a:rPr>
              <a:t>sits Collection</a:t>
            </a:r>
          </a:p>
          <a:p>
            <a:pPr algn="l" marL="395486" indent="-197743" lvl="1">
              <a:lnSpc>
                <a:spcPts val="2656"/>
              </a:lnSpc>
              <a:buFont typeface="Arial"/>
              <a:buChar char="•"/>
            </a:pPr>
            <a:r>
              <a:rPr lang="en-US" b="true" sz="1831" strike="noStrike" u="none">
                <a:solidFill>
                  <a:srgbClr val="FFFFFF"/>
                </a:solidFill>
                <a:latin typeface="Montserrat Bold"/>
                <a:ea typeface="Montserrat Bold"/>
                <a:cs typeface="Montserrat Bold"/>
                <a:sym typeface="Montserrat Bold"/>
              </a:rPr>
              <a:t>Des</a:t>
            </a:r>
            <a:r>
              <a:rPr lang="en-US" b="true" sz="1831" strike="noStrike" u="none">
                <a:solidFill>
                  <a:srgbClr val="FFFFFF"/>
                </a:solidFill>
                <a:latin typeface="Montserrat Bold"/>
                <a:ea typeface="Montserrat Bold"/>
                <a:cs typeface="Montserrat Bold"/>
                <a:sym typeface="Montserrat Bold"/>
              </a:rPr>
              <a:t>igned to track in-person visits between potential adopters and pets</a:t>
            </a:r>
          </a:p>
          <a:p>
            <a:pPr algn="l" marL="395486" indent="-197743" lvl="1">
              <a:lnSpc>
                <a:spcPts val="2656"/>
              </a:lnSpc>
              <a:buFont typeface="Arial"/>
              <a:buChar char="•"/>
            </a:pPr>
            <a:r>
              <a:rPr lang="en-US" b="true" sz="1831" strike="noStrike" u="none">
                <a:solidFill>
                  <a:srgbClr val="FFFFFF"/>
                </a:solidFill>
                <a:latin typeface="Montserrat Bold"/>
                <a:ea typeface="Montserrat Bold"/>
                <a:cs typeface="Montserrat Bold"/>
                <a:sym typeface="Montserrat Bold"/>
              </a:rPr>
              <a:t>Currently implemented but contains no records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61218" y="3303124"/>
            <a:ext cx="14761000" cy="5668167"/>
            <a:chOff x="0" y="0"/>
            <a:chExt cx="4365650" cy="1676393"/>
          </a:xfrm>
        </p:grpSpPr>
        <p:sp>
          <p:nvSpPr>
            <p:cNvPr name="Freeform 3" id="3"/>
            <p:cNvSpPr/>
            <p:nvPr/>
          </p:nvSpPr>
          <p:spPr>
            <a:xfrm flipH="false" flipV="false" rot="0">
              <a:off x="0" y="0"/>
              <a:ext cx="4365650" cy="1676393"/>
            </a:xfrm>
            <a:custGeom>
              <a:avLst/>
              <a:gdLst/>
              <a:ahLst/>
              <a:cxnLst/>
              <a:rect r="r" b="b" t="t" l="l"/>
              <a:pathLst>
                <a:path h="1676393" w="4365650">
                  <a:moveTo>
                    <a:pt x="30945" y="0"/>
                  </a:moveTo>
                  <a:lnTo>
                    <a:pt x="4334705" y="0"/>
                  </a:lnTo>
                  <a:cubicBezTo>
                    <a:pt x="4342912" y="0"/>
                    <a:pt x="4350783" y="3260"/>
                    <a:pt x="4356586" y="9063"/>
                  </a:cubicBezTo>
                  <a:cubicBezTo>
                    <a:pt x="4362390" y="14867"/>
                    <a:pt x="4365650" y="22738"/>
                    <a:pt x="4365650" y="30945"/>
                  </a:cubicBezTo>
                  <a:lnTo>
                    <a:pt x="4365650" y="1645448"/>
                  </a:lnTo>
                  <a:cubicBezTo>
                    <a:pt x="4365650" y="1653655"/>
                    <a:pt x="4362390" y="1661526"/>
                    <a:pt x="4356586" y="1667329"/>
                  </a:cubicBezTo>
                  <a:cubicBezTo>
                    <a:pt x="4350783" y="1673132"/>
                    <a:pt x="4342912" y="1676393"/>
                    <a:pt x="4334705" y="1676393"/>
                  </a:cubicBezTo>
                  <a:lnTo>
                    <a:pt x="30945" y="1676393"/>
                  </a:lnTo>
                  <a:cubicBezTo>
                    <a:pt x="22738" y="1676393"/>
                    <a:pt x="14867" y="1673132"/>
                    <a:pt x="9063" y="1667329"/>
                  </a:cubicBezTo>
                  <a:cubicBezTo>
                    <a:pt x="3260" y="1661526"/>
                    <a:pt x="0" y="1653655"/>
                    <a:pt x="0" y="1645448"/>
                  </a:cubicBezTo>
                  <a:lnTo>
                    <a:pt x="0" y="30945"/>
                  </a:lnTo>
                  <a:cubicBezTo>
                    <a:pt x="0" y="22738"/>
                    <a:pt x="3260" y="14867"/>
                    <a:pt x="9063" y="9063"/>
                  </a:cubicBezTo>
                  <a:cubicBezTo>
                    <a:pt x="14867" y="3260"/>
                    <a:pt x="22738" y="0"/>
                    <a:pt x="30945" y="0"/>
                  </a:cubicBezTo>
                  <a:close/>
                </a:path>
              </a:pathLst>
            </a:custGeom>
            <a:gradFill rotWithShape="true">
              <a:gsLst>
                <a:gs pos="0">
                  <a:srgbClr val="4FB6E8">
                    <a:alpha val="100000"/>
                  </a:srgbClr>
                </a:gs>
                <a:gs pos="100000">
                  <a:srgbClr val="2B69B4">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4365650" cy="1771643"/>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5" id="5"/>
          <p:cNvGrpSpPr/>
          <p:nvPr/>
        </p:nvGrpSpPr>
        <p:grpSpPr>
          <a:xfrm rot="0">
            <a:off x="4077787" y="1334242"/>
            <a:ext cx="7964815" cy="1406906"/>
            <a:chOff x="0" y="0"/>
            <a:chExt cx="2355639" cy="416101"/>
          </a:xfrm>
        </p:grpSpPr>
        <p:sp>
          <p:nvSpPr>
            <p:cNvPr name="Freeform 6" id="6"/>
            <p:cNvSpPr/>
            <p:nvPr/>
          </p:nvSpPr>
          <p:spPr>
            <a:xfrm flipH="false" flipV="false" rot="0">
              <a:off x="0" y="0"/>
              <a:ext cx="2355639" cy="416101"/>
            </a:xfrm>
            <a:custGeom>
              <a:avLst/>
              <a:gdLst/>
              <a:ahLst/>
              <a:cxnLst/>
              <a:rect r="r" b="b" t="t" l="l"/>
              <a:pathLst>
                <a:path h="416101" w="2355639">
                  <a:moveTo>
                    <a:pt x="57349" y="0"/>
                  </a:moveTo>
                  <a:lnTo>
                    <a:pt x="2298291" y="0"/>
                  </a:lnTo>
                  <a:cubicBezTo>
                    <a:pt x="2313500" y="0"/>
                    <a:pt x="2328087" y="6042"/>
                    <a:pt x="2338842" y="16797"/>
                  </a:cubicBezTo>
                  <a:cubicBezTo>
                    <a:pt x="2349597" y="27552"/>
                    <a:pt x="2355639" y="42139"/>
                    <a:pt x="2355639" y="57349"/>
                  </a:cubicBezTo>
                  <a:lnTo>
                    <a:pt x="2355639" y="358752"/>
                  </a:lnTo>
                  <a:cubicBezTo>
                    <a:pt x="2355639" y="390425"/>
                    <a:pt x="2329963" y="416101"/>
                    <a:pt x="2298291" y="416101"/>
                  </a:cubicBezTo>
                  <a:lnTo>
                    <a:pt x="57349" y="416101"/>
                  </a:lnTo>
                  <a:cubicBezTo>
                    <a:pt x="42139" y="416101"/>
                    <a:pt x="27552" y="410058"/>
                    <a:pt x="16797" y="399303"/>
                  </a:cubicBezTo>
                  <a:cubicBezTo>
                    <a:pt x="6042" y="388548"/>
                    <a:pt x="0" y="373962"/>
                    <a:pt x="0" y="358752"/>
                  </a:cubicBezTo>
                  <a:lnTo>
                    <a:pt x="0" y="57349"/>
                  </a:lnTo>
                  <a:cubicBezTo>
                    <a:pt x="0" y="42139"/>
                    <a:pt x="6042" y="27552"/>
                    <a:pt x="16797" y="16797"/>
                  </a:cubicBezTo>
                  <a:cubicBezTo>
                    <a:pt x="27552" y="6042"/>
                    <a:pt x="42139" y="0"/>
                    <a:pt x="57349"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7" id="7"/>
            <p:cNvSpPr txBox="true"/>
            <p:nvPr/>
          </p:nvSpPr>
          <p:spPr>
            <a:xfrm>
              <a:off x="0" y="-95250"/>
              <a:ext cx="2355639" cy="511351"/>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AutoShape 8" id="8"/>
          <p:cNvSpPr/>
          <p:nvPr/>
        </p:nvSpPr>
        <p:spPr>
          <a:xfrm>
            <a:off x="4627420" y="4251833"/>
            <a:ext cx="0" cy="4064703"/>
          </a:xfrm>
          <a:prstGeom prst="line">
            <a:avLst/>
          </a:prstGeom>
          <a:ln cap="rnd" w="47625">
            <a:solidFill>
              <a:srgbClr val="FFFFFF"/>
            </a:solidFill>
            <a:prstDash val="solid"/>
            <a:headEnd type="none" len="sm" w="sm"/>
            <a:tailEnd type="none" len="sm" w="sm"/>
          </a:ln>
        </p:spPr>
      </p:sp>
      <p:grpSp>
        <p:nvGrpSpPr>
          <p:cNvPr name="Group 9" id="9"/>
          <p:cNvGrpSpPr/>
          <p:nvPr/>
        </p:nvGrpSpPr>
        <p:grpSpPr>
          <a:xfrm rot="0">
            <a:off x="723374" y="3816441"/>
            <a:ext cx="3727306" cy="859339"/>
            <a:chOff x="0" y="0"/>
            <a:chExt cx="981677" cy="226328"/>
          </a:xfrm>
        </p:grpSpPr>
        <p:sp>
          <p:nvSpPr>
            <p:cNvPr name="Freeform 10" id="10"/>
            <p:cNvSpPr/>
            <p:nvPr/>
          </p:nvSpPr>
          <p:spPr>
            <a:xfrm flipH="false" flipV="false" rot="0">
              <a:off x="0" y="0"/>
              <a:ext cx="981677" cy="226328"/>
            </a:xfrm>
            <a:custGeom>
              <a:avLst/>
              <a:gdLst/>
              <a:ahLst/>
              <a:cxnLst/>
              <a:rect r="r" b="b" t="t" l="l"/>
              <a:pathLst>
                <a:path h="226328" w="981677">
                  <a:moveTo>
                    <a:pt x="113164" y="0"/>
                  </a:moveTo>
                  <a:lnTo>
                    <a:pt x="868513" y="0"/>
                  </a:lnTo>
                  <a:cubicBezTo>
                    <a:pt x="898526" y="0"/>
                    <a:pt x="927310" y="11923"/>
                    <a:pt x="948532" y="33145"/>
                  </a:cubicBezTo>
                  <a:cubicBezTo>
                    <a:pt x="969755" y="54367"/>
                    <a:pt x="981677" y="83151"/>
                    <a:pt x="981677" y="113164"/>
                  </a:cubicBezTo>
                  <a:lnTo>
                    <a:pt x="981677" y="113164"/>
                  </a:lnTo>
                  <a:cubicBezTo>
                    <a:pt x="981677" y="143177"/>
                    <a:pt x="969755" y="171961"/>
                    <a:pt x="948532" y="193183"/>
                  </a:cubicBezTo>
                  <a:cubicBezTo>
                    <a:pt x="927310" y="214405"/>
                    <a:pt x="898526" y="226328"/>
                    <a:pt x="868513" y="226328"/>
                  </a:cubicBezTo>
                  <a:lnTo>
                    <a:pt x="113164" y="226328"/>
                  </a:lnTo>
                  <a:cubicBezTo>
                    <a:pt x="83151" y="226328"/>
                    <a:pt x="54367" y="214405"/>
                    <a:pt x="33145" y="193183"/>
                  </a:cubicBezTo>
                  <a:cubicBezTo>
                    <a:pt x="11923" y="171961"/>
                    <a:pt x="0" y="143177"/>
                    <a:pt x="0" y="113164"/>
                  </a:cubicBezTo>
                  <a:lnTo>
                    <a:pt x="0" y="113164"/>
                  </a:lnTo>
                  <a:cubicBezTo>
                    <a:pt x="0" y="83151"/>
                    <a:pt x="11923" y="54367"/>
                    <a:pt x="33145" y="33145"/>
                  </a:cubicBezTo>
                  <a:cubicBezTo>
                    <a:pt x="54367" y="11923"/>
                    <a:pt x="83151" y="0"/>
                    <a:pt x="113164"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11" id="11"/>
            <p:cNvSpPr txBox="true"/>
            <p:nvPr/>
          </p:nvSpPr>
          <p:spPr>
            <a:xfrm>
              <a:off x="0" y="-57150"/>
              <a:ext cx="981677" cy="283478"/>
            </a:xfrm>
            <a:prstGeom prst="rect">
              <a:avLst/>
            </a:prstGeom>
          </p:spPr>
          <p:txBody>
            <a:bodyPr anchor="ctr" rtlCol="false" tIns="50800" lIns="50800" bIns="50800" rIns="50800"/>
            <a:lstStyle/>
            <a:p>
              <a:pPr algn="ctr">
                <a:lnSpc>
                  <a:spcPts val="3844"/>
                </a:lnSpc>
              </a:pPr>
              <a:r>
                <a:rPr lang="en-US" b="true" sz="2688" spc="99">
                  <a:solidFill>
                    <a:srgbClr val="FFFFFF"/>
                  </a:solidFill>
                  <a:latin typeface="Montserrat Bold"/>
                  <a:ea typeface="Montserrat Bold"/>
                  <a:cs typeface="Montserrat Bold"/>
                  <a:sym typeface="Montserrat Bold"/>
                </a:rPr>
                <a:t>User Management</a:t>
              </a:r>
            </a:p>
          </p:txBody>
        </p:sp>
      </p:grpSp>
      <p:grpSp>
        <p:nvGrpSpPr>
          <p:cNvPr name="Group 12" id="12"/>
          <p:cNvGrpSpPr/>
          <p:nvPr/>
        </p:nvGrpSpPr>
        <p:grpSpPr>
          <a:xfrm rot="0">
            <a:off x="4803632" y="3645374"/>
            <a:ext cx="3465784" cy="1212918"/>
            <a:chOff x="0" y="0"/>
            <a:chExt cx="912799" cy="319452"/>
          </a:xfrm>
        </p:grpSpPr>
        <p:sp>
          <p:nvSpPr>
            <p:cNvPr name="Freeform 13" id="13"/>
            <p:cNvSpPr/>
            <p:nvPr/>
          </p:nvSpPr>
          <p:spPr>
            <a:xfrm flipH="false" flipV="false" rot="0">
              <a:off x="0" y="0"/>
              <a:ext cx="912799" cy="319452"/>
            </a:xfrm>
            <a:custGeom>
              <a:avLst/>
              <a:gdLst/>
              <a:ahLst/>
              <a:cxnLst/>
              <a:rect r="r" b="b" t="t" l="l"/>
              <a:pathLst>
                <a:path h="319452" w="912799">
                  <a:moveTo>
                    <a:pt x="131795" y="0"/>
                  </a:moveTo>
                  <a:lnTo>
                    <a:pt x="781004" y="0"/>
                  </a:lnTo>
                  <a:cubicBezTo>
                    <a:pt x="853792" y="0"/>
                    <a:pt x="912799" y="59007"/>
                    <a:pt x="912799" y="131795"/>
                  </a:cubicBezTo>
                  <a:lnTo>
                    <a:pt x="912799" y="187657"/>
                  </a:lnTo>
                  <a:cubicBezTo>
                    <a:pt x="912799" y="222611"/>
                    <a:pt x="898914" y="256133"/>
                    <a:pt x="874197" y="280850"/>
                  </a:cubicBezTo>
                  <a:cubicBezTo>
                    <a:pt x="849481" y="305566"/>
                    <a:pt x="815958" y="319452"/>
                    <a:pt x="781004" y="319452"/>
                  </a:cubicBezTo>
                  <a:lnTo>
                    <a:pt x="131795" y="319452"/>
                  </a:lnTo>
                  <a:cubicBezTo>
                    <a:pt x="96841" y="319452"/>
                    <a:pt x="63318" y="305566"/>
                    <a:pt x="38602" y="280850"/>
                  </a:cubicBezTo>
                  <a:cubicBezTo>
                    <a:pt x="13886" y="256133"/>
                    <a:pt x="0" y="222611"/>
                    <a:pt x="0" y="187657"/>
                  </a:cubicBezTo>
                  <a:lnTo>
                    <a:pt x="0" y="131795"/>
                  </a:lnTo>
                  <a:cubicBezTo>
                    <a:pt x="0" y="96841"/>
                    <a:pt x="13886" y="63318"/>
                    <a:pt x="38602" y="38602"/>
                  </a:cubicBezTo>
                  <a:cubicBezTo>
                    <a:pt x="63318" y="13886"/>
                    <a:pt x="96841" y="0"/>
                    <a:pt x="131795"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14" id="14"/>
            <p:cNvSpPr txBox="true"/>
            <p:nvPr/>
          </p:nvSpPr>
          <p:spPr>
            <a:xfrm>
              <a:off x="0" y="-57150"/>
              <a:ext cx="912799" cy="376602"/>
            </a:xfrm>
            <a:prstGeom prst="rect">
              <a:avLst/>
            </a:prstGeom>
          </p:spPr>
          <p:txBody>
            <a:bodyPr anchor="ctr" rtlCol="false" tIns="50800" lIns="50800" bIns="50800" rIns="50800"/>
            <a:lstStyle/>
            <a:p>
              <a:pPr algn="ctr">
                <a:lnSpc>
                  <a:spcPts val="3844"/>
                </a:lnSpc>
              </a:pPr>
              <a:r>
                <a:rPr lang="en-US" b="true" sz="2688" spc="99">
                  <a:solidFill>
                    <a:srgbClr val="FFFFFF"/>
                  </a:solidFill>
                  <a:latin typeface="Montserrat Bold"/>
                  <a:ea typeface="Montserrat Bold"/>
                  <a:cs typeface="Montserrat Bold"/>
                  <a:sym typeface="Montserrat Bold"/>
                </a:rPr>
                <a:t>Pet Inventory Management</a:t>
              </a:r>
            </a:p>
          </p:txBody>
        </p:sp>
      </p:grpSp>
      <p:sp>
        <p:nvSpPr>
          <p:cNvPr name="AutoShape 15" id="15"/>
          <p:cNvSpPr/>
          <p:nvPr/>
        </p:nvSpPr>
        <p:spPr>
          <a:xfrm>
            <a:off x="8453909" y="4251833"/>
            <a:ext cx="0" cy="4064703"/>
          </a:xfrm>
          <a:prstGeom prst="line">
            <a:avLst/>
          </a:prstGeom>
          <a:ln cap="rnd" w="47625">
            <a:solidFill>
              <a:srgbClr val="FFFFFF"/>
            </a:solidFill>
            <a:prstDash val="solid"/>
            <a:headEnd type="none" len="sm" w="sm"/>
            <a:tailEnd type="none" len="sm" w="sm"/>
          </a:ln>
        </p:spPr>
      </p:sp>
      <p:grpSp>
        <p:nvGrpSpPr>
          <p:cNvPr name="Group 16" id="16"/>
          <p:cNvGrpSpPr/>
          <p:nvPr/>
        </p:nvGrpSpPr>
        <p:grpSpPr>
          <a:xfrm rot="0">
            <a:off x="8550734" y="3598579"/>
            <a:ext cx="2269479" cy="1770646"/>
            <a:chOff x="0" y="0"/>
            <a:chExt cx="597723" cy="466343"/>
          </a:xfrm>
        </p:grpSpPr>
        <p:sp>
          <p:nvSpPr>
            <p:cNvPr name="Freeform 17" id="17"/>
            <p:cNvSpPr/>
            <p:nvPr/>
          </p:nvSpPr>
          <p:spPr>
            <a:xfrm flipH="false" flipV="false" rot="0">
              <a:off x="0" y="0"/>
              <a:ext cx="597723" cy="466343"/>
            </a:xfrm>
            <a:custGeom>
              <a:avLst/>
              <a:gdLst/>
              <a:ahLst/>
              <a:cxnLst/>
              <a:rect r="r" b="b" t="t" l="l"/>
              <a:pathLst>
                <a:path h="466343" w="597723">
                  <a:moveTo>
                    <a:pt x="201268" y="0"/>
                  </a:moveTo>
                  <a:lnTo>
                    <a:pt x="396455" y="0"/>
                  </a:lnTo>
                  <a:cubicBezTo>
                    <a:pt x="507612" y="0"/>
                    <a:pt x="597723" y="90111"/>
                    <a:pt x="597723" y="201268"/>
                  </a:cubicBezTo>
                  <a:lnTo>
                    <a:pt x="597723" y="265075"/>
                  </a:lnTo>
                  <a:cubicBezTo>
                    <a:pt x="597723" y="376232"/>
                    <a:pt x="507612" y="466343"/>
                    <a:pt x="396455" y="466343"/>
                  </a:cubicBezTo>
                  <a:lnTo>
                    <a:pt x="201268" y="466343"/>
                  </a:lnTo>
                  <a:cubicBezTo>
                    <a:pt x="90111" y="466343"/>
                    <a:pt x="0" y="376232"/>
                    <a:pt x="0" y="265075"/>
                  </a:cubicBezTo>
                  <a:lnTo>
                    <a:pt x="0" y="201268"/>
                  </a:lnTo>
                  <a:cubicBezTo>
                    <a:pt x="0" y="90111"/>
                    <a:pt x="90111" y="0"/>
                    <a:pt x="201268"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18" id="18"/>
            <p:cNvSpPr txBox="true"/>
            <p:nvPr/>
          </p:nvSpPr>
          <p:spPr>
            <a:xfrm>
              <a:off x="0" y="-57150"/>
              <a:ext cx="597723" cy="523493"/>
            </a:xfrm>
            <a:prstGeom prst="rect">
              <a:avLst/>
            </a:prstGeom>
          </p:spPr>
          <p:txBody>
            <a:bodyPr anchor="ctr" rtlCol="false" tIns="50800" lIns="50800" bIns="50800" rIns="50800"/>
            <a:lstStyle/>
            <a:p>
              <a:pPr algn="ctr">
                <a:lnSpc>
                  <a:spcPts val="3415"/>
                </a:lnSpc>
              </a:pPr>
              <a:r>
                <a:rPr lang="en-US" b="true" sz="2388" spc="88">
                  <a:solidFill>
                    <a:srgbClr val="FFFFFF"/>
                  </a:solidFill>
                  <a:latin typeface="Montserrat Bold"/>
                  <a:ea typeface="Montserrat Bold"/>
                  <a:cs typeface="Montserrat Bold"/>
                  <a:sym typeface="Montserrat Bold"/>
                </a:rPr>
                <a:t>Adoption Application Process</a:t>
              </a:r>
            </a:p>
          </p:txBody>
        </p:sp>
      </p:grpSp>
      <p:sp>
        <p:nvSpPr>
          <p:cNvPr name="AutoShape 19" id="19"/>
          <p:cNvSpPr/>
          <p:nvPr/>
        </p:nvSpPr>
        <p:spPr>
          <a:xfrm>
            <a:off x="11561590" y="4251833"/>
            <a:ext cx="0" cy="4064703"/>
          </a:xfrm>
          <a:prstGeom prst="line">
            <a:avLst/>
          </a:prstGeom>
          <a:ln cap="rnd" w="47625">
            <a:solidFill>
              <a:srgbClr val="FFFFFF"/>
            </a:solidFill>
            <a:prstDash val="solid"/>
            <a:headEnd type="none" len="sm" w="sm"/>
            <a:tailEnd type="none" len="sm" w="sm"/>
          </a:ln>
        </p:spPr>
      </p:sp>
      <p:grpSp>
        <p:nvGrpSpPr>
          <p:cNvPr name="Group 20" id="20"/>
          <p:cNvGrpSpPr/>
          <p:nvPr/>
        </p:nvGrpSpPr>
        <p:grpSpPr>
          <a:xfrm rot="0">
            <a:off x="12042603" y="3645374"/>
            <a:ext cx="3071000" cy="1770646"/>
            <a:chOff x="0" y="0"/>
            <a:chExt cx="808823" cy="466343"/>
          </a:xfrm>
        </p:grpSpPr>
        <p:sp>
          <p:nvSpPr>
            <p:cNvPr name="Freeform 21" id="21"/>
            <p:cNvSpPr/>
            <p:nvPr/>
          </p:nvSpPr>
          <p:spPr>
            <a:xfrm flipH="false" flipV="false" rot="0">
              <a:off x="0" y="0"/>
              <a:ext cx="808823" cy="466343"/>
            </a:xfrm>
            <a:custGeom>
              <a:avLst/>
              <a:gdLst/>
              <a:ahLst/>
              <a:cxnLst/>
              <a:rect r="r" b="b" t="t" l="l"/>
              <a:pathLst>
                <a:path h="466343" w="808823">
                  <a:moveTo>
                    <a:pt x="148738" y="0"/>
                  </a:moveTo>
                  <a:lnTo>
                    <a:pt x="660086" y="0"/>
                  </a:lnTo>
                  <a:cubicBezTo>
                    <a:pt x="699533" y="0"/>
                    <a:pt x="737365" y="15671"/>
                    <a:pt x="765259" y="43564"/>
                  </a:cubicBezTo>
                  <a:cubicBezTo>
                    <a:pt x="793153" y="71458"/>
                    <a:pt x="808823" y="109290"/>
                    <a:pt x="808823" y="148738"/>
                  </a:cubicBezTo>
                  <a:lnTo>
                    <a:pt x="808823" y="317605"/>
                  </a:lnTo>
                  <a:cubicBezTo>
                    <a:pt x="808823" y="399751"/>
                    <a:pt x="742231" y="466343"/>
                    <a:pt x="660086" y="466343"/>
                  </a:cubicBezTo>
                  <a:lnTo>
                    <a:pt x="148738" y="466343"/>
                  </a:lnTo>
                  <a:cubicBezTo>
                    <a:pt x="109290" y="466343"/>
                    <a:pt x="71458" y="450672"/>
                    <a:pt x="43564" y="422779"/>
                  </a:cubicBezTo>
                  <a:cubicBezTo>
                    <a:pt x="15671" y="394885"/>
                    <a:pt x="0" y="357053"/>
                    <a:pt x="0" y="317605"/>
                  </a:cubicBezTo>
                  <a:lnTo>
                    <a:pt x="0" y="148738"/>
                  </a:lnTo>
                  <a:cubicBezTo>
                    <a:pt x="0" y="66592"/>
                    <a:pt x="66592" y="0"/>
                    <a:pt x="148738"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22" id="22"/>
            <p:cNvSpPr txBox="true"/>
            <p:nvPr/>
          </p:nvSpPr>
          <p:spPr>
            <a:xfrm>
              <a:off x="0" y="-57150"/>
              <a:ext cx="808823" cy="523493"/>
            </a:xfrm>
            <a:prstGeom prst="rect">
              <a:avLst/>
            </a:prstGeom>
          </p:spPr>
          <p:txBody>
            <a:bodyPr anchor="ctr" rtlCol="false" tIns="50800" lIns="50800" bIns="50800" rIns="50800"/>
            <a:lstStyle/>
            <a:p>
              <a:pPr algn="ctr">
                <a:lnSpc>
                  <a:spcPts val="3415"/>
                </a:lnSpc>
              </a:pPr>
              <a:r>
                <a:rPr lang="en-US" b="true" sz="2388" spc="88">
                  <a:solidFill>
                    <a:srgbClr val="FFFFFF"/>
                  </a:solidFill>
                  <a:latin typeface="Montserrat Bold"/>
                  <a:ea typeface="Montserrat Bold"/>
                  <a:cs typeface="Montserrat Bold"/>
                  <a:sym typeface="Montserrat Bold"/>
                </a:rPr>
                <a:t>Visit Coordination</a:t>
              </a:r>
            </a:p>
          </p:txBody>
        </p:sp>
      </p:grpSp>
      <p:sp>
        <p:nvSpPr>
          <p:cNvPr name="Freeform 23" id="23"/>
          <p:cNvSpPr/>
          <p:nvPr/>
        </p:nvSpPr>
        <p:spPr>
          <a:xfrm flipH="false" flipV="false" rot="0">
            <a:off x="15322218" y="1897220"/>
            <a:ext cx="2969775" cy="2811808"/>
          </a:xfrm>
          <a:custGeom>
            <a:avLst/>
            <a:gdLst/>
            <a:ahLst/>
            <a:cxnLst/>
            <a:rect r="r" b="b" t="t" l="l"/>
            <a:pathLst>
              <a:path h="2811808" w="2969775">
                <a:moveTo>
                  <a:pt x="0" y="0"/>
                </a:moveTo>
                <a:lnTo>
                  <a:pt x="2969775" y="0"/>
                </a:lnTo>
                <a:lnTo>
                  <a:pt x="2969775" y="2811808"/>
                </a:lnTo>
                <a:lnTo>
                  <a:pt x="0" y="2811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8550734" y="5368395"/>
            <a:ext cx="2772952" cy="3604582"/>
          </a:xfrm>
          <a:prstGeom prst="rect">
            <a:avLst/>
          </a:prstGeom>
        </p:spPr>
        <p:txBody>
          <a:bodyPr anchor="t" rtlCol="false" tIns="0" lIns="0" bIns="0" rIns="0">
            <a:spAutoFit/>
          </a:bodyPr>
          <a:lstStyle/>
          <a:p>
            <a:pPr algn="ctr" marL="425293" indent="-212646" lvl="1">
              <a:lnSpc>
                <a:spcPts val="2856"/>
              </a:lnSpc>
              <a:spcBef>
                <a:spcPct val="0"/>
              </a:spcBef>
              <a:buFont typeface="Arial"/>
              <a:buChar char="•"/>
            </a:pPr>
            <a:r>
              <a:rPr lang="en-US" sz="1969">
                <a:solidFill>
                  <a:srgbClr val="FFFFFF"/>
                </a:solidFill>
                <a:latin typeface="Montserrat"/>
                <a:ea typeface="Montserrat"/>
                <a:cs typeface="Montserrat"/>
                <a:sym typeface="Montserrat"/>
              </a:rPr>
              <a:t>Sub</a:t>
            </a:r>
            <a:r>
              <a:rPr lang="en-US" sz="1969" strike="noStrike" u="none">
                <a:solidFill>
                  <a:srgbClr val="FFFFFF"/>
                </a:solidFill>
                <a:latin typeface="Montserrat"/>
                <a:ea typeface="Montserrat"/>
                <a:cs typeface="Montserrat"/>
                <a:sym typeface="Montserrat"/>
              </a:rPr>
              <a:t>mission of adoption applications by potential adopters</a:t>
            </a:r>
          </a:p>
          <a:p>
            <a:pPr algn="ctr" marL="425293" indent="-212646" lvl="1">
              <a:lnSpc>
                <a:spcPts val="2856"/>
              </a:lnSpc>
              <a:spcBef>
                <a:spcPct val="0"/>
              </a:spcBef>
              <a:buFont typeface="Arial"/>
              <a:buChar char="•"/>
            </a:pPr>
            <a:r>
              <a:rPr lang="en-US" sz="1969" strike="noStrike" u="none">
                <a:solidFill>
                  <a:srgbClr val="FFFFFF"/>
                </a:solidFill>
                <a:latin typeface="Montserrat"/>
                <a:ea typeface="Montserrat"/>
                <a:cs typeface="Montserrat"/>
                <a:sym typeface="Montserrat"/>
              </a:rPr>
              <a:t>Application review and status updates by staff</a:t>
            </a:r>
          </a:p>
          <a:p>
            <a:pPr algn="ctr" marL="425293" indent="-212646" lvl="1">
              <a:lnSpc>
                <a:spcPts val="2856"/>
              </a:lnSpc>
              <a:spcBef>
                <a:spcPct val="0"/>
              </a:spcBef>
              <a:buFont typeface="Arial"/>
              <a:buChar char="•"/>
            </a:pPr>
            <a:r>
              <a:rPr lang="en-US" sz="1969" strike="noStrike" u="none">
                <a:solidFill>
                  <a:srgbClr val="FFFFFF"/>
                </a:solidFill>
                <a:latin typeface="Montserrat"/>
                <a:ea typeface="Montserrat"/>
                <a:cs typeface="Montserrat"/>
                <a:sym typeface="Montserrat"/>
              </a:rPr>
              <a:t>Tracking application history</a:t>
            </a:r>
          </a:p>
          <a:p>
            <a:pPr algn="ctr" marL="0" indent="0" lvl="1">
              <a:lnSpc>
                <a:spcPts val="2856"/>
              </a:lnSpc>
              <a:spcBef>
                <a:spcPct val="0"/>
              </a:spcBef>
            </a:pPr>
          </a:p>
        </p:txBody>
      </p:sp>
      <p:sp>
        <p:nvSpPr>
          <p:cNvPr name="TextBox 25" id="25"/>
          <p:cNvSpPr txBox="true"/>
          <p:nvPr/>
        </p:nvSpPr>
        <p:spPr>
          <a:xfrm rot="0">
            <a:off x="4592342" y="1483098"/>
            <a:ext cx="7450261" cy="956795"/>
          </a:xfrm>
          <a:prstGeom prst="rect">
            <a:avLst/>
          </a:prstGeom>
        </p:spPr>
        <p:txBody>
          <a:bodyPr anchor="t" rtlCol="false" tIns="0" lIns="0" bIns="0" rIns="0">
            <a:spAutoFit/>
          </a:bodyPr>
          <a:lstStyle/>
          <a:p>
            <a:pPr algn="ctr" marL="0" indent="0" lvl="0">
              <a:lnSpc>
                <a:spcPts val="7403"/>
              </a:lnSpc>
              <a:spcBef>
                <a:spcPct val="0"/>
              </a:spcBef>
            </a:pPr>
            <a:r>
              <a:rPr lang="en-US" b="true" sz="5288">
                <a:solidFill>
                  <a:srgbClr val="FFFFFF"/>
                </a:solidFill>
                <a:latin typeface="Poppins Bold"/>
                <a:ea typeface="Poppins Bold"/>
                <a:cs typeface="Poppins Bold"/>
                <a:sym typeface="Poppins Bold"/>
              </a:rPr>
              <a:t>Sys</a:t>
            </a:r>
            <a:r>
              <a:rPr lang="en-US" b="true" sz="5288" strike="noStrike" u="none">
                <a:solidFill>
                  <a:srgbClr val="FFFFFF"/>
                </a:solidFill>
                <a:latin typeface="Poppins Bold"/>
                <a:ea typeface="Poppins Bold"/>
                <a:cs typeface="Poppins Bold"/>
                <a:sym typeface="Poppins Bold"/>
              </a:rPr>
              <a:t>tem Functionality</a:t>
            </a:r>
          </a:p>
        </p:txBody>
      </p:sp>
      <p:sp>
        <p:nvSpPr>
          <p:cNvPr name="TextBox 26" id="26"/>
          <p:cNvSpPr txBox="true"/>
          <p:nvPr/>
        </p:nvSpPr>
        <p:spPr>
          <a:xfrm rot="0">
            <a:off x="1145099" y="5099820"/>
            <a:ext cx="2883856" cy="3587220"/>
          </a:xfrm>
          <a:prstGeom prst="rect">
            <a:avLst/>
          </a:prstGeom>
        </p:spPr>
        <p:txBody>
          <a:bodyPr anchor="t" rtlCol="false" tIns="0" lIns="0" bIns="0" rIns="0">
            <a:spAutoFit/>
          </a:bodyPr>
          <a:lstStyle/>
          <a:p>
            <a:pPr algn="l" marL="478581" indent="-239290" lvl="1">
              <a:lnSpc>
                <a:spcPts val="3214"/>
              </a:lnSpc>
              <a:spcBef>
                <a:spcPct val="0"/>
              </a:spcBef>
              <a:buFont typeface="Arial"/>
              <a:buChar char="•"/>
            </a:pPr>
            <a:r>
              <a:rPr lang="en-US" sz="2216">
                <a:solidFill>
                  <a:srgbClr val="FFFFFF"/>
                </a:solidFill>
                <a:latin typeface="Montserrat"/>
                <a:ea typeface="Montserrat"/>
                <a:cs typeface="Montserrat"/>
                <a:sym typeface="Montserrat"/>
              </a:rPr>
              <a:t>U</a:t>
            </a:r>
            <a:r>
              <a:rPr lang="en-US" sz="2216" strike="noStrike" u="none">
                <a:solidFill>
                  <a:srgbClr val="FFFFFF"/>
                </a:solidFill>
                <a:latin typeface="Montserrat"/>
                <a:ea typeface="Montserrat"/>
                <a:cs typeface="Montserrat"/>
                <a:sym typeface="Montserrat"/>
              </a:rPr>
              <a:t>ser registration and authentication</a:t>
            </a:r>
          </a:p>
          <a:p>
            <a:pPr algn="ctr" marL="478581" indent="-239290" lvl="1">
              <a:lnSpc>
                <a:spcPts val="3214"/>
              </a:lnSpc>
              <a:spcBef>
                <a:spcPct val="0"/>
              </a:spcBef>
              <a:buFont typeface="Arial"/>
              <a:buChar char="•"/>
            </a:pPr>
            <a:r>
              <a:rPr lang="en-US" sz="2216" strike="noStrike" u="none">
                <a:solidFill>
                  <a:srgbClr val="FFFFFF"/>
                </a:solidFill>
                <a:latin typeface="Montserrat"/>
                <a:ea typeface="Montserrat"/>
                <a:cs typeface="Montserrat"/>
                <a:sym typeface="Montserrat"/>
              </a:rPr>
              <a:t>Role-based access controls and permissions</a:t>
            </a:r>
          </a:p>
          <a:p>
            <a:pPr algn="ctr" marL="478581" indent="-239290" lvl="1">
              <a:lnSpc>
                <a:spcPts val="3214"/>
              </a:lnSpc>
              <a:spcBef>
                <a:spcPct val="0"/>
              </a:spcBef>
              <a:buFont typeface="Arial"/>
              <a:buChar char="•"/>
            </a:pPr>
            <a:r>
              <a:rPr lang="en-US" sz="2216" strike="noStrike" u="none">
                <a:solidFill>
                  <a:srgbClr val="FFFFFF"/>
                </a:solidFill>
                <a:latin typeface="Montserrat"/>
                <a:ea typeface="Montserrat"/>
                <a:cs typeface="Montserrat"/>
                <a:sym typeface="Montserrat"/>
              </a:rPr>
              <a:t>Profile management</a:t>
            </a:r>
          </a:p>
          <a:p>
            <a:pPr algn="ctr" marL="0" indent="0" lvl="1">
              <a:lnSpc>
                <a:spcPts val="3214"/>
              </a:lnSpc>
              <a:spcBef>
                <a:spcPct val="0"/>
              </a:spcBef>
            </a:pPr>
          </a:p>
        </p:txBody>
      </p:sp>
      <p:sp>
        <p:nvSpPr>
          <p:cNvPr name="TextBox 27" id="27"/>
          <p:cNvSpPr txBox="true"/>
          <p:nvPr/>
        </p:nvSpPr>
        <p:spPr>
          <a:xfrm rot="0">
            <a:off x="5112869" y="5099820"/>
            <a:ext cx="3053707" cy="3672245"/>
          </a:xfrm>
          <a:prstGeom prst="rect">
            <a:avLst/>
          </a:prstGeom>
        </p:spPr>
        <p:txBody>
          <a:bodyPr anchor="t" rtlCol="false" tIns="0" lIns="0" bIns="0" rIns="0">
            <a:spAutoFit/>
          </a:bodyPr>
          <a:lstStyle/>
          <a:p>
            <a:pPr algn="l" marL="483345" indent="-241672" lvl="1">
              <a:lnSpc>
                <a:spcPts val="3246"/>
              </a:lnSpc>
              <a:spcBef>
                <a:spcPct val="0"/>
              </a:spcBef>
              <a:buFont typeface="Arial"/>
              <a:buChar char="•"/>
            </a:pPr>
            <a:r>
              <a:rPr lang="en-US" sz="2238">
                <a:solidFill>
                  <a:srgbClr val="FFFFFF"/>
                </a:solidFill>
                <a:latin typeface="Montserrat"/>
                <a:ea typeface="Montserrat"/>
                <a:cs typeface="Montserrat"/>
                <a:sym typeface="Montserrat"/>
              </a:rPr>
              <a:t>Adding n</a:t>
            </a:r>
            <a:r>
              <a:rPr lang="en-US" sz="2238" strike="noStrike" u="none">
                <a:solidFill>
                  <a:srgbClr val="FFFFFF"/>
                </a:solidFill>
                <a:latin typeface="Montserrat"/>
                <a:ea typeface="Montserrat"/>
                <a:cs typeface="Montserrat"/>
                <a:sym typeface="Montserrat"/>
              </a:rPr>
              <a:t>ew pets to the system</a:t>
            </a:r>
          </a:p>
          <a:p>
            <a:pPr algn="l" marL="483345" indent="-241672" lvl="1">
              <a:lnSpc>
                <a:spcPts val="3246"/>
              </a:lnSpc>
              <a:spcBef>
                <a:spcPct val="0"/>
              </a:spcBef>
              <a:buFont typeface="Arial"/>
              <a:buChar char="•"/>
            </a:pPr>
            <a:r>
              <a:rPr lang="en-US" sz="2238" strike="noStrike" u="none">
                <a:solidFill>
                  <a:srgbClr val="FFFFFF"/>
                </a:solidFill>
                <a:latin typeface="Montserrat"/>
                <a:ea typeface="Montserrat"/>
                <a:cs typeface="Montserrat"/>
                <a:sym typeface="Montserrat"/>
              </a:rPr>
              <a:t>Updating pet information and status</a:t>
            </a:r>
          </a:p>
          <a:p>
            <a:pPr algn="l" marL="483345" indent="-241672" lvl="1">
              <a:lnSpc>
                <a:spcPts val="3246"/>
              </a:lnSpc>
              <a:spcBef>
                <a:spcPct val="0"/>
              </a:spcBef>
              <a:buFont typeface="Arial"/>
              <a:buChar char="•"/>
            </a:pPr>
            <a:r>
              <a:rPr lang="en-US" sz="2238" strike="noStrike" u="none">
                <a:solidFill>
                  <a:srgbClr val="FFFFFF"/>
                </a:solidFill>
                <a:latin typeface="Montserrat"/>
                <a:ea typeface="Montserrat"/>
                <a:cs typeface="Montserrat"/>
                <a:sym typeface="Montserrat"/>
              </a:rPr>
              <a:t>Removing pets from the available pool when adopted</a:t>
            </a:r>
          </a:p>
        </p:txBody>
      </p:sp>
      <p:sp>
        <p:nvSpPr>
          <p:cNvPr name="TextBox 28" id="28"/>
          <p:cNvSpPr txBox="true"/>
          <p:nvPr/>
        </p:nvSpPr>
        <p:spPr>
          <a:xfrm rot="0">
            <a:off x="11947911" y="5550527"/>
            <a:ext cx="3165692" cy="2785469"/>
          </a:xfrm>
          <a:prstGeom prst="rect">
            <a:avLst/>
          </a:prstGeom>
        </p:spPr>
        <p:txBody>
          <a:bodyPr anchor="t" rtlCol="false" tIns="0" lIns="0" bIns="0" rIns="0">
            <a:spAutoFit/>
          </a:bodyPr>
          <a:lstStyle/>
          <a:p>
            <a:pPr algn="ctr" marL="475459" indent="-237730" lvl="1">
              <a:lnSpc>
                <a:spcPts val="3193"/>
              </a:lnSpc>
              <a:spcBef>
                <a:spcPct val="0"/>
              </a:spcBef>
              <a:buFont typeface="Arial"/>
              <a:buChar char="•"/>
            </a:pPr>
            <a:r>
              <a:rPr lang="en-US" sz="2202">
                <a:solidFill>
                  <a:srgbClr val="FFFFFF"/>
                </a:solidFill>
                <a:latin typeface="Montserrat"/>
                <a:ea typeface="Montserrat"/>
                <a:cs typeface="Montserrat"/>
                <a:sym typeface="Montserrat"/>
              </a:rPr>
              <a:t>Sch</a:t>
            </a:r>
            <a:r>
              <a:rPr lang="en-US" sz="2202" strike="noStrike" u="none">
                <a:solidFill>
                  <a:srgbClr val="FFFFFF"/>
                </a:solidFill>
                <a:latin typeface="Montserrat"/>
                <a:ea typeface="Montserrat"/>
                <a:cs typeface="Montserrat"/>
                <a:sym typeface="Montserrat"/>
              </a:rPr>
              <a:t>eduling of in-person visits between potential adopters and pets</a:t>
            </a:r>
          </a:p>
          <a:p>
            <a:pPr algn="ctr" marL="475459" indent="-237730" lvl="1">
              <a:lnSpc>
                <a:spcPts val="3193"/>
              </a:lnSpc>
              <a:spcBef>
                <a:spcPct val="0"/>
              </a:spcBef>
              <a:buFont typeface="Arial"/>
              <a:buChar char="•"/>
            </a:pPr>
            <a:r>
              <a:rPr lang="en-US" sz="2202" strike="noStrike" u="none">
                <a:solidFill>
                  <a:srgbClr val="FFFFFF"/>
                </a:solidFill>
                <a:latin typeface="Montserrat"/>
                <a:ea typeface="Montserrat"/>
                <a:cs typeface="Montserrat"/>
                <a:sym typeface="Montserrat"/>
              </a:rPr>
              <a:t>Visit tracking and feedback collection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879756"/>
            <a:ext cx="12611494" cy="6511874"/>
            <a:chOff x="0" y="0"/>
            <a:chExt cx="3729921" cy="1925924"/>
          </a:xfrm>
        </p:grpSpPr>
        <p:sp>
          <p:nvSpPr>
            <p:cNvPr name="Freeform 3" id="3"/>
            <p:cNvSpPr/>
            <p:nvPr/>
          </p:nvSpPr>
          <p:spPr>
            <a:xfrm flipH="false" flipV="false" rot="0">
              <a:off x="0" y="0"/>
              <a:ext cx="3729921" cy="1925924"/>
            </a:xfrm>
            <a:custGeom>
              <a:avLst/>
              <a:gdLst/>
              <a:ahLst/>
              <a:cxnLst/>
              <a:rect r="r" b="b" t="t" l="l"/>
              <a:pathLst>
                <a:path h="1925924" w="3729921">
                  <a:moveTo>
                    <a:pt x="36219" y="0"/>
                  </a:moveTo>
                  <a:lnTo>
                    <a:pt x="3693702" y="0"/>
                  </a:lnTo>
                  <a:cubicBezTo>
                    <a:pt x="3703308" y="0"/>
                    <a:pt x="3712521" y="3816"/>
                    <a:pt x="3719313" y="10608"/>
                  </a:cubicBezTo>
                  <a:cubicBezTo>
                    <a:pt x="3726105" y="17401"/>
                    <a:pt x="3729921" y="26613"/>
                    <a:pt x="3729921" y="36219"/>
                  </a:cubicBezTo>
                  <a:lnTo>
                    <a:pt x="3729921" y="1889705"/>
                  </a:lnTo>
                  <a:cubicBezTo>
                    <a:pt x="3729921" y="1909708"/>
                    <a:pt x="3713705" y="1925924"/>
                    <a:pt x="3693702" y="1925924"/>
                  </a:cubicBezTo>
                  <a:lnTo>
                    <a:pt x="36219" y="1925924"/>
                  </a:lnTo>
                  <a:cubicBezTo>
                    <a:pt x="26613" y="1925924"/>
                    <a:pt x="17401" y="1922108"/>
                    <a:pt x="10608" y="1915315"/>
                  </a:cubicBezTo>
                  <a:cubicBezTo>
                    <a:pt x="3816" y="1908523"/>
                    <a:pt x="0" y="1899311"/>
                    <a:pt x="0" y="1889705"/>
                  </a:cubicBezTo>
                  <a:lnTo>
                    <a:pt x="0" y="36219"/>
                  </a:lnTo>
                  <a:cubicBezTo>
                    <a:pt x="0" y="26613"/>
                    <a:pt x="3816" y="17401"/>
                    <a:pt x="10608" y="10608"/>
                  </a:cubicBezTo>
                  <a:cubicBezTo>
                    <a:pt x="17401" y="3816"/>
                    <a:pt x="26613" y="0"/>
                    <a:pt x="36219"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3729921" cy="2021174"/>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5" id="5"/>
          <p:cNvGrpSpPr/>
          <p:nvPr/>
        </p:nvGrpSpPr>
        <p:grpSpPr>
          <a:xfrm rot="0">
            <a:off x="3538727" y="1353816"/>
            <a:ext cx="9178325" cy="1290136"/>
            <a:chOff x="0" y="0"/>
            <a:chExt cx="2960236" cy="416101"/>
          </a:xfrm>
        </p:grpSpPr>
        <p:sp>
          <p:nvSpPr>
            <p:cNvPr name="Freeform 6" id="6"/>
            <p:cNvSpPr/>
            <p:nvPr/>
          </p:nvSpPr>
          <p:spPr>
            <a:xfrm flipH="false" flipV="false" rot="0">
              <a:off x="0" y="0"/>
              <a:ext cx="2960236" cy="416101"/>
            </a:xfrm>
            <a:custGeom>
              <a:avLst/>
              <a:gdLst/>
              <a:ahLst/>
              <a:cxnLst/>
              <a:rect r="r" b="b" t="t" l="l"/>
              <a:pathLst>
                <a:path h="416101" w="2960236">
                  <a:moveTo>
                    <a:pt x="32897" y="0"/>
                  </a:moveTo>
                  <a:lnTo>
                    <a:pt x="2927340" y="0"/>
                  </a:lnTo>
                  <a:cubicBezTo>
                    <a:pt x="2945508" y="0"/>
                    <a:pt x="2960236" y="14728"/>
                    <a:pt x="2960236" y="32897"/>
                  </a:cubicBezTo>
                  <a:lnTo>
                    <a:pt x="2960236" y="383204"/>
                  </a:lnTo>
                  <a:cubicBezTo>
                    <a:pt x="2960236" y="401372"/>
                    <a:pt x="2945508" y="416101"/>
                    <a:pt x="2927340" y="416101"/>
                  </a:cubicBezTo>
                  <a:lnTo>
                    <a:pt x="32897" y="416101"/>
                  </a:lnTo>
                  <a:cubicBezTo>
                    <a:pt x="24172" y="416101"/>
                    <a:pt x="15804" y="412635"/>
                    <a:pt x="9635" y="406465"/>
                  </a:cubicBezTo>
                  <a:cubicBezTo>
                    <a:pt x="3466" y="400296"/>
                    <a:pt x="0" y="391929"/>
                    <a:pt x="0" y="383204"/>
                  </a:cubicBezTo>
                  <a:lnTo>
                    <a:pt x="0" y="32897"/>
                  </a:lnTo>
                  <a:cubicBezTo>
                    <a:pt x="0" y="24172"/>
                    <a:pt x="3466" y="15804"/>
                    <a:pt x="9635" y="9635"/>
                  </a:cubicBezTo>
                  <a:cubicBezTo>
                    <a:pt x="15804" y="3466"/>
                    <a:pt x="24172" y="0"/>
                    <a:pt x="32897"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7" id="7"/>
            <p:cNvSpPr txBox="true"/>
            <p:nvPr/>
          </p:nvSpPr>
          <p:spPr>
            <a:xfrm>
              <a:off x="0" y="-95250"/>
              <a:ext cx="2960236" cy="511351"/>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TextBox 8" id="8"/>
          <p:cNvSpPr txBox="true"/>
          <p:nvPr/>
        </p:nvSpPr>
        <p:spPr>
          <a:xfrm rot="0">
            <a:off x="5109141" y="1450763"/>
            <a:ext cx="8069718" cy="943841"/>
          </a:xfrm>
          <a:prstGeom prst="rect">
            <a:avLst/>
          </a:prstGeom>
        </p:spPr>
        <p:txBody>
          <a:bodyPr anchor="t" rtlCol="false" tIns="0" lIns="0" bIns="0" rIns="0">
            <a:spAutoFit/>
          </a:bodyPr>
          <a:lstStyle/>
          <a:p>
            <a:pPr algn="l" marL="0" indent="0" lvl="0">
              <a:lnSpc>
                <a:spcPts val="7302"/>
              </a:lnSpc>
              <a:spcBef>
                <a:spcPct val="0"/>
              </a:spcBef>
            </a:pPr>
            <a:r>
              <a:rPr lang="en-US" b="true" sz="5215">
                <a:solidFill>
                  <a:srgbClr val="FFFFFF"/>
                </a:solidFill>
                <a:latin typeface="Poppins Bold"/>
                <a:ea typeface="Poppins Bold"/>
                <a:cs typeface="Poppins Bold"/>
                <a:sym typeface="Poppins Bold"/>
              </a:rPr>
              <a:t>User Workflows</a:t>
            </a:r>
          </a:p>
        </p:txBody>
      </p:sp>
      <p:sp>
        <p:nvSpPr>
          <p:cNvPr name="TextBox 9" id="9"/>
          <p:cNvSpPr txBox="true"/>
          <p:nvPr/>
        </p:nvSpPr>
        <p:spPr>
          <a:xfrm rot="0">
            <a:off x="1527359" y="3411781"/>
            <a:ext cx="10677043" cy="4876988"/>
          </a:xfrm>
          <a:prstGeom prst="rect">
            <a:avLst/>
          </a:prstGeom>
        </p:spPr>
        <p:txBody>
          <a:bodyPr anchor="t" rtlCol="false" tIns="0" lIns="0" bIns="0" rIns="0">
            <a:spAutoFit/>
          </a:bodyPr>
          <a:lstStyle/>
          <a:p>
            <a:pPr algn="l" marL="970271" indent="-485135" lvl="1">
              <a:lnSpc>
                <a:spcPts val="6516"/>
              </a:lnSpc>
              <a:buFont typeface="Arial"/>
              <a:buChar char="•"/>
            </a:pPr>
            <a:r>
              <a:rPr lang="en-US" sz="4494">
                <a:solidFill>
                  <a:srgbClr val="FFFFFF"/>
                </a:solidFill>
                <a:latin typeface="Montserrat"/>
                <a:ea typeface="Montserrat"/>
                <a:cs typeface="Montserrat"/>
                <a:sym typeface="Montserrat"/>
              </a:rPr>
              <a:t>C</a:t>
            </a:r>
            <a:r>
              <a:rPr lang="en-US" sz="4494" strike="noStrike" u="none">
                <a:solidFill>
                  <a:srgbClr val="FFFFFF"/>
                </a:solidFill>
                <a:latin typeface="Montserrat"/>
                <a:ea typeface="Montserrat"/>
                <a:cs typeface="Montserrat"/>
                <a:sym typeface="Montserrat"/>
              </a:rPr>
              <a:t>omplete system management</a:t>
            </a:r>
          </a:p>
          <a:p>
            <a:pPr algn="l" marL="970271" indent="-485135" lvl="1">
              <a:lnSpc>
                <a:spcPts val="6516"/>
              </a:lnSpc>
              <a:buFont typeface="Arial"/>
              <a:buChar char="•"/>
            </a:pPr>
            <a:r>
              <a:rPr lang="en-US" sz="4494" strike="noStrike" u="none">
                <a:solidFill>
                  <a:srgbClr val="FFFFFF"/>
                </a:solidFill>
                <a:latin typeface="Montserrat"/>
                <a:ea typeface="Montserrat"/>
                <a:cs typeface="Montserrat"/>
                <a:sym typeface="Montserrat"/>
              </a:rPr>
              <a:t>User account approval and management</a:t>
            </a:r>
          </a:p>
          <a:p>
            <a:pPr algn="l" marL="970271" indent="-485135" lvl="1">
              <a:lnSpc>
                <a:spcPts val="6516"/>
              </a:lnSpc>
              <a:buFont typeface="Arial"/>
              <a:buChar char="•"/>
            </a:pPr>
            <a:r>
              <a:rPr lang="en-US" sz="4494" strike="noStrike" u="none">
                <a:solidFill>
                  <a:srgbClr val="FFFFFF"/>
                </a:solidFill>
                <a:latin typeface="Montserrat"/>
                <a:ea typeface="Montserrat"/>
                <a:cs typeface="Montserrat"/>
                <a:sym typeface="Montserrat"/>
              </a:rPr>
              <a:t>Oversight of all adoption applications</a:t>
            </a:r>
          </a:p>
          <a:p>
            <a:pPr algn="l" marL="970271" indent="-485135" lvl="1">
              <a:lnSpc>
                <a:spcPts val="6516"/>
              </a:lnSpc>
              <a:buFont typeface="Arial"/>
              <a:buChar char="•"/>
            </a:pPr>
            <a:r>
              <a:rPr lang="en-US" sz="4494" strike="noStrike" u="none">
                <a:solidFill>
                  <a:srgbClr val="FFFFFF"/>
                </a:solidFill>
                <a:latin typeface="Montserrat"/>
                <a:ea typeface="Montserrat"/>
                <a:cs typeface="Montserrat"/>
                <a:sym typeface="Montserrat"/>
              </a:rPr>
              <a:t>Reports and analytics access</a:t>
            </a:r>
          </a:p>
        </p:txBody>
      </p:sp>
      <p:sp>
        <p:nvSpPr>
          <p:cNvPr name="TextBox 10" id="10"/>
          <p:cNvSpPr txBox="true"/>
          <p:nvPr/>
        </p:nvSpPr>
        <p:spPr>
          <a:xfrm rot="0">
            <a:off x="14621614" y="2299354"/>
            <a:ext cx="2232120" cy="632742"/>
          </a:xfrm>
          <a:prstGeom prst="rect">
            <a:avLst/>
          </a:prstGeom>
        </p:spPr>
        <p:txBody>
          <a:bodyPr anchor="t" rtlCol="false" tIns="0" lIns="0" bIns="0" rIns="0">
            <a:spAutoFit/>
          </a:bodyPr>
          <a:lstStyle/>
          <a:p>
            <a:pPr algn="l" marL="0" indent="0" lvl="0">
              <a:lnSpc>
                <a:spcPts val="4959"/>
              </a:lnSpc>
              <a:spcBef>
                <a:spcPct val="0"/>
              </a:spcBef>
            </a:pPr>
            <a:r>
              <a:rPr lang="en-US" b="true" sz="3542">
                <a:solidFill>
                  <a:srgbClr val="FFFFFF"/>
                </a:solidFill>
                <a:latin typeface="Poppins Bold"/>
                <a:ea typeface="Poppins Bold"/>
                <a:cs typeface="Poppins Bold"/>
                <a:sym typeface="Poppins Bold"/>
              </a:rPr>
              <a:t>Admin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879756"/>
            <a:ext cx="12611494" cy="6511874"/>
            <a:chOff x="0" y="0"/>
            <a:chExt cx="3729921" cy="1925924"/>
          </a:xfrm>
        </p:grpSpPr>
        <p:sp>
          <p:nvSpPr>
            <p:cNvPr name="Freeform 3" id="3"/>
            <p:cNvSpPr/>
            <p:nvPr/>
          </p:nvSpPr>
          <p:spPr>
            <a:xfrm flipH="false" flipV="false" rot="0">
              <a:off x="0" y="0"/>
              <a:ext cx="3729921" cy="1925924"/>
            </a:xfrm>
            <a:custGeom>
              <a:avLst/>
              <a:gdLst/>
              <a:ahLst/>
              <a:cxnLst/>
              <a:rect r="r" b="b" t="t" l="l"/>
              <a:pathLst>
                <a:path h="1925924" w="3729921">
                  <a:moveTo>
                    <a:pt x="36219" y="0"/>
                  </a:moveTo>
                  <a:lnTo>
                    <a:pt x="3693702" y="0"/>
                  </a:lnTo>
                  <a:cubicBezTo>
                    <a:pt x="3703308" y="0"/>
                    <a:pt x="3712521" y="3816"/>
                    <a:pt x="3719313" y="10608"/>
                  </a:cubicBezTo>
                  <a:cubicBezTo>
                    <a:pt x="3726105" y="17401"/>
                    <a:pt x="3729921" y="26613"/>
                    <a:pt x="3729921" y="36219"/>
                  </a:cubicBezTo>
                  <a:lnTo>
                    <a:pt x="3729921" y="1889705"/>
                  </a:lnTo>
                  <a:cubicBezTo>
                    <a:pt x="3729921" y="1909708"/>
                    <a:pt x="3713705" y="1925924"/>
                    <a:pt x="3693702" y="1925924"/>
                  </a:cubicBezTo>
                  <a:lnTo>
                    <a:pt x="36219" y="1925924"/>
                  </a:lnTo>
                  <a:cubicBezTo>
                    <a:pt x="26613" y="1925924"/>
                    <a:pt x="17401" y="1922108"/>
                    <a:pt x="10608" y="1915315"/>
                  </a:cubicBezTo>
                  <a:cubicBezTo>
                    <a:pt x="3816" y="1908523"/>
                    <a:pt x="0" y="1899311"/>
                    <a:pt x="0" y="1889705"/>
                  </a:cubicBezTo>
                  <a:lnTo>
                    <a:pt x="0" y="36219"/>
                  </a:lnTo>
                  <a:cubicBezTo>
                    <a:pt x="0" y="26613"/>
                    <a:pt x="3816" y="17401"/>
                    <a:pt x="10608" y="10608"/>
                  </a:cubicBezTo>
                  <a:cubicBezTo>
                    <a:pt x="17401" y="3816"/>
                    <a:pt x="26613" y="0"/>
                    <a:pt x="36219"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3729921" cy="2021174"/>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5" id="5"/>
          <p:cNvGrpSpPr/>
          <p:nvPr/>
        </p:nvGrpSpPr>
        <p:grpSpPr>
          <a:xfrm rot="0">
            <a:off x="3538727" y="1353816"/>
            <a:ext cx="9178325" cy="1290136"/>
            <a:chOff x="0" y="0"/>
            <a:chExt cx="2960236" cy="416101"/>
          </a:xfrm>
        </p:grpSpPr>
        <p:sp>
          <p:nvSpPr>
            <p:cNvPr name="Freeform 6" id="6"/>
            <p:cNvSpPr/>
            <p:nvPr/>
          </p:nvSpPr>
          <p:spPr>
            <a:xfrm flipH="false" flipV="false" rot="0">
              <a:off x="0" y="0"/>
              <a:ext cx="2960236" cy="416101"/>
            </a:xfrm>
            <a:custGeom>
              <a:avLst/>
              <a:gdLst/>
              <a:ahLst/>
              <a:cxnLst/>
              <a:rect r="r" b="b" t="t" l="l"/>
              <a:pathLst>
                <a:path h="416101" w="2960236">
                  <a:moveTo>
                    <a:pt x="32897" y="0"/>
                  </a:moveTo>
                  <a:lnTo>
                    <a:pt x="2927340" y="0"/>
                  </a:lnTo>
                  <a:cubicBezTo>
                    <a:pt x="2945508" y="0"/>
                    <a:pt x="2960236" y="14728"/>
                    <a:pt x="2960236" y="32897"/>
                  </a:cubicBezTo>
                  <a:lnTo>
                    <a:pt x="2960236" y="383204"/>
                  </a:lnTo>
                  <a:cubicBezTo>
                    <a:pt x="2960236" y="401372"/>
                    <a:pt x="2945508" y="416101"/>
                    <a:pt x="2927340" y="416101"/>
                  </a:cubicBezTo>
                  <a:lnTo>
                    <a:pt x="32897" y="416101"/>
                  </a:lnTo>
                  <a:cubicBezTo>
                    <a:pt x="24172" y="416101"/>
                    <a:pt x="15804" y="412635"/>
                    <a:pt x="9635" y="406465"/>
                  </a:cubicBezTo>
                  <a:cubicBezTo>
                    <a:pt x="3466" y="400296"/>
                    <a:pt x="0" y="391929"/>
                    <a:pt x="0" y="383204"/>
                  </a:cubicBezTo>
                  <a:lnTo>
                    <a:pt x="0" y="32897"/>
                  </a:lnTo>
                  <a:cubicBezTo>
                    <a:pt x="0" y="24172"/>
                    <a:pt x="3466" y="15804"/>
                    <a:pt x="9635" y="9635"/>
                  </a:cubicBezTo>
                  <a:cubicBezTo>
                    <a:pt x="15804" y="3466"/>
                    <a:pt x="24172" y="0"/>
                    <a:pt x="32897"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7" id="7"/>
            <p:cNvSpPr txBox="true"/>
            <p:nvPr/>
          </p:nvSpPr>
          <p:spPr>
            <a:xfrm>
              <a:off x="0" y="-95250"/>
              <a:ext cx="2960236" cy="511351"/>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TextBox 8" id="8"/>
          <p:cNvSpPr txBox="true"/>
          <p:nvPr/>
        </p:nvSpPr>
        <p:spPr>
          <a:xfrm rot="0">
            <a:off x="5109141" y="1450763"/>
            <a:ext cx="8069718" cy="943841"/>
          </a:xfrm>
          <a:prstGeom prst="rect">
            <a:avLst/>
          </a:prstGeom>
        </p:spPr>
        <p:txBody>
          <a:bodyPr anchor="t" rtlCol="false" tIns="0" lIns="0" bIns="0" rIns="0">
            <a:spAutoFit/>
          </a:bodyPr>
          <a:lstStyle/>
          <a:p>
            <a:pPr algn="l" marL="0" indent="0" lvl="0">
              <a:lnSpc>
                <a:spcPts val="7302"/>
              </a:lnSpc>
              <a:spcBef>
                <a:spcPct val="0"/>
              </a:spcBef>
            </a:pPr>
            <a:r>
              <a:rPr lang="en-US" b="true" sz="5215">
                <a:solidFill>
                  <a:srgbClr val="FFFFFF"/>
                </a:solidFill>
                <a:latin typeface="Poppins Bold"/>
                <a:ea typeface="Poppins Bold"/>
                <a:cs typeface="Poppins Bold"/>
                <a:sym typeface="Poppins Bold"/>
              </a:rPr>
              <a:t>User Workflows</a:t>
            </a:r>
          </a:p>
        </p:txBody>
      </p:sp>
      <p:sp>
        <p:nvSpPr>
          <p:cNvPr name="TextBox 9" id="9"/>
          <p:cNvSpPr txBox="true"/>
          <p:nvPr/>
        </p:nvSpPr>
        <p:spPr>
          <a:xfrm rot="0">
            <a:off x="1527359" y="3411781"/>
            <a:ext cx="10677043" cy="6515288"/>
          </a:xfrm>
          <a:prstGeom prst="rect">
            <a:avLst/>
          </a:prstGeom>
        </p:spPr>
        <p:txBody>
          <a:bodyPr anchor="t" rtlCol="false" tIns="0" lIns="0" bIns="0" rIns="0">
            <a:spAutoFit/>
          </a:bodyPr>
          <a:lstStyle/>
          <a:p>
            <a:pPr algn="l" marL="970271" indent="-485135" lvl="1">
              <a:lnSpc>
                <a:spcPts val="6516"/>
              </a:lnSpc>
              <a:buFont typeface="Arial"/>
              <a:buChar char="•"/>
            </a:pPr>
            <a:r>
              <a:rPr lang="en-US" sz="4494">
                <a:solidFill>
                  <a:srgbClr val="FFFFFF"/>
                </a:solidFill>
                <a:latin typeface="Montserrat"/>
                <a:ea typeface="Montserrat"/>
                <a:cs typeface="Montserrat"/>
                <a:sym typeface="Montserrat"/>
              </a:rPr>
              <a:t>Pet pr</a:t>
            </a:r>
            <a:r>
              <a:rPr lang="en-US" sz="4494" strike="noStrike" u="none">
                <a:solidFill>
                  <a:srgbClr val="FFFFFF"/>
                </a:solidFill>
                <a:latin typeface="Montserrat"/>
                <a:ea typeface="Montserrat"/>
                <a:cs typeface="Montserrat"/>
                <a:sym typeface="Montserrat"/>
              </a:rPr>
              <a:t>ofile creation and management</a:t>
            </a:r>
          </a:p>
          <a:p>
            <a:pPr algn="l" marL="970271" indent="-485135" lvl="1">
              <a:lnSpc>
                <a:spcPts val="6516"/>
              </a:lnSpc>
              <a:buFont typeface="Arial"/>
              <a:buChar char="•"/>
            </a:pPr>
            <a:r>
              <a:rPr lang="en-US" sz="4494" strike="noStrike" u="none">
                <a:solidFill>
                  <a:srgbClr val="FFFFFF"/>
                </a:solidFill>
                <a:latin typeface="Montserrat"/>
                <a:ea typeface="Montserrat"/>
                <a:cs typeface="Montserrat"/>
                <a:sym typeface="Montserrat"/>
              </a:rPr>
              <a:t>Application review and processing</a:t>
            </a:r>
          </a:p>
          <a:p>
            <a:pPr algn="l" marL="970271" indent="-485135" lvl="1">
              <a:lnSpc>
                <a:spcPts val="6516"/>
              </a:lnSpc>
              <a:buFont typeface="Arial"/>
              <a:buChar char="•"/>
            </a:pPr>
            <a:r>
              <a:rPr lang="en-US" sz="4494" strike="noStrike" u="none">
                <a:solidFill>
                  <a:srgbClr val="FFFFFF"/>
                </a:solidFill>
                <a:latin typeface="Montserrat"/>
                <a:ea typeface="Montserrat"/>
                <a:cs typeface="Montserrat"/>
                <a:sym typeface="Montserrat"/>
              </a:rPr>
              <a:t>Visit scheduling and coordination</a:t>
            </a:r>
          </a:p>
          <a:p>
            <a:pPr algn="l" marL="970271" indent="-485135" lvl="1">
              <a:lnSpc>
                <a:spcPts val="6516"/>
              </a:lnSpc>
              <a:buFont typeface="Arial"/>
              <a:buChar char="•"/>
            </a:pPr>
            <a:r>
              <a:rPr lang="en-US" sz="4494" strike="noStrike" u="none">
                <a:solidFill>
                  <a:srgbClr val="FFFFFF"/>
                </a:solidFill>
                <a:latin typeface="Montserrat"/>
                <a:ea typeface="Montserrat"/>
                <a:cs typeface="Montserrat"/>
                <a:sym typeface="Montserrat"/>
              </a:rPr>
              <a:t>Limited system configuration access</a:t>
            </a:r>
          </a:p>
          <a:p>
            <a:pPr algn="l">
              <a:lnSpc>
                <a:spcPts val="6516"/>
              </a:lnSpc>
            </a:pPr>
          </a:p>
        </p:txBody>
      </p:sp>
      <p:sp>
        <p:nvSpPr>
          <p:cNvPr name="TextBox 10" id="10"/>
          <p:cNvSpPr txBox="true"/>
          <p:nvPr/>
        </p:nvSpPr>
        <p:spPr>
          <a:xfrm rot="0">
            <a:off x="14621614" y="2299354"/>
            <a:ext cx="2232120" cy="632742"/>
          </a:xfrm>
          <a:prstGeom prst="rect">
            <a:avLst/>
          </a:prstGeom>
        </p:spPr>
        <p:txBody>
          <a:bodyPr anchor="t" rtlCol="false" tIns="0" lIns="0" bIns="0" rIns="0">
            <a:spAutoFit/>
          </a:bodyPr>
          <a:lstStyle/>
          <a:p>
            <a:pPr algn="l" marL="0" indent="0" lvl="0">
              <a:lnSpc>
                <a:spcPts val="4959"/>
              </a:lnSpc>
              <a:spcBef>
                <a:spcPct val="0"/>
              </a:spcBef>
            </a:pPr>
            <a:r>
              <a:rPr lang="en-US" b="true" sz="3542">
                <a:solidFill>
                  <a:srgbClr val="FFFFFF"/>
                </a:solidFill>
                <a:latin typeface="Poppins Bold"/>
                <a:ea typeface="Poppins Bold"/>
                <a:cs typeface="Poppins Bold"/>
                <a:sym typeface="Poppins Bold"/>
              </a:rPr>
              <a:t>Staff</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879756"/>
            <a:ext cx="12611494" cy="6511874"/>
            <a:chOff x="0" y="0"/>
            <a:chExt cx="3729921" cy="1925924"/>
          </a:xfrm>
        </p:grpSpPr>
        <p:sp>
          <p:nvSpPr>
            <p:cNvPr name="Freeform 3" id="3"/>
            <p:cNvSpPr/>
            <p:nvPr/>
          </p:nvSpPr>
          <p:spPr>
            <a:xfrm flipH="false" flipV="false" rot="0">
              <a:off x="0" y="0"/>
              <a:ext cx="3729921" cy="1925924"/>
            </a:xfrm>
            <a:custGeom>
              <a:avLst/>
              <a:gdLst/>
              <a:ahLst/>
              <a:cxnLst/>
              <a:rect r="r" b="b" t="t" l="l"/>
              <a:pathLst>
                <a:path h="1925924" w="3729921">
                  <a:moveTo>
                    <a:pt x="36219" y="0"/>
                  </a:moveTo>
                  <a:lnTo>
                    <a:pt x="3693702" y="0"/>
                  </a:lnTo>
                  <a:cubicBezTo>
                    <a:pt x="3703308" y="0"/>
                    <a:pt x="3712521" y="3816"/>
                    <a:pt x="3719313" y="10608"/>
                  </a:cubicBezTo>
                  <a:cubicBezTo>
                    <a:pt x="3726105" y="17401"/>
                    <a:pt x="3729921" y="26613"/>
                    <a:pt x="3729921" y="36219"/>
                  </a:cubicBezTo>
                  <a:lnTo>
                    <a:pt x="3729921" y="1889705"/>
                  </a:lnTo>
                  <a:cubicBezTo>
                    <a:pt x="3729921" y="1909708"/>
                    <a:pt x="3713705" y="1925924"/>
                    <a:pt x="3693702" y="1925924"/>
                  </a:cubicBezTo>
                  <a:lnTo>
                    <a:pt x="36219" y="1925924"/>
                  </a:lnTo>
                  <a:cubicBezTo>
                    <a:pt x="26613" y="1925924"/>
                    <a:pt x="17401" y="1922108"/>
                    <a:pt x="10608" y="1915315"/>
                  </a:cubicBezTo>
                  <a:cubicBezTo>
                    <a:pt x="3816" y="1908523"/>
                    <a:pt x="0" y="1899311"/>
                    <a:pt x="0" y="1889705"/>
                  </a:cubicBezTo>
                  <a:lnTo>
                    <a:pt x="0" y="36219"/>
                  </a:lnTo>
                  <a:cubicBezTo>
                    <a:pt x="0" y="26613"/>
                    <a:pt x="3816" y="17401"/>
                    <a:pt x="10608" y="10608"/>
                  </a:cubicBezTo>
                  <a:cubicBezTo>
                    <a:pt x="17401" y="3816"/>
                    <a:pt x="26613" y="0"/>
                    <a:pt x="36219"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3729921" cy="2021174"/>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5" id="5"/>
          <p:cNvGrpSpPr/>
          <p:nvPr/>
        </p:nvGrpSpPr>
        <p:grpSpPr>
          <a:xfrm rot="0">
            <a:off x="3538727" y="1353816"/>
            <a:ext cx="9178325" cy="1290136"/>
            <a:chOff x="0" y="0"/>
            <a:chExt cx="2960236" cy="416101"/>
          </a:xfrm>
        </p:grpSpPr>
        <p:sp>
          <p:nvSpPr>
            <p:cNvPr name="Freeform 6" id="6"/>
            <p:cNvSpPr/>
            <p:nvPr/>
          </p:nvSpPr>
          <p:spPr>
            <a:xfrm flipH="false" flipV="false" rot="0">
              <a:off x="0" y="0"/>
              <a:ext cx="2960236" cy="416101"/>
            </a:xfrm>
            <a:custGeom>
              <a:avLst/>
              <a:gdLst/>
              <a:ahLst/>
              <a:cxnLst/>
              <a:rect r="r" b="b" t="t" l="l"/>
              <a:pathLst>
                <a:path h="416101" w="2960236">
                  <a:moveTo>
                    <a:pt x="32897" y="0"/>
                  </a:moveTo>
                  <a:lnTo>
                    <a:pt x="2927340" y="0"/>
                  </a:lnTo>
                  <a:cubicBezTo>
                    <a:pt x="2945508" y="0"/>
                    <a:pt x="2960236" y="14728"/>
                    <a:pt x="2960236" y="32897"/>
                  </a:cubicBezTo>
                  <a:lnTo>
                    <a:pt x="2960236" y="383204"/>
                  </a:lnTo>
                  <a:cubicBezTo>
                    <a:pt x="2960236" y="401372"/>
                    <a:pt x="2945508" y="416101"/>
                    <a:pt x="2927340" y="416101"/>
                  </a:cubicBezTo>
                  <a:lnTo>
                    <a:pt x="32897" y="416101"/>
                  </a:lnTo>
                  <a:cubicBezTo>
                    <a:pt x="24172" y="416101"/>
                    <a:pt x="15804" y="412635"/>
                    <a:pt x="9635" y="406465"/>
                  </a:cubicBezTo>
                  <a:cubicBezTo>
                    <a:pt x="3466" y="400296"/>
                    <a:pt x="0" y="391929"/>
                    <a:pt x="0" y="383204"/>
                  </a:cubicBezTo>
                  <a:lnTo>
                    <a:pt x="0" y="32897"/>
                  </a:lnTo>
                  <a:cubicBezTo>
                    <a:pt x="0" y="24172"/>
                    <a:pt x="3466" y="15804"/>
                    <a:pt x="9635" y="9635"/>
                  </a:cubicBezTo>
                  <a:cubicBezTo>
                    <a:pt x="15804" y="3466"/>
                    <a:pt x="24172" y="0"/>
                    <a:pt x="32897"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7" id="7"/>
            <p:cNvSpPr txBox="true"/>
            <p:nvPr/>
          </p:nvSpPr>
          <p:spPr>
            <a:xfrm>
              <a:off x="0" y="-95250"/>
              <a:ext cx="2960236" cy="511351"/>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TextBox 8" id="8"/>
          <p:cNvSpPr txBox="true"/>
          <p:nvPr/>
        </p:nvSpPr>
        <p:spPr>
          <a:xfrm rot="0">
            <a:off x="5109141" y="1450763"/>
            <a:ext cx="8069718" cy="943841"/>
          </a:xfrm>
          <a:prstGeom prst="rect">
            <a:avLst/>
          </a:prstGeom>
        </p:spPr>
        <p:txBody>
          <a:bodyPr anchor="t" rtlCol="false" tIns="0" lIns="0" bIns="0" rIns="0">
            <a:spAutoFit/>
          </a:bodyPr>
          <a:lstStyle/>
          <a:p>
            <a:pPr algn="l" marL="0" indent="0" lvl="0">
              <a:lnSpc>
                <a:spcPts val="7302"/>
              </a:lnSpc>
              <a:spcBef>
                <a:spcPct val="0"/>
              </a:spcBef>
            </a:pPr>
            <a:r>
              <a:rPr lang="en-US" b="true" sz="5215">
                <a:solidFill>
                  <a:srgbClr val="FFFFFF"/>
                </a:solidFill>
                <a:latin typeface="Poppins Bold"/>
                <a:ea typeface="Poppins Bold"/>
                <a:cs typeface="Poppins Bold"/>
                <a:sym typeface="Poppins Bold"/>
              </a:rPr>
              <a:t>User Workflows</a:t>
            </a:r>
          </a:p>
        </p:txBody>
      </p:sp>
      <p:sp>
        <p:nvSpPr>
          <p:cNvPr name="TextBox 9" id="9"/>
          <p:cNvSpPr txBox="true"/>
          <p:nvPr/>
        </p:nvSpPr>
        <p:spPr>
          <a:xfrm rot="0">
            <a:off x="1527359" y="3392731"/>
            <a:ext cx="12300640" cy="4678008"/>
          </a:xfrm>
          <a:prstGeom prst="rect">
            <a:avLst/>
          </a:prstGeom>
        </p:spPr>
        <p:txBody>
          <a:bodyPr anchor="t" rtlCol="false" tIns="0" lIns="0" bIns="0" rIns="0">
            <a:spAutoFit/>
          </a:bodyPr>
          <a:lstStyle/>
          <a:p>
            <a:pPr algn="l" marL="1117814" indent="-558907" lvl="1">
              <a:lnSpc>
                <a:spcPts val="7507"/>
              </a:lnSpc>
              <a:buFont typeface="Arial"/>
              <a:buChar char="•"/>
            </a:pPr>
            <a:r>
              <a:rPr lang="en-US" sz="5177">
                <a:solidFill>
                  <a:srgbClr val="FFFFFF"/>
                </a:solidFill>
                <a:latin typeface="Montserrat"/>
                <a:ea typeface="Montserrat"/>
                <a:cs typeface="Montserrat"/>
                <a:sym typeface="Montserrat"/>
              </a:rPr>
              <a:t>Browse ava</a:t>
            </a:r>
            <a:r>
              <a:rPr lang="en-US" sz="5177" strike="noStrike" u="none">
                <a:solidFill>
                  <a:srgbClr val="FFFFFF"/>
                </a:solidFill>
                <a:latin typeface="Montserrat"/>
                <a:ea typeface="Montserrat"/>
                <a:cs typeface="Montserrat"/>
                <a:sym typeface="Montserrat"/>
              </a:rPr>
              <a:t>ilable pets</a:t>
            </a:r>
          </a:p>
          <a:p>
            <a:pPr algn="l" marL="1117814" indent="-558907" lvl="1">
              <a:lnSpc>
                <a:spcPts val="7507"/>
              </a:lnSpc>
              <a:buFont typeface="Arial"/>
              <a:buChar char="•"/>
            </a:pPr>
            <a:r>
              <a:rPr lang="en-US" sz="5177" strike="noStrike" u="none">
                <a:solidFill>
                  <a:srgbClr val="FFFFFF"/>
                </a:solidFill>
                <a:latin typeface="Montserrat"/>
                <a:ea typeface="Montserrat"/>
                <a:cs typeface="Montserrat"/>
                <a:sym typeface="Montserrat"/>
              </a:rPr>
              <a:t>Submit adoption applications</a:t>
            </a:r>
          </a:p>
          <a:p>
            <a:pPr algn="l" marL="1117814" indent="-558907" lvl="1">
              <a:lnSpc>
                <a:spcPts val="7507"/>
              </a:lnSpc>
              <a:buFont typeface="Arial"/>
              <a:buChar char="•"/>
            </a:pPr>
            <a:r>
              <a:rPr lang="en-US" sz="5177" strike="noStrike" u="none">
                <a:solidFill>
                  <a:srgbClr val="FFFFFF"/>
                </a:solidFill>
                <a:latin typeface="Montserrat"/>
                <a:ea typeface="Montserrat"/>
                <a:cs typeface="Montserrat"/>
                <a:sym typeface="Montserrat"/>
              </a:rPr>
              <a:t>Schedule visits with pets of interest</a:t>
            </a:r>
          </a:p>
          <a:p>
            <a:pPr algn="l" marL="1117814" indent="-558907" lvl="1">
              <a:lnSpc>
                <a:spcPts val="7507"/>
              </a:lnSpc>
              <a:buFont typeface="Arial"/>
              <a:buChar char="•"/>
            </a:pPr>
            <a:r>
              <a:rPr lang="en-US" sz="5177" strike="noStrike" u="none">
                <a:solidFill>
                  <a:srgbClr val="FFFFFF"/>
                </a:solidFill>
                <a:latin typeface="Montserrat"/>
                <a:ea typeface="Montserrat"/>
                <a:cs typeface="Montserrat"/>
                <a:sym typeface="Montserrat"/>
              </a:rPr>
              <a:t>Track application status</a:t>
            </a:r>
          </a:p>
        </p:txBody>
      </p:sp>
      <p:sp>
        <p:nvSpPr>
          <p:cNvPr name="TextBox 10" id="10"/>
          <p:cNvSpPr txBox="true"/>
          <p:nvPr/>
        </p:nvSpPr>
        <p:spPr>
          <a:xfrm rot="0">
            <a:off x="14621614" y="2299354"/>
            <a:ext cx="2232120" cy="632742"/>
          </a:xfrm>
          <a:prstGeom prst="rect">
            <a:avLst/>
          </a:prstGeom>
        </p:spPr>
        <p:txBody>
          <a:bodyPr anchor="t" rtlCol="false" tIns="0" lIns="0" bIns="0" rIns="0">
            <a:spAutoFit/>
          </a:bodyPr>
          <a:lstStyle/>
          <a:p>
            <a:pPr algn="l" marL="0" indent="0" lvl="0">
              <a:lnSpc>
                <a:spcPts val="4959"/>
              </a:lnSpc>
              <a:spcBef>
                <a:spcPct val="0"/>
              </a:spcBef>
            </a:pPr>
            <a:r>
              <a:rPr lang="en-US" b="true" sz="3542">
                <a:solidFill>
                  <a:srgbClr val="FFFFFF"/>
                </a:solidFill>
                <a:latin typeface="Poppins Bold"/>
                <a:ea typeface="Poppins Bold"/>
                <a:cs typeface="Poppins Bold"/>
                <a:sym typeface="Poppins Bold"/>
              </a:rPr>
              <a:t>Adopter</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04279" y="3214475"/>
            <a:ext cx="14242249" cy="6361092"/>
            <a:chOff x="0" y="0"/>
            <a:chExt cx="4212226" cy="1881329"/>
          </a:xfrm>
        </p:grpSpPr>
        <p:sp>
          <p:nvSpPr>
            <p:cNvPr name="Freeform 3" id="3"/>
            <p:cNvSpPr/>
            <p:nvPr/>
          </p:nvSpPr>
          <p:spPr>
            <a:xfrm flipH="false" flipV="false" rot="0">
              <a:off x="0" y="0"/>
              <a:ext cx="4212226" cy="1881329"/>
            </a:xfrm>
            <a:custGeom>
              <a:avLst/>
              <a:gdLst/>
              <a:ahLst/>
              <a:cxnLst/>
              <a:rect r="r" b="b" t="t" l="l"/>
              <a:pathLst>
                <a:path h="1881329" w="4212226">
                  <a:moveTo>
                    <a:pt x="32072" y="0"/>
                  </a:moveTo>
                  <a:lnTo>
                    <a:pt x="4180155" y="0"/>
                  </a:lnTo>
                  <a:cubicBezTo>
                    <a:pt x="4197867" y="0"/>
                    <a:pt x="4212226" y="14359"/>
                    <a:pt x="4212226" y="32072"/>
                  </a:cubicBezTo>
                  <a:lnTo>
                    <a:pt x="4212226" y="1849258"/>
                  </a:lnTo>
                  <a:cubicBezTo>
                    <a:pt x="4212226" y="1866970"/>
                    <a:pt x="4197867" y="1881329"/>
                    <a:pt x="4180155" y="1881329"/>
                  </a:cubicBezTo>
                  <a:lnTo>
                    <a:pt x="32072" y="1881329"/>
                  </a:lnTo>
                  <a:cubicBezTo>
                    <a:pt x="23566" y="1881329"/>
                    <a:pt x="15408" y="1877950"/>
                    <a:pt x="9394" y="1871936"/>
                  </a:cubicBezTo>
                  <a:cubicBezTo>
                    <a:pt x="3379" y="1865921"/>
                    <a:pt x="0" y="1857764"/>
                    <a:pt x="0" y="1849258"/>
                  </a:cubicBezTo>
                  <a:lnTo>
                    <a:pt x="0" y="32072"/>
                  </a:lnTo>
                  <a:cubicBezTo>
                    <a:pt x="0" y="14359"/>
                    <a:pt x="14359" y="0"/>
                    <a:pt x="32072"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rnd">
              <a:solidFill>
                <a:srgbClr val="FFFFFF"/>
              </a:solidFill>
              <a:prstDash val="solid"/>
              <a:round/>
            </a:ln>
          </p:spPr>
        </p:sp>
        <p:sp>
          <p:nvSpPr>
            <p:cNvPr name="TextBox 4" id="4"/>
            <p:cNvSpPr txBox="true"/>
            <p:nvPr/>
          </p:nvSpPr>
          <p:spPr>
            <a:xfrm>
              <a:off x="0" y="-95250"/>
              <a:ext cx="4212226" cy="1976579"/>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5" id="5"/>
          <p:cNvGrpSpPr/>
          <p:nvPr/>
        </p:nvGrpSpPr>
        <p:grpSpPr>
          <a:xfrm rot="0">
            <a:off x="2042049" y="1295689"/>
            <a:ext cx="9955786" cy="1290136"/>
            <a:chOff x="0" y="0"/>
            <a:chExt cx="3210986" cy="416101"/>
          </a:xfrm>
        </p:grpSpPr>
        <p:sp>
          <p:nvSpPr>
            <p:cNvPr name="Freeform 6" id="6"/>
            <p:cNvSpPr/>
            <p:nvPr/>
          </p:nvSpPr>
          <p:spPr>
            <a:xfrm flipH="false" flipV="false" rot="0">
              <a:off x="0" y="0"/>
              <a:ext cx="3210986" cy="416101"/>
            </a:xfrm>
            <a:custGeom>
              <a:avLst/>
              <a:gdLst/>
              <a:ahLst/>
              <a:cxnLst/>
              <a:rect r="r" b="b" t="t" l="l"/>
              <a:pathLst>
                <a:path h="416101" w="3210986">
                  <a:moveTo>
                    <a:pt x="30328" y="0"/>
                  </a:moveTo>
                  <a:lnTo>
                    <a:pt x="3180658" y="0"/>
                  </a:lnTo>
                  <a:cubicBezTo>
                    <a:pt x="3197408" y="0"/>
                    <a:pt x="3210986" y="13578"/>
                    <a:pt x="3210986" y="30328"/>
                  </a:cubicBezTo>
                  <a:lnTo>
                    <a:pt x="3210986" y="385773"/>
                  </a:lnTo>
                  <a:cubicBezTo>
                    <a:pt x="3210986" y="402522"/>
                    <a:pt x="3197408" y="416101"/>
                    <a:pt x="3180658" y="416101"/>
                  </a:cubicBezTo>
                  <a:lnTo>
                    <a:pt x="30328" y="416101"/>
                  </a:lnTo>
                  <a:cubicBezTo>
                    <a:pt x="22284" y="416101"/>
                    <a:pt x="14570" y="412905"/>
                    <a:pt x="8883" y="407218"/>
                  </a:cubicBezTo>
                  <a:cubicBezTo>
                    <a:pt x="3195" y="401530"/>
                    <a:pt x="0" y="393816"/>
                    <a:pt x="0" y="385773"/>
                  </a:cubicBezTo>
                  <a:lnTo>
                    <a:pt x="0" y="30328"/>
                  </a:lnTo>
                  <a:cubicBezTo>
                    <a:pt x="0" y="13578"/>
                    <a:pt x="13578" y="0"/>
                    <a:pt x="30328" y="0"/>
                  </a:cubicBezTo>
                  <a:close/>
                </a:path>
              </a:pathLst>
            </a:custGeom>
            <a:gradFill rotWithShape="true">
              <a:gsLst>
                <a:gs pos="0">
                  <a:srgbClr val="2B69B4">
                    <a:alpha val="100000"/>
                  </a:srgbClr>
                </a:gs>
                <a:gs pos="100000">
                  <a:srgbClr val="4FB6E8">
                    <a:alpha val="100000"/>
                  </a:srgbClr>
                </a:gs>
              </a:gsLst>
              <a:path path="circle">
                <a:fillToRect l="0" r="100000" t="0" b="100000"/>
              </a:path>
              <a:tileRect r="0" l="-100000" b="0" t="-100000"/>
            </a:gradFill>
            <a:ln w="57150" cap="rnd">
              <a:solidFill>
                <a:srgbClr val="FFFFFF"/>
              </a:solidFill>
              <a:prstDash val="solid"/>
              <a:round/>
            </a:ln>
          </p:spPr>
        </p:sp>
        <p:sp>
          <p:nvSpPr>
            <p:cNvPr name="TextBox 7" id="7"/>
            <p:cNvSpPr txBox="true"/>
            <p:nvPr/>
          </p:nvSpPr>
          <p:spPr>
            <a:xfrm>
              <a:off x="0" y="-95250"/>
              <a:ext cx="3210986" cy="511351"/>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8" id="8"/>
          <p:cNvGrpSpPr/>
          <p:nvPr/>
        </p:nvGrpSpPr>
        <p:grpSpPr>
          <a:xfrm rot="0">
            <a:off x="2042049" y="3745665"/>
            <a:ext cx="1490093" cy="149009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sq">
              <a:solidFill>
                <a:srgbClr val="FFFFFF"/>
              </a:solidFill>
              <a:prstDash val="solid"/>
              <a:miter/>
            </a:ln>
          </p:spPr>
        </p:sp>
        <p:sp>
          <p:nvSpPr>
            <p:cNvPr name="TextBox 10" id="10"/>
            <p:cNvSpPr txBox="true"/>
            <p:nvPr/>
          </p:nvSpPr>
          <p:spPr>
            <a:xfrm>
              <a:off x="76200" y="-19050"/>
              <a:ext cx="660400" cy="755650"/>
            </a:xfrm>
            <a:prstGeom prst="rect">
              <a:avLst/>
            </a:prstGeom>
          </p:spPr>
          <p:txBody>
            <a:bodyPr anchor="ctr" rtlCol="false" tIns="50800" lIns="50800" bIns="50800" rIns="50800"/>
            <a:lstStyle/>
            <a:p>
              <a:pPr algn="ctr" marL="0" indent="0" lvl="0">
                <a:lnSpc>
                  <a:spcPts val="3706"/>
                </a:lnSpc>
                <a:spcBef>
                  <a:spcPct val="0"/>
                </a:spcBef>
              </a:pPr>
            </a:p>
          </p:txBody>
        </p:sp>
      </p:grpSp>
      <p:grpSp>
        <p:nvGrpSpPr>
          <p:cNvPr name="Group 11" id="11"/>
          <p:cNvGrpSpPr/>
          <p:nvPr/>
        </p:nvGrpSpPr>
        <p:grpSpPr>
          <a:xfrm rot="0">
            <a:off x="2042049" y="5940977"/>
            <a:ext cx="1490093" cy="149009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sq">
              <a:solidFill>
                <a:srgbClr val="FFFFFF"/>
              </a:solidFill>
              <a:prstDash val="solid"/>
              <a:miter/>
            </a:ln>
          </p:spPr>
        </p:sp>
        <p:sp>
          <p:nvSpPr>
            <p:cNvPr name="TextBox 13" id="13"/>
            <p:cNvSpPr txBox="true"/>
            <p:nvPr/>
          </p:nvSpPr>
          <p:spPr>
            <a:xfrm>
              <a:off x="76200" y="-19050"/>
              <a:ext cx="660400" cy="755650"/>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TextBox 14" id="14"/>
          <p:cNvSpPr txBox="true"/>
          <p:nvPr/>
        </p:nvSpPr>
        <p:spPr>
          <a:xfrm rot="0">
            <a:off x="2329985" y="1392636"/>
            <a:ext cx="9379914" cy="943841"/>
          </a:xfrm>
          <a:prstGeom prst="rect">
            <a:avLst/>
          </a:prstGeom>
        </p:spPr>
        <p:txBody>
          <a:bodyPr anchor="t" rtlCol="false" tIns="0" lIns="0" bIns="0" rIns="0">
            <a:spAutoFit/>
          </a:bodyPr>
          <a:lstStyle/>
          <a:p>
            <a:pPr algn="ctr" marL="0" indent="0" lvl="0">
              <a:lnSpc>
                <a:spcPts val="7302"/>
              </a:lnSpc>
              <a:spcBef>
                <a:spcPct val="0"/>
              </a:spcBef>
            </a:pPr>
            <a:r>
              <a:rPr lang="en-US" b="true" sz="5215">
                <a:solidFill>
                  <a:srgbClr val="FFFFFF"/>
                </a:solidFill>
                <a:latin typeface="Poppins Bold"/>
                <a:ea typeface="Poppins Bold"/>
                <a:cs typeface="Poppins Bold"/>
                <a:sym typeface="Poppins Bold"/>
              </a:rPr>
              <a:t>T</a:t>
            </a:r>
            <a:r>
              <a:rPr lang="en-US" b="true" sz="5215" strike="noStrike" u="none">
                <a:solidFill>
                  <a:srgbClr val="FFFFFF"/>
                </a:solidFill>
                <a:latin typeface="Poppins Bold"/>
                <a:ea typeface="Poppins Bold"/>
                <a:cs typeface="Poppins Bold"/>
                <a:sym typeface="Poppins Bold"/>
              </a:rPr>
              <a:t>echnical Architecture</a:t>
            </a:r>
          </a:p>
        </p:txBody>
      </p:sp>
      <p:sp>
        <p:nvSpPr>
          <p:cNvPr name="TextBox 15" id="15"/>
          <p:cNvSpPr txBox="true"/>
          <p:nvPr/>
        </p:nvSpPr>
        <p:spPr>
          <a:xfrm rot="0">
            <a:off x="2147344" y="3825752"/>
            <a:ext cx="1182357" cy="1102137"/>
          </a:xfrm>
          <a:prstGeom prst="rect">
            <a:avLst/>
          </a:prstGeom>
        </p:spPr>
        <p:txBody>
          <a:bodyPr anchor="t" rtlCol="false" tIns="0" lIns="0" bIns="0" rIns="0">
            <a:spAutoFit/>
          </a:bodyPr>
          <a:lstStyle/>
          <a:p>
            <a:pPr algn="ctr" marL="0" indent="0" lvl="0">
              <a:lnSpc>
                <a:spcPts val="8552"/>
              </a:lnSpc>
              <a:spcBef>
                <a:spcPct val="0"/>
              </a:spcBef>
            </a:pPr>
            <a:r>
              <a:rPr lang="en-US" b="true" sz="6108" strike="noStrike" u="none">
                <a:solidFill>
                  <a:srgbClr val="FFFFFF"/>
                </a:solidFill>
                <a:latin typeface="Poppins Bold"/>
                <a:ea typeface="Poppins Bold"/>
                <a:cs typeface="Poppins Bold"/>
                <a:sym typeface="Poppins Bold"/>
              </a:rPr>
              <a:t>01</a:t>
            </a:r>
          </a:p>
        </p:txBody>
      </p:sp>
      <p:sp>
        <p:nvSpPr>
          <p:cNvPr name="TextBox 16" id="16"/>
          <p:cNvSpPr txBox="true"/>
          <p:nvPr/>
        </p:nvSpPr>
        <p:spPr>
          <a:xfrm rot="0">
            <a:off x="2147344" y="6021064"/>
            <a:ext cx="1182357" cy="1102137"/>
          </a:xfrm>
          <a:prstGeom prst="rect">
            <a:avLst/>
          </a:prstGeom>
        </p:spPr>
        <p:txBody>
          <a:bodyPr anchor="t" rtlCol="false" tIns="0" lIns="0" bIns="0" rIns="0">
            <a:spAutoFit/>
          </a:bodyPr>
          <a:lstStyle/>
          <a:p>
            <a:pPr algn="ctr" marL="0" indent="0" lvl="0">
              <a:lnSpc>
                <a:spcPts val="8552"/>
              </a:lnSpc>
              <a:spcBef>
                <a:spcPct val="0"/>
              </a:spcBef>
            </a:pPr>
            <a:r>
              <a:rPr lang="en-US" b="true" sz="6108">
                <a:solidFill>
                  <a:srgbClr val="FFFFFF"/>
                </a:solidFill>
                <a:latin typeface="Poppins Bold"/>
                <a:ea typeface="Poppins Bold"/>
                <a:cs typeface="Poppins Bold"/>
                <a:sym typeface="Poppins Bold"/>
              </a:rPr>
              <a:t>02</a:t>
            </a:r>
          </a:p>
        </p:txBody>
      </p:sp>
      <p:sp>
        <p:nvSpPr>
          <p:cNvPr name="TextBox 17" id="17"/>
          <p:cNvSpPr txBox="true"/>
          <p:nvPr/>
        </p:nvSpPr>
        <p:spPr>
          <a:xfrm rot="0">
            <a:off x="3859945" y="3747288"/>
            <a:ext cx="9818740" cy="1396212"/>
          </a:xfrm>
          <a:prstGeom prst="rect">
            <a:avLst/>
          </a:prstGeom>
        </p:spPr>
        <p:txBody>
          <a:bodyPr anchor="t" rtlCol="false" tIns="0" lIns="0" bIns="0" rIns="0">
            <a:spAutoFit/>
          </a:bodyPr>
          <a:lstStyle/>
          <a:p>
            <a:pPr algn="l">
              <a:lnSpc>
                <a:spcPts val="5606"/>
              </a:lnSpc>
            </a:pPr>
            <a:r>
              <a:rPr lang="en-US" sz="3866">
                <a:solidFill>
                  <a:srgbClr val="FFFFFF"/>
                </a:solidFill>
                <a:latin typeface="Montserrat"/>
                <a:ea typeface="Montserrat"/>
                <a:cs typeface="Montserrat"/>
                <a:sym typeface="Montserrat"/>
              </a:rPr>
              <a:t>F</a:t>
            </a:r>
            <a:r>
              <a:rPr lang="en-US" sz="3866" strike="noStrike" u="none">
                <a:solidFill>
                  <a:srgbClr val="FFFFFF"/>
                </a:solidFill>
                <a:latin typeface="Montserrat"/>
                <a:ea typeface="Montserrat"/>
                <a:cs typeface="Montserrat"/>
                <a:sym typeface="Montserrat"/>
              </a:rPr>
              <a:t>rontend: User interface for different user roles</a:t>
            </a:r>
          </a:p>
        </p:txBody>
      </p:sp>
      <p:grpSp>
        <p:nvGrpSpPr>
          <p:cNvPr name="Group 18" id="18"/>
          <p:cNvGrpSpPr/>
          <p:nvPr/>
        </p:nvGrpSpPr>
        <p:grpSpPr>
          <a:xfrm rot="0">
            <a:off x="2147344" y="7768207"/>
            <a:ext cx="1490093" cy="149009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FB6E8">
                    <a:alpha val="100000"/>
                  </a:srgbClr>
                </a:gs>
                <a:gs pos="50000">
                  <a:srgbClr val="2B69B4">
                    <a:alpha val="100000"/>
                  </a:srgbClr>
                </a:gs>
                <a:gs pos="100000">
                  <a:srgbClr val="1C5396">
                    <a:alpha val="100000"/>
                  </a:srgbClr>
                </a:gs>
              </a:gsLst>
              <a:path path="circle">
                <a:fillToRect l="0" r="100000" t="0" b="100000"/>
              </a:path>
              <a:tileRect r="0" l="-100000" b="0" t="-100000"/>
            </a:gradFill>
            <a:ln w="57150" cap="sq">
              <a:solidFill>
                <a:srgbClr val="FFFFFF"/>
              </a:solidFill>
              <a:prstDash val="solid"/>
              <a:miter/>
            </a:ln>
          </p:spPr>
        </p:sp>
        <p:sp>
          <p:nvSpPr>
            <p:cNvPr name="TextBox 20" id="20"/>
            <p:cNvSpPr txBox="true"/>
            <p:nvPr/>
          </p:nvSpPr>
          <p:spPr>
            <a:xfrm>
              <a:off x="76200" y="-19050"/>
              <a:ext cx="660400" cy="755650"/>
            </a:xfrm>
            <a:prstGeom prst="rect">
              <a:avLst/>
            </a:prstGeom>
          </p:spPr>
          <p:txBody>
            <a:bodyPr anchor="ctr" rtlCol="false" tIns="50800" lIns="50800" bIns="50800" rIns="50800"/>
            <a:lstStyle/>
            <a:p>
              <a:pPr algn="ctr" marL="0" indent="0" lvl="0">
                <a:lnSpc>
                  <a:spcPts val="3706"/>
                </a:lnSpc>
                <a:spcBef>
                  <a:spcPct val="0"/>
                </a:spcBef>
              </a:pPr>
            </a:p>
          </p:txBody>
        </p:sp>
      </p:grpSp>
      <p:sp>
        <p:nvSpPr>
          <p:cNvPr name="TextBox 21" id="21"/>
          <p:cNvSpPr txBox="true"/>
          <p:nvPr/>
        </p:nvSpPr>
        <p:spPr>
          <a:xfrm rot="0">
            <a:off x="2195917" y="7876460"/>
            <a:ext cx="1182357" cy="1102137"/>
          </a:xfrm>
          <a:prstGeom prst="rect">
            <a:avLst/>
          </a:prstGeom>
        </p:spPr>
        <p:txBody>
          <a:bodyPr anchor="t" rtlCol="false" tIns="0" lIns="0" bIns="0" rIns="0">
            <a:spAutoFit/>
          </a:bodyPr>
          <a:lstStyle/>
          <a:p>
            <a:pPr algn="ctr" marL="0" indent="0" lvl="0">
              <a:lnSpc>
                <a:spcPts val="8552"/>
              </a:lnSpc>
              <a:spcBef>
                <a:spcPct val="0"/>
              </a:spcBef>
            </a:pPr>
            <a:r>
              <a:rPr lang="en-US" b="true" sz="6108">
                <a:solidFill>
                  <a:srgbClr val="FFFFFF"/>
                </a:solidFill>
                <a:latin typeface="Poppins Bold"/>
                <a:ea typeface="Poppins Bold"/>
                <a:cs typeface="Poppins Bold"/>
                <a:sym typeface="Poppins Bold"/>
              </a:rPr>
              <a:t>03</a:t>
            </a:r>
          </a:p>
        </p:txBody>
      </p:sp>
      <p:sp>
        <p:nvSpPr>
          <p:cNvPr name="TextBox 22" id="22"/>
          <p:cNvSpPr txBox="true"/>
          <p:nvPr/>
        </p:nvSpPr>
        <p:spPr>
          <a:xfrm rot="0">
            <a:off x="3859945" y="6004570"/>
            <a:ext cx="8710893" cy="1230375"/>
          </a:xfrm>
          <a:prstGeom prst="rect">
            <a:avLst/>
          </a:prstGeom>
        </p:spPr>
        <p:txBody>
          <a:bodyPr anchor="t" rtlCol="false" tIns="0" lIns="0" bIns="0" rIns="0">
            <a:spAutoFit/>
          </a:bodyPr>
          <a:lstStyle/>
          <a:p>
            <a:pPr algn="l">
              <a:lnSpc>
                <a:spcPts val="4974"/>
              </a:lnSpc>
            </a:pPr>
            <a:r>
              <a:rPr lang="en-US" sz="3430">
                <a:solidFill>
                  <a:srgbClr val="FFFFFF"/>
                </a:solidFill>
                <a:latin typeface="Montserrat"/>
                <a:ea typeface="Montserrat"/>
                <a:cs typeface="Montserrat"/>
                <a:sym typeface="Montserrat"/>
              </a:rPr>
              <a:t>Back</a:t>
            </a:r>
            <a:r>
              <a:rPr lang="en-US" sz="3430" strike="noStrike" u="none">
                <a:solidFill>
                  <a:srgbClr val="FFFFFF"/>
                </a:solidFill>
                <a:latin typeface="Montserrat"/>
                <a:ea typeface="Montserrat"/>
                <a:cs typeface="Montserrat"/>
                <a:sym typeface="Montserrat"/>
              </a:rPr>
              <a:t>end API: Business logic and data processing layer</a:t>
            </a:r>
          </a:p>
        </p:txBody>
      </p:sp>
      <p:sp>
        <p:nvSpPr>
          <p:cNvPr name="TextBox 23" id="23"/>
          <p:cNvSpPr txBox="true"/>
          <p:nvPr/>
        </p:nvSpPr>
        <p:spPr>
          <a:xfrm rot="0">
            <a:off x="3859945" y="7862682"/>
            <a:ext cx="11186583" cy="1224944"/>
          </a:xfrm>
          <a:prstGeom prst="rect">
            <a:avLst/>
          </a:prstGeom>
        </p:spPr>
        <p:txBody>
          <a:bodyPr anchor="t" rtlCol="false" tIns="0" lIns="0" bIns="0" rIns="0">
            <a:spAutoFit/>
          </a:bodyPr>
          <a:lstStyle/>
          <a:p>
            <a:pPr algn="l">
              <a:lnSpc>
                <a:spcPts val="4957"/>
              </a:lnSpc>
            </a:pPr>
            <a:r>
              <a:rPr lang="en-US" sz="3419">
                <a:solidFill>
                  <a:srgbClr val="FFFFFF"/>
                </a:solidFill>
                <a:latin typeface="Montserrat"/>
                <a:ea typeface="Montserrat"/>
                <a:cs typeface="Montserrat"/>
                <a:sym typeface="Montserrat"/>
              </a:rPr>
              <a:t>Databas</a:t>
            </a:r>
            <a:r>
              <a:rPr lang="en-US" sz="3419" strike="noStrike" u="none">
                <a:solidFill>
                  <a:srgbClr val="FFFFFF"/>
                </a:solidFill>
                <a:latin typeface="Montserrat"/>
                <a:ea typeface="Montserrat"/>
                <a:cs typeface="Montserrat"/>
                <a:sym typeface="Montserrat"/>
              </a:rPr>
              <a:t>e: JSON-based data store (likely using a solution like json-server for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DAGkFvmE-Qw</dc:identifier>
  <dcterms:modified xsi:type="dcterms:W3CDTF">2011-08-01T06:04:30Z</dcterms:modified>
  <cp:revision>1</cp:revision>
  <dc:title>Pet Adoption System</dc:title>
</cp:coreProperties>
</file>