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BE2"/>
    <a:srgbClr val="FAF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yam jain" userId="59981b938a320e86" providerId="LiveId" clId="{B28D7942-A996-4E14-A026-3680BC85CB1D}"/>
    <pc:docChg chg="undo redo custSel addSld delSld modSld sldOrd">
      <pc:chgData name="sanyam jain" userId="59981b938a320e86" providerId="LiveId" clId="{B28D7942-A996-4E14-A026-3680BC85CB1D}" dt="2025-05-24T08:02:33.809" v="311"/>
      <pc:docMkLst>
        <pc:docMk/>
      </pc:docMkLst>
      <pc:sldChg chg="modSp mod">
        <pc:chgData name="sanyam jain" userId="59981b938a320e86" providerId="LiveId" clId="{B28D7942-A996-4E14-A026-3680BC85CB1D}" dt="2025-05-24T06:58:28.959" v="43" actId="403"/>
        <pc:sldMkLst>
          <pc:docMk/>
          <pc:sldMk cId="0" sldId="258"/>
        </pc:sldMkLst>
        <pc:spChg chg="mod">
          <ac:chgData name="sanyam jain" userId="59981b938a320e86" providerId="LiveId" clId="{B28D7942-A996-4E14-A026-3680BC85CB1D}" dt="2025-05-24T06:56:31.111" v="17" actId="403"/>
          <ac:spMkLst>
            <pc:docMk/>
            <pc:sldMk cId="0" sldId="258"/>
            <ac:spMk id="4" creationId="{00000000-0000-0000-0000-000000000000}"/>
          </ac:spMkLst>
        </pc:spChg>
        <pc:spChg chg="mod">
          <ac:chgData name="sanyam jain" userId="59981b938a320e86" providerId="LiveId" clId="{B28D7942-A996-4E14-A026-3680BC85CB1D}" dt="2025-05-24T06:56:34.419" v="19" actId="403"/>
          <ac:spMkLst>
            <pc:docMk/>
            <pc:sldMk cId="0" sldId="258"/>
            <ac:spMk id="5" creationId="{00000000-0000-0000-0000-000000000000}"/>
          </ac:spMkLst>
        </pc:spChg>
        <pc:spChg chg="mod">
          <ac:chgData name="sanyam jain" userId="59981b938a320e86" providerId="LiveId" clId="{B28D7942-A996-4E14-A026-3680BC85CB1D}" dt="2025-05-24T06:56:37.135" v="21" actId="403"/>
          <ac:spMkLst>
            <pc:docMk/>
            <pc:sldMk cId="0" sldId="258"/>
            <ac:spMk id="6" creationId="{00000000-0000-0000-0000-000000000000}"/>
          </ac:spMkLst>
        </pc:spChg>
        <pc:spChg chg="mod">
          <ac:chgData name="sanyam jain" userId="59981b938a320e86" providerId="LiveId" clId="{B28D7942-A996-4E14-A026-3680BC85CB1D}" dt="2025-05-24T06:56:29.132" v="16" actId="403"/>
          <ac:spMkLst>
            <pc:docMk/>
            <pc:sldMk cId="0" sldId="258"/>
            <ac:spMk id="8" creationId="{00000000-0000-0000-0000-000000000000}"/>
          </ac:spMkLst>
        </pc:spChg>
        <pc:spChg chg="mod">
          <ac:chgData name="sanyam jain" userId="59981b938a320e86" providerId="LiveId" clId="{B28D7942-A996-4E14-A026-3680BC85CB1D}" dt="2025-05-24T06:56:23.157" v="14" actId="403"/>
          <ac:spMkLst>
            <pc:docMk/>
            <pc:sldMk cId="0" sldId="258"/>
            <ac:spMk id="9" creationId="{00000000-0000-0000-0000-000000000000}"/>
          </ac:spMkLst>
        </pc:spChg>
        <pc:spChg chg="mod">
          <ac:chgData name="sanyam jain" userId="59981b938a320e86" providerId="LiveId" clId="{B28D7942-A996-4E14-A026-3680BC85CB1D}" dt="2025-05-24T06:56:26.708" v="15" actId="403"/>
          <ac:spMkLst>
            <pc:docMk/>
            <pc:sldMk cId="0" sldId="258"/>
            <ac:spMk id="10" creationId="{00000000-0000-0000-0000-000000000000}"/>
          </ac:spMkLst>
        </pc:spChg>
        <pc:spChg chg="mod">
          <ac:chgData name="sanyam jain" userId="59981b938a320e86" providerId="LiveId" clId="{B28D7942-A996-4E14-A026-3680BC85CB1D}" dt="2025-05-24T06:57:54.425" v="27" actId="14100"/>
          <ac:spMkLst>
            <pc:docMk/>
            <pc:sldMk cId="0" sldId="258"/>
            <ac:spMk id="11" creationId="{00000000-0000-0000-0000-000000000000}"/>
          </ac:spMkLst>
        </pc:spChg>
        <pc:spChg chg="mod">
          <ac:chgData name="sanyam jain" userId="59981b938a320e86" providerId="LiveId" clId="{B28D7942-A996-4E14-A026-3680BC85CB1D}" dt="2025-05-24T06:57:42.714" v="22" actId="403"/>
          <ac:spMkLst>
            <pc:docMk/>
            <pc:sldMk cId="0" sldId="258"/>
            <ac:spMk id="12" creationId="{00000000-0000-0000-0000-000000000000}"/>
          </ac:spMkLst>
        </pc:spChg>
        <pc:spChg chg="mod">
          <ac:chgData name="sanyam jain" userId="59981b938a320e86" providerId="LiveId" clId="{B28D7942-A996-4E14-A026-3680BC85CB1D}" dt="2025-05-24T06:57:45.515" v="24" actId="403"/>
          <ac:spMkLst>
            <pc:docMk/>
            <pc:sldMk cId="0" sldId="258"/>
            <ac:spMk id="13" creationId="{00000000-0000-0000-0000-000000000000}"/>
          </ac:spMkLst>
        </pc:spChg>
        <pc:spChg chg="mod">
          <ac:chgData name="sanyam jain" userId="59981b938a320e86" providerId="LiveId" clId="{B28D7942-A996-4E14-A026-3680BC85CB1D}" dt="2025-05-24T06:57:48.985" v="26" actId="403"/>
          <ac:spMkLst>
            <pc:docMk/>
            <pc:sldMk cId="0" sldId="258"/>
            <ac:spMk id="14" creationId="{00000000-0000-0000-0000-000000000000}"/>
          </ac:spMkLst>
        </pc:spChg>
        <pc:spChg chg="mod">
          <ac:chgData name="sanyam jain" userId="59981b938a320e86" providerId="LiveId" clId="{B28D7942-A996-4E14-A026-3680BC85CB1D}" dt="2025-05-24T06:57:58.279" v="28" actId="403"/>
          <ac:spMkLst>
            <pc:docMk/>
            <pc:sldMk cId="0" sldId="258"/>
            <ac:spMk id="16" creationId="{00000000-0000-0000-0000-000000000000}"/>
          </ac:spMkLst>
        </pc:spChg>
        <pc:spChg chg="mod">
          <ac:chgData name="sanyam jain" userId="59981b938a320e86" providerId="LiveId" clId="{B28D7942-A996-4E14-A026-3680BC85CB1D}" dt="2025-05-24T06:58:01.649" v="30" actId="403"/>
          <ac:spMkLst>
            <pc:docMk/>
            <pc:sldMk cId="0" sldId="258"/>
            <ac:spMk id="17" creationId="{00000000-0000-0000-0000-000000000000}"/>
          </ac:spMkLst>
        </pc:spChg>
        <pc:spChg chg="mod">
          <ac:chgData name="sanyam jain" userId="59981b938a320e86" providerId="LiveId" clId="{B28D7942-A996-4E14-A026-3680BC85CB1D}" dt="2025-05-24T06:58:04.149" v="32" actId="403"/>
          <ac:spMkLst>
            <pc:docMk/>
            <pc:sldMk cId="0" sldId="258"/>
            <ac:spMk id="18" creationId="{00000000-0000-0000-0000-000000000000}"/>
          </ac:spMkLst>
        </pc:spChg>
        <pc:spChg chg="mod">
          <ac:chgData name="sanyam jain" userId="59981b938a320e86" providerId="LiveId" clId="{B28D7942-A996-4E14-A026-3680BC85CB1D}" dt="2025-05-24T06:58:08.235" v="33" actId="403"/>
          <ac:spMkLst>
            <pc:docMk/>
            <pc:sldMk cId="0" sldId="258"/>
            <ac:spMk id="19" creationId="{00000000-0000-0000-0000-000000000000}"/>
          </ac:spMkLst>
        </pc:spChg>
        <pc:spChg chg="mod">
          <ac:chgData name="sanyam jain" userId="59981b938a320e86" providerId="LiveId" clId="{B28D7942-A996-4E14-A026-3680BC85CB1D}" dt="2025-05-24T06:58:16.973" v="37" actId="403"/>
          <ac:spMkLst>
            <pc:docMk/>
            <pc:sldMk cId="0" sldId="258"/>
            <ac:spMk id="20" creationId="{00000000-0000-0000-0000-000000000000}"/>
          </ac:spMkLst>
        </pc:spChg>
        <pc:spChg chg="mod">
          <ac:chgData name="sanyam jain" userId="59981b938a320e86" providerId="LiveId" clId="{B28D7942-A996-4E14-A026-3680BC85CB1D}" dt="2025-05-24T06:58:20.991" v="39" actId="403"/>
          <ac:spMkLst>
            <pc:docMk/>
            <pc:sldMk cId="0" sldId="258"/>
            <ac:spMk id="21" creationId="{00000000-0000-0000-0000-000000000000}"/>
          </ac:spMkLst>
        </pc:spChg>
        <pc:spChg chg="mod">
          <ac:chgData name="sanyam jain" userId="59981b938a320e86" providerId="LiveId" clId="{B28D7942-A996-4E14-A026-3680BC85CB1D}" dt="2025-05-24T06:58:23.749" v="41" actId="403"/>
          <ac:spMkLst>
            <pc:docMk/>
            <pc:sldMk cId="0" sldId="258"/>
            <ac:spMk id="22" creationId="{00000000-0000-0000-0000-000000000000}"/>
          </ac:spMkLst>
        </pc:spChg>
        <pc:spChg chg="mod">
          <ac:chgData name="sanyam jain" userId="59981b938a320e86" providerId="LiveId" clId="{B28D7942-A996-4E14-A026-3680BC85CB1D}" dt="2025-05-24T06:58:28.959" v="43" actId="403"/>
          <ac:spMkLst>
            <pc:docMk/>
            <pc:sldMk cId="0" sldId="258"/>
            <ac:spMk id="23" creationId="{00000000-0000-0000-0000-000000000000}"/>
          </ac:spMkLst>
        </pc:spChg>
      </pc:sldChg>
      <pc:sldChg chg="addSp delSp modSp mod ord">
        <pc:chgData name="sanyam jain" userId="59981b938a320e86" providerId="LiveId" clId="{B28D7942-A996-4E14-A026-3680BC85CB1D}" dt="2025-05-24T06:58:39.641" v="48" actId="403"/>
        <pc:sldMkLst>
          <pc:docMk/>
          <pc:sldMk cId="0" sldId="259"/>
        </pc:sldMkLst>
        <pc:spChg chg="mod">
          <ac:chgData name="sanyam jain" userId="59981b938a320e86" providerId="LiveId" clId="{B28D7942-A996-4E14-A026-3680BC85CB1D}" dt="2025-05-24T06:58:39.641" v="48" actId="403"/>
          <ac:spMkLst>
            <pc:docMk/>
            <pc:sldMk cId="0" sldId="259"/>
            <ac:spMk id="4" creationId="{00000000-0000-0000-0000-000000000000}"/>
          </ac:spMkLst>
        </pc:spChg>
        <pc:graphicFrameChg chg="add del modGraphic">
          <ac:chgData name="sanyam jain" userId="59981b938a320e86" providerId="LiveId" clId="{B28D7942-A996-4E14-A026-3680BC85CB1D}" dt="2025-05-24T06:58:34.281" v="47" actId="27309"/>
          <ac:graphicFrameMkLst>
            <pc:docMk/>
            <pc:sldMk cId="0" sldId="259"/>
            <ac:graphicFrameMk id="26" creationId="{15F00965-7411-E5CC-634D-09E5C5B20782}"/>
          </ac:graphicFrameMkLst>
        </pc:graphicFrameChg>
      </pc:sldChg>
      <pc:sldChg chg="addSp delSp modSp mod">
        <pc:chgData name="sanyam jain" userId="59981b938a320e86" providerId="LiveId" clId="{B28D7942-A996-4E14-A026-3680BC85CB1D}" dt="2025-05-24T07:11:59.815" v="119" actId="207"/>
        <pc:sldMkLst>
          <pc:docMk/>
          <pc:sldMk cId="0" sldId="261"/>
        </pc:sldMkLst>
        <pc:spChg chg="mod">
          <ac:chgData name="sanyam jain" userId="59981b938a320e86" providerId="LiveId" clId="{B28D7942-A996-4E14-A026-3680BC85CB1D}" dt="2025-05-24T07:06:39.603" v="57" actId="1035"/>
          <ac:spMkLst>
            <pc:docMk/>
            <pc:sldMk cId="0" sldId="261"/>
            <ac:spMk id="21" creationId="{00000000-0000-0000-0000-000000000000}"/>
          </ac:spMkLst>
        </pc:spChg>
        <pc:spChg chg="mod">
          <ac:chgData name="sanyam jain" userId="59981b938a320e86" providerId="LiveId" clId="{B28D7942-A996-4E14-A026-3680BC85CB1D}" dt="2025-05-24T07:08:13.807" v="75"/>
          <ac:spMkLst>
            <pc:docMk/>
            <pc:sldMk cId="0" sldId="261"/>
            <ac:spMk id="39" creationId="{44B2F6E6-B44B-1380-94FC-090336D89A66}"/>
          </ac:spMkLst>
        </pc:spChg>
        <pc:spChg chg="mod">
          <ac:chgData name="sanyam jain" userId="59981b938a320e86" providerId="LiveId" clId="{B28D7942-A996-4E14-A026-3680BC85CB1D}" dt="2025-05-24T07:08:13.807" v="75"/>
          <ac:spMkLst>
            <pc:docMk/>
            <pc:sldMk cId="0" sldId="261"/>
            <ac:spMk id="40" creationId="{50FFBAAB-A2F8-EFAD-0B2F-CF4FE3650828}"/>
          </ac:spMkLst>
        </pc:spChg>
        <pc:spChg chg="mod">
          <ac:chgData name="sanyam jain" userId="59981b938a320e86" providerId="LiveId" clId="{B28D7942-A996-4E14-A026-3680BC85CB1D}" dt="2025-05-24T07:08:13.807" v="75"/>
          <ac:spMkLst>
            <pc:docMk/>
            <pc:sldMk cId="0" sldId="261"/>
            <ac:spMk id="44" creationId="{A02CD773-B9B7-B8F7-CE3E-A8949A0CD5F5}"/>
          </ac:spMkLst>
        </pc:spChg>
        <pc:spChg chg="mod">
          <ac:chgData name="sanyam jain" userId="59981b938a320e86" providerId="LiveId" clId="{B28D7942-A996-4E14-A026-3680BC85CB1D}" dt="2025-05-24T07:08:43.292" v="94" actId="14100"/>
          <ac:spMkLst>
            <pc:docMk/>
            <pc:sldMk cId="0" sldId="261"/>
            <ac:spMk id="45" creationId="{8BEFCAD4-B651-5F35-6D95-96A71F13BB28}"/>
          </ac:spMkLst>
        </pc:spChg>
        <pc:spChg chg="mod">
          <ac:chgData name="sanyam jain" userId="59981b938a320e86" providerId="LiveId" clId="{B28D7942-A996-4E14-A026-3680BC85CB1D}" dt="2025-05-24T07:08:13.807" v="75"/>
          <ac:spMkLst>
            <pc:docMk/>
            <pc:sldMk cId="0" sldId="261"/>
            <ac:spMk id="49" creationId="{4B2562DE-B53C-1619-93A0-D747CF622AD7}"/>
          </ac:spMkLst>
        </pc:spChg>
        <pc:spChg chg="mod">
          <ac:chgData name="sanyam jain" userId="59981b938a320e86" providerId="LiveId" clId="{B28D7942-A996-4E14-A026-3680BC85CB1D}" dt="2025-05-24T07:08:42.829" v="93" actId="14100"/>
          <ac:spMkLst>
            <pc:docMk/>
            <pc:sldMk cId="0" sldId="261"/>
            <ac:spMk id="51" creationId="{077820DB-8F90-7FBB-B86E-06243FB91105}"/>
          </ac:spMkLst>
        </pc:spChg>
        <pc:spChg chg="mod">
          <ac:chgData name="sanyam jain" userId="59981b938a320e86" providerId="LiveId" clId="{B28D7942-A996-4E14-A026-3680BC85CB1D}" dt="2025-05-24T07:08:13.807" v="75"/>
          <ac:spMkLst>
            <pc:docMk/>
            <pc:sldMk cId="0" sldId="261"/>
            <ac:spMk id="55" creationId="{02E5A980-F49A-87C1-40E9-9BC437A19737}"/>
          </ac:spMkLst>
        </pc:spChg>
        <pc:spChg chg="mod">
          <ac:chgData name="sanyam jain" userId="59981b938a320e86" providerId="LiveId" clId="{B28D7942-A996-4E14-A026-3680BC85CB1D}" dt="2025-05-24T07:08:13.807" v="75"/>
          <ac:spMkLst>
            <pc:docMk/>
            <pc:sldMk cId="0" sldId="261"/>
            <ac:spMk id="56" creationId="{2771F19B-6250-3634-B752-295456259C0E}"/>
          </ac:spMkLst>
        </pc:spChg>
        <pc:spChg chg="mod">
          <ac:chgData name="sanyam jain" userId="59981b938a320e86" providerId="LiveId" clId="{B28D7942-A996-4E14-A026-3680BC85CB1D}" dt="2025-05-24T07:08:13.807" v="75"/>
          <ac:spMkLst>
            <pc:docMk/>
            <pc:sldMk cId="0" sldId="261"/>
            <ac:spMk id="58" creationId="{BBA8F015-726B-6A85-4B3B-36FD61B7B85C}"/>
          </ac:spMkLst>
        </pc:spChg>
        <pc:spChg chg="mod">
          <ac:chgData name="sanyam jain" userId="59981b938a320e86" providerId="LiveId" clId="{B28D7942-A996-4E14-A026-3680BC85CB1D}" dt="2025-05-24T07:08:13.807" v="75"/>
          <ac:spMkLst>
            <pc:docMk/>
            <pc:sldMk cId="0" sldId="261"/>
            <ac:spMk id="60" creationId="{792E5CBA-3159-BED7-FD03-73ABF74970BC}"/>
          </ac:spMkLst>
        </pc:spChg>
        <pc:spChg chg="mod">
          <ac:chgData name="sanyam jain" userId="59981b938a320e86" providerId="LiveId" clId="{B28D7942-A996-4E14-A026-3680BC85CB1D}" dt="2025-05-24T07:08:13.807" v="75"/>
          <ac:spMkLst>
            <pc:docMk/>
            <pc:sldMk cId="0" sldId="261"/>
            <ac:spMk id="61" creationId="{987A1EFA-13B3-7ECD-105C-EF6574EF88D2}"/>
          </ac:spMkLst>
        </pc:spChg>
        <pc:spChg chg="mod">
          <ac:chgData name="sanyam jain" userId="59981b938a320e86" providerId="LiveId" clId="{B28D7942-A996-4E14-A026-3680BC85CB1D}" dt="2025-05-24T07:08:13.807" v="75"/>
          <ac:spMkLst>
            <pc:docMk/>
            <pc:sldMk cId="0" sldId="261"/>
            <ac:spMk id="62" creationId="{9D571B55-EC62-8EFC-4FB9-5FE311230D39}"/>
          </ac:spMkLst>
        </pc:spChg>
        <pc:grpChg chg="mod">
          <ac:chgData name="sanyam jain" userId="59981b938a320e86" providerId="LiveId" clId="{B28D7942-A996-4E14-A026-3680BC85CB1D}" dt="2025-05-24T07:08:08.422" v="74" actId="1035"/>
          <ac:grpSpMkLst>
            <pc:docMk/>
            <pc:sldMk cId="0" sldId="261"/>
            <ac:grpSpMk id="36" creationId="{DC055EA8-ADA5-90FE-C681-4EC67D7D1DB0}"/>
          </ac:grpSpMkLst>
        </pc:grpChg>
        <pc:grpChg chg="del mod">
          <ac:chgData name="sanyam jain" userId="59981b938a320e86" providerId="LiveId" clId="{B28D7942-A996-4E14-A026-3680BC85CB1D}" dt="2025-05-24T07:09:37.995" v="97" actId="478"/>
          <ac:grpSpMkLst>
            <pc:docMk/>
            <pc:sldMk cId="0" sldId="261"/>
            <ac:grpSpMk id="37" creationId="{2BAE8245-C25D-6DBA-7C5F-E0A325EE87FB}"/>
          </ac:grpSpMkLst>
        </pc:grpChg>
        <pc:graphicFrameChg chg="add mod modGraphic">
          <ac:chgData name="sanyam jain" userId="59981b938a320e86" providerId="LiveId" clId="{B28D7942-A996-4E14-A026-3680BC85CB1D}" dt="2025-05-24T07:11:59.815" v="119" actId="207"/>
          <ac:graphicFrameMkLst>
            <pc:docMk/>
            <pc:sldMk cId="0" sldId="261"/>
            <ac:graphicFrameMk id="63" creationId="{306D33DA-0434-9F18-3F4C-E7A351FDFF31}"/>
          </ac:graphicFrameMkLst>
        </pc:graphicFrameChg>
        <pc:picChg chg="ord">
          <ac:chgData name="sanyam jain" userId="59981b938a320e86" providerId="LiveId" clId="{B28D7942-A996-4E14-A026-3680BC85CB1D}" dt="2025-05-24T07:07:57.799" v="64" actId="167"/>
          <ac:picMkLst>
            <pc:docMk/>
            <pc:sldMk cId="0" sldId="261"/>
            <ac:picMk id="35" creationId="{E8E39FC5-8B55-66D3-9C40-414434E7B897}"/>
          </ac:picMkLst>
        </pc:picChg>
      </pc:sldChg>
      <pc:sldChg chg="addSp modSp del mod">
        <pc:chgData name="sanyam jain" userId="59981b938a320e86" providerId="LiveId" clId="{B28D7942-A996-4E14-A026-3680BC85CB1D}" dt="2025-05-24T08:02:27.662" v="310" actId="47"/>
        <pc:sldMkLst>
          <pc:docMk/>
          <pc:sldMk cId="0" sldId="269"/>
        </pc:sldMkLst>
        <pc:spChg chg="mod">
          <ac:chgData name="sanyam jain" userId="59981b938a320e86" providerId="LiveId" clId="{B28D7942-A996-4E14-A026-3680BC85CB1D}" dt="2025-05-24T08:00:34.382" v="283" actId="120"/>
          <ac:spMkLst>
            <pc:docMk/>
            <pc:sldMk cId="0" sldId="269"/>
            <ac:spMk id="2" creationId="{00000000-0000-0000-0000-000000000000}"/>
          </ac:spMkLst>
        </pc:spChg>
        <pc:spChg chg="mod">
          <ac:chgData name="sanyam jain" userId="59981b938a320e86" providerId="LiveId" clId="{B28D7942-A996-4E14-A026-3680BC85CB1D}" dt="2025-05-24T07:55:35.170" v="120" actId="164"/>
          <ac:spMkLst>
            <pc:docMk/>
            <pc:sldMk cId="0" sldId="269"/>
            <ac:spMk id="3" creationId="{00000000-0000-0000-0000-000000000000}"/>
          </ac:spMkLst>
        </pc:spChg>
        <pc:spChg chg="mod">
          <ac:chgData name="sanyam jain" userId="59981b938a320e86" providerId="LiveId" clId="{B28D7942-A996-4E14-A026-3680BC85CB1D}" dt="2025-05-24T08:00:53.925" v="294" actId="14100"/>
          <ac:spMkLst>
            <pc:docMk/>
            <pc:sldMk cId="0" sldId="269"/>
            <ac:spMk id="4" creationId="{00000000-0000-0000-0000-000000000000}"/>
          </ac:spMkLst>
        </pc:spChg>
        <pc:spChg chg="mod">
          <ac:chgData name="sanyam jain" userId="59981b938a320e86" providerId="LiveId" clId="{B28D7942-A996-4E14-A026-3680BC85CB1D}" dt="2025-05-24T08:00:34.382" v="283" actId="120"/>
          <ac:spMkLst>
            <pc:docMk/>
            <pc:sldMk cId="0" sldId="269"/>
            <ac:spMk id="5" creationId="{00000000-0000-0000-0000-000000000000}"/>
          </ac:spMkLst>
        </pc:spChg>
        <pc:spChg chg="mod">
          <ac:chgData name="sanyam jain" userId="59981b938a320e86" providerId="LiveId" clId="{B28D7942-A996-4E14-A026-3680BC85CB1D}" dt="2025-05-24T08:01:02.946" v="299" actId="20577"/>
          <ac:spMkLst>
            <pc:docMk/>
            <pc:sldMk cId="0" sldId="269"/>
            <ac:spMk id="7" creationId="{00000000-0000-0000-0000-000000000000}"/>
          </ac:spMkLst>
        </pc:spChg>
        <pc:spChg chg="mod">
          <ac:chgData name="sanyam jain" userId="59981b938a320e86" providerId="LiveId" clId="{B28D7942-A996-4E14-A026-3680BC85CB1D}" dt="2025-05-24T08:00:58.445" v="296" actId="20577"/>
          <ac:spMkLst>
            <pc:docMk/>
            <pc:sldMk cId="0" sldId="269"/>
            <ac:spMk id="8" creationId="{00000000-0000-0000-0000-000000000000}"/>
          </ac:spMkLst>
        </pc:spChg>
        <pc:spChg chg="mod">
          <ac:chgData name="sanyam jain" userId="59981b938a320e86" providerId="LiveId" clId="{B28D7942-A996-4E14-A026-3680BC85CB1D}" dt="2025-05-24T08:00:34.382" v="283" actId="120"/>
          <ac:spMkLst>
            <pc:docMk/>
            <pc:sldMk cId="0" sldId="269"/>
            <ac:spMk id="10" creationId="{00000000-0000-0000-0000-000000000000}"/>
          </ac:spMkLst>
        </pc:spChg>
        <pc:spChg chg="mod">
          <ac:chgData name="sanyam jain" userId="59981b938a320e86" providerId="LiveId" clId="{B28D7942-A996-4E14-A026-3680BC85CB1D}" dt="2025-05-24T08:00:34.382" v="283" actId="120"/>
          <ac:spMkLst>
            <pc:docMk/>
            <pc:sldMk cId="0" sldId="269"/>
            <ac:spMk id="11" creationId="{00000000-0000-0000-0000-000000000000}"/>
          </ac:spMkLst>
        </pc:spChg>
        <pc:spChg chg="mod">
          <ac:chgData name="sanyam jain" userId="59981b938a320e86" providerId="LiveId" clId="{B28D7942-A996-4E14-A026-3680BC85CB1D}" dt="2025-05-24T08:00:34.382" v="283" actId="120"/>
          <ac:spMkLst>
            <pc:docMk/>
            <pc:sldMk cId="0" sldId="269"/>
            <ac:spMk id="13" creationId="{00000000-0000-0000-0000-000000000000}"/>
          </ac:spMkLst>
        </pc:spChg>
        <pc:spChg chg="mod">
          <ac:chgData name="sanyam jain" userId="59981b938a320e86" providerId="LiveId" clId="{B28D7942-A996-4E14-A026-3680BC85CB1D}" dt="2025-05-24T08:00:34.382" v="283" actId="120"/>
          <ac:spMkLst>
            <pc:docMk/>
            <pc:sldMk cId="0" sldId="269"/>
            <ac:spMk id="14" creationId="{00000000-0000-0000-0000-000000000000}"/>
          </ac:spMkLst>
        </pc:spChg>
        <pc:grpChg chg="add mod">
          <ac:chgData name="sanyam jain" userId="59981b938a320e86" providerId="LiveId" clId="{B28D7942-A996-4E14-A026-3680BC85CB1D}" dt="2025-05-24T07:55:37.986" v="125" actId="1037"/>
          <ac:grpSpMkLst>
            <pc:docMk/>
            <pc:sldMk cId="0" sldId="269"/>
            <ac:grpSpMk id="17" creationId="{E8FC53EE-A2A2-4196-D1AD-9CCAE8B72883}"/>
          </ac:grpSpMkLst>
        </pc:grpChg>
      </pc:sldChg>
      <pc:sldChg chg="addSp modSp new del mod">
        <pc:chgData name="sanyam jain" userId="59981b938a320e86" providerId="LiveId" clId="{B28D7942-A996-4E14-A026-3680BC85CB1D}" dt="2025-05-24T08:00:17.235" v="276" actId="47"/>
        <pc:sldMkLst>
          <pc:docMk/>
          <pc:sldMk cId="1788112360" sldId="270"/>
        </pc:sldMkLst>
        <pc:spChg chg="add mod">
          <ac:chgData name="sanyam jain" userId="59981b938a320e86" providerId="LiveId" clId="{B28D7942-A996-4E14-A026-3680BC85CB1D}" dt="2025-05-24T07:59:13.488" v="262"/>
          <ac:spMkLst>
            <pc:docMk/>
            <pc:sldMk cId="1788112360" sldId="270"/>
            <ac:spMk id="2" creationId="{8ADFEB49-7A59-0564-3AD8-328D8F2BE90C}"/>
          </ac:spMkLst>
        </pc:spChg>
        <pc:spChg chg="mod">
          <ac:chgData name="sanyam jain" userId="59981b938a320e86" providerId="LiveId" clId="{B28D7942-A996-4E14-A026-3680BC85CB1D}" dt="2025-05-24T07:59:13.488" v="262"/>
          <ac:spMkLst>
            <pc:docMk/>
            <pc:sldMk cId="1788112360" sldId="270"/>
            <ac:spMk id="4" creationId="{BE4931BF-3CE6-661F-66E1-8FCB79F45FFA}"/>
          </ac:spMkLst>
        </pc:spChg>
        <pc:spChg chg="mod">
          <ac:chgData name="sanyam jain" userId="59981b938a320e86" providerId="LiveId" clId="{B28D7942-A996-4E14-A026-3680BC85CB1D}" dt="2025-05-24T07:59:13.488" v="262"/>
          <ac:spMkLst>
            <pc:docMk/>
            <pc:sldMk cId="1788112360" sldId="270"/>
            <ac:spMk id="5" creationId="{D2868A3C-CA17-CAD5-35BF-732152FC66B2}"/>
          </ac:spMkLst>
        </pc:spChg>
        <pc:spChg chg="mod">
          <ac:chgData name="sanyam jain" userId="59981b938a320e86" providerId="LiveId" clId="{B28D7942-A996-4E14-A026-3680BC85CB1D}" dt="2025-05-24T07:59:13.488" v="262"/>
          <ac:spMkLst>
            <pc:docMk/>
            <pc:sldMk cId="1788112360" sldId="270"/>
            <ac:spMk id="6" creationId="{5750D6AD-469A-A9C6-6857-0662AC66B408}"/>
          </ac:spMkLst>
        </pc:spChg>
        <pc:spChg chg="add mod">
          <ac:chgData name="sanyam jain" userId="59981b938a320e86" providerId="LiveId" clId="{B28D7942-A996-4E14-A026-3680BC85CB1D}" dt="2025-05-24T07:59:13.488" v="262"/>
          <ac:spMkLst>
            <pc:docMk/>
            <pc:sldMk cId="1788112360" sldId="270"/>
            <ac:spMk id="7" creationId="{48F2E4B1-60FD-429B-2668-32F4FACB1DB9}"/>
          </ac:spMkLst>
        </pc:spChg>
        <pc:spChg chg="add mod">
          <ac:chgData name="sanyam jain" userId="59981b938a320e86" providerId="LiveId" clId="{B28D7942-A996-4E14-A026-3680BC85CB1D}" dt="2025-05-24T07:59:13.488" v="262"/>
          <ac:spMkLst>
            <pc:docMk/>
            <pc:sldMk cId="1788112360" sldId="270"/>
            <ac:spMk id="8" creationId="{D28FD6A5-AC05-A4CB-2C22-F607C62FBD1E}"/>
          </ac:spMkLst>
        </pc:spChg>
        <pc:spChg chg="add mod">
          <ac:chgData name="sanyam jain" userId="59981b938a320e86" providerId="LiveId" clId="{B28D7942-A996-4E14-A026-3680BC85CB1D}" dt="2025-05-24T07:59:13.488" v="262"/>
          <ac:spMkLst>
            <pc:docMk/>
            <pc:sldMk cId="1788112360" sldId="270"/>
            <ac:spMk id="9" creationId="{8A2DC4A2-C78B-60C0-1B49-CD0787B57E75}"/>
          </ac:spMkLst>
        </pc:spChg>
        <pc:spChg chg="add mod">
          <ac:chgData name="sanyam jain" userId="59981b938a320e86" providerId="LiveId" clId="{B28D7942-A996-4E14-A026-3680BC85CB1D}" dt="2025-05-24T07:59:13.488" v="262"/>
          <ac:spMkLst>
            <pc:docMk/>
            <pc:sldMk cId="1788112360" sldId="270"/>
            <ac:spMk id="10" creationId="{1639ED64-99EA-75E1-6B36-31121427ABDA}"/>
          </ac:spMkLst>
        </pc:spChg>
        <pc:spChg chg="add mod">
          <ac:chgData name="sanyam jain" userId="59981b938a320e86" providerId="LiveId" clId="{B28D7942-A996-4E14-A026-3680BC85CB1D}" dt="2025-05-24T07:59:13.488" v="262"/>
          <ac:spMkLst>
            <pc:docMk/>
            <pc:sldMk cId="1788112360" sldId="270"/>
            <ac:spMk id="11" creationId="{1C99D052-D674-91BE-7980-9751F543D0A5}"/>
          </ac:spMkLst>
        </pc:spChg>
        <pc:spChg chg="add mod">
          <ac:chgData name="sanyam jain" userId="59981b938a320e86" providerId="LiveId" clId="{B28D7942-A996-4E14-A026-3680BC85CB1D}" dt="2025-05-24T07:59:13.488" v="262"/>
          <ac:spMkLst>
            <pc:docMk/>
            <pc:sldMk cId="1788112360" sldId="270"/>
            <ac:spMk id="12" creationId="{C33BAA29-8543-59A7-6287-CB4DA39E9D17}"/>
          </ac:spMkLst>
        </pc:spChg>
        <pc:picChg chg="add mod">
          <ac:chgData name="sanyam jain" userId="59981b938a320e86" providerId="LiveId" clId="{B28D7942-A996-4E14-A026-3680BC85CB1D}" dt="2025-05-24T07:59:37.807" v="269" actId="1076"/>
          <ac:picMkLst>
            <pc:docMk/>
            <pc:sldMk cId="1788112360" sldId="270"/>
            <ac:picMk id="18" creationId="{090D25AB-9F68-B710-982A-02088C8FACC2}"/>
          </ac:picMkLst>
        </pc:picChg>
      </pc:sldChg>
      <pc:sldChg chg="addSp modSp new mod">
        <pc:chgData name="sanyam jain" userId="59981b938a320e86" providerId="LiveId" clId="{B28D7942-A996-4E14-A026-3680BC85CB1D}" dt="2025-05-24T08:02:33.809" v="311"/>
        <pc:sldMkLst>
          <pc:docMk/>
          <pc:sldMk cId="2542465905" sldId="270"/>
        </pc:sldMkLst>
        <pc:picChg chg="add mod">
          <ac:chgData name="sanyam jain" userId="59981b938a320e86" providerId="LiveId" clId="{B28D7942-A996-4E14-A026-3680BC85CB1D}" dt="2025-05-24T08:02:15.729" v="309" actId="1038"/>
          <ac:picMkLst>
            <pc:docMk/>
            <pc:sldMk cId="2542465905" sldId="270"/>
            <ac:picMk id="3" creationId="{491AE97C-FF33-F562-FA62-A4208F209B3E}"/>
          </ac:picMkLst>
        </pc:picChg>
        <pc:picChg chg="add mod">
          <ac:chgData name="sanyam jain" userId="59981b938a320e86" providerId="LiveId" clId="{B28D7942-A996-4E14-A026-3680BC85CB1D}" dt="2025-05-24T08:02:33.809" v="311"/>
          <ac:picMkLst>
            <pc:docMk/>
            <pc:sldMk cId="2542465905" sldId="270"/>
            <ac:picMk id="4" creationId="{2B584996-928D-6496-5947-18400550E56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668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5EB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5EB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5EB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5EB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5EB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5EB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5EB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5EB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5EB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l="5294" t="16993"/>
          <a:stretch/>
        </p:blipFill>
        <p:spPr>
          <a:xfrm>
            <a:off x="0" y="0"/>
            <a:ext cx="5195944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170152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Data-Driven Inventory Optimization and Financial Performance Analysis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4641175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 Case Study of Om ParasNath Textile Wholesale Business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6324124" y="5293400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Presenter: Sanyam Jain | DS23F2002611 | 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IITM Online BS Degree Program, IIT Madras | May 24, 2025</a:t>
            </a:r>
            <a:endParaRPr lang="en-US" sz="18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2232E-E427-E423-98E7-C4A8F777D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6316" y="1"/>
            <a:ext cx="1394992" cy="1463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BDCA92-8BFA-2B6A-3040-E25154D30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6316" y="0"/>
            <a:ext cx="1394992" cy="1463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E3F9A3-A5C5-B05C-326A-7FCFF3A92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1003" y="7781862"/>
            <a:ext cx="2990626" cy="4477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012984"/>
            <a:ext cx="12646462" cy="563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Transforming Traditional Wholesale Through Data Analytics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837724" y="2054900"/>
            <a:ext cx="2314932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Project Achievements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837724" y="2527935"/>
            <a:ext cx="6243876" cy="9186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Analyzed 9 months of detailed operational and financial data across multiple product categories to identify inefficiencies and opportunities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837724" y="3513534"/>
            <a:ext cx="6243876" cy="612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Discovered ₹2+ lakh in annual cost-saving opportunities through robust inventory and supply chain optimization techniques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837724" y="4192905"/>
            <a:ext cx="6243876" cy="9186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Formulated actionable strategies focused on reducing excess inventory while maintaining service levels, resulting in improved cash flow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837724" y="5178504"/>
            <a:ext cx="6243876" cy="9186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Built sustainable competitive advantages by integrating data-driven decision-making into traditional wholesale processes for long-term benefits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7556421" y="2054900"/>
            <a:ext cx="3468410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Quantified Benefits &amp; Next Steps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56421" y="2527935"/>
            <a:ext cx="6243876" cy="612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Achieved 40% fewer orders through enhanced demand forecasting, leading to significant improvements in inventory efficiency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7556421" y="3207306"/>
            <a:ext cx="6243876" cy="612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Realized a 25% reduction in holding costs by optimizing stock levels and implementing just-in-time inventory practices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7556421" y="3886676"/>
            <a:ext cx="6243876" cy="612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Identified a 5% potential increase in revenue margins by refining pricing strategies and product bundling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7556421" y="4566047"/>
            <a:ext cx="6243876" cy="612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Reduced Days Sales Outstanding (DSO) by 8 days, freeing up ₹62,000 in working capital for reinvestment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7556421" y="5245418"/>
            <a:ext cx="6243876" cy="9186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b="1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Implementation Phases:</a:t>
            </a:r>
            <a:r>
              <a:rPr lang="en-US" sz="15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Rollout includes phases for real-time tracking systems, automation of ordering processes, and full digital transformation of analytics capabilities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7556421" y="6231017"/>
            <a:ext cx="6243876" cy="9186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b="1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Success Metrics:</a:t>
            </a:r>
            <a:r>
              <a:rPr lang="en-US" sz="15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Monitor improvements in inventory turnover rates, DSO reduction, margin growth, and enhanced accuracy in sales and production planning</a:t>
            </a:r>
            <a:endParaRPr lang="en-US" sz="15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7311B5-C50E-8C97-9599-B5252BD2C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316" y="0"/>
            <a:ext cx="1394992" cy="14630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907F4F-6935-4040-C5B8-02E9C0AF9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1003" y="7781862"/>
            <a:ext cx="2990626" cy="4477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1AE97C-FF33-F562-FA62-A4208F209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031" y="-24348"/>
            <a:ext cx="14630400" cy="82782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584996-928D-6496-5947-18400550E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316" y="0"/>
            <a:ext cx="1394992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6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1985" y="648533"/>
            <a:ext cx="6615351" cy="539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35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Problem Statement &amp; Objectives</a:t>
            </a:r>
            <a:endParaRPr lang="en-US" sz="3350" dirty="0"/>
          </a:p>
        </p:txBody>
      </p:sp>
      <p:sp>
        <p:nvSpPr>
          <p:cNvPr id="3" name="Shape 1"/>
          <p:cNvSpPr/>
          <p:nvPr/>
        </p:nvSpPr>
        <p:spPr>
          <a:xfrm>
            <a:off x="641985" y="1669375"/>
            <a:ext cx="6449497" cy="1640919"/>
          </a:xfrm>
          <a:prstGeom prst="roundRect">
            <a:avLst>
              <a:gd name="adj" fmla="val 4695"/>
            </a:avLst>
          </a:prstGeom>
          <a:solidFill>
            <a:srgbClr val="FAF5EB"/>
          </a:solidFill>
          <a:ln w="7620">
            <a:solidFill>
              <a:srgbClr val="D5CDBE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2961" y="1860352"/>
            <a:ext cx="2871073" cy="3236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Inventory Management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832961" y="2367320"/>
            <a:ext cx="6067544" cy="293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Manual stock tracking leading to inefficiencies</a:t>
            </a: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832961" y="2825829"/>
            <a:ext cx="6067544" cy="293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Overstocking and stockout situations</a:t>
            </a:r>
            <a:endParaRPr lang="en-US" dirty="0"/>
          </a:p>
        </p:txBody>
      </p:sp>
      <p:sp>
        <p:nvSpPr>
          <p:cNvPr id="7" name="Shape 5"/>
          <p:cNvSpPr/>
          <p:nvPr/>
        </p:nvSpPr>
        <p:spPr>
          <a:xfrm>
            <a:off x="641985" y="3493651"/>
            <a:ext cx="6449497" cy="1640919"/>
          </a:xfrm>
          <a:prstGeom prst="roundRect">
            <a:avLst>
              <a:gd name="adj" fmla="val 4695"/>
            </a:avLst>
          </a:prstGeom>
          <a:solidFill>
            <a:srgbClr val="FAF5EB"/>
          </a:solidFill>
          <a:ln w="7620">
            <a:solidFill>
              <a:srgbClr val="D5CDBE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832961" y="3684627"/>
            <a:ext cx="2589609" cy="3236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Credit Management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832961" y="4191595"/>
            <a:ext cx="6067544" cy="293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6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200+ customers with handwritten ledger system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832961" y="4650105"/>
            <a:ext cx="6067544" cy="293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6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Payment delays affecting cash flow</a:t>
            </a: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>
            <a:off x="7546538" y="1669375"/>
            <a:ext cx="6954770" cy="1640919"/>
          </a:xfrm>
          <a:prstGeom prst="roundRect">
            <a:avLst>
              <a:gd name="adj" fmla="val 4695"/>
            </a:avLst>
          </a:prstGeom>
          <a:solidFill>
            <a:srgbClr val="FAF5EB"/>
          </a:solidFill>
          <a:ln w="7620">
            <a:solidFill>
              <a:srgbClr val="D5CDBE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7737515" y="1860352"/>
            <a:ext cx="3489246" cy="3236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Seasonal Supply Disruptions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7737515" y="2367320"/>
            <a:ext cx="6067544" cy="293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2-month Surat supplier shutdowns</a:t>
            </a: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7737515" y="2825829"/>
            <a:ext cx="6067544" cy="293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Predictable revenue drops (September: ₹225,300 vs October: ₹745,795)</a:t>
            </a:r>
            <a:endParaRPr lang="en-US" dirty="0"/>
          </a:p>
        </p:txBody>
      </p:sp>
      <p:sp>
        <p:nvSpPr>
          <p:cNvPr id="15" name="Shape 13"/>
          <p:cNvSpPr/>
          <p:nvPr/>
        </p:nvSpPr>
        <p:spPr>
          <a:xfrm>
            <a:off x="7546538" y="3493651"/>
            <a:ext cx="6449497" cy="1640919"/>
          </a:xfrm>
          <a:prstGeom prst="roundRect">
            <a:avLst>
              <a:gd name="adj" fmla="val 4695"/>
            </a:avLst>
          </a:prstGeom>
          <a:solidFill>
            <a:srgbClr val="FAF5EB"/>
          </a:solidFill>
          <a:ln w="7620">
            <a:solidFill>
              <a:srgbClr val="D5CDBE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737515" y="3684627"/>
            <a:ext cx="3544848" cy="3236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Competitive Pricing Pressure</a:t>
            </a:r>
            <a:endParaRPr lang="en-US" sz="2400" dirty="0"/>
          </a:p>
        </p:txBody>
      </p:sp>
      <p:sp>
        <p:nvSpPr>
          <p:cNvPr id="17" name="Text 15"/>
          <p:cNvSpPr/>
          <p:nvPr/>
        </p:nvSpPr>
        <p:spPr>
          <a:xfrm>
            <a:off x="7737515" y="4191595"/>
            <a:ext cx="6067544" cy="293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Margin compression in competitive market</a:t>
            </a: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7737515" y="4650105"/>
            <a:ext cx="6067544" cy="293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Negotiation challenges with bulk buyers</a:t>
            </a:r>
            <a:endParaRPr lang="en-US" dirty="0"/>
          </a:p>
        </p:txBody>
      </p:sp>
      <p:sp>
        <p:nvSpPr>
          <p:cNvPr id="19" name="Text 17"/>
          <p:cNvSpPr/>
          <p:nvPr/>
        </p:nvSpPr>
        <p:spPr>
          <a:xfrm>
            <a:off x="641985" y="5615940"/>
            <a:ext cx="2589609" cy="3236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Objectives</a:t>
            </a:r>
            <a:endParaRPr lang="en-US" sz="2400" dirty="0"/>
          </a:p>
        </p:txBody>
      </p:sp>
      <p:sp>
        <p:nvSpPr>
          <p:cNvPr id="20" name="Text 18"/>
          <p:cNvSpPr/>
          <p:nvPr/>
        </p:nvSpPr>
        <p:spPr>
          <a:xfrm>
            <a:off x="641985" y="6214586"/>
            <a:ext cx="13346430" cy="293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Char char="•"/>
            </a:pPr>
            <a:r>
              <a:rPr lang="en-US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Optimize inventory levels and reduce costs</a:t>
            </a: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641985" y="6572250"/>
            <a:ext cx="13346430" cy="293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Char char="•"/>
            </a:pPr>
            <a:r>
              <a:rPr lang="en-US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Improve cash flow management</a:t>
            </a:r>
            <a:endParaRPr lang="en-US" dirty="0"/>
          </a:p>
        </p:txBody>
      </p:sp>
      <p:sp>
        <p:nvSpPr>
          <p:cNvPr id="22" name="Text 20"/>
          <p:cNvSpPr/>
          <p:nvPr/>
        </p:nvSpPr>
        <p:spPr>
          <a:xfrm>
            <a:off x="641985" y="6929914"/>
            <a:ext cx="13346430" cy="293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Char char="•"/>
            </a:pPr>
            <a:r>
              <a:rPr lang="en-US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Develop data-driven pricing strategies</a:t>
            </a:r>
            <a:endParaRPr lang="en-US" dirty="0"/>
          </a:p>
        </p:txBody>
      </p:sp>
      <p:sp>
        <p:nvSpPr>
          <p:cNvPr id="23" name="Text 21"/>
          <p:cNvSpPr/>
          <p:nvPr/>
        </p:nvSpPr>
        <p:spPr>
          <a:xfrm>
            <a:off x="641985" y="7287578"/>
            <a:ext cx="13346430" cy="293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Char char="•"/>
            </a:pPr>
            <a:r>
              <a:rPr lang="en-US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Create predictive seasonal planning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2D5AC6E-40D5-B1E2-36A6-C24D368D5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316" y="0"/>
            <a:ext cx="1394992" cy="14630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08B7DB5-5563-E8F8-A668-E1BF11E87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1003" y="7781862"/>
            <a:ext cx="2990626" cy="4477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1396" y="544116"/>
            <a:ext cx="6775609" cy="5810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400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Data Collection &amp; Methodology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691396" y="1421368"/>
            <a:ext cx="2934414" cy="3486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Data Period &amp; Sources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91396" y="2066211"/>
            <a:ext cx="13247608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April to December 2024; sales, inventory, credit, costs, and surveys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91396" y="2801898"/>
            <a:ext cx="2946559" cy="3486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Primary Data Sources: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691396" y="3348038"/>
            <a:ext cx="6382822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600" b="1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Sales Records:</a:t>
            </a:r>
            <a:r>
              <a:rPr lang="en-US" sz="16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Manual registers maintained by shop owner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691396" y="3733086"/>
            <a:ext cx="6382822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600" b="1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Inventory Data:</a:t>
            </a:r>
            <a:r>
              <a:rPr lang="en-US" sz="16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Purchase records and stock levels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691396" y="4118134"/>
            <a:ext cx="6382822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600" b="1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Credit Transactions:</a:t>
            </a:r>
            <a:r>
              <a:rPr lang="en-US" sz="16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Personal ledger with payment details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691396" y="4503182"/>
            <a:ext cx="6382822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600" b="1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Cost Data:</a:t>
            </a:r>
            <a:r>
              <a:rPr lang="en-US" sz="16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Procurement records for margin analysis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691396" y="4888230"/>
            <a:ext cx="6382822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600" b="1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Market Data:</a:t>
            </a:r>
            <a:r>
              <a:rPr lang="en-US" sz="16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Competitor pricing surveys in Shori Market</a:t>
            </a:r>
            <a:endParaRPr lang="en-US" sz="16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A132B2-573B-059F-5C67-E301724E2772}"/>
              </a:ext>
            </a:extLst>
          </p:cNvPr>
          <p:cNvGrpSpPr/>
          <p:nvPr/>
        </p:nvGrpSpPr>
        <p:grpSpPr>
          <a:xfrm>
            <a:off x="9198967" y="2801898"/>
            <a:ext cx="6382822" cy="2402324"/>
            <a:chOff x="7563803" y="2801898"/>
            <a:chExt cx="6382822" cy="2402324"/>
          </a:xfrm>
        </p:grpSpPr>
        <p:sp>
          <p:nvSpPr>
            <p:cNvPr id="11" name="Text 9"/>
            <p:cNvSpPr/>
            <p:nvPr/>
          </p:nvSpPr>
          <p:spPr>
            <a:xfrm>
              <a:off x="7563803" y="2801898"/>
              <a:ext cx="2837736" cy="34861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2400" dirty="0">
                  <a:solidFill>
                    <a:srgbClr val="051D3A"/>
                  </a:solidFill>
                  <a:latin typeface="Funnel Display" pitchFamily="34" charset="0"/>
                  <a:ea typeface="Funnel Display" pitchFamily="34" charset="-122"/>
                  <a:cs typeface="Funnel Display" pitchFamily="34" charset="-120"/>
                </a:rPr>
                <a:t>Data Types Collected:</a:t>
              </a:r>
              <a:endParaRPr lang="en-US" sz="2400" dirty="0"/>
            </a:p>
          </p:txBody>
        </p:sp>
        <p:sp>
          <p:nvSpPr>
            <p:cNvPr id="12" name="Text 10"/>
            <p:cNvSpPr/>
            <p:nvPr/>
          </p:nvSpPr>
          <p:spPr>
            <a:xfrm>
              <a:off x="7563803" y="3348038"/>
              <a:ext cx="6382822" cy="31599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450"/>
                </a:lnSpc>
                <a:buSzPct val="100000"/>
                <a:buChar char="•"/>
              </a:pPr>
              <a:r>
                <a:rPr lang="en-US" sz="1600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Monthly sales revenue (₹4,778,507 total)</a:t>
              </a:r>
              <a:endParaRPr lang="en-US" sz="1600" dirty="0"/>
            </a:p>
          </p:txBody>
        </p:sp>
        <p:sp>
          <p:nvSpPr>
            <p:cNvPr id="13" name="Text 11"/>
            <p:cNvSpPr/>
            <p:nvPr/>
          </p:nvSpPr>
          <p:spPr>
            <a:xfrm>
              <a:off x="7563803" y="3733086"/>
              <a:ext cx="6382822" cy="31599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450"/>
                </a:lnSpc>
                <a:buSzPct val="100000"/>
                <a:buChar char="•"/>
              </a:pPr>
              <a:r>
                <a:rPr lang="en-US" sz="1600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Fabric-wise purchase costs and quantities</a:t>
              </a:r>
              <a:endParaRPr lang="en-US" sz="1600" dirty="0"/>
            </a:p>
          </p:txBody>
        </p:sp>
        <p:sp>
          <p:nvSpPr>
            <p:cNvPr id="14" name="Text 12"/>
            <p:cNvSpPr/>
            <p:nvPr/>
          </p:nvSpPr>
          <p:spPr>
            <a:xfrm>
              <a:off x="7563803" y="4118134"/>
              <a:ext cx="6382822" cy="31599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450"/>
                </a:lnSpc>
                <a:buSzPct val="100000"/>
                <a:buChar char="•"/>
              </a:pPr>
              <a:r>
                <a:rPr lang="en-US" sz="1600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Credit payment patterns and aging</a:t>
              </a:r>
              <a:endParaRPr lang="en-US" sz="1600" dirty="0"/>
            </a:p>
          </p:txBody>
        </p:sp>
        <p:sp>
          <p:nvSpPr>
            <p:cNvPr id="15" name="Text 13"/>
            <p:cNvSpPr/>
            <p:nvPr/>
          </p:nvSpPr>
          <p:spPr>
            <a:xfrm>
              <a:off x="7563803" y="4503182"/>
              <a:ext cx="6382822" cy="31599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450"/>
                </a:lnSpc>
                <a:buSzPct val="100000"/>
                <a:buChar char="•"/>
              </a:pPr>
              <a:r>
                <a:rPr lang="en-US" sz="1600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Seasonal demand variations</a:t>
              </a:r>
              <a:endParaRPr lang="en-US" sz="1600" dirty="0"/>
            </a:p>
          </p:txBody>
        </p:sp>
        <p:sp>
          <p:nvSpPr>
            <p:cNvPr id="16" name="Text 14"/>
            <p:cNvSpPr/>
            <p:nvPr/>
          </p:nvSpPr>
          <p:spPr>
            <a:xfrm>
              <a:off x="7563803" y="4888230"/>
              <a:ext cx="6382822" cy="31599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450"/>
                </a:lnSpc>
                <a:buSzPct val="100000"/>
                <a:buChar char="•"/>
              </a:pPr>
              <a:r>
                <a:rPr lang="en-US" sz="1600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Competitive pricing benchmarks</a:t>
              </a:r>
              <a:endParaRPr lang="en-US" sz="1600" dirty="0"/>
            </a:p>
          </p:txBody>
        </p:sp>
      </p:grpSp>
      <p:sp>
        <p:nvSpPr>
          <p:cNvPr id="17" name="Text 15"/>
          <p:cNvSpPr/>
          <p:nvPr/>
        </p:nvSpPr>
        <p:spPr>
          <a:xfrm>
            <a:off x="691396" y="5569506"/>
            <a:ext cx="2789039" cy="3486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Analytics Techniques</a:t>
            </a:r>
            <a:endParaRPr lang="en-US" sz="2400" dirty="0"/>
          </a:p>
        </p:txBody>
      </p:sp>
      <p:sp>
        <p:nvSpPr>
          <p:cNvPr id="18" name="Text 16"/>
          <p:cNvSpPr/>
          <p:nvPr/>
        </p:nvSpPr>
        <p:spPr>
          <a:xfrm>
            <a:off x="691396" y="6214348"/>
            <a:ext cx="13247608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6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ABC-Pareto analysis</a:t>
            </a:r>
            <a:endParaRPr lang="en-US" sz="1600" dirty="0"/>
          </a:p>
        </p:txBody>
      </p:sp>
      <p:sp>
        <p:nvSpPr>
          <p:cNvPr id="19" name="Text 17"/>
          <p:cNvSpPr/>
          <p:nvPr/>
        </p:nvSpPr>
        <p:spPr>
          <a:xfrm>
            <a:off x="691396" y="6599396"/>
            <a:ext cx="13247608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6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Economic Order Quantity (EOQ)</a:t>
            </a:r>
            <a:endParaRPr lang="en-US" sz="1600" dirty="0"/>
          </a:p>
        </p:txBody>
      </p:sp>
      <p:sp>
        <p:nvSpPr>
          <p:cNvPr id="20" name="Text 18"/>
          <p:cNvSpPr/>
          <p:nvPr/>
        </p:nvSpPr>
        <p:spPr>
          <a:xfrm>
            <a:off x="691396" y="6984444"/>
            <a:ext cx="13247608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6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Seasonal forecasting</a:t>
            </a:r>
            <a:endParaRPr lang="en-US" sz="1600" dirty="0"/>
          </a:p>
        </p:txBody>
      </p:sp>
      <p:sp>
        <p:nvSpPr>
          <p:cNvPr id="21" name="Text 19"/>
          <p:cNvSpPr/>
          <p:nvPr/>
        </p:nvSpPr>
        <p:spPr>
          <a:xfrm>
            <a:off x="691396" y="7369493"/>
            <a:ext cx="13247608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6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Margin and DSO analysis</a:t>
            </a:r>
            <a:endParaRPr lang="en-US" sz="16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F694594-5521-1939-2D6F-00119819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316" y="0"/>
            <a:ext cx="1394992" cy="14630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302284-2324-12C0-EEFA-6FF650631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1003" y="7781862"/>
            <a:ext cx="2990626" cy="4477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8552" y="627459"/>
            <a:ext cx="9141619" cy="637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Data Overview &amp; Descriptive Statistics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798552" y="1806893"/>
            <a:ext cx="3487341" cy="3824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Data Quality &amp; Cleaning: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98552" y="2406015"/>
            <a:ext cx="6252210" cy="346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Removed duplicate entries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98552" y="2828687"/>
            <a:ext cx="6252210" cy="346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Cross-referenced purchase and sales data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98552" y="3251359"/>
            <a:ext cx="6252210" cy="346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Validated financial calculations</a:t>
            </a:r>
            <a:endParaRPr lang="en-US" sz="17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9A1158-0318-627E-2F20-693079594C28}"/>
              </a:ext>
            </a:extLst>
          </p:cNvPr>
          <p:cNvGrpSpPr/>
          <p:nvPr/>
        </p:nvGrpSpPr>
        <p:grpSpPr>
          <a:xfrm>
            <a:off x="798552" y="4016930"/>
            <a:ext cx="6252210" cy="2181463"/>
            <a:chOff x="798552" y="3814882"/>
            <a:chExt cx="6252210" cy="2181463"/>
          </a:xfrm>
        </p:grpSpPr>
        <p:sp>
          <p:nvSpPr>
            <p:cNvPr id="7" name="Text 5"/>
            <p:cNvSpPr/>
            <p:nvPr/>
          </p:nvSpPr>
          <p:spPr>
            <a:xfrm>
              <a:off x="798552" y="3814882"/>
              <a:ext cx="3060263" cy="38242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2400" dirty="0">
                  <a:solidFill>
                    <a:srgbClr val="051D3A"/>
                  </a:solidFill>
                  <a:latin typeface="Funnel Display" pitchFamily="34" charset="0"/>
                  <a:ea typeface="Funnel Display" pitchFamily="34" charset="-122"/>
                  <a:cs typeface="Funnel Display" pitchFamily="34" charset="-120"/>
                </a:rPr>
                <a:t>Sales &amp; Revenue</a:t>
              </a:r>
              <a:endParaRPr lang="en-US" sz="2400" dirty="0"/>
            </a:p>
          </p:txBody>
        </p:sp>
        <p:sp>
          <p:nvSpPr>
            <p:cNvPr id="8" name="Text 6"/>
            <p:cNvSpPr/>
            <p:nvPr/>
          </p:nvSpPr>
          <p:spPr>
            <a:xfrm>
              <a:off x="798552" y="4414004"/>
              <a:ext cx="6252210" cy="693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1700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Total revenue ₹47.78 lakh; average monthly sales ₹5.31 lakh over 9 months</a:t>
              </a:r>
              <a:endParaRPr lang="en-US" sz="1700" dirty="0"/>
            </a:p>
          </p:txBody>
        </p:sp>
        <p:sp>
          <p:nvSpPr>
            <p:cNvPr id="9" name="Text 7"/>
            <p:cNvSpPr/>
            <p:nvPr/>
          </p:nvSpPr>
          <p:spPr>
            <a:xfrm>
              <a:off x="798552" y="5302687"/>
              <a:ext cx="6252210" cy="693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1700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Peak sales in October ₹7.46 lakh, lowest in September ₹2.25 lakh</a:t>
              </a:r>
              <a:endParaRPr lang="en-US" sz="1700" dirty="0"/>
            </a:p>
          </p:txBody>
        </p:sp>
      </p:grpSp>
      <p:sp>
        <p:nvSpPr>
          <p:cNvPr id="10" name="Text 8"/>
          <p:cNvSpPr/>
          <p:nvPr/>
        </p:nvSpPr>
        <p:spPr>
          <a:xfrm>
            <a:off x="7587258" y="1806893"/>
            <a:ext cx="4386977" cy="3824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Sales Distribution &amp; Fabric Mix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7587258" y="2406015"/>
            <a:ext cx="6252210" cy="346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Daily sales highest on Friday (24%)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7587258" y="2828687"/>
            <a:ext cx="6252210" cy="346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Cotton (38.8%), Velvet (20%), Silk (17.9%) fabric focus</a:t>
            </a:r>
            <a:endParaRPr lang="en-US" sz="1700" dirty="0"/>
          </a:p>
        </p:txBody>
      </p:sp>
      <p:sp>
        <p:nvSpPr>
          <p:cNvPr id="13" name="Text 11"/>
          <p:cNvSpPr/>
          <p:nvPr/>
        </p:nvSpPr>
        <p:spPr>
          <a:xfrm>
            <a:off x="7587258" y="3251359"/>
            <a:ext cx="6252210" cy="346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Data cleaned to standardize categories</a:t>
            </a:r>
            <a:endParaRPr lang="en-US" sz="1700" dirty="0"/>
          </a:p>
        </p:txBody>
      </p:sp>
      <p:pic>
        <p:nvPicPr>
          <p:cNvPr id="1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58" y="3842028"/>
            <a:ext cx="6252210" cy="37183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7BA616-79DC-C99C-69F2-E325E1465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6316" y="0"/>
            <a:ext cx="1394992" cy="14630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9BF274-C1F3-788E-A4A5-150C991273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1003" y="7781862"/>
            <a:ext cx="2990626" cy="4477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E8E39FC5-8B55-66D3-9C40-414434E7B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003" y="7781862"/>
            <a:ext cx="2990626" cy="447737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778669" y="611743"/>
            <a:ext cx="10146983" cy="654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Analysis Results – Inventory Optimization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778669" y="1822252"/>
            <a:ext cx="3140988" cy="392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ABC Classification</a:t>
            </a:r>
            <a:endParaRPr lang="en-US" sz="2450" dirty="0"/>
          </a:p>
        </p:txBody>
      </p:sp>
      <p:sp>
        <p:nvSpPr>
          <p:cNvPr id="4" name="Text 2"/>
          <p:cNvSpPr/>
          <p:nvPr/>
        </p:nvSpPr>
        <p:spPr>
          <a:xfrm>
            <a:off x="778669" y="2437209"/>
            <a:ext cx="6265188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Cotton, Silk, Velvet represent 76.7% of inventory investment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4163" y="1822252"/>
            <a:ext cx="3140988" cy="392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EOQ &amp; ROP Values</a:t>
            </a:r>
            <a:endParaRPr lang="en-US" sz="2450" dirty="0"/>
          </a:p>
        </p:txBody>
      </p:sp>
      <p:sp>
        <p:nvSpPr>
          <p:cNvPr id="6" name="Text 4"/>
          <p:cNvSpPr/>
          <p:nvPr/>
        </p:nvSpPr>
        <p:spPr>
          <a:xfrm>
            <a:off x="7578924" y="2437209"/>
            <a:ext cx="6265188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Cotton: EOQ=703, ROP=355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4163" y="2871073"/>
            <a:ext cx="6265188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Silk: EOQ=592, ROP=283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4163" y="3304937"/>
            <a:ext cx="6265188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Velvet: EOQ=296, ROP=79</a:t>
            </a:r>
            <a:endParaRPr lang="en-US" sz="175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C055EA8-ADA5-90FE-C681-4EC67D7D1DB0}"/>
              </a:ext>
            </a:extLst>
          </p:cNvPr>
          <p:cNvGrpSpPr/>
          <p:nvPr/>
        </p:nvGrpSpPr>
        <p:grpSpPr>
          <a:xfrm>
            <a:off x="6476104" y="3929876"/>
            <a:ext cx="8057477" cy="4079165"/>
            <a:chOff x="786289" y="3989070"/>
            <a:chExt cx="13065443" cy="3635931"/>
          </a:xfrm>
        </p:grpSpPr>
        <p:sp>
          <p:nvSpPr>
            <p:cNvPr id="9" name="Shape 7"/>
            <p:cNvSpPr/>
            <p:nvPr/>
          </p:nvSpPr>
          <p:spPr>
            <a:xfrm>
              <a:off x="4012602" y="3989070"/>
              <a:ext cx="9839130" cy="3635931"/>
            </a:xfrm>
            <a:prstGeom prst="roundRect">
              <a:avLst>
                <a:gd name="adj" fmla="val 2570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10" name="Shape 8"/>
            <p:cNvSpPr/>
            <p:nvPr/>
          </p:nvSpPr>
          <p:spPr>
            <a:xfrm>
              <a:off x="2818504" y="3996690"/>
              <a:ext cx="11025608" cy="638175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1" name="Text 9"/>
            <p:cNvSpPr/>
            <p:nvPr/>
          </p:nvSpPr>
          <p:spPr>
            <a:xfrm>
              <a:off x="1008936" y="4137779"/>
              <a:ext cx="2162889" cy="35599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Fabric</a:t>
              </a:r>
              <a:endParaRPr lang="en-US" sz="1750" dirty="0"/>
            </a:p>
          </p:txBody>
        </p:sp>
        <p:sp>
          <p:nvSpPr>
            <p:cNvPr id="12" name="Text 10"/>
            <p:cNvSpPr/>
            <p:nvPr/>
          </p:nvSpPr>
          <p:spPr>
            <a:xfrm>
              <a:off x="3624263" y="4137779"/>
              <a:ext cx="2159079" cy="35599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Annual Demand</a:t>
              </a:r>
              <a:endParaRPr lang="en-US" sz="1750" dirty="0"/>
            </a:p>
          </p:txBody>
        </p:sp>
        <p:sp>
          <p:nvSpPr>
            <p:cNvPr id="13" name="Text 11"/>
            <p:cNvSpPr/>
            <p:nvPr/>
          </p:nvSpPr>
          <p:spPr>
            <a:xfrm>
              <a:off x="6235779" y="4137779"/>
              <a:ext cx="2159079" cy="35599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EOQ (units)</a:t>
              </a:r>
              <a:endParaRPr lang="en-US" sz="1750" dirty="0"/>
            </a:p>
          </p:txBody>
        </p:sp>
        <p:sp>
          <p:nvSpPr>
            <p:cNvPr id="14" name="Text 12"/>
            <p:cNvSpPr/>
            <p:nvPr/>
          </p:nvSpPr>
          <p:spPr>
            <a:xfrm>
              <a:off x="8847296" y="4137779"/>
              <a:ext cx="2159079" cy="35599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ROP (units)</a:t>
              </a:r>
              <a:endParaRPr lang="en-US" sz="1750" dirty="0"/>
            </a:p>
          </p:txBody>
        </p:sp>
        <p:sp>
          <p:nvSpPr>
            <p:cNvPr id="15" name="Text 13"/>
            <p:cNvSpPr/>
            <p:nvPr/>
          </p:nvSpPr>
          <p:spPr>
            <a:xfrm>
              <a:off x="11458813" y="4137779"/>
              <a:ext cx="2162889" cy="35599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Current Impact</a:t>
              </a:r>
              <a:endParaRPr lang="en-US" sz="1750" dirty="0"/>
            </a:p>
          </p:txBody>
        </p:sp>
        <p:sp>
          <p:nvSpPr>
            <p:cNvPr id="16" name="Shape 14"/>
            <p:cNvSpPr/>
            <p:nvPr/>
          </p:nvSpPr>
          <p:spPr>
            <a:xfrm>
              <a:off x="786289" y="4634865"/>
              <a:ext cx="13057823" cy="994172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7" name="Text 15"/>
            <p:cNvSpPr/>
            <p:nvPr/>
          </p:nvSpPr>
          <p:spPr>
            <a:xfrm>
              <a:off x="1008936" y="4775954"/>
              <a:ext cx="2162889" cy="35599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Cotton</a:t>
              </a:r>
              <a:endParaRPr lang="en-US" sz="1750" dirty="0"/>
            </a:p>
          </p:txBody>
        </p:sp>
        <p:sp>
          <p:nvSpPr>
            <p:cNvPr id="18" name="Text 16"/>
            <p:cNvSpPr/>
            <p:nvPr/>
          </p:nvSpPr>
          <p:spPr>
            <a:xfrm>
              <a:off x="3624263" y="4775954"/>
              <a:ext cx="2159079" cy="35599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8,633</a:t>
              </a:r>
              <a:endParaRPr lang="en-US" sz="1750" dirty="0"/>
            </a:p>
          </p:txBody>
        </p:sp>
        <p:sp>
          <p:nvSpPr>
            <p:cNvPr id="19" name="Text 17"/>
            <p:cNvSpPr/>
            <p:nvPr/>
          </p:nvSpPr>
          <p:spPr>
            <a:xfrm>
              <a:off x="6235779" y="4775954"/>
              <a:ext cx="2159079" cy="35599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703</a:t>
              </a:r>
              <a:endParaRPr lang="en-US" sz="1750" dirty="0"/>
            </a:p>
          </p:txBody>
        </p:sp>
        <p:sp>
          <p:nvSpPr>
            <p:cNvPr id="20" name="Text 18"/>
            <p:cNvSpPr/>
            <p:nvPr/>
          </p:nvSpPr>
          <p:spPr>
            <a:xfrm>
              <a:off x="8847296" y="4775954"/>
              <a:ext cx="2159079" cy="35599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355</a:t>
              </a:r>
              <a:endParaRPr lang="en-US" sz="1750" dirty="0"/>
            </a:p>
          </p:txBody>
        </p:sp>
        <p:sp>
          <p:nvSpPr>
            <p:cNvPr id="21" name="Text 19"/>
            <p:cNvSpPr/>
            <p:nvPr/>
          </p:nvSpPr>
          <p:spPr>
            <a:xfrm>
              <a:off x="11458813" y="4697595"/>
              <a:ext cx="2162889" cy="71199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40% reduction in ordering frequency</a:t>
              </a:r>
              <a:endParaRPr lang="en-US" sz="1750" dirty="0"/>
            </a:p>
          </p:txBody>
        </p:sp>
        <p:sp>
          <p:nvSpPr>
            <p:cNvPr id="22" name="Shape 20"/>
            <p:cNvSpPr/>
            <p:nvPr/>
          </p:nvSpPr>
          <p:spPr>
            <a:xfrm>
              <a:off x="786289" y="5629037"/>
              <a:ext cx="13057823" cy="994172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23" name="Text 21"/>
            <p:cNvSpPr/>
            <p:nvPr/>
          </p:nvSpPr>
          <p:spPr>
            <a:xfrm>
              <a:off x="1008936" y="5770126"/>
              <a:ext cx="2162889" cy="35599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Silk</a:t>
              </a:r>
              <a:endParaRPr lang="en-US" sz="1750" dirty="0"/>
            </a:p>
          </p:txBody>
        </p:sp>
        <p:sp>
          <p:nvSpPr>
            <p:cNvPr id="24" name="Text 22"/>
            <p:cNvSpPr/>
            <p:nvPr/>
          </p:nvSpPr>
          <p:spPr>
            <a:xfrm>
              <a:off x="3624263" y="5770126"/>
              <a:ext cx="2159079" cy="35599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6,827</a:t>
              </a:r>
              <a:endParaRPr lang="en-US" sz="1750" dirty="0"/>
            </a:p>
          </p:txBody>
        </p:sp>
        <p:sp>
          <p:nvSpPr>
            <p:cNvPr id="25" name="Text 23"/>
            <p:cNvSpPr/>
            <p:nvPr/>
          </p:nvSpPr>
          <p:spPr>
            <a:xfrm>
              <a:off x="6235779" y="5770126"/>
              <a:ext cx="2159079" cy="35599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592</a:t>
              </a:r>
              <a:endParaRPr lang="en-US" sz="1750" dirty="0"/>
            </a:p>
          </p:txBody>
        </p:sp>
        <p:sp>
          <p:nvSpPr>
            <p:cNvPr id="26" name="Text 24"/>
            <p:cNvSpPr/>
            <p:nvPr/>
          </p:nvSpPr>
          <p:spPr>
            <a:xfrm>
              <a:off x="8847296" y="5770126"/>
              <a:ext cx="2159079" cy="35599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283</a:t>
              </a:r>
              <a:endParaRPr lang="en-US" sz="1750" dirty="0"/>
            </a:p>
          </p:txBody>
        </p:sp>
        <p:sp>
          <p:nvSpPr>
            <p:cNvPr id="27" name="Text 25"/>
            <p:cNvSpPr/>
            <p:nvPr/>
          </p:nvSpPr>
          <p:spPr>
            <a:xfrm>
              <a:off x="11458813" y="5770126"/>
              <a:ext cx="2162889" cy="71199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25% cut in holding costs</a:t>
              </a:r>
              <a:endParaRPr lang="en-US" sz="1750" dirty="0"/>
            </a:p>
          </p:txBody>
        </p:sp>
        <p:sp>
          <p:nvSpPr>
            <p:cNvPr id="28" name="Shape 26"/>
            <p:cNvSpPr/>
            <p:nvPr/>
          </p:nvSpPr>
          <p:spPr>
            <a:xfrm>
              <a:off x="786289" y="6623209"/>
              <a:ext cx="13057823" cy="994172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29" name="Text 27"/>
            <p:cNvSpPr/>
            <p:nvPr/>
          </p:nvSpPr>
          <p:spPr>
            <a:xfrm>
              <a:off x="1008936" y="6764298"/>
              <a:ext cx="2162889" cy="35599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Velvet</a:t>
              </a:r>
              <a:endParaRPr lang="en-US" sz="1750" dirty="0"/>
            </a:p>
          </p:txBody>
        </p:sp>
        <p:sp>
          <p:nvSpPr>
            <p:cNvPr id="30" name="Text 28"/>
            <p:cNvSpPr/>
            <p:nvPr/>
          </p:nvSpPr>
          <p:spPr>
            <a:xfrm>
              <a:off x="3624263" y="6764298"/>
              <a:ext cx="2159079" cy="35599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1,767</a:t>
              </a:r>
              <a:endParaRPr lang="en-US" sz="1750" dirty="0"/>
            </a:p>
          </p:txBody>
        </p:sp>
        <p:sp>
          <p:nvSpPr>
            <p:cNvPr id="31" name="Text 29"/>
            <p:cNvSpPr/>
            <p:nvPr/>
          </p:nvSpPr>
          <p:spPr>
            <a:xfrm>
              <a:off x="6235779" y="6764298"/>
              <a:ext cx="2159079" cy="35599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296</a:t>
              </a:r>
              <a:endParaRPr lang="en-US" sz="1750" dirty="0"/>
            </a:p>
          </p:txBody>
        </p:sp>
        <p:sp>
          <p:nvSpPr>
            <p:cNvPr id="32" name="Text 30"/>
            <p:cNvSpPr/>
            <p:nvPr/>
          </p:nvSpPr>
          <p:spPr>
            <a:xfrm>
              <a:off x="8847296" y="6764298"/>
              <a:ext cx="2159079" cy="35599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79</a:t>
              </a:r>
              <a:endParaRPr lang="en-US" sz="1750" dirty="0"/>
            </a:p>
          </p:txBody>
        </p:sp>
        <p:sp>
          <p:nvSpPr>
            <p:cNvPr id="33" name="Text 31"/>
            <p:cNvSpPr/>
            <p:nvPr/>
          </p:nvSpPr>
          <p:spPr>
            <a:xfrm>
              <a:off x="11458813" y="6764298"/>
              <a:ext cx="2162889" cy="71199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Optimized safety stock</a:t>
              </a:r>
              <a:endParaRPr lang="en-US" sz="1750" dirty="0"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F964C767-B641-4321-3219-C99167C13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6316" y="0"/>
            <a:ext cx="1394992" cy="1463040"/>
          </a:xfrm>
          <a:prstGeom prst="rect">
            <a:avLst/>
          </a:prstGeom>
        </p:spPr>
      </p:pic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306D33DA-0434-9F18-3F4C-E7A351FDF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8382"/>
              </p:ext>
            </p:extLst>
          </p:nvPr>
        </p:nvGraphicFramePr>
        <p:xfrm>
          <a:off x="96819" y="4093048"/>
          <a:ext cx="6237569" cy="390744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172583">
                  <a:extLst>
                    <a:ext uri="{9D8B030D-6E8A-4147-A177-3AD203B41FA5}">
                      <a16:colId xmlns:a16="http://schemas.microsoft.com/office/drawing/2014/main" val="1994157929"/>
                    </a:ext>
                  </a:extLst>
                </a:gridCol>
                <a:gridCol w="1322444">
                  <a:extLst>
                    <a:ext uri="{9D8B030D-6E8A-4147-A177-3AD203B41FA5}">
                      <a16:colId xmlns:a16="http://schemas.microsoft.com/office/drawing/2014/main" val="1523012206"/>
                    </a:ext>
                  </a:extLst>
                </a:gridCol>
                <a:gridCol w="1122773">
                  <a:extLst>
                    <a:ext uri="{9D8B030D-6E8A-4147-A177-3AD203B41FA5}">
                      <a16:colId xmlns:a16="http://schemas.microsoft.com/office/drawing/2014/main" val="2685083544"/>
                    </a:ext>
                  </a:extLst>
                </a:gridCol>
                <a:gridCol w="1557646">
                  <a:extLst>
                    <a:ext uri="{9D8B030D-6E8A-4147-A177-3AD203B41FA5}">
                      <a16:colId xmlns:a16="http://schemas.microsoft.com/office/drawing/2014/main" val="2516041509"/>
                    </a:ext>
                  </a:extLst>
                </a:gridCol>
                <a:gridCol w="1062123">
                  <a:extLst>
                    <a:ext uri="{9D8B030D-6E8A-4147-A177-3AD203B41FA5}">
                      <a16:colId xmlns:a16="http://schemas.microsoft.com/office/drawing/2014/main" val="3304237091"/>
                    </a:ext>
                  </a:extLst>
                </a:gridCol>
              </a:tblGrid>
              <a:tr h="681492">
                <a:tc>
                  <a:txBody>
                    <a:bodyPr/>
                    <a:lstStyle/>
                    <a:p>
                      <a:r>
                        <a:rPr lang="en-IN" b="0" dirty="0"/>
                        <a:t>Fabric</a:t>
                      </a:r>
                    </a:p>
                  </a:txBody>
                  <a:tcPr anchor="ctr">
                    <a:solidFill>
                      <a:srgbClr val="FAF5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Purchase Cost</a:t>
                      </a:r>
                    </a:p>
                  </a:txBody>
                  <a:tcPr anchor="ctr">
                    <a:solidFill>
                      <a:srgbClr val="FAF5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% of Total</a:t>
                      </a:r>
                    </a:p>
                  </a:txBody>
                  <a:tcPr anchor="ctr">
                    <a:solidFill>
                      <a:srgbClr val="FAF5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Cumulative %</a:t>
                      </a:r>
                    </a:p>
                  </a:txBody>
                  <a:tcPr anchor="ctr">
                    <a:solidFill>
                      <a:srgbClr val="FAF5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Category</a:t>
                      </a:r>
                    </a:p>
                  </a:txBody>
                  <a:tcPr anchor="ctr">
                    <a:solidFill>
                      <a:srgbClr val="FA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33919"/>
                  </a:ext>
                </a:extLst>
              </a:tr>
              <a:tr h="681492">
                <a:tc>
                  <a:txBody>
                    <a:bodyPr/>
                    <a:lstStyle/>
                    <a:p>
                      <a:r>
                        <a:rPr lang="en-IN" b="0"/>
                        <a:t>Cotton</a:t>
                      </a:r>
                    </a:p>
                  </a:txBody>
                  <a:tcPr anchor="ctr">
                    <a:solidFill>
                      <a:srgbClr val="F0EB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₹19,30,000</a:t>
                      </a:r>
                    </a:p>
                  </a:txBody>
                  <a:tcPr anchor="ctr">
                    <a:solidFill>
                      <a:srgbClr val="F0EB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38.8%</a:t>
                      </a:r>
                    </a:p>
                  </a:txBody>
                  <a:tcPr anchor="ctr">
                    <a:solidFill>
                      <a:srgbClr val="F0EB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38.8%</a:t>
                      </a:r>
                    </a:p>
                  </a:txBody>
                  <a:tcPr anchor="ctr">
                    <a:solidFill>
                      <a:srgbClr val="F0EB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anchor="ctr">
                    <a:solidFill>
                      <a:srgbClr val="F0EB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410273"/>
                  </a:ext>
                </a:extLst>
              </a:tr>
              <a:tr h="636115">
                <a:tc>
                  <a:txBody>
                    <a:bodyPr/>
                    <a:lstStyle/>
                    <a:p>
                      <a:r>
                        <a:rPr lang="en-IN" b="0" dirty="0"/>
                        <a:t>Silk</a:t>
                      </a:r>
                    </a:p>
                  </a:txBody>
                  <a:tcPr anchor="ctr">
                    <a:solidFill>
                      <a:srgbClr val="FAF5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₹8,90,000</a:t>
                      </a:r>
                    </a:p>
                  </a:txBody>
                  <a:tcPr anchor="ctr">
                    <a:solidFill>
                      <a:srgbClr val="FAF5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17.9%</a:t>
                      </a:r>
                    </a:p>
                  </a:txBody>
                  <a:tcPr anchor="ctr">
                    <a:solidFill>
                      <a:srgbClr val="FAF5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56.7%</a:t>
                      </a:r>
                    </a:p>
                  </a:txBody>
                  <a:tcPr anchor="ctr">
                    <a:solidFill>
                      <a:srgbClr val="FAF5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</a:t>
                      </a:r>
                    </a:p>
                  </a:txBody>
                  <a:tcPr anchor="ctr">
                    <a:solidFill>
                      <a:srgbClr val="FA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218771"/>
                  </a:ext>
                </a:extLst>
              </a:tr>
              <a:tr h="636115">
                <a:tc>
                  <a:txBody>
                    <a:bodyPr/>
                    <a:lstStyle/>
                    <a:p>
                      <a:r>
                        <a:rPr lang="en-IN" b="0"/>
                        <a:t>Velvet</a:t>
                      </a:r>
                    </a:p>
                  </a:txBody>
                  <a:tcPr anchor="ctr">
                    <a:solidFill>
                      <a:srgbClr val="F0EB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₹9,95,000</a:t>
                      </a:r>
                    </a:p>
                  </a:txBody>
                  <a:tcPr anchor="ctr">
                    <a:solidFill>
                      <a:srgbClr val="F0EB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20.0%</a:t>
                      </a:r>
                    </a:p>
                  </a:txBody>
                  <a:tcPr anchor="ctr">
                    <a:solidFill>
                      <a:srgbClr val="F0EB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76.7%</a:t>
                      </a:r>
                    </a:p>
                  </a:txBody>
                  <a:tcPr anchor="ctr">
                    <a:solidFill>
                      <a:srgbClr val="F0EB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 anchor="ctr">
                    <a:solidFill>
                      <a:srgbClr val="F0EB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297174"/>
                  </a:ext>
                </a:extLst>
              </a:tr>
              <a:tr h="636115">
                <a:tc>
                  <a:txBody>
                    <a:bodyPr/>
                    <a:lstStyle/>
                    <a:p>
                      <a:r>
                        <a:rPr lang="en-IN" b="0"/>
                        <a:t>Georgette</a:t>
                      </a:r>
                    </a:p>
                  </a:txBody>
                  <a:tcPr anchor="ctr">
                    <a:solidFill>
                      <a:srgbClr val="FAF5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₹8,60,000</a:t>
                      </a:r>
                    </a:p>
                  </a:txBody>
                  <a:tcPr anchor="ctr">
                    <a:solidFill>
                      <a:srgbClr val="FAF5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17.3%</a:t>
                      </a:r>
                    </a:p>
                  </a:txBody>
                  <a:tcPr anchor="ctr">
                    <a:solidFill>
                      <a:srgbClr val="FAF5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94.0%</a:t>
                      </a:r>
                    </a:p>
                  </a:txBody>
                  <a:tcPr anchor="ctr">
                    <a:solidFill>
                      <a:srgbClr val="FAF5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 anchor="ctr">
                    <a:solidFill>
                      <a:srgbClr val="FA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117982"/>
                  </a:ext>
                </a:extLst>
              </a:tr>
              <a:tr h="636115">
                <a:tc>
                  <a:txBody>
                    <a:bodyPr/>
                    <a:lstStyle/>
                    <a:p>
                      <a:r>
                        <a:rPr lang="en-IN" b="0" dirty="0"/>
                        <a:t>Wool</a:t>
                      </a:r>
                    </a:p>
                  </a:txBody>
                  <a:tcPr anchor="ctr">
                    <a:solidFill>
                      <a:srgbClr val="F0EB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₹2,95,947</a:t>
                      </a:r>
                    </a:p>
                  </a:txBody>
                  <a:tcPr anchor="ctr">
                    <a:solidFill>
                      <a:srgbClr val="F0EB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5.9%</a:t>
                      </a:r>
                    </a:p>
                  </a:txBody>
                  <a:tcPr anchor="ctr">
                    <a:solidFill>
                      <a:srgbClr val="F0EB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100.0%</a:t>
                      </a:r>
                    </a:p>
                  </a:txBody>
                  <a:tcPr anchor="ctr">
                    <a:solidFill>
                      <a:srgbClr val="F0EB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 anchor="ctr">
                    <a:solidFill>
                      <a:srgbClr val="F0EB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7210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9005" y="488513"/>
            <a:ext cx="7685365" cy="5117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320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Seasonal Trends &amp; Competitive Analysis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609005" y="1435179"/>
            <a:ext cx="2456855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Seasonal Analysis</a:t>
            </a:r>
            <a:endParaRPr lang="en-US" sz="1900" dirty="0"/>
          </a:p>
        </p:txBody>
      </p:sp>
      <p:sp>
        <p:nvSpPr>
          <p:cNvPr id="4" name="Shape 2"/>
          <p:cNvSpPr/>
          <p:nvPr/>
        </p:nvSpPr>
        <p:spPr>
          <a:xfrm>
            <a:off x="609005" y="1938099"/>
            <a:ext cx="6493907" cy="3083838"/>
          </a:xfrm>
          <a:prstGeom prst="roundRect">
            <a:avLst>
              <a:gd name="adj" fmla="val 237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16625" y="1945719"/>
            <a:ext cx="6478667" cy="50232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4"/>
          <p:cNvSpPr/>
          <p:nvPr/>
        </p:nvSpPr>
        <p:spPr>
          <a:xfrm>
            <a:off x="790813" y="2057638"/>
            <a:ext cx="1267897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Month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2414230" y="2057638"/>
            <a:ext cx="1264087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Sales (₹)</a:t>
            </a:r>
            <a:endParaRPr lang="en-US" sz="1350" dirty="0"/>
          </a:p>
        </p:txBody>
      </p:sp>
      <p:sp>
        <p:nvSpPr>
          <p:cNvPr id="8" name="Text 6"/>
          <p:cNvSpPr/>
          <p:nvPr/>
        </p:nvSpPr>
        <p:spPr>
          <a:xfrm>
            <a:off x="4033837" y="2057638"/>
            <a:ext cx="1264087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Seasonal Index</a:t>
            </a: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5653445" y="2057638"/>
            <a:ext cx="1267897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Pattern</a:t>
            </a:r>
            <a:endParaRPr lang="en-US" sz="1350" dirty="0"/>
          </a:p>
        </p:txBody>
      </p:sp>
      <p:sp>
        <p:nvSpPr>
          <p:cNvPr id="10" name="Shape 8"/>
          <p:cNvSpPr/>
          <p:nvPr/>
        </p:nvSpPr>
        <p:spPr>
          <a:xfrm>
            <a:off x="616625" y="2448044"/>
            <a:ext cx="6478667" cy="78081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790813" y="2559963"/>
            <a:ext cx="1267897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September</a:t>
            </a:r>
            <a:endParaRPr lang="en-US" sz="1350" dirty="0"/>
          </a:p>
        </p:txBody>
      </p:sp>
      <p:sp>
        <p:nvSpPr>
          <p:cNvPr id="12" name="Text 10"/>
          <p:cNvSpPr/>
          <p:nvPr/>
        </p:nvSpPr>
        <p:spPr>
          <a:xfrm>
            <a:off x="2414230" y="2559963"/>
            <a:ext cx="1264087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2,25,300</a:t>
            </a:r>
            <a:endParaRPr lang="en-US" sz="1350" dirty="0"/>
          </a:p>
        </p:txBody>
      </p:sp>
      <p:sp>
        <p:nvSpPr>
          <p:cNvPr id="13" name="Text 11"/>
          <p:cNvSpPr/>
          <p:nvPr/>
        </p:nvSpPr>
        <p:spPr>
          <a:xfrm>
            <a:off x="4033837" y="2559963"/>
            <a:ext cx="1264087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0.42</a:t>
            </a:r>
            <a:endParaRPr lang="en-US" sz="1350" dirty="0"/>
          </a:p>
        </p:txBody>
      </p:sp>
      <p:sp>
        <p:nvSpPr>
          <p:cNvPr id="14" name="Text 12"/>
          <p:cNvSpPr/>
          <p:nvPr/>
        </p:nvSpPr>
        <p:spPr>
          <a:xfrm>
            <a:off x="5653445" y="2559963"/>
            <a:ext cx="1267897" cy="5569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Supplier shutdown low</a:t>
            </a:r>
            <a:endParaRPr lang="en-US" sz="1350" dirty="0"/>
          </a:p>
        </p:txBody>
      </p:sp>
      <p:sp>
        <p:nvSpPr>
          <p:cNvPr id="15" name="Shape 13"/>
          <p:cNvSpPr/>
          <p:nvPr/>
        </p:nvSpPr>
        <p:spPr>
          <a:xfrm>
            <a:off x="616625" y="3228856"/>
            <a:ext cx="6478667" cy="50232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790813" y="3340775"/>
            <a:ext cx="1267897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October</a:t>
            </a:r>
            <a:endParaRPr lang="en-US" sz="1350" dirty="0"/>
          </a:p>
        </p:txBody>
      </p:sp>
      <p:sp>
        <p:nvSpPr>
          <p:cNvPr id="17" name="Text 15"/>
          <p:cNvSpPr/>
          <p:nvPr/>
        </p:nvSpPr>
        <p:spPr>
          <a:xfrm>
            <a:off x="2414230" y="3340775"/>
            <a:ext cx="1264087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7,45,795</a:t>
            </a:r>
            <a:endParaRPr lang="en-US" sz="1350" dirty="0"/>
          </a:p>
        </p:txBody>
      </p:sp>
      <p:sp>
        <p:nvSpPr>
          <p:cNvPr id="18" name="Text 16"/>
          <p:cNvSpPr/>
          <p:nvPr/>
        </p:nvSpPr>
        <p:spPr>
          <a:xfrm>
            <a:off x="4033837" y="3340775"/>
            <a:ext cx="1264087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1.41</a:t>
            </a:r>
            <a:endParaRPr lang="en-US" sz="1350" dirty="0"/>
          </a:p>
        </p:txBody>
      </p:sp>
      <p:sp>
        <p:nvSpPr>
          <p:cNvPr id="19" name="Text 17"/>
          <p:cNvSpPr/>
          <p:nvPr/>
        </p:nvSpPr>
        <p:spPr>
          <a:xfrm>
            <a:off x="5653445" y="3340775"/>
            <a:ext cx="1267897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Festival peak</a:t>
            </a:r>
            <a:endParaRPr lang="en-US" sz="1350" dirty="0"/>
          </a:p>
        </p:txBody>
      </p:sp>
      <p:sp>
        <p:nvSpPr>
          <p:cNvPr id="20" name="Shape 18"/>
          <p:cNvSpPr/>
          <p:nvPr/>
        </p:nvSpPr>
        <p:spPr>
          <a:xfrm>
            <a:off x="616625" y="3731181"/>
            <a:ext cx="6478667" cy="78081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1" name="Text 19"/>
          <p:cNvSpPr/>
          <p:nvPr/>
        </p:nvSpPr>
        <p:spPr>
          <a:xfrm>
            <a:off x="790813" y="3843099"/>
            <a:ext cx="1267897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November</a:t>
            </a:r>
            <a:endParaRPr lang="en-US" sz="1350" dirty="0"/>
          </a:p>
        </p:txBody>
      </p:sp>
      <p:sp>
        <p:nvSpPr>
          <p:cNvPr id="22" name="Text 20"/>
          <p:cNvSpPr/>
          <p:nvPr/>
        </p:nvSpPr>
        <p:spPr>
          <a:xfrm>
            <a:off x="2414230" y="3843099"/>
            <a:ext cx="1264087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6,82,965</a:t>
            </a:r>
            <a:endParaRPr lang="en-US" sz="1350" dirty="0"/>
          </a:p>
        </p:txBody>
      </p:sp>
      <p:sp>
        <p:nvSpPr>
          <p:cNvPr id="23" name="Text 21"/>
          <p:cNvSpPr/>
          <p:nvPr/>
        </p:nvSpPr>
        <p:spPr>
          <a:xfrm>
            <a:off x="4033837" y="3843099"/>
            <a:ext cx="1264087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1.29</a:t>
            </a:r>
            <a:endParaRPr lang="en-US" sz="1350" dirty="0"/>
          </a:p>
        </p:txBody>
      </p:sp>
      <p:sp>
        <p:nvSpPr>
          <p:cNvPr id="24" name="Text 22"/>
          <p:cNvSpPr/>
          <p:nvPr/>
        </p:nvSpPr>
        <p:spPr>
          <a:xfrm>
            <a:off x="5653445" y="3843099"/>
            <a:ext cx="1267897" cy="5569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Wedding season high</a:t>
            </a:r>
            <a:endParaRPr lang="en-US" sz="1350" dirty="0"/>
          </a:p>
        </p:txBody>
      </p:sp>
      <p:sp>
        <p:nvSpPr>
          <p:cNvPr id="25" name="Shape 23"/>
          <p:cNvSpPr/>
          <p:nvPr/>
        </p:nvSpPr>
        <p:spPr>
          <a:xfrm>
            <a:off x="616625" y="4511993"/>
            <a:ext cx="6478667" cy="50232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6" name="Text 24"/>
          <p:cNvSpPr/>
          <p:nvPr/>
        </p:nvSpPr>
        <p:spPr>
          <a:xfrm>
            <a:off x="790813" y="4623911"/>
            <a:ext cx="1267897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April</a:t>
            </a:r>
            <a:endParaRPr lang="en-US" sz="1350" dirty="0"/>
          </a:p>
        </p:txBody>
      </p:sp>
      <p:sp>
        <p:nvSpPr>
          <p:cNvPr id="27" name="Text 25"/>
          <p:cNvSpPr/>
          <p:nvPr/>
        </p:nvSpPr>
        <p:spPr>
          <a:xfrm>
            <a:off x="2414230" y="4623911"/>
            <a:ext cx="1264087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6,69,727</a:t>
            </a:r>
            <a:endParaRPr lang="en-US" sz="1350" dirty="0"/>
          </a:p>
        </p:txBody>
      </p:sp>
      <p:sp>
        <p:nvSpPr>
          <p:cNvPr id="28" name="Text 26"/>
          <p:cNvSpPr/>
          <p:nvPr/>
        </p:nvSpPr>
        <p:spPr>
          <a:xfrm>
            <a:off x="4033837" y="4623911"/>
            <a:ext cx="1264087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1.26</a:t>
            </a:r>
            <a:endParaRPr lang="en-US" sz="1350" dirty="0"/>
          </a:p>
        </p:txBody>
      </p:sp>
      <p:sp>
        <p:nvSpPr>
          <p:cNvPr id="29" name="Text 27"/>
          <p:cNvSpPr/>
          <p:nvPr/>
        </p:nvSpPr>
        <p:spPr>
          <a:xfrm>
            <a:off x="5653445" y="4623911"/>
            <a:ext cx="1267897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Strong start</a:t>
            </a:r>
            <a:endParaRPr lang="en-US" sz="1350" dirty="0"/>
          </a:p>
        </p:txBody>
      </p:sp>
      <p:sp>
        <p:nvSpPr>
          <p:cNvPr id="30" name="Text 28"/>
          <p:cNvSpPr/>
          <p:nvPr/>
        </p:nvSpPr>
        <p:spPr>
          <a:xfrm>
            <a:off x="7535108" y="1435179"/>
            <a:ext cx="3291483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Competitive Pricing Analysis</a:t>
            </a:r>
            <a:endParaRPr lang="en-US" sz="1900" dirty="0"/>
          </a:p>
        </p:txBody>
      </p:sp>
      <p:sp>
        <p:nvSpPr>
          <p:cNvPr id="31" name="Shape 29"/>
          <p:cNvSpPr/>
          <p:nvPr/>
        </p:nvSpPr>
        <p:spPr>
          <a:xfrm>
            <a:off x="7535108" y="1938099"/>
            <a:ext cx="6493907" cy="3640812"/>
          </a:xfrm>
          <a:prstGeom prst="roundRect">
            <a:avLst>
              <a:gd name="adj" fmla="val 200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32" name="Shape 30"/>
          <p:cNvSpPr/>
          <p:nvPr/>
        </p:nvSpPr>
        <p:spPr>
          <a:xfrm>
            <a:off x="7542728" y="1945719"/>
            <a:ext cx="6478667" cy="78081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3" name="Text 31"/>
          <p:cNvSpPr/>
          <p:nvPr/>
        </p:nvSpPr>
        <p:spPr>
          <a:xfrm>
            <a:off x="7717155" y="2057638"/>
            <a:ext cx="943928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Fabric</a:t>
            </a:r>
            <a:endParaRPr lang="en-US" sz="1350" dirty="0"/>
          </a:p>
        </p:txBody>
      </p:sp>
      <p:sp>
        <p:nvSpPr>
          <p:cNvPr id="34" name="Text 32"/>
          <p:cNvSpPr/>
          <p:nvPr/>
        </p:nvSpPr>
        <p:spPr>
          <a:xfrm>
            <a:off x="9016603" y="2057638"/>
            <a:ext cx="940118" cy="5569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Unit Cost (₹)</a:t>
            </a:r>
            <a:endParaRPr lang="en-US" sz="1350" dirty="0"/>
          </a:p>
        </p:txBody>
      </p:sp>
      <p:sp>
        <p:nvSpPr>
          <p:cNvPr id="35" name="Text 33"/>
          <p:cNvSpPr/>
          <p:nvPr/>
        </p:nvSpPr>
        <p:spPr>
          <a:xfrm>
            <a:off x="10312241" y="2057638"/>
            <a:ext cx="940118" cy="5569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Selling Price (₹)</a:t>
            </a:r>
            <a:endParaRPr lang="en-US" sz="1350" dirty="0"/>
          </a:p>
        </p:txBody>
      </p:sp>
      <p:sp>
        <p:nvSpPr>
          <p:cNvPr id="36" name="Text 34"/>
          <p:cNvSpPr/>
          <p:nvPr/>
        </p:nvSpPr>
        <p:spPr>
          <a:xfrm>
            <a:off x="11607879" y="2057638"/>
            <a:ext cx="940118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Margin %</a:t>
            </a:r>
            <a:endParaRPr lang="en-US" sz="1350" dirty="0"/>
          </a:p>
        </p:txBody>
      </p:sp>
      <p:sp>
        <p:nvSpPr>
          <p:cNvPr id="37" name="Text 35"/>
          <p:cNvSpPr/>
          <p:nvPr/>
        </p:nvSpPr>
        <p:spPr>
          <a:xfrm>
            <a:off x="12903518" y="2057638"/>
            <a:ext cx="943928" cy="5569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Market Position</a:t>
            </a:r>
            <a:endParaRPr lang="en-US" sz="1350" dirty="0"/>
          </a:p>
        </p:txBody>
      </p:sp>
      <p:sp>
        <p:nvSpPr>
          <p:cNvPr id="38" name="Shape 36"/>
          <p:cNvSpPr/>
          <p:nvPr/>
        </p:nvSpPr>
        <p:spPr>
          <a:xfrm>
            <a:off x="7542728" y="2726531"/>
            <a:ext cx="6478667" cy="78081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9" name="Text 37"/>
          <p:cNvSpPr/>
          <p:nvPr/>
        </p:nvSpPr>
        <p:spPr>
          <a:xfrm>
            <a:off x="7717155" y="2838450"/>
            <a:ext cx="943928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Velvet</a:t>
            </a:r>
            <a:endParaRPr lang="en-US" sz="1350" dirty="0"/>
          </a:p>
        </p:txBody>
      </p:sp>
      <p:sp>
        <p:nvSpPr>
          <p:cNvPr id="40" name="Text 38"/>
          <p:cNvSpPr/>
          <p:nvPr/>
        </p:nvSpPr>
        <p:spPr>
          <a:xfrm>
            <a:off x="9016603" y="2838450"/>
            <a:ext cx="940118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215.37</a:t>
            </a:r>
            <a:endParaRPr lang="en-US" sz="1350" dirty="0"/>
          </a:p>
        </p:txBody>
      </p:sp>
      <p:sp>
        <p:nvSpPr>
          <p:cNvPr id="41" name="Text 39"/>
          <p:cNvSpPr/>
          <p:nvPr/>
        </p:nvSpPr>
        <p:spPr>
          <a:xfrm>
            <a:off x="10312241" y="2838450"/>
            <a:ext cx="940118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1,247.17</a:t>
            </a:r>
            <a:endParaRPr lang="en-US" sz="1350" dirty="0"/>
          </a:p>
        </p:txBody>
      </p:sp>
      <p:sp>
        <p:nvSpPr>
          <p:cNvPr id="42" name="Text 40"/>
          <p:cNvSpPr/>
          <p:nvPr/>
        </p:nvSpPr>
        <p:spPr>
          <a:xfrm>
            <a:off x="11607879" y="2838450"/>
            <a:ext cx="940118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82.7%</a:t>
            </a:r>
            <a:endParaRPr lang="en-US" sz="1350" dirty="0"/>
          </a:p>
        </p:txBody>
      </p:sp>
      <p:sp>
        <p:nvSpPr>
          <p:cNvPr id="43" name="Text 41"/>
          <p:cNvSpPr/>
          <p:nvPr/>
        </p:nvSpPr>
        <p:spPr>
          <a:xfrm>
            <a:off x="12903518" y="2838450"/>
            <a:ext cx="943928" cy="5569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Premium positioning</a:t>
            </a:r>
            <a:endParaRPr lang="en-US" sz="1350" dirty="0"/>
          </a:p>
        </p:txBody>
      </p:sp>
      <p:sp>
        <p:nvSpPr>
          <p:cNvPr id="44" name="Shape 42"/>
          <p:cNvSpPr/>
          <p:nvPr/>
        </p:nvSpPr>
        <p:spPr>
          <a:xfrm>
            <a:off x="7542728" y="3507343"/>
            <a:ext cx="6478667" cy="50232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5" name="Text 43"/>
          <p:cNvSpPr/>
          <p:nvPr/>
        </p:nvSpPr>
        <p:spPr>
          <a:xfrm>
            <a:off x="7717155" y="3619262"/>
            <a:ext cx="943928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Silk</a:t>
            </a:r>
            <a:endParaRPr lang="en-US" sz="1350" dirty="0"/>
          </a:p>
        </p:txBody>
      </p:sp>
      <p:sp>
        <p:nvSpPr>
          <p:cNvPr id="46" name="Text 44"/>
          <p:cNvSpPr/>
          <p:nvPr/>
        </p:nvSpPr>
        <p:spPr>
          <a:xfrm>
            <a:off x="9016603" y="3619262"/>
            <a:ext cx="940118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207.48</a:t>
            </a:r>
            <a:endParaRPr lang="en-US" sz="1350" dirty="0"/>
          </a:p>
        </p:txBody>
      </p:sp>
      <p:sp>
        <p:nvSpPr>
          <p:cNvPr id="47" name="Text 45"/>
          <p:cNvSpPr/>
          <p:nvPr/>
        </p:nvSpPr>
        <p:spPr>
          <a:xfrm>
            <a:off x="10312241" y="3619262"/>
            <a:ext cx="940118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326.27</a:t>
            </a:r>
            <a:endParaRPr lang="en-US" sz="1350" dirty="0"/>
          </a:p>
        </p:txBody>
      </p:sp>
      <p:sp>
        <p:nvSpPr>
          <p:cNvPr id="48" name="Text 46"/>
          <p:cNvSpPr/>
          <p:nvPr/>
        </p:nvSpPr>
        <p:spPr>
          <a:xfrm>
            <a:off x="11607879" y="3619262"/>
            <a:ext cx="940118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36.4%</a:t>
            </a:r>
            <a:endParaRPr lang="en-US" sz="1350" dirty="0"/>
          </a:p>
        </p:txBody>
      </p:sp>
      <p:sp>
        <p:nvSpPr>
          <p:cNvPr id="49" name="Text 47"/>
          <p:cNvSpPr/>
          <p:nvPr/>
        </p:nvSpPr>
        <p:spPr>
          <a:xfrm>
            <a:off x="12903518" y="3619262"/>
            <a:ext cx="943928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Competitive</a:t>
            </a:r>
            <a:endParaRPr lang="en-US" sz="1350" dirty="0"/>
          </a:p>
        </p:txBody>
      </p:sp>
      <p:sp>
        <p:nvSpPr>
          <p:cNvPr id="50" name="Shape 48"/>
          <p:cNvSpPr/>
          <p:nvPr/>
        </p:nvSpPr>
        <p:spPr>
          <a:xfrm>
            <a:off x="7542728" y="4009668"/>
            <a:ext cx="6478667" cy="78081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51" name="Text 49"/>
          <p:cNvSpPr/>
          <p:nvPr/>
        </p:nvSpPr>
        <p:spPr>
          <a:xfrm>
            <a:off x="7717155" y="4121587"/>
            <a:ext cx="943928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Cotton</a:t>
            </a:r>
            <a:endParaRPr lang="en-US" sz="1350" dirty="0"/>
          </a:p>
        </p:txBody>
      </p:sp>
      <p:sp>
        <p:nvSpPr>
          <p:cNvPr id="52" name="Text 50"/>
          <p:cNvSpPr/>
          <p:nvPr/>
        </p:nvSpPr>
        <p:spPr>
          <a:xfrm>
            <a:off x="9016603" y="4121587"/>
            <a:ext cx="940118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186.49</a:t>
            </a:r>
            <a:endParaRPr lang="en-US" sz="1350" dirty="0"/>
          </a:p>
        </p:txBody>
      </p:sp>
      <p:sp>
        <p:nvSpPr>
          <p:cNvPr id="53" name="Text 51"/>
          <p:cNvSpPr/>
          <p:nvPr/>
        </p:nvSpPr>
        <p:spPr>
          <a:xfrm>
            <a:off x="10312241" y="4121587"/>
            <a:ext cx="940118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287.03</a:t>
            </a:r>
            <a:endParaRPr lang="en-US" sz="1350" dirty="0"/>
          </a:p>
        </p:txBody>
      </p:sp>
      <p:sp>
        <p:nvSpPr>
          <p:cNvPr id="54" name="Text 52"/>
          <p:cNvSpPr/>
          <p:nvPr/>
        </p:nvSpPr>
        <p:spPr>
          <a:xfrm>
            <a:off x="11607879" y="4121587"/>
            <a:ext cx="940118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35.0%</a:t>
            </a:r>
            <a:endParaRPr lang="en-US" sz="1350" dirty="0"/>
          </a:p>
        </p:txBody>
      </p:sp>
      <p:sp>
        <p:nvSpPr>
          <p:cNvPr id="55" name="Text 53"/>
          <p:cNvSpPr/>
          <p:nvPr/>
        </p:nvSpPr>
        <p:spPr>
          <a:xfrm>
            <a:off x="12903518" y="4121587"/>
            <a:ext cx="943928" cy="5569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Market standard</a:t>
            </a:r>
            <a:endParaRPr lang="en-US" sz="1350" dirty="0"/>
          </a:p>
        </p:txBody>
      </p:sp>
      <p:sp>
        <p:nvSpPr>
          <p:cNvPr id="56" name="Shape 54"/>
          <p:cNvSpPr/>
          <p:nvPr/>
        </p:nvSpPr>
        <p:spPr>
          <a:xfrm>
            <a:off x="7542728" y="4790480"/>
            <a:ext cx="6478667" cy="78081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7" name="Text 55"/>
          <p:cNvSpPr/>
          <p:nvPr/>
        </p:nvSpPr>
        <p:spPr>
          <a:xfrm>
            <a:off x="7717155" y="4902398"/>
            <a:ext cx="943928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Georgette</a:t>
            </a:r>
            <a:endParaRPr lang="en-US" sz="1350" dirty="0"/>
          </a:p>
        </p:txBody>
      </p:sp>
      <p:sp>
        <p:nvSpPr>
          <p:cNvPr id="58" name="Text 56"/>
          <p:cNvSpPr/>
          <p:nvPr/>
        </p:nvSpPr>
        <p:spPr>
          <a:xfrm>
            <a:off x="9016603" y="4902398"/>
            <a:ext cx="940118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231.18</a:t>
            </a:r>
            <a:endParaRPr lang="en-US" sz="1350" dirty="0"/>
          </a:p>
        </p:txBody>
      </p:sp>
      <p:sp>
        <p:nvSpPr>
          <p:cNvPr id="59" name="Text 57"/>
          <p:cNvSpPr/>
          <p:nvPr/>
        </p:nvSpPr>
        <p:spPr>
          <a:xfrm>
            <a:off x="10312241" y="4902398"/>
            <a:ext cx="940118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313.93</a:t>
            </a:r>
            <a:endParaRPr lang="en-US" sz="1350" dirty="0"/>
          </a:p>
        </p:txBody>
      </p:sp>
      <p:sp>
        <p:nvSpPr>
          <p:cNvPr id="60" name="Text 58"/>
          <p:cNvSpPr/>
          <p:nvPr/>
        </p:nvSpPr>
        <p:spPr>
          <a:xfrm>
            <a:off x="11607879" y="4902398"/>
            <a:ext cx="940118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26.4%</a:t>
            </a:r>
            <a:endParaRPr lang="en-US" sz="1350" dirty="0"/>
          </a:p>
        </p:txBody>
      </p:sp>
      <p:sp>
        <p:nvSpPr>
          <p:cNvPr id="61" name="Text 59"/>
          <p:cNvSpPr/>
          <p:nvPr/>
        </p:nvSpPr>
        <p:spPr>
          <a:xfrm>
            <a:off x="12903518" y="4902398"/>
            <a:ext cx="943928" cy="5569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Underpriced</a:t>
            </a:r>
            <a:endParaRPr lang="en-US" sz="135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0D3384E-3484-B67B-E1EE-FFF2EFC52793}"/>
              </a:ext>
            </a:extLst>
          </p:cNvPr>
          <p:cNvGrpSpPr/>
          <p:nvPr/>
        </p:nvGrpSpPr>
        <p:grpSpPr>
          <a:xfrm>
            <a:off x="695067" y="5841293"/>
            <a:ext cx="13412391" cy="1770697"/>
            <a:chOff x="609005" y="5970389"/>
            <a:chExt cx="13412391" cy="1770697"/>
          </a:xfrm>
        </p:grpSpPr>
        <p:sp>
          <p:nvSpPr>
            <p:cNvPr id="62" name="Text 60"/>
            <p:cNvSpPr/>
            <p:nvPr/>
          </p:nvSpPr>
          <p:spPr>
            <a:xfrm>
              <a:off x="609005" y="5970389"/>
              <a:ext cx="13412391" cy="27848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150"/>
                </a:lnSpc>
                <a:buSzPct val="100000"/>
                <a:buChar char="•"/>
              </a:pPr>
              <a:r>
                <a:rPr lang="en-US" b="1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Velvet</a:t>
              </a:r>
              <a:r>
                <a:rPr lang="en-US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 82.7%</a:t>
              </a:r>
              <a:endParaRPr lang="en-US" dirty="0"/>
            </a:p>
          </p:txBody>
        </p:sp>
        <p:sp>
          <p:nvSpPr>
            <p:cNvPr id="63" name="Text 61"/>
            <p:cNvSpPr/>
            <p:nvPr/>
          </p:nvSpPr>
          <p:spPr>
            <a:xfrm>
              <a:off x="609005" y="6309717"/>
              <a:ext cx="13412391" cy="27848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150"/>
                </a:lnSpc>
                <a:buSzPct val="100000"/>
                <a:buChar char="•"/>
              </a:pPr>
              <a:r>
                <a:rPr lang="en-US" b="1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Silk</a:t>
              </a:r>
              <a:r>
                <a:rPr lang="en-US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 36.4%</a:t>
              </a:r>
              <a:endParaRPr lang="en-US" dirty="0"/>
            </a:p>
          </p:txBody>
        </p:sp>
        <p:sp>
          <p:nvSpPr>
            <p:cNvPr id="64" name="Text 62"/>
            <p:cNvSpPr/>
            <p:nvPr/>
          </p:nvSpPr>
          <p:spPr>
            <a:xfrm>
              <a:off x="609005" y="6649045"/>
              <a:ext cx="13412391" cy="27848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150"/>
                </a:lnSpc>
                <a:buSzPct val="100000"/>
                <a:buChar char="•"/>
              </a:pPr>
              <a:r>
                <a:rPr lang="en-US" b="1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Cotton</a:t>
              </a:r>
              <a:r>
                <a:rPr lang="en-US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 35%</a:t>
              </a:r>
              <a:endParaRPr lang="en-US" dirty="0"/>
            </a:p>
          </p:txBody>
        </p:sp>
        <p:sp>
          <p:nvSpPr>
            <p:cNvPr id="65" name="Text 63"/>
            <p:cNvSpPr/>
            <p:nvPr/>
          </p:nvSpPr>
          <p:spPr>
            <a:xfrm>
              <a:off x="609005" y="6988373"/>
              <a:ext cx="13412391" cy="27848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150"/>
                </a:lnSpc>
                <a:buSzPct val="100000"/>
                <a:buChar char="•"/>
              </a:pPr>
              <a:r>
                <a:rPr lang="en-US" b="1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Georgette</a:t>
              </a:r>
              <a:r>
                <a:rPr lang="en-US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 26.4% (underpriced)</a:t>
              </a:r>
              <a:endParaRPr lang="en-US" dirty="0"/>
            </a:p>
          </p:txBody>
        </p:sp>
        <p:sp>
          <p:nvSpPr>
            <p:cNvPr id="66" name="Text 64"/>
            <p:cNvSpPr/>
            <p:nvPr/>
          </p:nvSpPr>
          <p:spPr>
            <a:xfrm>
              <a:off x="609005" y="7462599"/>
              <a:ext cx="13412391" cy="27848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150"/>
                </a:lnSpc>
                <a:buNone/>
              </a:pPr>
              <a:r>
                <a:rPr lang="en-US" dirty="0">
                  <a:solidFill>
                    <a:srgbClr val="2B3541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Opportunity to reprice Georgette products</a:t>
              </a:r>
              <a:endParaRPr lang="en-US" dirty="0"/>
            </a:p>
          </p:txBody>
        </p: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2053F8C3-8ED8-8FE4-7D69-DBA23F79A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316" y="0"/>
            <a:ext cx="1394992" cy="146304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3603296-52FF-0A13-1722-5E99B4E5B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1003" y="7781862"/>
            <a:ext cx="2990626" cy="4477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791408"/>
            <a:ext cx="1101840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Credit Management &amp; Cash Flow Analysis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093714"/>
            <a:ext cx="3379470" cy="422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Receivables Aging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837724" y="2755344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0-30 days: 45%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3222069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31-60 days: 30%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3688794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61-90 days: 15%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4155519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&gt;90 days: 10%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837724" y="4777859"/>
            <a:ext cx="4150638" cy="422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DSO &amp; Recommendations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37724" y="5439489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DSO at 48 days, exceeding 45-day benchmark by ₹47,000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837724" y="60378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Apply tiered credit limits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837724" y="65046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Send payment reminders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837724" y="69713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Offer early payment discounts</a:t>
            </a:r>
            <a:endParaRPr lang="en-US" sz="1850" dirty="0"/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761" y="2123599"/>
            <a:ext cx="6185535" cy="3194090"/>
          </a:xfrm>
          <a:prstGeom prst="rect">
            <a:avLst/>
          </a:prstGeom>
        </p:spPr>
      </p:pic>
      <p:sp>
        <p:nvSpPr>
          <p:cNvPr id="14" name="Shape 11"/>
          <p:cNvSpPr/>
          <p:nvPr/>
        </p:nvSpPr>
        <p:spPr>
          <a:xfrm>
            <a:off x="8278297" y="5348168"/>
            <a:ext cx="239316" cy="239316"/>
          </a:xfrm>
          <a:prstGeom prst="roundRect">
            <a:avLst>
              <a:gd name="adj" fmla="val 7642"/>
            </a:avLst>
          </a:prstGeom>
          <a:solidFill>
            <a:srgbClr val="12283A"/>
          </a:solidFill>
          <a:ln/>
        </p:spPr>
      </p:sp>
      <p:sp>
        <p:nvSpPr>
          <p:cNvPr id="15" name="Text 12"/>
          <p:cNvSpPr/>
          <p:nvPr/>
        </p:nvSpPr>
        <p:spPr>
          <a:xfrm>
            <a:off x="8578572" y="5348168"/>
            <a:ext cx="468273" cy="239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0-30</a:t>
            </a:r>
            <a:endParaRPr lang="en-US" sz="1850" dirty="0"/>
          </a:p>
        </p:txBody>
      </p:sp>
      <p:sp>
        <p:nvSpPr>
          <p:cNvPr id="16" name="Shape 13"/>
          <p:cNvSpPr/>
          <p:nvPr/>
        </p:nvSpPr>
        <p:spPr>
          <a:xfrm>
            <a:off x="9465112" y="5348168"/>
            <a:ext cx="239316" cy="239316"/>
          </a:xfrm>
          <a:prstGeom prst="roundRect">
            <a:avLst>
              <a:gd name="adj" fmla="val 7642"/>
            </a:avLst>
          </a:prstGeom>
          <a:solidFill>
            <a:srgbClr val="27557D"/>
          </a:solidFill>
          <a:ln/>
        </p:spPr>
      </p:sp>
      <p:sp>
        <p:nvSpPr>
          <p:cNvPr id="17" name="Text 14"/>
          <p:cNvSpPr/>
          <p:nvPr/>
        </p:nvSpPr>
        <p:spPr>
          <a:xfrm>
            <a:off x="9765387" y="5348168"/>
            <a:ext cx="599956" cy="239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31-60</a:t>
            </a:r>
            <a:endParaRPr lang="en-US" sz="1850" dirty="0"/>
          </a:p>
        </p:txBody>
      </p:sp>
      <p:sp>
        <p:nvSpPr>
          <p:cNvPr id="18" name="Shape 15"/>
          <p:cNvSpPr/>
          <p:nvPr/>
        </p:nvSpPr>
        <p:spPr>
          <a:xfrm>
            <a:off x="11049595" y="5348168"/>
            <a:ext cx="239316" cy="239316"/>
          </a:xfrm>
          <a:prstGeom prst="roundRect">
            <a:avLst>
              <a:gd name="adj" fmla="val 7642"/>
            </a:avLst>
          </a:prstGeom>
          <a:solidFill>
            <a:srgbClr val="3B83BF"/>
          </a:solidFill>
          <a:ln/>
        </p:spPr>
      </p:sp>
      <p:sp>
        <p:nvSpPr>
          <p:cNvPr id="19" name="Text 16"/>
          <p:cNvSpPr/>
          <p:nvPr/>
        </p:nvSpPr>
        <p:spPr>
          <a:xfrm>
            <a:off x="11349871" y="5348168"/>
            <a:ext cx="599956" cy="239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61-90</a:t>
            </a:r>
            <a:endParaRPr lang="en-US" sz="1850" dirty="0"/>
          </a:p>
        </p:txBody>
      </p:sp>
      <p:sp>
        <p:nvSpPr>
          <p:cNvPr id="20" name="Shape 17"/>
          <p:cNvSpPr/>
          <p:nvPr/>
        </p:nvSpPr>
        <p:spPr>
          <a:xfrm>
            <a:off x="12368213" y="5348168"/>
            <a:ext cx="239316" cy="239316"/>
          </a:xfrm>
          <a:prstGeom prst="roundRect">
            <a:avLst>
              <a:gd name="adj" fmla="val 7642"/>
            </a:avLst>
          </a:prstGeom>
          <a:solidFill>
            <a:srgbClr val="7BACD6"/>
          </a:solidFill>
          <a:ln/>
        </p:spPr>
      </p:sp>
      <p:sp>
        <p:nvSpPr>
          <p:cNvPr id="21" name="Text 18"/>
          <p:cNvSpPr/>
          <p:nvPr/>
        </p:nvSpPr>
        <p:spPr>
          <a:xfrm>
            <a:off x="12668488" y="5348168"/>
            <a:ext cx="394930" cy="239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&gt;90</a:t>
            </a:r>
            <a:endParaRPr lang="en-US" sz="185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B00540F-6B9E-327F-0275-F7169E531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6316" y="0"/>
            <a:ext cx="1394992" cy="14630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4A3D103-3DC9-0138-889F-AAF3AD409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1003" y="7781862"/>
            <a:ext cx="2990626" cy="4477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7BADF63-DAED-EBDF-49C9-55541B984ECE}"/>
              </a:ext>
            </a:extLst>
          </p:cNvPr>
          <p:cNvSpPr/>
          <p:nvPr/>
        </p:nvSpPr>
        <p:spPr>
          <a:xfrm>
            <a:off x="815102" y="798195"/>
            <a:ext cx="9494044" cy="582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4550"/>
              </a:lnSpc>
              <a:buNone/>
            </a:pPr>
            <a:r>
              <a:rPr lang="en-US" sz="365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Key Insights &amp; Strategic Recommendations</a:t>
            </a:r>
            <a:endParaRPr lang="en-US" sz="365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E90EB9EA-5A93-996E-D0C1-415CEF752856}"/>
              </a:ext>
            </a:extLst>
          </p:cNvPr>
          <p:cNvSpPr/>
          <p:nvPr/>
        </p:nvSpPr>
        <p:spPr>
          <a:xfrm>
            <a:off x="839867" y="1766411"/>
            <a:ext cx="445294" cy="514588"/>
          </a:xfrm>
          <a:prstGeom prst="roundRect">
            <a:avLst>
              <a:gd name="adj" fmla="val 12321"/>
            </a:avLst>
          </a:prstGeom>
          <a:solidFill>
            <a:srgbClr val="E6E6E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>
            <a:extLst>
              <a:ext uri="{FF2B5EF4-FFF2-40B4-BE49-F238E27FC236}">
                <a16:creationId xmlns:a16="http://schemas.microsoft.com/office/drawing/2014/main" id="{7692310C-60EE-8496-94EA-F9458319B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02" y="1776293"/>
            <a:ext cx="494824" cy="494824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8838F281-1D56-5E6C-3A59-B19268682EFF}"/>
              </a:ext>
            </a:extLst>
          </p:cNvPr>
          <p:cNvSpPr/>
          <p:nvPr/>
        </p:nvSpPr>
        <p:spPr>
          <a:xfrm>
            <a:off x="815102" y="2468999"/>
            <a:ext cx="2329101" cy="291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Inventory Risk</a:t>
            </a:r>
            <a:endParaRPr lang="en-US" sz="18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56AB7E28-7F80-D4E2-D7E5-0669A8ED4281}"/>
              </a:ext>
            </a:extLst>
          </p:cNvPr>
          <p:cNvSpPr/>
          <p:nvPr/>
        </p:nvSpPr>
        <p:spPr>
          <a:xfrm>
            <a:off x="815102" y="2878812"/>
            <a:ext cx="3064431" cy="2216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Currently, 77% of the inventory investment is tied up in three main fabric types, which necessitates a more dynamic and responsive EOQ management approach to optimize stock levels and reduce holding costs effectively.</a:t>
            </a:r>
            <a:endParaRPr lang="en-US" sz="15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E550CC1C-C94C-9A7F-3685-4ED988EE59D9}"/>
              </a:ext>
            </a:extLst>
          </p:cNvPr>
          <p:cNvSpPr/>
          <p:nvPr/>
        </p:nvSpPr>
        <p:spPr>
          <a:xfrm>
            <a:off x="815102" y="5214461"/>
            <a:ext cx="3064431" cy="2216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To address this, implement a weekly ABC classification monitoring dashboard that tracks inventory categories in real-time, enabling quicker adjustments to procurement and stocking decisions.</a:t>
            </a:r>
            <a:endParaRPr lang="en-US" sz="15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F9CA4FC8-18AB-B08C-A505-11B237EF3377}"/>
              </a:ext>
            </a:extLst>
          </p:cNvPr>
          <p:cNvSpPr/>
          <p:nvPr/>
        </p:nvSpPr>
        <p:spPr>
          <a:xfrm>
            <a:off x="4151709" y="1766411"/>
            <a:ext cx="445294" cy="514588"/>
          </a:xfrm>
          <a:prstGeom prst="roundRect">
            <a:avLst>
              <a:gd name="adj" fmla="val 12321"/>
            </a:avLst>
          </a:prstGeom>
          <a:solidFill>
            <a:srgbClr val="E6E6E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9" name="Image 1">
            <a:extLst>
              <a:ext uri="{FF2B5EF4-FFF2-40B4-BE49-F238E27FC236}">
                <a16:creationId xmlns:a16="http://schemas.microsoft.com/office/drawing/2014/main" id="{EB86E58D-AFF1-3EC9-EE81-6A31A3730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944" y="1776293"/>
            <a:ext cx="494824" cy="494824"/>
          </a:xfrm>
          <a:prstGeom prst="rect">
            <a:avLst/>
          </a:prstGeom>
        </p:spPr>
      </p:pic>
      <p:sp>
        <p:nvSpPr>
          <p:cNvPr id="10" name="Text 6">
            <a:extLst>
              <a:ext uri="{FF2B5EF4-FFF2-40B4-BE49-F238E27FC236}">
                <a16:creationId xmlns:a16="http://schemas.microsoft.com/office/drawing/2014/main" id="{9D03DBF2-1491-FD5D-FD63-FC912319C053}"/>
              </a:ext>
            </a:extLst>
          </p:cNvPr>
          <p:cNvSpPr/>
          <p:nvPr/>
        </p:nvSpPr>
        <p:spPr>
          <a:xfrm>
            <a:off x="4126944" y="2468999"/>
            <a:ext cx="2329101" cy="291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Seasonality</a:t>
            </a:r>
            <a:endParaRPr lang="en-US" sz="1800" dirty="0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AF57418C-157A-2163-D79A-D1F33B8B502E}"/>
              </a:ext>
            </a:extLst>
          </p:cNvPr>
          <p:cNvSpPr/>
          <p:nvPr/>
        </p:nvSpPr>
        <p:spPr>
          <a:xfrm>
            <a:off x="4126944" y="2878812"/>
            <a:ext cx="3064550" cy="2216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Sales demonstrate significant fluctuations throughout the year, with an overall variation of 232%, necessitating robust inventory planning to meet demand peaks without excess stock during off-peak periods.</a:t>
            </a:r>
            <a:endParaRPr lang="en-US" sz="1550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DD6C56C8-E825-B035-27D6-B126100C838A}"/>
              </a:ext>
            </a:extLst>
          </p:cNvPr>
          <p:cNvSpPr/>
          <p:nvPr/>
        </p:nvSpPr>
        <p:spPr>
          <a:xfrm>
            <a:off x="4126944" y="5214461"/>
            <a:ext cx="3064550" cy="2216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 practical step includes maintaining a 20% seasonal buffer stock specifically for September, accounting for supplier shutdowns and ensuring seamless fulfillment during low supply months.</a:t>
            </a:r>
            <a:endParaRPr lang="en-US" sz="1550" dirty="0"/>
          </a:p>
        </p:txBody>
      </p:sp>
      <p:sp>
        <p:nvSpPr>
          <p:cNvPr id="13" name="Shape 9">
            <a:extLst>
              <a:ext uri="{FF2B5EF4-FFF2-40B4-BE49-F238E27FC236}">
                <a16:creationId xmlns:a16="http://schemas.microsoft.com/office/drawing/2014/main" id="{35E6FDF6-7483-10FE-2AB8-66CC81AD4507}"/>
              </a:ext>
            </a:extLst>
          </p:cNvPr>
          <p:cNvSpPr/>
          <p:nvPr/>
        </p:nvSpPr>
        <p:spPr>
          <a:xfrm>
            <a:off x="7463671" y="1766411"/>
            <a:ext cx="445294" cy="514588"/>
          </a:xfrm>
          <a:prstGeom prst="roundRect">
            <a:avLst>
              <a:gd name="adj" fmla="val 12321"/>
            </a:avLst>
          </a:prstGeom>
          <a:solidFill>
            <a:srgbClr val="E6E6E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4" name="Image 2">
            <a:extLst>
              <a:ext uri="{FF2B5EF4-FFF2-40B4-BE49-F238E27FC236}">
                <a16:creationId xmlns:a16="http://schemas.microsoft.com/office/drawing/2014/main" id="{D9D776A2-A3D1-146D-9F6F-04DB0DF69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906" y="1776293"/>
            <a:ext cx="494824" cy="494824"/>
          </a:xfrm>
          <a:prstGeom prst="rect">
            <a:avLst/>
          </a:prstGeom>
        </p:spPr>
      </p:pic>
      <p:sp>
        <p:nvSpPr>
          <p:cNvPr id="15" name="Text 10">
            <a:extLst>
              <a:ext uri="{FF2B5EF4-FFF2-40B4-BE49-F238E27FC236}">
                <a16:creationId xmlns:a16="http://schemas.microsoft.com/office/drawing/2014/main" id="{C71DCD5D-826F-5D7B-D312-70A59BD2F27A}"/>
              </a:ext>
            </a:extLst>
          </p:cNvPr>
          <p:cNvSpPr/>
          <p:nvPr/>
        </p:nvSpPr>
        <p:spPr>
          <a:xfrm>
            <a:off x="7438906" y="2468999"/>
            <a:ext cx="2329101" cy="291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Pricing Strategy</a:t>
            </a:r>
            <a:endParaRPr lang="en-US" sz="1800" dirty="0"/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28547289-31E5-9831-564A-E503F1AA08FF}"/>
              </a:ext>
            </a:extLst>
          </p:cNvPr>
          <p:cNvSpPr/>
          <p:nvPr/>
        </p:nvSpPr>
        <p:spPr>
          <a:xfrm>
            <a:off x="7438906" y="2878812"/>
            <a:ext cx="3064431" cy="2216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To improve profit margins, it is advisable to increase prices of underpriced Georgette fabric products by 10%, aligning them closer to market standards without negatively impacting demand.</a:t>
            </a:r>
            <a:endParaRPr lang="en-US" sz="1550" dirty="0"/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AB3F2087-5CED-D717-CE30-9F34B9BEC07F}"/>
              </a:ext>
            </a:extLst>
          </p:cNvPr>
          <p:cNvSpPr/>
          <p:nvPr/>
        </p:nvSpPr>
        <p:spPr>
          <a:xfrm>
            <a:off x="7438906" y="5214461"/>
            <a:ext cx="3064431" cy="1900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Additionally, consider bundling premium Velvet and Silk fabrics during major festivals to attract customers and boost sales volume while maximizing profitability through strategic discounting.</a:t>
            </a:r>
            <a:endParaRPr lang="en-US" sz="1550" dirty="0"/>
          </a:p>
        </p:txBody>
      </p:sp>
      <p:sp>
        <p:nvSpPr>
          <p:cNvPr id="18" name="Shape 13">
            <a:extLst>
              <a:ext uri="{FF2B5EF4-FFF2-40B4-BE49-F238E27FC236}">
                <a16:creationId xmlns:a16="http://schemas.microsoft.com/office/drawing/2014/main" id="{CE080D19-2759-E05B-972B-1ED22A05BE50}"/>
              </a:ext>
            </a:extLst>
          </p:cNvPr>
          <p:cNvSpPr/>
          <p:nvPr/>
        </p:nvSpPr>
        <p:spPr>
          <a:xfrm>
            <a:off x="10775513" y="1766411"/>
            <a:ext cx="445294" cy="514588"/>
          </a:xfrm>
          <a:prstGeom prst="roundRect">
            <a:avLst>
              <a:gd name="adj" fmla="val 12321"/>
            </a:avLst>
          </a:prstGeom>
          <a:solidFill>
            <a:srgbClr val="E6E6E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9" name="Image 3">
            <a:extLst>
              <a:ext uri="{FF2B5EF4-FFF2-40B4-BE49-F238E27FC236}">
                <a16:creationId xmlns:a16="http://schemas.microsoft.com/office/drawing/2014/main" id="{16369D81-6C55-52AE-24EC-0CAC74142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748" y="1776293"/>
            <a:ext cx="494824" cy="494824"/>
          </a:xfrm>
          <a:prstGeom prst="rect">
            <a:avLst/>
          </a:prstGeom>
        </p:spPr>
      </p:pic>
      <p:sp>
        <p:nvSpPr>
          <p:cNvPr id="20" name="Text 14">
            <a:extLst>
              <a:ext uri="{FF2B5EF4-FFF2-40B4-BE49-F238E27FC236}">
                <a16:creationId xmlns:a16="http://schemas.microsoft.com/office/drawing/2014/main" id="{9E6807CB-7447-07AF-427C-BF2F289365B6}"/>
              </a:ext>
            </a:extLst>
          </p:cNvPr>
          <p:cNvSpPr/>
          <p:nvPr/>
        </p:nvSpPr>
        <p:spPr>
          <a:xfrm>
            <a:off x="10750748" y="2468999"/>
            <a:ext cx="2329101" cy="291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Credit Policy</a:t>
            </a:r>
            <a:endParaRPr lang="en-US" sz="1800" dirty="0"/>
          </a:p>
        </p:txBody>
      </p:sp>
      <p:sp>
        <p:nvSpPr>
          <p:cNvPr id="21" name="Text 15">
            <a:extLst>
              <a:ext uri="{FF2B5EF4-FFF2-40B4-BE49-F238E27FC236}">
                <a16:creationId xmlns:a16="http://schemas.microsoft.com/office/drawing/2014/main" id="{F007FDF6-1EAB-407B-B99E-1DDE3DC11C32}"/>
              </a:ext>
            </a:extLst>
          </p:cNvPr>
          <p:cNvSpPr/>
          <p:nvPr/>
        </p:nvSpPr>
        <p:spPr>
          <a:xfrm>
            <a:off x="10750748" y="2878812"/>
            <a:ext cx="3064550" cy="1266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Enhance cash flow by automating payment reminders to customers, reducing overdue receivables and improving collection efficiency.</a:t>
            </a:r>
            <a:endParaRPr lang="en-US" sz="1550" dirty="0"/>
          </a:p>
        </p:txBody>
      </p:sp>
      <p:sp>
        <p:nvSpPr>
          <p:cNvPr id="22" name="Text 16">
            <a:extLst>
              <a:ext uri="{FF2B5EF4-FFF2-40B4-BE49-F238E27FC236}">
                <a16:creationId xmlns:a16="http://schemas.microsoft.com/office/drawing/2014/main" id="{104092BF-98D6-A053-CD1D-1AD883DC42D2}"/>
              </a:ext>
            </a:extLst>
          </p:cNvPr>
          <p:cNvSpPr/>
          <p:nvPr/>
        </p:nvSpPr>
        <p:spPr>
          <a:xfrm>
            <a:off x="10750748" y="5167989"/>
            <a:ext cx="3064550" cy="1900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Introduce a structured payment reminder system combined with a 1% discount incentive for early payments to encourage timely settlements and strengthen customer relationships.</a:t>
            </a:r>
            <a:endParaRPr lang="en-US" sz="155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ECBF2B-0E1C-4C22-C890-EB065DDEC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316" y="0"/>
            <a:ext cx="1394992" cy="14630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4340471-B7F2-06F1-76AF-F2CB5311B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1003" y="7781862"/>
            <a:ext cx="2990626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0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1054</Words>
  <Application>Microsoft Office PowerPoint</Application>
  <PresentationFormat>Custom</PresentationFormat>
  <Paragraphs>213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Funnel Display</vt:lpstr>
      <vt:lpstr>Funnel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sanyam jain</cp:lastModifiedBy>
  <cp:revision>8</cp:revision>
  <dcterms:created xsi:type="dcterms:W3CDTF">2025-05-24T06:26:58Z</dcterms:created>
  <dcterms:modified xsi:type="dcterms:W3CDTF">2025-05-24T08:02:50Z</dcterms:modified>
</cp:coreProperties>
</file>