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Roboto"/>
      <p:regular r:id="rId18"/>
      <p:bold r:id="rId19"/>
      <p:italic r:id="rId20"/>
      <p:boldItalic r:id="rId21"/>
    </p:embeddedFont>
    <p:embeddedFont>
      <p:font typeface="Arimo"/>
      <p:regular r:id="rId22"/>
      <p:bold r:id="rId23"/>
      <p:italic r:id="rId24"/>
      <p:boldItalic r:id="rId25"/>
    </p:embeddedFont>
    <p:embeddedFont>
      <p:font typeface="Alice"/>
      <p:regular r:id="rId26"/>
    </p:embeddedFont>
    <p:embeddedFont>
      <p:font typeface="Nunito Sans Black"/>
      <p:bold r:id="rId27"/>
      <p:boldItalic r:id="rId28"/>
    </p:embeddedFont>
    <p:embeddedFont>
      <p:font typeface="Nuni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hZbUaaTLp2J7QXBfemWHCXisZO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Arimo-regular.fntdata"/><Relationship Id="rId21" Type="http://schemas.openxmlformats.org/officeDocument/2006/relationships/font" Target="fonts/Roboto-boldItalic.fntdata"/><Relationship Id="rId24" Type="http://schemas.openxmlformats.org/officeDocument/2006/relationships/font" Target="fonts/Arimo-italic.fntdata"/><Relationship Id="rId23" Type="http://schemas.openxmlformats.org/officeDocument/2006/relationships/font" Target="fonts/Arim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ice-regular.fntdata"/><Relationship Id="rId25" Type="http://schemas.openxmlformats.org/officeDocument/2006/relationships/font" Target="fonts/Arimo-boldItalic.fntdata"/><Relationship Id="rId28" Type="http://schemas.openxmlformats.org/officeDocument/2006/relationships/font" Target="fonts/NunitoSansBlack-boldItalic.fntdata"/><Relationship Id="rId27" Type="http://schemas.openxmlformats.org/officeDocument/2006/relationships/font" Target="fonts/NunitoSansBlac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Sans-italic.fntdata"/><Relationship Id="rId30" Type="http://schemas.openxmlformats.org/officeDocument/2006/relationships/font" Target="fonts/NunitoSans-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Nunito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Welcome toPediatricians as Key Advocates: Ensuring Family Vaccinations for All in India. </a:t>
            </a:r>
            <a:endParaRPr/>
          </a:p>
        </p:txBody>
      </p:sp>
      <p:sp>
        <p:nvSpPr>
          <p:cNvPr id="89" name="Google Shape;89;p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0" name="Google Shape;90;p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0" name="Google Shape;190;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91" name="Google Shape;191;p1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193" name="Google Shape;193;p1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4" name="Google Shape;194;p1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3" name="Google Shape;203;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04" name="Google Shape;204;p1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206" name="Google Shape;206;p1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7" name="Google Shape;207;p1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6" name="Google Shape;216;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17" name="Google Shape;217;p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219" name="Google Shape;219;p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20" name="Google Shape;220;p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ctr">
              <a:lnSpc>
                <a:spcPct val="140018"/>
              </a:lnSpc>
              <a:spcBef>
                <a:spcPts val="0"/>
              </a:spcBef>
              <a:spcAft>
                <a:spcPts val="0"/>
              </a:spcAft>
              <a:buClr>
                <a:schemeClr val="dk1"/>
              </a:buClr>
              <a:buSzPts val="1400"/>
              <a:buFont typeface="Arial"/>
              <a:buNone/>
            </a:pPr>
            <a:r>
              <a:rPr lang="en-US">
                <a:latin typeface="Nunito Sans Black"/>
                <a:ea typeface="Nunito Sans Black"/>
                <a:cs typeface="Nunito Sans Black"/>
                <a:sym typeface="Nunito Sans Black"/>
              </a:rPr>
              <a:t>I, Dr Bhaskar, consent to the recording and distribution of this video. The content is objective and adheres to the guidelines of the Indian Academy of Pediatrics (IAP). It is not biased or in favour of any party.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4" name="Google Shape;104;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05" name="Google Shape;105;p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Pediatricians stand as guardians of child health in India, orchestrating vaccination policies to protect the young. Their advocacy reaches across India's diverse landscapes, aiming to immunize millions under the Universal Immunization Programme, making every dose count towards a healthier future.</a:t>
            </a:r>
            <a:endParaRPr/>
          </a:p>
        </p:txBody>
      </p:sp>
      <p:sp>
        <p:nvSpPr>
          <p:cNvPr id="107" name="Google Shape;107;p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8" name="Google Shape;108;p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6" name="Google Shape;116;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17" name="Google Shape;117;p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Despite strides in eliminating diseases like polio, India faces challenges with measles and rubella, with disparities in vaccination rates across states. The inclusion of new vaccines in the UIP underscores India's commitment to expanding child immunization, aiming to bridge the gap to comprehensive disease protection.</a:t>
            </a:r>
            <a:endParaRPr/>
          </a:p>
        </p:txBody>
      </p:sp>
      <p:sp>
        <p:nvSpPr>
          <p:cNvPr id="119" name="Google Shape;119;p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0" name="Google Shape;120;p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8" name="Google Shape;12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29" name="Google Shape;129;p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In the face of cultural beliefs and misinformation, India's health initiatives like Mission Indradhanush are pivotal. Through education and social mobilization, efforts are underway to dismantle vaccine hesitancy, ensuring no child is left vulnerable to preventable diseases.</a:t>
            </a:r>
            <a:endParaRPr/>
          </a:p>
        </p:txBody>
      </p:sp>
      <p:sp>
        <p:nvSpPr>
          <p:cNvPr id="131" name="Google Shape;131;p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2" name="Google Shape;132;p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0" name="Google Shape;140;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41" name="Google Shape;141;p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143" name="Google Shape;143;p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4" name="Google Shape;144;p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2" name="Google Shape;152;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53" name="Google Shape;153;p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155" name="Google Shape;155;p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6" name="Google Shape;156;p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4" name="Google Shape;164;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65" name="Google Shape;165;p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167" name="Google Shape;167;p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8" name="Google Shape;168;p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7" name="Google Shape;177;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78" name="Google Shape;178;p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The success stories of Intensified Mission Indradhanush, utilizing cross-sectoral strategies and community engagement, highlight the importance of reaching every child. From mobile clinics to school-based programs, India is innovating to overcome geographical and socio-economic barriers to vaccination.</a:t>
            </a:r>
            <a:endParaRPr/>
          </a:p>
        </p:txBody>
      </p:sp>
      <p:sp>
        <p:nvSpPr>
          <p:cNvPr id="180" name="Google Shape;180;p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1" name="Google Shape;181;p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1" name="Shape 91"/>
        <p:cNvGrpSpPr/>
        <p:nvPr/>
      </p:nvGrpSpPr>
      <p:grpSpPr>
        <a:xfrm>
          <a:off x="0" y="0"/>
          <a:ext cx="0" cy="0"/>
          <a:chOff x="0" y="0"/>
          <a:chExt cx="0" cy="0"/>
        </a:xfrm>
      </p:grpSpPr>
      <p:sp>
        <p:nvSpPr>
          <p:cNvPr id="92" name="Google Shape;92;p1"/>
          <p:cNvSpPr/>
          <p:nvPr/>
        </p:nvSpPr>
        <p:spPr>
          <a:xfrm rot="7685570">
            <a:off x="-2493362" y="-1306613"/>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3" name="Google Shape;93;p1"/>
          <p:cNvSpPr txBox="1"/>
          <p:nvPr/>
        </p:nvSpPr>
        <p:spPr>
          <a:xfrm>
            <a:off x="2607700" y="2711550"/>
            <a:ext cx="13856700" cy="3648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900"/>
              <a:buFont typeface="Arial"/>
              <a:buNone/>
            </a:pPr>
            <a:r>
              <a:rPr b="1" i="0" lang="en-US" sz="7900" u="none" cap="none" strike="noStrike">
                <a:solidFill>
                  <a:schemeClr val="dk2"/>
                </a:solidFill>
                <a:latin typeface="Alice"/>
                <a:ea typeface="Alice"/>
                <a:cs typeface="Alice"/>
                <a:sym typeface="Alice"/>
              </a:rPr>
              <a:t>Antibiotics in the Management of Otitis Media in Children</a:t>
            </a:r>
            <a:endParaRPr b="1" i="0" sz="7900" u="none" cap="none" strike="noStrike">
              <a:solidFill>
                <a:schemeClr val="dk2"/>
              </a:solidFill>
              <a:latin typeface="Alice"/>
              <a:ea typeface="Alice"/>
              <a:cs typeface="Alice"/>
              <a:sym typeface="Alice"/>
            </a:endParaRPr>
          </a:p>
          <a:p>
            <a:pPr indent="0" lvl="0" marL="0" marR="0" rtl="0" algn="ctr">
              <a:lnSpc>
                <a:spcPct val="100000"/>
              </a:lnSpc>
              <a:spcBef>
                <a:spcPts val="0"/>
              </a:spcBef>
              <a:spcAft>
                <a:spcPts val="0"/>
              </a:spcAft>
              <a:buClr>
                <a:srgbClr val="000000"/>
              </a:buClr>
              <a:buSzPts val="7900"/>
              <a:buFont typeface="Arial"/>
              <a:buNone/>
            </a:pPr>
            <a:r>
              <a:t/>
            </a:r>
            <a:endParaRPr b="1" i="0" sz="7900" u="none" cap="none" strike="noStrike">
              <a:solidFill>
                <a:schemeClr val="dk2"/>
              </a:solidFill>
              <a:latin typeface="Alice"/>
              <a:ea typeface="Alice"/>
              <a:cs typeface="Alice"/>
              <a:sym typeface="Ali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5" name="Shape 195"/>
        <p:cNvGrpSpPr/>
        <p:nvPr/>
      </p:nvGrpSpPr>
      <p:grpSpPr>
        <a:xfrm>
          <a:off x="0" y="0"/>
          <a:ext cx="0" cy="0"/>
          <a:chOff x="0" y="0"/>
          <a:chExt cx="0" cy="0"/>
        </a:xfrm>
      </p:grpSpPr>
      <p:sp>
        <p:nvSpPr>
          <p:cNvPr id="196" name="Google Shape;196;p10"/>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97" name="Google Shape;197;p10"/>
          <p:cNvSpPr txBox="1"/>
          <p:nvPr/>
        </p:nvSpPr>
        <p:spPr>
          <a:xfrm>
            <a:off x="901850" y="-113575"/>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Mitigating Antibiotic Resistance</a:t>
            </a:r>
            <a:endParaRPr b="1" i="0" sz="6900" u="none" cap="none" strike="noStrike">
              <a:solidFill>
                <a:srgbClr val="F37221"/>
              </a:solidFill>
              <a:latin typeface="Alice"/>
              <a:ea typeface="Alice"/>
              <a:cs typeface="Alice"/>
              <a:sym typeface="Alice"/>
            </a:endParaRPr>
          </a:p>
        </p:txBody>
      </p:sp>
      <p:sp>
        <p:nvSpPr>
          <p:cNvPr id="198" name="Google Shape;198;p10"/>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99" name="Google Shape;199;p10"/>
          <p:cNvSpPr txBox="1"/>
          <p:nvPr/>
        </p:nvSpPr>
        <p:spPr>
          <a:xfrm>
            <a:off x="1036700" y="948425"/>
            <a:ext cx="15362700" cy="7796100"/>
          </a:xfrm>
          <a:prstGeom prst="rect">
            <a:avLst/>
          </a:prstGeom>
          <a:noFill/>
          <a:ln>
            <a:noFill/>
          </a:ln>
        </p:spPr>
        <p:txBody>
          <a:bodyPr anchorCtr="0" anchor="t" bIns="91425" lIns="91425" spcFirstLastPara="1" rIns="91425" wrap="square" tIns="91425">
            <a:spAutoFit/>
          </a:bodyPr>
          <a:lstStyle/>
          <a:p>
            <a:pPr indent="-400050" lvl="0" marL="457200" marR="0" rtl="0" algn="l">
              <a:lnSpc>
                <a:spcPct val="150000"/>
              </a:lnSpc>
              <a:spcBef>
                <a:spcPts val="0"/>
              </a:spcBef>
              <a:spcAft>
                <a:spcPts val="0"/>
              </a:spcAft>
              <a:buClr>
                <a:schemeClr val="dk2"/>
              </a:buClr>
              <a:buSzPts val="2700"/>
              <a:buFont typeface="Arimo"/>
              <a:buChar char="●"/>
            </a:pPr>
            <a:r>
              <a:rPr b="1" i="0" lang="en-US" sz="4300" u="none" cap="none" strike="noStrike">
                <a:solidFill>
                  <a:schemeClr val="dk2"/>
                </a:solidFill>
                <a:latin typeface="Arimo"/>
                <a:ea typeface="Arimo"/>
                <a:cs typeface="Arimo"/>
                <a:sym typeface="Arimo"/>
              </a:rPr>
              <a:t>Judicious Use: </a:t>
            </a:r>
            <a:r>
              <a:rPr b="0" i="0" lang="en-US" sz="4300" u="none" cap="none" strike="noStrike">
                <a:solidFill>
                  <a:schemeClr val="dk2"/>
                </a:solidFill>
                <a:latin typeface="Arimo"/>
                <a:ea typeface="Arimo"/>
                <a:cs typeface="Arimo"/>
                <a:sym typeface="Arimo"/>
              </a:rPr>
              <a:t>Prescribing antibiotics only when clearly indicated.</a:t>
            </a:r>
            <a:endParaRPr b="0" i="0" sz="4300" u="none" cap="none" strike="noStrike">
              <a:solidFill>
                <a:schemeClr val="dk2"/>
              </a:solidFill>
              <a:latin typeface="Arimo"/>
              <a:ea typeface="Arimo"/>
              <a:cs typeface="Arimo"/>
              <a:sym typeface="Arimo"/>
            </a:endParaRPr>
          </a:p>
          <a:p>
            <a:pPr indent="-400050" lvl="0" marL="457200" marR="0" rtl="0" algn="l">
              <a:lnSpc>
                <a:spcPct val="150000"/>
              </a:lnSpc>
              <a:spcBef>
                <a:spcPts val="0"/>
              </a:spcBef>
              <a:spcAft>
                <a:spcPts val="0"/>
              </a:spcAft>
              <a:buClr>
                <a:schemeClr val="dk2"/>
              </a:buClr>
              <a:buSzPts val="2700"/>
              <a:buFont typeface="Arimo"/>
              <a:buChar char="●"/>
            </a:pPr>
            <a:r>
              <a:rPr b="1" i="0" lang="en-US" sz="4300" u="none" cap="none" strike="noStrike">
                <a:solidFill>
                  <a:schemeClr val="dk2"/>
                </a:solidFill>
                <a:latin typeface="Arimo"/>
                <a:ea typeface="Arimo"/>
                <a:cs typeface="Arimo"/>
                <a:sym typeface="Arimo"/>
              </a:rPr>
              <a:t>Alternative Therapies: </a:t>
            </a:r>
            <a:r>
              <a:rPr b="0" i="0" lang="en-US" sz="4300" u="none" cap="none" strike="noStrike">
                <a:solidFill>
                  <a:schemeClr val="dk2"/>
                </a:solidFill>
                <a:latin typeface="Arimo"/>
                <a:ea typeface="Arimo"/>
                <a:cs typeface="Arimo"/>
                <a:sym typeface="Arimo"/>
              </a:rPr>
              <a:t>Pain management and observation for non-severe cases.</a:t>
            </a:r>
            <a:endParaRPr b="0" i="0" sz="4300" u="none" cap="none" strike="noStrike">
              <a:solidFill>
                <a:schemeClr val="dk2"/>
              </a:solidFill>
              <a:latin typeface="Arimo"/>
              <a:ea typeface="Arimo"/>
              <a:cs typeface="Arimo"/>
              <a:sym typeface="Arimo"/>
            </a:endParaRPr>
          </a:p>
          <a:p>
            <a:pPr indent="-400050" lvl="0" marL="457200" marR="0" rtl="0" algn="l">
              <a:lnSpc>
                <a:spcPct val="150000"/>
              </a:lnSpc>
              <a:spcBef>
                <a:spcPts val="0"/>
              </a:spcBef>
              <a:spcAft>
                <a:spcPts val="0"/>
              </a:spcAft>
              <a:buClr>
                <a:schemeClr val="dk2"/>
              </a:buClr>
              <a:buSzPts val="2700"/>
              <a:buFont typeface="Arimo"/>
              <a:buChar char="●"/>
            </a:pPr>
            <a:r>
              <a:rPr b="1" i="0" lang="en-US" sz="4300" u="none" cap="none" strike="noStrike">
                <a:solidFill>
                  <a:schemeClr val="dk2"/>
                </a:solidFill>
                <a:latin typeface="Arimo"/>
                <a:ea typeface="Arimo"/>
                <a:cs typeface="Arimo"/>
                <a:sym typeface="Arimo"/>
              </a:rPr>
              <a:t>Parental Education: </a:t>
            </a:r>
            <a:r>
              <a:rPr b="0" i="0" lang="en-US" sz="4300" u="none" cap="none" strike="noStrike">
                <a:solidFill>
                  <a:schemeClr val="dk2"/>
                </a:solidFill>
                <a:latin typeface="Arimo"/>
                <a:ea typeface="Arimo"/>
                <a:cs typeface="Arimo"/>
                <a:sym typeface="Arimo"/>
              </a:rPr>
              <a:t>Emphasizing the importance of completing the full course of antibiotics.</a:t>
            </a:r>
            <a:endParaRPr b="0" i="0" sz="4300" u="none" cap="none" strike="noStrike">
              <a:solidFill>
                <a:schemeClr val="dk2"/>
              </a:solidFill>
              <a:latin typeface="Arimo"/>
              <a:ea typeface="Arimo"/>
              <a:cs typeface="Arimo"/>
              <a:sym typeface="Arimo"/>
            </a:endParaRPr>
          </a:p>
          <a:p>
            <a:pPr indent="-400050" lvl="0" marL="457200" marR="0" rtl="0" algn="l">
              <a:lnSpc>
                <a:spcPct val="150000"/>
              </a:lnSpc>
              <a:spcBef>
                <a:spcPts val="0"/>
              </a:spcBef>
              <a:spcAft>
                <a:spcPts val="0"/>
              </a:spcAft>
              <a:buClr>
                <a:schemeClr val="dk2"/>
              </a:buClr>
              <a:buSzPts val="2700"/>
              <a:buFont typeface="Arimo"/>
              <a:buChar char="●"/>
            </a:pPr>
            <a:r>
              <a:rPr b="1" i="0" lang="en-US" sz="4300" u="none" cap="none" strike="noStrike">
                <a:solidFill>
                  <a:schemeClr val="dk2"/>
                </a:solidFill>
                <a:latin typeface="Arimo"/>
                <a:ea typeface="Arimo"/>
                <a:cs typeface="Arimo"/>
                <a:sym typeface="Arimo"/>
              </a:rPr>
              <a:t>Community Monitoring: </a:t>
            </a:r>
            <a:r>
              <a:rPr b="0" i="0" lang="en-US" sz="4300" u="none" cap="none" strike="noStrike">
                <a:solidFill>
                  <a:schemeClr val="dk2"/>
                </a:solidFill>
                <a:latin typeface="Arimo"/>
                <a:ea typeface="Arimo"/>
                <a:cs typeface="Arimo"/>
                <a:sym typeface="Arimo"/>
              </a:rPr>
              <a:t>Surveillance of local resistance patterns to inform treatment guidelines.</a:t>
            </a:r>
            <a:endParaRPr b="0" i="0" sz="4300" u="none" cap="none" strike="noStrike">
              <a:solidFill>
                <a:schemeClr val="dk2"/>
              </a:solidFill>
              <a:latin typeface="Arimo"/>
              <a:ea typeface="Arimo"/>
              <a:cs typeface="Arimo"/>
              <a:sym typeface="Arimo"/>
            </a:endParaRPr>
          </a:p>
        </p:txBody>
      </p:sp>
      <p:sp>
        <p:nvSpPr>
          <p:cNvPr id="200" name="Google Shape;200;p10"/>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08" name="Shape 208"/>
        <p:cNvGrpSpPr/>
        <p:nvPr/>
      </p:nvGrpSpPr>
      <p:grpSpPr>
        <a:xfrm>
          <a:off x="0" y="0"/>
          <a:ext cx="0" cy="0"/>
          <a:chOff x="0" y="0"/>
          <a:chExt cx="0" cy="0"/>
        </a:xfrm>
      </p:grpSpPr>
      <p:sp>
        <p:nvSpPr>
          <p:cNvPr id="209" name="Google Shape;209;p1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10" name="Google Shape;210;p11"/>
          <p:cNvSpPr txBox="1"/>
          <p:nvPr/>
        </p:nvSpPr>
        <p:spPr>
          <a:xfrm>
            <a:off x="901850" y="-113575"/>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Case Studies and Clinical Evidence</a:t>
            </a:r>
            <a:endParaRPr b="1" i="0" sz="6900" u="none" cap="none" strike="noStrike">
              <a:solidFill>
                <a:srgbClr val="F37221"/>
              </a:solidFill>
              <a:latin typeface="Alice"/>
              <a:ea typeface="Alice"/>
              <a:cs typeface="Alice"/>
              <a:sym typeface="Alice"/>
            </a:endParaRPr>
          </a:p>
        </p:txBody>
      </p:sp>
      <p:sp>
        <p:nvSpPr>
          <p:cNvPr id="211" name="Google Shape;211;p11"/>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12" name="Google Shape;212;p11"/>
          <p:cNvSpPr txBox="1"/>
          <p:nvPr/>
        </p:nvSpPr>
        <p:spPr>
          <a:xfrm>
            <a:off x="1061000" y="795150"/>
            <a:ext cx="15362700" cy="8078700"/>
          </a:xfrm>
          <a:prstGeom prst="rect">
            <a:avLst/>
          </a:prstGeom>
          <a:noFill/>
          <a:ln>
            <a:noFill/>
          </a:ln>
        </p:spPr>
        <p:txBody>
          <a:bodyPr anchorCtr="0" anchor="t" bIns="91425" lIns="91425" spcFirstLastPara="1" rIns="91425" wrap="square" tIns="91425">
            <a:spAutoFit/>
          </a:bodyPr>
          <a:lstStyle/>
          <a:p>
            <a:pPr indent="-374650" lvl="0" marL="457200" marR="0" rtl="0" algn="l">
              <a:lnSpc>
                <a:spcPct val="135000"/>
              </a:lnSpc>
              <a:spcBef>
                <a:spcPts val="0"/>
              </a:spcBef>
              <a:spcAft>
                <a:spcPts val="0"/>
              </a:spcAft>
              <a:buClr>
                <a:schemeClr val="dk2"/>
              </a:buClr>
              <a:buSzPts val="2300"/>
              <a:buFont typeface="Arimo"/>
              <a:buChar char="●"/>
            </a:pPr>
            <a:r>
              <a:rPr b="1" i="0" lang="en-US" sz="3900" u="none" cap="none" strike="noStrike">
                <a:solidFill>
                  <a:schemeClr val="dk2"/>
                </a:solidFill>
                <a:latin typeface="Arimo"/>
                <a:ea typeface="Arimo"/>
                <a:cs typeface="Arimo"/>
                <a:sym typeface="Arimo"/>
              </a:rPr>
              <a:t>Case Study 1:</a:t>
            </a:r>
            <a:r>
              <a:rPr b="0" i="0" lang="en-US" sz="3900" u="none" cap="none" strike="noStrike">
                <a:solidFill>
                  <a:schemeClr val="dk2"/>
                </a:solidFill>
                <a:latin typeface="Arimo"/>
                <a:ea typeface="Arimo"/>
                <a:cs typeface="Arimo"/>
                <a:sym typeface="Arimo"/>
              </a:rPr>
              <a:t> A 3-year-old with severe bilateral AOM successfully treated with high-dose Amoxicillin-Clavulanic Acid, showing rapid symptom resolution.</a:t>
            </a:r>
            <a:endParaRPr b="0" i="0" sz="3900" u="none" cap="none" strike="noStrike">
              <a:solidFill>
                <a:schemeClr val="dk2"/>
              </a:solidFill>
              <a:latin typeface="Arimo"/>
              <a:ea typeface="Arimo"/>
              <a:cs typeface="Arimo"/>
              <a:sym typeface="Arimo"/>
            </a:endParaRPr>
          </a:p>
          <a:p>
            <a:pPr indent="-374650" lvl="0" marL="457200" marR="0" rtl="0" algn="l">
              <a:lnSpc>
                <a:spcPct val="135000"/>
              </a:lnSpc>
              <a:spcBef>
                <a:spcPts val="0"/>
              </a:spcBef>
              <a:spcAft>
                <a:spcPts val="0"/>
              </a:spcAft>
              <a:buClr>
                <a:schemeClr val="dk2"/>
              </a:buClr>
              <a:buSzPts val="2300"/>
              <a:buFont typeface="Arimo"/>
              <a:buChar char="●"/>
            </a:pPr>
            <a:r>
              <a:rPr b="1" i="0" lang="en-US" sz="3900" u="none" cap="none" strike="noStrike">
                <a:solidFill>
                  <a:schemeClr val="dk2"/>
                </a:solidFill>
                <a:latin typeface="Arimo"/>
                <a:ea typeface="Arimo"/>
                <a:cs typeface="Arimo"/>
                <a:sym typeface="Arimo"/>
              </a:rPr>
              <a:t>Case Study 2:</a:t>
            </a:r>
            <a:r>
              <a:rPr b="0" i="0" lang="en-US" sz="3900" u="none" cap="none" strike="noStrike">
                <a:solidFill>
                  <a:schemeClr val="dk2"/>
                </a:solidFill>
                <a:latin typeface="Arimo"/>
                <a:ea typeface="Arimo"/>
                <a:cs typeface="Arimo"/>
                <a:sym typeface="Arimo"/>
              </a:rPr>
              <a:t> Recurrent AOM in a 5-year-old managed with alternating antibiotic therapy to prevent resistance.</a:t>
            </a:r>
            <a:endParaRPr b="0" i="0" sz="3900" u="none" cap="none" strike="noStrike">
              <a:solidFill>
                <a:schemeClr val="dk2"/>
              </a:solidFill>
              <a:latin typeface="Arimo"/>
              <a:ea typeface="Arimo"/>
              <a:cs typeface="Arimo"/>
              <a:sym typeface="Arimo"/>
            </a:endParaRPr>
          </a:p>
          <a:p>
            <a:pPr indent="-374650" lvl="0" marL="457200" marR="0" rtl="0" algn="l">
              <a:lnSpc>
                <a:spcPct val="135000"/>
              </a:lnSpc>
              <a:spcBef>
                <a:spcPts val="0"/>
              </a:spcBef>
              <a:spcAft>
                <a:spcPts val="0"/>
              </a:spcAft>
              <a:buClr>
                <a:schemeClr val="dk2"/>
              </a:buClr>
              <a:buSzPts val="2300"/>
              <a:buFont typeface="Arimo"/>
              <a:buChar char="●"/>
            </a:pPr>
            <a:r>
              <a:rPr b="1" i="0" lang="en-US" sz="3900" u="none" cap="none" strike="noStrike">
                <a:solidFill>
                  <a:schemeClr val="dk2"/>
                </a:solidFill>
                <a:latin typeface="Arimo"/>
                <a:ea typeface="Arimo"/>
                <a:cs typeface="Arimo"/>
                <a:sym typeface="Arimo"/>
              </a:rPr>
              <a:t>Research Findings: </a:t>
            </a:r>
            <a:r>
              <a:rPr b="0" i="0" lang="en-US" sz="3900" u="none" cap="none" strike="noStrike">
                <a:solidFill>
                  <a:schemeClr val="dk2"/>
                </a:solidFill>
                <a:latin typeface="Arimo"/>
                <a:ea typeface="Arimo"/>
                <a:cs typeface="Arimo"/>
                <a:sym typeface="Arimo"/>
              </a:rPr>
              <a:t>Meta-analyses indicate superior clinical cure rates with Amoxicillin-Clavulanic Acid, particularly in beta-lactamase-producing infections.</a:t>
            </a:r>
            <a:endParaRPr b="0" i="0" sz="3900" u="none" cap="none" strike="noStrike">
              <a:solidFill>
                <a:schemeClr val="dk2"/>
              </a:solidFill>
              <a:latin typeface="Arimo"/>
              <a:ea typeface="Arimo"/>
              <a:cs typeface="Arimo"/>
              <a:sym typeface="Arimo"/>
            </a:endParaRPr>
          </a:p>
          <a:p>
            <a:pPr indent="-374650" lvl="0" marL="457200" marR="0" rtl="0" algn="l">
              <a:lnSpc>
                <a:spcPct val="135000"/>
              </a:lnSpc>
              <a:spcBef>
                <a:spcPts val="0"/>
              </a:spcBef>
              <a:spcAft>
                <a:spcPts val="0"/>
              </a:spcAft>
              <a:buClr>
                <a:schemeClr val="dk2"/>
              </a:buClr>
              <a:buSzPts val="2300"/>
              <a:buFont typeface="Arimo"/>
              <a:buChar char="●"/>
            </a:pPr>
            <a:r>
              <a:rPr b="1" i="0" lang="en-US" sz="3900" u="none" cap="none" strike="noStrike">
                <a:solidFill>
                  <a:schemeClr val="dk2"/>
                </a:solidFill>
                <a:latin typeface="Arimo"/>
                <a:ea typeface="Arimo"/>
                <a:cs typeface="Arimo"/>
                <a:sym typeface="Arimo"/>
              </a:rPr>
              <a:t>Clinical Outcomes: </a:t>
            </a:r>
            <a:r>
              <a:rPr b="0" i="0" lang="en-US" sz="3900" u="none" cap="none" strike="noStrike">
                <a:solidFill>
                  <a:schemeClr val="dk2"/>
                </a:solidFill>
                <a:latin typeface="Arimo"/>
                <a:ea typeface="Arimo"/>
                <a:cs typeface="Arimo"/>
                <a:sym typeface="Arimo"/>
              </a:rPr>
              <a:t>Reduced symptom duration, lower recurrence rates, and fewer complications.</a:t>
            </a:r>
            <a:endParaRPr b="0" i="0" sz="3900" u="none" cap="none" strike="noStrike">
              <a:solidFill>
                <a:schemeClr val="dk2"/>
              </a:solidFill>
              <a:latin typeface="Arimo"/>
              <a:ea typeface="Arimo"/>
              <a:cs typeface="Arimo"/>
              <a:sym typeface="Arimo"/>
            </a:endParaRPr>
          </a:p>
        </p:txBody>
      </p:sp>
      <p:sp>
        <p:nvSpPr>
          <p:cNvPr id="213" name="Google Shape;213;p11"/>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21" name="Shape 221"/>
        <p:cNvGrpSpPr/>
        <p:nvPr/>
      </p:nvGrpSpPr>
      <p:grpSpPr>
        <a:xfrm>
          <a:off x="0" y="0"/>
          <a:ext cx="0" cy="0"/>
          <a:chOff x="0" y="0"/>
          <a:chExt cx="0" cy="0"/>
        </a:xfrm>
      </p:grpSpPr>
      <p:sp>
        <p:nvSpPr>
          <p:cNvPr id="222" name="Google Shape;222;p1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23" name="Google Shape;223;p12"/>
          <p:cNvSpPr txBox="1"/>
          <p:nvPr/>
        </p:nvSpPr>
        <p:spPr>
          <a:xfrm>
            <a:off x="901850" y="-113575"/>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Conclusion</a:t>
            </a:r>
            <a:endParaRPr b="1" i="0" sz="6900" u="none" cap="none" strike="noStrike">
              <a:solidFill>
                <a:srgbClr val="F37221"/>
              </a:solidFill>
              <a:latin typeface="Alice"/>
              <a:ea typeface="Alice"/>
              <a:cs typeface="Alice"/>
              <a:sym typeface="Alice"/>
            </a:endParaRPr>
          </a:p>
        </p:txBody>
      </p:sp>
      <p:sp>
        <p:nvSpPr>
          <p:cNvPr id="224" name="Google Shape;224;p12"/>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25" name="Google Shape;225;p12"/>
          <p:cNvSpPr txBox="1"/>
          <p:nvPr/>
        </p:nvSpPr>
        <p:spPr>
          <a:xfrm>
            <a:off x="1061000" y="795150"/>
            <a:ext cx="15362700" cy="81579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30000"/>
              </a:lnSpc>
              <a:spcBef>
                <a:spcPts val="0"/>
              </a:spcBef>
              <a:spcAft>
                <a:spcPts val="0"/>
              </a:spcAft>
              <a:buClr>
                <a:schemeClr val="dk2"/>
              </a:buClr>
              <a:buSzPts val="2100"/>
              <a:buFont typeface="Arimo"/>
              <a:buChar char="●"/>
            </a:pPr>
            <a:r>
              <a:rPr b="1" i="0" lang="en-US" sz="3700" u="none" cap="none" strike="noStrike">
                <a:solidFill>
                  <a:schemeClr val="dk2"/>
                </a:solidFill>
                <a:latin typeface="Arimo"/>
                <a:ea typeface="Arimo"/>
                <a:cs typeface="Arimo"/>
                <a:sym typeface="Arimo"/>
              </a:rPr>
              <a:t>Summary:</a:t>
            </a:r>
            <a:r>
              <a:rPr b="0" i="0" lang="en-US" sz="3700" u="none" cap="none" strike="noStrike">
                <a:solidFill>
                  <a:schemeClr val="dk2"/>
                </a:solidFill>
                <a:latin typeface="Arimo"/>
                <a:ea typeface="Arimo"/>
                <a:cs typeface="Arimo"/>
                <a:sym typeface="Arimo"/>
              </a:rPr>
              <a:t> Amoxicillin-Clavulanic Acid remains a cornerstone in the management of otitis media due to its broad-spectrum efficacy and resistance mitigation.</a:t>
            </a:r>
            <a:endParaRPr b="0" i="0" sz="3700" u="none" cap="none" strike="noStrike">
              <a:solidFill>
                <a:schemeClr val="dk2"/>
              </a:solidFill>
              <a:latin typeface="Arimo"/>
              <a:ea typeface="Arimo"/>
              <a:cs typeface="Arimo"/>
              <a:sym typeface="Arimo"/>
            </a:endParaRPr>
          </a:p>
          <a:p>
            <a:pPr indent="-361950" lvl="0" marL="457200" marR="0" rtl="0" algn="l">
              <a:lnSpc>
                <a:spcPct val="130000"/>
              </a:lnSpc>
              <a:spcBef>
                <a:spcPts val="0"/>
              </a:spcBef>
              <a:spcAft>
                <a:spcPts val="0"/>
              </a:spcAft>
              <a:buClr>
                <a:schemeClr val="dk2"/>
              </a:buClr>
              <a:buSzPts val="2100"/>
              <a:buFont typeface="Arimo"/>
              <a:buChar char="●"/>
            </a:pPr>
            <a:r>
              <a:rPr b="1" i="0" lang="en-US" sz="3700" u="none" cap="none" strike="noStrike">
                <a:solidFill>
                  <a:schemeClr val="dk2"/>
                </a:solidFill>
                <a:latin typeface="Arimo"/>
                <a:ea typeface="Arimo"/>
                <a:cs typeface="Arimo"/>
                <a:sym typeface="Arimo"/>
              </a:rPr>
              <a:t>Best Practices: </a:t>
            </a:r>
            <a:r>
              <a:rPr b="0" i="0" lang="en-US" sz="3700" u="none" cap="none" strike="noStrike">
                <a:solidFill>
                  <a:schemeClr val="dk2"/>
                </a:solidFill>
                <a:latin typeface="Arimo"/>
                <a:ea typeface="Arimo"/>
                <a:cs typeface="Arimo"/>
                <a:sym typeface="Arimo"/>
              </a:rPr>
              <a:t>Accurate diagnosis, appropriate antibiotic use, and patient education are essential.</a:t>
            </a:r>
            <a:endParaRPr b="0" i="0" sz="3700" u="none" cap="none" strike="noStrike">
              <a:solidFill>
                <a:schemeClr val="dk2"/>
              </a:solidFill>
              <a:latin typeface="Arimo"/>
              <a:ea typeface="Arimo"/>
              <a:cs typeface="Arimo"/>
              <a:sym typeface="Arimo"/>
            </a:endParaRPr>
          </a:p>
          <a:p>
            <a:pPr indent="-361950" lvl="0" marL="457200" marR="0" rtl="0" algn="l">
              <a:lnSpc>
                <a:spcPct val="130000"/>
              </a:lnSpc>
              <a:spcBef>
                <a:spcPts val="0"/>
              </a:spcBef>
              <a:spcAft>
                <a:spcPts val="0"/>
              </a:spcAft>
              <a:buClr>
                <a:schemeClr val="dk2"/>
              </a:buClr>
              <a:buSzPts val="2100"/>
              <a:buFont typeface="Arimo"/>
              <a:buChar char="●"/>
            </a:pPr>
            <a:r>
              <a:rPr b="1" i="0" lang="en-US" sz="3700" u="none" cap="none" strike="noStrike">
                <a:solidFill>
                  <a:schemeClr val="dk2"/>
                </a:solidFill>
                <a:latin typeface="Arimo"/>
                <a:ea typeface="Arimo"/>
                <a:cs typeface="Arimo"/>
                <a:sym typeface="Arimo"/>
              </a:rPr>
              <a:t>Research Directions: </a:t>
            </a:r>
            <a:r>
              <a:rPr b="0" i="0" lang="en-US" sz="3700" u="none" cap="none" strike="noStrike">
                <a:solidFill>
                  <a:schemeClr val="dk2"/>
                </a:solidFill>
                <a:latin typeface="Arimo"/>
                <a:ea typeface="Arimo"/>
                <a:cs typeface="Arimo"/>
                <a:sym typeface="Arimo"/>
              </a:rPr>
              <a:t>Continued investigation into vaccine development, novel antibiotic therapies, and preventive measures to reduce the incidence of otitis media.</a:t>
            </a:r>
            <a:endParaRPr b="0" i="0" sz="3700" u="none" cap="none" strike="noStrike">
              <a:solidFill>
                <a:schemeClr val="dk2"/>
              </a:solidFill>
              <a:latin typeface="Arimo"/>
              <a:ea typeface="Arimo"/>
              <a:cs typeface="Arimo"/>
              <a:sym typeface="Arimo"/>
            </a:endParaRPr>
          </a:p>
          <a:p>
            <a:pPr indent="-361950" lvl="0" marL="457200" marR="0" rtl="0" algn="l">
              <a:lnSpc>
                <a:spcPct val="130000"/>
              </a:lnSpc>
              <a:spcBef>
                <a:spcPts val="0"/>
              </a:spcBef>
              <a:spcAft>
                <a:spcPts val="0"/>
              </a:spcAft>
              <a:buClr>
                <a:schemeClr val="dk2"/>
              </a:buClr>
              <a:buSzPts val="2100"/>
              <a:buFont typeface="Arimo"/>
              <a:buChar char="●"/>
            </a:pPr>
            <a:r>
              <a:rPr b="1" i="0" lang="en-US" sz="3700" u="none" cap="none" strike="noStrike">
                <a:solidFill>
                  <a:schemeClr val="dk2"/>
                </a:solidFill>
                <a:latin typeface="Arimo"/>
                <a:ea typeface="Arimo"/>
                <a:cs typeface="Arimo"/>
                <a:sym typeface="Arimo"/>
              </a:rPr>
              <a:t>Final Thoughts: </a:t>
            </a:r>
            <a:r>
              <a:rPr b="0" i="0" lang="en-US" sz="3700" u="none" cap="none" strike="noStrike">
                <a:solidFill>
                  <a:schemeClr val="dk2"/>
                </a:solidFill>
                <a:latin typeface="Arimo"/>
                <a:ea typeface="Arimo"/>
                <a:cs typeface="Arimo"/>
                <a:sym typeface="Arimo"/>
              </a:rPr>
              <a:t>Effective management of otitis media involves a multidisciplinary approach, combining clinical expertise, patient education, and adherence to evidence-based guidelines.</a:t>
            </a:r>
            <a:endParaRPr b="0" i="0" sz="3700" u="none" cap="none" strike="noStrike">
              <a:solidFill>
                <a:schemeClr val="dk2"/>
              </a:solidFill>
              <a:latin typeface="Arimo"/>
              <a:ea typeface="Arimo"/>
              <a:cs typeface="Arimo"/>
              <a:sym typeface="Arimo"/>
            </a:endParaRPr>
          </a:p>
        </p:txBody>
      </p:sp>
      <p:sp>
        <p:nvSpPr>
          <p:cNvPr id="226" name="Google Shape;226;p12"/>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7" name="Shape 97"/>
        <p:cNvGrpSpPr/>
        <p:nvPr/>
      </p:nvGrpSpPr>
      <p:grpSpPr>
        <a:xfrm>
          <a:off x="0" y="0"/>
          <a:ext cx="0" cy="0"/>
          <a:chOff x="0" y="0"/>
          <a:chExt cx="0" cy="0"/>
        </a:xfrm>
      </p:grpSpPr>
      <p:sp>
        <p:nvSpPr>
          <p:cNvPr id="98" name="Google Shape;98;p2"/>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9" name="Google Shape;99;p2"/>
          <p:cNvSpPr/>
          <p:nvPr/>
        </p:nvSpPr>
        <p:spPr>
          <a:xfrm>
            <a:off x="1369850" y="801588"/>
            <a:ext cx="4308821" cy="3716359"/>
          </a:xfrm>
          <a:custGeom>
            <a:rect b="b" l="l" r="r" t="t"/>
            <a:pathLst>
              <a:path extrusionOk="0" h="3716359" w="4308821">
                <a:moveTo>
                  <a:pt x="0" y="0"/>
                </a:moveTo>
                <a:lnTo>
                  <a:pt x="4308821" y="0"/>
                </a:lnTo>
                <a:lnTo>
                  <a:pt x="4308821" y="3716358"/>
                </a:lnTo>
                <a:lnTo>
                  <a:pt x="0" y="3716358"/>
                </a:lnTo>
                <a:lnTo>
                  <a:pt x="0" y="0"/>
                </a:lnTo>
                <a:close/>
              </a:path>
            </a:pathLst>
          </a:custGeom>
          <a:blipFill rotWithShape="1">
            <a:blip r:embed="rId4">
              <a:alphaModFix/>
            </a:blip>
            <a:stretch>
              <a:fillRect b="0" l="0" r="0" t="0"/>
            </a:stretch>
          </a:blipFill>
          <a:ln>
            <a:noFill/>
          </a:ln>
        </p:spPr>
      </p:sp>
      <p:sp>
        <p:nvSpPr>
          <p:cNvPr id="100" name="Google Shape;100;p2"/>
          <p:cNvSpPr txBox="1"/>
          <p:nvPr/>
        </p:nvSpPr>
        <p:spPr>
          <a:xfrm>
            <a:off x="-191397" y="5438575"/>
            <a:ext cx="10613100" cy="31401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7900"/>
              <a:buFont typeface="Arial"/>
              <a:buNone/>
            </a:pPr>
            <a:r>
              <a:rPr b="1" lang="en-US" sz="5100">
                <a:solidFill>
                  <a:schemeClr val="dk2"/>
                </a:solidFill>
                <a:latin typeface="Alice"/>
                <a:ea typeface="Alice"/>
                <a:cs typeface="Alice"/>
                <a:sym typeface="Alice"/>
              </a:rPr>
              <a:t>Dr Mrutunjay Dash</a:t>
            </a:r>
            <a:endParaRPr b="1" sz="5100">
              <a:solidFill>
                <a:schemeClr val="dk2"/>
              </a:solidFill>
              <a:latin typeface="Alice"/>
              <a:ea typeface="Alice"/>
              <a:cs typeface="Alice"/>
              <a:sym typeface="Alice"/>
            </a:endParaRPr>
          </a:p>
          <a:p>
            <a:pPr indent="0" lvl="0" marL="0" rtl="0" algn="ctr">
              <a:spcBef>
                <a:spcPts val="0"/>
              </a:spcBef>
              <a:spcAft>
                <a:spcPts val="0"/>
              </a:spcAft>
              <a:buClr>
                <a:schemeClr val="dk1"/>
              </a:buClr>
              <a:buSzPts val="7900"/>
              <a:buFont typeface="Arial"/>
              <a:buNone/>
            </a:pPr>
            <a:r>
              <a:rPr b="1" lang="en-US" sz="5100">
                <a:solidFill>
                  <a:schemeClr val="dk2"/>
                </a:solidFill>
                <a:latin typeface="Alice"/>
                <a:ea typeface="Alice"/>
                <a:cs typeface="Alice"/>
                <a:sym typeface="Alice"/>
              </a:rPr>
              <a:t>Professor, </a:t>
            </a:r>
            <a:endParaRPr b="1" sz="5100">
              <a:solidFill>
                <a:schemeClr val="dk2"/>
              </a:solidFill>
              <a:latin typeface="Alice"/>
              <a:ea typeface="Alice"/>
              <a:cs typeface="Alice"/>
              <a:sym typeface="Alice"/>
            </a:endParaRPr>
          </a:p>
          <a:p>
            <a:pPr indent="0" lvl="0" marL="0" rtl="0" algn="ctr">
              <a:spcBef>
                <a:spcPts val="0"/>
              </a:spcBef>
              <a:spcAft>
                <a:spcPts val="0"/>
              </a:spcAft>
              <a:buClr>
                <a:schemeClr val="dk1"/>
              </a:buClr>
              <a:buSzPts val="7900"/>
              <a:buFont typeface="Arial"/>
              <a:buNone/>
            </a:pPr>
            <a:r>
              <a:rPr b="1" lang="en-US" sz="5100">
                <a:solidFill>
                  <a:schemeClr val="dk2"/>
                </a:solidFill>
                <a:latin typeface="Alice"/>
                <a:ea typeface="Alice"/>
                <a:cs typeface="Alice"/>
                <a:sym typeface="Alice"/>
              </a:rPr>
              <a:t>Dept Of Pediatrics</a:t>
            </a:r>
            <a:endParaRPr b="1" sz="5100">
              <a:solidFill>
                <a:schemeClr val="dk2"/>
              </a:solidFill>
              <a:latin typeface="Alice"/>
              <a:ea typeface="Alice"/>
              <a:cs typeface="Alice"/>
              <a:sym typeface="Alice"/>
            </a:endParaRPr>
          </a:p>
          <a:p>
            <a:pPr indent="0" lvl="0" marL="0" rtl="0" algn="ctr">
              <a:spcBef>
                <a:spcPts val="0"/>
              </a:spcBef>
              <a:spcAft>
                <a:spcPts val="0"/>
              </a:spcAft>
              <a:buClr>
                <a:schemeClr val="dk1"/>
              </a:buClr>
              <a:buSzPts val="7900"/>
              <a:buFont typeface="Arial"/>
              <a:buNone/>
            </a:pPr>
            <a:r>
              <a:rPr b="1" lang="en-US" sz="5100">
                <a:solidFill>
                  <a:schemeClr val="dk2"/>
                </a:solidFill>
                <a:latin typeface="Alice"/>
                <a:ea typeface="Alice"/>
                <a:cs typeface="Alice"/>
                <a:sym typeface="Alice"/>
              </a:rPr>
              <a:t>IMS AND SUM HOSPITAL</a:t>
            </a:r>
            <a:endParaRPr sz="100"/>
          </a:p>
        </p:txBody>
      </p:sp>
      <p:sp>
        <p:nvSpPr>
          <p:cNvPr id="101" name="Google Shape;101;p2"/>
          <p:cNvSpPr txBox="1"/>
          <p:nvPr/>
        </p:nvSpPr>
        <p:spPr>
          <a:xfrm>
            <a:off x="8415659" y="2030722"/>
            <a:ext cx="9044100" cy="46404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Clr>
                <a:srgbClr val="000000"/>
              </a:buClr>
              <a:buSzPts val="3768"/>
              <a:buFont typeface="Arial"/>
              <a:buNone/>
            </a:pPr>
            <a:r>
              <a:rPr b="0" i="0" lang="en-US" sz="3768" u="none" cap="none" strike="noStrike">
                <a:solidFill>
                  <a:srgbClr val="000000"/>
                </a:solidFill>
                <a:latin typeface="Nunito Sans Black"/>
                <a:ea typeface="Nunito Sans Black"/>
                <a:cs typeface="Nunito Sans Black"/>
                <a:sym typeface="Nunito Sans Black"/>
              </a:rPr>
              <a:t>Dr Bhaskar, has confirmed that the presentation content is as per mainstream medical guidelines and medical academy guidelines and is not biased or in favor of any individual, group, product, or company.</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09" name="Shape 109"/>
        <p:cNvGrpSpPr/>
        <p:nvPr/>
      </p:nvGrpSpPr>
      <p:grpSpPr>
        <a:xfrm>
          <a:off x="0" y="0"/>
          <a:ext cx="0" cy="0"/>
          <a:chOff x="0" y="0"/>
          <a:chExt cx="0" cy="0"/>
        </a:xfrm>
      </p:grpSpPr>
      <p:sp>
        <p:nvSpPr>
          <p:cNvPr id="110" name="Google Shape;110;p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11" name="Google Shape;111;p3"/>
          <p:cNvSpPr txBox="1"/>
          <p:nvPr/>
        </p:nvSpPr>
        <p:spPr>
          <a:xfrm>
            <a:off x="901825" y="0"/>
            <a:ext cx="149907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Introduction</a:t>
            </a:r>
            <a:endParaRPr b="1" i="0" sz="6900" u="none" cap="none" strike="noStrike">
              <a:solidFill>
                <a:srgbClr val="F37221"/>
              </a:solidFill>
              <a:latin typeface="Alice"/>
              <a:ea typeface="Alice"/>
              <a:cs typeface="Alice"/>
              <a:sym typeface="Alice"/>
            </a:endParaRPr>
          </a:p>
        </p:txBody>
      </p:sp>
      <p:sp>
        <p:nvSpPr>
          <p:cNvPr id="112" name="Google Shape;112;p3"/>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13" name="Google Shape;113;p3"/>
          <p:cNvSpPr txBox="1"/>
          <p:nvPr/>
        </p:nvSpPr>
        <p:spPr>
          <a:xfrm>
            <a:off x="1277750" y="1062000"/>
            <a:ext cx="15305100" cy="7788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Clr>
                <a:schemeClr val="dk2"/>
              </a:buClr>
              <a:buSzPts val="2000"/>
              <a:buFont typeface="Arimo"/>
              <a:buChar char="●"/>
            </a:pPr>
            <a:r>
              <a:rPr b="1" i="0" lang="en-US" sz="3800" u="none" cap="none" strike="noStrike">
                <a:solidFill>
                  <a:schemeClr val="dk2"/>
                </a:solidFill>
                <a:latin typeface="Arimo"/>
                <a:ea typeface="Arimo"/>
                <a:cs typeface="Arimo"/>
                <a:sym typeface="Arimo"/>
              </a:rPr>
              <a:t>Overview:</a:t>
            </a:r>
            <a:r>
              <a:rPr b="0" i="0" lang="en-US" sz="3800" u="none" cap="none" strike="noStrike">
                <a:solidFill>
                  <a:schemeClr val="dk2"/>
                </a:solidFill>
                <a:latin typeface="Arimo"/>
                <a:ea typeface="Arimo"/>
                <a:cs typeface="Arimo"/>
                <a:sym typeface="Arimo"/>
              </a:rPr>
              <a:t> Otitis media (OM) is a significant health concern, affecting approximately 80% of children by age three. It is characterized by inflammation or infection of the middle ear.</a:t>
            </a:r>
            <a:endParaRPr b="0" i="0" sz="3800" u="none" cap="none" strike="noStrike">
              <a:solidFill>
                <a:schemeClr val="dk2"/>
              </a:solidFill>
              <a:latin typeface="Arimo"/>
              <a:ea typeface="Arimo"/>
              <a:cs typeface="Arimo"/>
              <a:sym typeface="Arimo"/>
            </a:endParaRPr>
          </a:p>
          <a:p>
            <a:pPr indent="-355600" lvl="0" marL="457200" marR="0" rtl="0" algn="l">
              <a:lnSpc>
                <a:spcPct val="150000"/>
              </a:lnSpc>
              <a:spcBef>
                <a:spcPts val="0"/>
              </a:spcBef>
              <a:spcAft>
                <a:spcPts val="0"/>
              </a:spcAft>
              <a:buClr>
                <a:schemeClr val="dk2"/>
              </a:buClr>
              <a:buSzPts val="2000"/>
              <a:buFont typeface="Arimo"/>
              <a:buChar char="●"/>
            </a:pPr>
            <a:r>
              <a:rPr b="1" i="0" lang="en-US" sz="3800" u="none" cap="none" strike="noStrike">
                <a:solidFill>
                  <a:schemeClr val="dk2"/>
                </a:solidFill>
                <a:latin typeface="Arimo"/>
                <a:ea typeface="Arimo"/>
                <a:cs typeface="Arimo"/>
                <a:sym typeface="Arimo"/>
              </a:rPr>
              <a:t>Prevalence: </a:t>
            </a:r>
            <a:r>
              <a:rPr b="0" i="0" lang="en-US" sz="3800" u="none" cap="none" strike="noStrike">
                <a:solidFill>
                  <a:schemeClr val="dk2"/>
                </a:solidFill>
                <a:latin typeface="Arimo"/>
                <a:ea typeface="Arimo"/>
                <a:cs typeface="Arimo"/>
                <a:sym typeface="Arimo"/>
              </a:rPr>
              <a:t>In the United States, OM accounts for nearly 30 million visits to healthcare providers annually.</a:t>
            </a:r>
            <a:endParaRPr b="0" i="0" sz="3800" u="none" cap="none" strike="noStrike">
              <a:solidFill>
                <a:schemeClr val="dk2"/>
              </a:solidFill>
              <a:latin typeface="Arimo"/>
              <a:ea typeface="Arimo"/>
              <a:cs typeface="Arimo"/>
              <a:sym typeface="Arimo"/>
            </a:endParaRPr>
          </a:p>
          <a:p>
            <a:pPr indent="-355600" lvl="0" marL="457200" marR="0" rtl="0" algn="l">
              <a:lnSpc>
                <a:spcPct val="150000"/>
              </a:lnSpc>
              <a:spcBef>
                <a:spcPts val="0"/>
              </a:spcBef>
              <a:spcAft>
                <a:spcPts val="0"/>
              </a:spcAft>
              <a:buClr>
                <a:schemeClr val="dk2"/>
              </a:buClr>
              <a:buSzPts val="2000"/>
              <a:buFont typeface="Arimo"/>
              <a:buChar char="●"/>
            </a:pPr>
            <a:r>
              <a:rPr b="1" i="0" lang="en-US" sz="3800" u="none" cap="none" strike="noStrike">
                <a:solidFill>
                  <a:schemeClr val="dk2"/>
                </a:solidFill>
                <a:latin typeface="Arimo"/>
                <a:ea typeface="Arimo"/>
                <a:cs typeface="Arimo"/>
                <a:sym typeface="Arimo"/>
              </a:rPr>
              <a:t>Impact: </a:t>
            </a:r>
            <a:r>
              <a:rPr b="0" i="0" lang="en-US" sz="3800" u="none" cap="none" strike="noStrike">
                <a:solidFill>
                  <a:schemeClr val="dk2"/>
                </a:solidFill>
                <a:latin typeface="Arimo"/>
                <a:ea typeface="Arimo"/>
                <a:cs typeface="Arimo"/>
                <a:sym typeface="Arimo"/>
              </a:rPr>
              <a:t>OM is the leading cause of hearing loss in children, which can impact speech and language development.</a:t>
            </a:r>
            <a:endParaRPr b="0" i="0" sz="3800" u="none" cap="none" strike="noStrike">
              <a:solidFill>
                <a:schemeClr val="dk2"/>
              </a:solidFill>
              <a:latin typeface="Arimo"/>
              <a:ea typeface="Arimo"/>
              <a:cs typeface="Arimo"/>
              <a:sym typeface="Arimo"/>
            </a:endParaRPr>
          </a:p>
          <a:p>
            <a:pPr indent="-355600" lvl="0" marL="457200" marR="0" rtl="0" algn="l">
              <a:lnSpc>
                <a:spcPct val="150000"/>
              </a:lnSpc>
              <a:spcBef>
                <a:spcPts val="0"/>
              </a:spcBef>
              <a:spcAft>
                <a:spcPts val="0"/>
              </a:spcAft>
              <a:buClr>
                <a:schemeClr val="dk2"/>
              </a:buClr>
              <a:buSzPts val="2000"/>
              <a:buFont typeface="Arimo"/>
              <a:buChar char="●"/>
            </a:pPr>
            <a:r>
              <a:rPr b="1" i="0" lang="en-US" sz="3800" u="none" cap="none" strike="noStrike">
                <a:solidFill>
                  <a:schemeClr val="dk2"/>
                </a:solidFill>
                <a:latin typeface="Arimo"/>
                <a:ea typeface="Arimo"/>
                <a:cs typeface="Arimo"/>
                <a:sym typeface="Arimo"/>
              </a:rPr>
              <a:t>Focus: </a:t>
            </a:r>
            <a:r>
              <a:rPr b="0" i="0" lang="en-US" sz="3800" u="none" cap="none" strike="noStrike">
                <a:solidFill>
                  <a:schemeClr val="dk2"/>
                </a:solidFill>
                <a:latin typeface="Arimo"/>
                <a:ea typeface="Arimo"/>
                <a:cs typeface="Arimo"/>
                <a:sym typeface="Arimo"/>
              </a:rPr>
              <a:t>Comprehensive management strategies with an emphasis on the Amoxicillin-Clavulanic Acid combination will be discussed.</a:t>
            </a:r>
            <a:endParaRPr b="0" i="0" sz="3800" u="none" cap="none" strike="noStrike">
              <a:solidFill>
                <a:schemeClr val="dk2"/>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21" name="Shape 121"/>
        <p:cNvGrpSpPr/>
        <p:nvPr/>
      </p:nvGrpSpPr>
      <p:grpSpPr>
        <a:xfrm>
          <a:off x="0" y="0"/>
          <a:ext cx="0" cy="0"/>
          <a:chOff x="0" y="0"/>
          <a:chExt cx="0" cy="0"/>
        </a:xfrm>
      </p:grpSpPr>
      <p:sp>
        <p:nvSpPr>
          <p:cNvPr id="122" name="Google Shape;122;p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23" name="Google Shape;123;p4"/>
          <p:cNvSpPr txBox="1"/>
          <p:nvPr/>
        </p:nvSpPr>
        <p:spPr>
          <a:xfrm>
            <a:off x="901850" y="-33462"/>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Pathophysiology of Otitis Media</a:t>
            </a:r>
            <a:endParaRPr b="1" i="0" sz="6900" u="none" cap="none" strike="noStrike">
              <a:solidFill>
                <a:srgbClr val="F37221"/>
              </a:solidFill>
              <a:latin typeface="Alice"/>
              <a:ea typeface="Alice"/>
              <a:cs typeface="Alice"/>
              <a:sym typeface="Alice"/>
            </a:endParaRPr>
          </a:p>
        </p:txBody>
      </p:sp>
      <p:sp>
        <p:nvSpPr>
          <p:cNvPr id="124" name="Google Shape;124;p4"/>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25" name="Google Shape;125;p4"/>
          <p:cNvSpPr txBox="1"/>
          <p:nvPr/>
        </p:nvSpPr>
        <p:spPr>
          <a:xfrm>
            <a:off x="1110200" y="1170938"/>
            <a:ext cx="16210500" cy="7665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25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Anatomy: </a:t>
            </a:r>
            <a:r>
              <a:rPr b="0" i="0" lang="en-US" sz="3600" u="none" cap="none" strike="noStrike">
                <a:solidFill>
                  <a:schemeClr val="dk2"/>
                </a:solidFill>
                <a:latin typeface="Arimo"/>
                <a:ea typeface="Arimo"/>
                <a:cs typeface="Arimo"/>
                <a:sym typeface="Arimo"/>
              </a:rPr>
              <a:t>The Eustachian tube, middle ear, and tympanic membrane are integral to OM development.</a:t>
            </a:r>
            <a:endParaRPr b="0" i="0" sz="3600" u="none" cap="none" strike="noStrike">
              <a:solidFill>
                <a:schemeClr val="dk2"/>
              </a:solidFill>
              <a:latin typeface="Arimo"/>
              <a:ea typeface="Arimo"/>
              <a:cs typeface="Arimo"/>
              <a:sym typeface="Arimo"/>
            </a:endParaRPr>
          </a:p>
          <a:p>
            <a:pPr indent="-342900" lvl="0" marL="457200" marR="0" rtl="0" algn="l">
              <a:lnSpc>
                <a:spcPct val="125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Etiology:</a:t>
            </a:r>
            <a:r>
              <a:rPr b="0" i="0" lang="en-US" sz="3600" u="none" cap="none" strike="noStrike">
                <a:solidFill>
                  <a:schemeClr val="dk2"/>
                </a:solidFill>
                <a:latin typeface="Arimo"/>
                <a:ea typeface="Arimo"/>
                <a:cs typeface="Arimo"/>
                <a:sym typeface="Arimo"/>
              </a:rPr>
              <a:t> OM often follows viral upper respiratory infections, leading to Eustachian tube dysfunction.</a:t>
            </a:r>
            <a:endParaRPr b="0" i="0" sz="3600" u="none" cap="none" strike="noStrike">
              <a:solidFill>
                <a:schemeClr val="dk2"/>
              </a:solidFill>
              <a:latin typeface="Arimo"/>
              <a:ea typeface="Arimo"/>
              <a:cs typeface="Arimo"/>
              <a:sym typeface="Arimo"/>
            </a:endParaRPr>
          </a:p>
          <a:p>
            <a:pPr indent="-342900" lvl="0" marL="457200" marR="0" rtl="0" algn="l">
              <a:lnSpc>
                <a:spcPct val="125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Common Pathogens:</a:t>
            </a:r>
            <a:endParaRPr b="1" i="0" sz="3600" u="none" cap="none" strike="noStrike">
              <a:solidFill>
                <a:schemeClr val="dk2"/>
              </a:solidFill>
              <a:latin typeface="Arimo"/>
              <a:ea typeface="Arimo"/>
              <a:cs typeface="Arimo"/>
              <a:sym typeface="Arimo"/>
            </a:endParaRPr>
          </a:p>
          <a:p>
            <a:pPr indent="-342900" lvl="1" marL="914400" marR="0" rtl="0" algn="l">
              <a:lnSpc>
                <a:spcPct val="125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Bacterial:</a:t>
            </a:r>
            <a:r>
              <a:rPr b="0" i="0" lang="en-US" sz="3600" u="none" cap="none" strike="noStrike">
                <a:solidFill>
                  <a:schemeClr val="dk2"/>
                </a:solidFill>
                <a:latin typeface="Arimo"/>
                <a:ea typeface="Arimo"/>
                <a:cs typeface="Arimo"/>
                <a:sym typeface="Arimo"/>
              </a:rPr>
              <a:t> Streptococcus pneumoniae, Haemophilus influenzae, Moraxella catarrhalis.</a:t>
            </a:r>
            <a:endParaRPr b="0" i="0" sz="3600" u="none" cap="none" strike="noStrike">
              <a:solidFill>
                <a:schemeClr val="dk2"/>
              </a:solidFill>
              <a:latin typeface="Arimo"/>
              <a:ea typeface="Arimo"/>
              <a:cs typeface="Arimo"/>
              <a:sym typeface="Arimo"/>
            </a:endParaRPr>
          </a:p>
          <a:p>
            <a:pPr indent="-342900" lvl="1" marL="914400" marR="0" rtl="0" algn="l">
              <a:lnSpc>
                <a:spcPct val="125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Viral:</a:t>
            </a:r>
            <a:r>
              <a:rPr b="0" i="0" lang="en-US" sz="3600" u="none" cap="none" strike="noStrike">
                <a:solidFill>
                  <a:schemeClr val="dk2"/>
                </a:solidFill>
                <a:latin typeface="Arimo"/>
                <a:ea typeface="Arimo"/>
                <a:cs typeface="Arimo"/>
                <a:sym typeface="Arimo"/>
              </a:rPr>
              <a:t> Respiratory syncytial virus (RSV), influenza virus, adenovirus.</a:t>
            </a:r>
            <a:endParaRPr b="0" i="0" sz="3600" u="none" cap="none" strike="noStrike">
              <a:solidFill>
                <a:schemeClr val="dk2"/>
              </a:solidFill>
              <a:latin typeface="Arimo"/>
              <a:ea typeface="Arimo"/>
              <a:cs typeface="Arimo"/>
              <a:sym typeface="Arimo"/>
            </a:endParaRPr>
          </a:p>
          <a:p>
            <a:pPr indent="-342900" lvl="0" marL="457200" marR="0" rtl="0" algn="l">
              <a:lnSpc>
                <a:spcPct val="125000"/>
              </a:lnSpc>
              <a:spcBef>
                <a:spcPts val="0"/>
              </a:spcBef>
              <a:spcAft>
                <a:spcPts val="0"/>
              </a:spcAft>
              <a:buClr>
                <a:schemeClr val="dk2"/>
              </a:buClr>
              <a:buSzPts val="1800"/>
              <a:buFont typeface="Arimo"/>
              <a:buChar char="●"/>
            </a:pPr>
            <a:r>
              <a:rPr b="1" i="0" lang="en-US" sz="3600" u="none" cap="none" strike="noStrike">
                <a:solidFill>
                  <a:schemeClr val="dk2"/>
                </a:solidFill>
                <a:latin typeface="Arimo"/>
                <a:ea typeface="Arimo"/>
                <a:cs typeface="Arimo"/>
                <a:sym typeface="Arimo"/>
              </a:rPr>
              <a:t>Mechanisms:</a:t>
            </a:r>
            <a:r>
              <a:rPr b="0" i="0" lang="en-US" sz="3600" u="none" cap="none" strike="noStrike">
                <a:solidFill>
                  <a:schemeClr val="dk2"/>
                </a:solidFill>
                <a:latin typeface="Arimo"/>
                <a:ea typeface="Arimo"/>
                <a:cs typeface="Arimo"/>
                <a:sym typeface="Arimo"/>
              </a:rPr>
              <a:t> Impaired Eustachian tube function causes fluid retention in the middle ear, providing a medium for bacterial growth and subsequent infection.</a:t>
            </a:r>
            <a:endParaRPr b="0" i="0" sz="3600" u="none" cap="none" strike="noStrike">
              <a:solidFill>
                <a:schemeClr val="dk2"/>
              </a:solidFill>
              <a:latin typeface="Arimo"/>
              <a:ea typeface="Arimo"/>
              <a:cs typeface="Arimo"/>
              <a:sym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33" name="Shape 133"/>
        <p:cNvGrpSpPr/>
        <p:nvPr/>
      </p:nvGrpSpPr>
      <p:grpSpPr>
        <a:xfrm>
          <a:off x="0" y="0"/>
          <a:ext cx="0" cy="0"/>
          <a:chOff x="0" y="0"/>
          <a:chExt cx="0" cy="0"/>
        </a:xfrm>
      </p:grpSpPr>
      <p:sp>
        <p:nvSpPr>
          <p:cNvPr id="134" name="Google Shape;134;p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35" name="Google Shape;135;p5"/>
          <p:cNvSpPr txBox="1"/>
          <p:nvPr/>
        </p:nvSpPr>
        <p:spPr>
          <a:xfrm>
            <a:off x="901825" y="0"/>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Clinical Presentation and Diagnosis</a:t>
            </a:r>
            <a:endParaRPr b="1" i="0" sz="6900" u="none" cap="none" strike="noStrike">
              <a:solidFill>
                <a:srgbClr val="F37221"/>
              </a:solidFill>
              <a:latin typeface="Alice"/>
              <a:ea typeface="Alice"/>
              <a:cs typeface="Alice"/>
              <a:sym typeface="Alice"/>
            </a:endParaRPr>
          </a:p>
        </p:txBody>
      </p:sp>
      <p:sp>
        <p:nvSpPr>
          <p:cNvPr id="136" name="Google Shape;136;p5"/>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37" name="Google Shape;137;p5"/>
          <p:cNvSpPr txBox="1"/>
          <p:nvPr/>
        </p:nvSpPr>
        <p:spPr>
          <a:xfrm>
            <a:off x="901825" y="1062000"/>
            <a:ext cx="16094100" cy="78732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25000"/>
              </a:lnSpc>
              <a:spcBef>
                <a:spcPts val="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Symptoms:</a:t>
            </a:r>
            <a:r>
              <a:rPr b="0" i="0" lang="en-US" sz="3700" u="none" cap="none" strike="noStrike">
                <a:solidFill>
                  <a:schemeClr val="dk2"/>
                </a:solidFill>
                <a:latin typeface="Arimo"/>
                <a:ea typeface="Arimo"/>
                <a:cs typeface="Arimo"/>
                <a:sym typeface="Arimo"/>
              </a:rPr>
              <a:t> Acute ear pain (otalgia), irritability, fever, hearing loss, and otorrhea.</a:t>
            </a:r>
            <a:endParaRPr b="0" i="0" sz="3700" u="none" cap="none" strike="noStrike">
              <a:solidFill>
                <a:schemeClr val="dk2"/>
              </a:solidFill>
              <a:latin typeface="Arimo"/>
              <a:ea typeface="Arimo"/>
              <a:cs typeface="Arimo"/>
              <a:sym typeface="Arimo"/>
            </a:endParaRPr>
          </a:p>
          <a:p>
            <a:pPr indent="-349250" lvl="0" marL="457200" marR="0" rtl="0" algn="l">
              <a:lnSpc>
                <a:spcPct val="125000"/>
              </a:lnSpc>
              <a:spcBef>
                <a:spcPts val="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Physical Examination: </a:t>
            </a:r>
            <a:r>
              <a:rPr b="0" i="0" lang="en-US" sz="3700" u="none" cap="none" strike="noStrike">
                <a:solidFill>
                  <a:schemeClr val="dk2"/>
                </a:solidFill>
                <a:latin typeface="Arimo"/>
                <a:ea typeface="Arimo"/>
                <a:cs typeface="Arimo"/>
                <a:sym typeface="Arimo"/>
              </a:rPr>
              <a:t>Otoscopic examination reveals a bulging, erythematous tympanic membrane with decreased mobility.</a:t>
            </a:r>
            <a:endParaRPr b="0" i="0" sz="3700" u="none" cap="none" strike="noStrike">
              <a:solidFill>
                <a:schemeClr val="dk2"/>
              </a:solidFill>
              <a:latin typeface="Arimo"/>
              <a:ea typeface="Arimo"/>
              <a:cs typeface="Arimo"/>
              <a:sym typeface="Arimo"/>
            </a:endParaRPr>
          </a:p>
          <a:p>
            <a:pPr indent="-349250" lvl="0" marL="457200" marR="0" rtl="0" algn="l">
              <a:lnSpc>
                <a:spcPct val="125000"/>
              </a:lnSpc>
              <a:spcBef>
                <a:spcPts val="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Diagnostic Tools:</a:t>
            </a:r>
            <a:endParaRPr b="1" i="0" sz="3700" u="none" cap="none" strike="noStrike">
              <a:solidFill>
                <a:schemeClr val="dk2"/>
              </a:solidFill>
              <a:latin typeface="Arimo"/>
              <a:ea typeface="Arimo"/>
              <a:cs typeface="Arimo"/>
              <a:sym typeface="Arimo"/>
            </a:endParaRPr>
          </a:p>
          <a:p>
            <a:pPr indent="-349250" lvl="1" marL="914400" marR="0" rtl="0" algn="l">
              <a:lnSpc>
                <a:spcPct val="125000"/>
              </a:lnSpc>
              <a:spcBef>
                <a:spcPts val="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Otoscopy: </a:t>
            </a:r>
            <a:r>
              <a:rPr b="0" i="0" lang="en-US" sz="3700" u="none" cap="none" strike="noStrike">
                <a:solidFill>
                  <a:schemeClr val="dk2"/>
                </a:solidFill>
                <a:latin typeface="Arimo"/>
                <a:ea typeface="Arimo"/>
                <a:cs typeface="Arimo"/>
                <a:sym typeface="Arimo"/>
              </a:rPr>
              <a:t>Visual inspection of the tympanic membrane.</a:t>
            </a:r>
            <a:endParaRPr b="0" i="0" sz="3700" u="none" cap="none" strike="noStrike">
              <a:solidFill>
                <a:schemeClr val="dk2"/>
              </a:solidFill>
              <a:latin typeface="Arimo"/>
              <a:ea typeface="Arimo"/>
              <a:cs typeface="Arimo"/>
              <a:sym typeface="Arimo"/>
            </a:endParaRPr>
          </a:p>
          <a:p>
            <a:pPr indent="-349250" lvl="1" marL="914400" marR="0" rtl="0" algn="l">
              <a:lnSpc>
                <a:spcPct val="125000"/>
              </a:lnSpc>
              <a:spcBef>
                <a:spcPts val="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Tympanometry: </a:t>
            </a:r>
            <a:r>
              <a:rPr b="0" i="0" lang="en-US" sz="3700" u="none" cap="none" strike="noStrike">
                <a:solidFill>
                  <a:schemeClr val="dk2"/>
                </a:solidFill>
                <a:latin typeface="Arimo"/>
                <a:ea typeface="Arimo"/>
                <a:cs typeface="Arimo"/>
                <a:sym typeface="Arimo"/>
              </a:rPr>
              <a:t>Assesses middle ear pressure and presence of effusion.</a:t>
            </a:r>
            <a:endParaRPr b="0" i="0" sz="3700" u="none" cap="none" strike="noStrike">
              <a:solidFill>
                <a:schemeClr val="dk2"/>
              </a:solidFill>
              <a:latin typeface="Arimo"/>
              <a:ea typeface="Arimo"/>
              <a:cs typeface="Arimo"/>
              <a:sym typeface="Arimo"/>
            </a:endParaRPr>
          </a:p>
          <a:p>
            <a:pPr indent="-349250" lvl="1" marL="914400" marR="0" rtl="0" algn="l">
              <a:lnSpc>
                <a:spcPct val="125000"/>
              </a:lnSpc>
              <a:spcBef>
                <a:spcPts val="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Pneumatic Otoscopy:</a:t>
            </a:r>
            <a:r>
              <a:rPr b="0" i="0" lang="en-US" sz="3700" u="none" cap="none" strike="noStrike">
                <a:solidFill>
                  <a:schemeClr val="dk2"/>
                </a:solidFill>
                <a:latin typeface="Arimo"/>
                <a:ea typeface="Arimo"/>
                <a:cs typeface="Arimo"/>
                <a:sym typeface="Arimo"/>
              </a:rPr>
              <a:t> Evaluates tympanic membrane mobility.</a:t>
            </a:r>
            <a:endParaRPr b="0" i="0" sz="3700" u="none" cap="none" strike="noStrike">
              <a:solidFill>
                <a:schemeClr val="dk2"/>
              </a:solidFill>
              <a:latin typeface="Arimo"/>
              <a:ea typeface="Arimo"/>
              <a:cs typeface="Arimo"/>
              <a:sym typeface="Arimo"/>
            </a:endParaRPr>
          </a:p>
          <a:p>
            <a:pPr indent="-349250" lvl="0" marL="457200" marR="0" rtl="0" algn="l">
              <a:lnSpc>
                <a:spcPct val="125000"/>
              </a:lnSpc>
              <a:spcBef>
                <a:spcPts val="0"/>
              </a:spcBef>
              <a:spcAft>
                <a:spcPts val="0"/>
              </a:spcAft>
              <a:buClr>
                <a:schemeClr val="dk2"/>
              </a:buClr>
              <a:buSzPts val="1900"/>
              <a:buFont typeface="Arimo"/>
              <a:buChar char="●"/>
            </a:pPr>
            <a:r>
              <a:rPr b="1" i="0" lang="en-US" sz="3700" u="none" cap="none" strike="noStrike">
                <a:solidFill>
                  <a:schemeClr val="dk2"/>
                </a:solidFill>
                <a:latin typeface="Arimo"/>
                <a:ea typeface="Arimo"/>
                <a:cs typeface="Arimo"/>
                <a:sym typeface="Arimo"/>
              </a:rPr>
              <a:t>Types: </a:t>
            </a:r>
            <a:r>
              <a:rPr b="0" i="0" lang="en-US" sz="3700" u="none" cap="none" strike="noStrike">
                <a:solidFill>
                  <a:schemeClr val="dk2"/>
                </a:solidFill>
                <a:latin typeface="Arimo"/>
                <a:ea typeface="Arimo"/>
                <a:cs typeface="Arimo"/>
                <a:sym typeface="Arimo"/>
              </a:rPr>
              <a:t>Acute Otitis Media (AOM), Otitis Media with Effusion (OME), and Chronic Suppurative Otitis Media (CSOM).</a:t>
            </a:r>
            <a:endParaRPr b="0" i="0" sz="3700" u="none" cap="none" strike="noStrike">
              <a:solidFill>
                <a:schemeClr val="dk2"/>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45" name="Shape 145"/>
        <p:cNvGrpSpPr/>
        <p:nvPr/>
      </p:nvGrpSpPr>
      <p:grpSpPr>
        <a:xfrm>
          <a:off x="0" y="0"/>
          <a:ext cx="0" cy="0"/>
          <a:chOff x="0" y="0"/>
          <a:chExt cx="0" cy="0"/>
        </a:xfrm>
      </p:grpSpPr>
      <p:sp>
        <p:nvSpPr>
          <p:cNvPr id="146" name="Google Shape;146;p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47" name="Google Shape;147;p6"/>
          <p:cNvSpPr txBox="1"/>
          <p:nvPr/>
        </p:nvSpPr>
        <p:spPr>
          <a:xfrm>
            <a:off x="901850" y="0"/>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 Treatment Overview for Otitis Media</a:t>
            </a:r>
            <a:endParaRPr b="1" i="0" sz="6900" u="none" cap="none" strike="noStrike">
              <a:solidFill>
                <a:srgbClr val="F37221"/>
              </a:solidFill>
              <a:latin typeface="Alice"/>
              <a:ea typeface="Alice"/>
              <a:cs typeface="Alice"/>
              <a:sym typeface="Alice"/>
            </a:endParaRPr>
          </a:p>
        </p:txBody>
      </p:sp>
      <p:sp>
        <p:nvSpPr>
          <p:cNvPr id="148" name="Google Shape;148;p6"/>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49" name="Google Shape;149;p6"/>
          <p:cNvSpPr txBox="1"/>
          <p:nvPr/>
        </p:nvSpPr>
        <p:spPr>
          <a:xfrm>
            <a:off x="1182650" y="1192700"/>
            <a:ext cx="15763500" cy="72651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50000"/>
              </a:lnSpc>
              <a:spcBef>
                <a:spcPts val="0"/>
              </a:spcBef>
              <a:spcAft>
                <a:spcPts val="0"/>
              </a:spcAft>
              <a:buClr>
                <a:schemeClr val="dk2"/>
              </a:buClr>
              <a:buSzPts val="2200"/>
              <a:buFont typeface="Arimo"/>
              <a:buChar char="●"/>
            </a:pPr>
            <a:r>
              <a:rPr b="1" i="0" lang="en-US" sz="4000" u="none" cap="none" strike="noStrike">
                <a:solidFill>
                  <a:schemeClr val="dk2"/>
                </a:solidFill>
                <a:latin typeface="Arimo"/>
                <a:ea typeface="Arimo"/>
                <a:cs typeface="Arimo"/>
                <a:sym typeface="Arimo"/>
              </a:rPr>
              <a:t>Initial Management:</a:t>
            </a:r>
            <a:endParaRPr b="1" i="0" sz="4000" u="none" cap="none" strike="noStrike">
              <a:solidFill>
                <a:schemeClr val="dk2"/>
              </a:solidFill>
              <a:latin typeface="Arimo"/>
              <a:ea typeface="Arimo"/>
              <a:cs typeface="Arimo"/>
              <a:sym typeface="Arimo"/>
            </a:endParaRPr>
          </a:p>
          <a:p>
            <a:pPr indent="-368300" lvl="1" marL="914400" marR="0" rtl="0" algn="l">
              <a:lnSpc>
                <a:spcPct val="150000"/>
              </a:lnSpc>
              <a:spcBef>
                <a:spcPts val="0"/>
              </a:spcBef>
              <a:spcAft>
                <a:spcPts val="0"/>
              </a:spcAft>
              <a:buClr>
                <a:schemeClr val="dk2"/>
              </a:buClr>
              <a:buSzPts val="2200"/>
              <a:buFont typeface="Arimo"/>
              <a:buChar char="○"/>
            </a:pPr>
            <a:r>
              <a:rPr b="1" i="0" lang="en-US" sz="4000" u="none" cap="none" strike="noStrike">
                <a:solidFill>
                  <a:schemeClr val="dk2"/>
                </a:solidFill>
                <a:latin typeface="Arimo"/>
                <a:ea typeface="Arimo"/>
                <a:cs typeface="Arimo"/>
                <a:sym typeface="Arimo"/>
              </a:rPr>
              <a:t>Analgesics:</a:t>
            </a:r>
            <a:r>
              <a:rPr b="0" i="0" lang="en-US" sz="4000" u="none" cap="none" strike="noStrike">
                <a:solidFill>
                  <a:schemeClr val="dk2"/>
                </a:solidFill>
                <a:latin typeface="Arimo"/>
                <a:ea typeface="Arimo"/>
                <a:cs typeface="Arimo"/>
                <a:sym typeface="Arimo"/>
              </a:rPr>
              <a:t> Acetaminophen or ibuprofen for pain relief.</a:t>
            </a:r>
            <a:endParaRPr b="0" i="0" sz="4000" u="none" cap="none" strike="noStrike">
              <a:solidFill>
                <a:schemeClr val="dk2"/>
              </a:solidFill>
              <a:latin typeface="Arimo"/>
              <a:ea typeface="Arimo"/>
              <a:cs typeface="Arimo"/>
              <a:sym typeface="Arimo"/>
            </a:endParaRPr>
          </a:p>
          <a:p>
            <a:pPr indent="-368300" lvl="1" marL="914400" marR="0" rtl="0" algn="l">
              <a:lnSpc>
                <a:spcPct val="150000"/>
              </a:lnSpc>
              <a:spcBef>
                <a:spcPts val="0"/>
              </a:spcBef>
              <a:spcAft>
                <a:spcPts val="0"/>
              </a:spcAft>
              <a:buClr>
                <a:schemeClr val="dk2"/>
              </a:buClr>
              <a:buSzPts val="2200"/>
              <a:buFont typeface="Arimo"/>
              <a:buChar char="○"/>
            </a:pPr>
            <a:r>
              <a:rPr b="1" i="0" lang="en-US" sz="4000" u="none" cap="none" strike="noStrike">
                <a:solidFill>
                  <a:schemeClr val="dk2"/>
                </a:solidFill>
                <a:latin typeface="Arimo"/>
                <a:ea typeface="Arimo"/>
                <a:cs typeface="Arimo"/>
                <a:sym typeface="Arimo"/>
              </a:rPr>
              <a:t>Observation: </a:t>
            </a:r>
            <a:r>
              <a:rPr b="0" i="0" lang="en-US" sz="4000" u="none" cap="none" strike="noStrike">
                <a:solidFill>
                  <a:schemeClr val="dk2"/>
                </a:solidFill>
                <a:latin typeface="Arimo"/>
                <a:ea typeface="Arimo"/>
                <a:cs typeface="Arimo"/>
                <a:sym typeface="Arimo"/>
              </a:rPr>
              <a:t>Watchful waiting in non-severe cases.</a:t>
            </a:r>
            <a:endParaRPr b="0" i="0" sz="4000" u="none" cap="none" strike="noStrike">
              <a:solidFill>
                <a:schemeClr val="dk2"/>
              </a:solidFill>
              <a:latin typeface="Arimo"/>
              <a:ea typeface="Arimo"/>
              <a:cs typeface="Arimo"/>
              <a:sym typeface="Arimo"/>
            </a:endParaRPr>
          </a:p>
          <a:p>
            <a:pPr indent="-368300" lvl="0" marL="457200" marR="0" rtl="0" algn="l">
              <a:lnSpc>
                <a:spcPct val="150000"/>
              </a:lnSpc>
              <a:spcBef>
                <a:spcPts val="0"/>
              </a:spcBef>
              <a:spcAft>
                <a:spcPts val="0"/>
              </a:spcAft>
              <a:buClr>
                <a:schemeClr val="dk2"/>
              </a:buClr>
              <a:buSzPts val="2200"/>
              <a:buFont typeface="Arimo"/>
              <a:buChar char="●"/>
            </a:pPr>
            <a:r>
              <a:rPr b="1" i="0" lang="en-US" sz="4000" u="none" cap="none" strike="noStrike">
                <a:solidFill>
                  <a:schemeClr val="dk2"/>
                </a:solidFill>
                <a:latin typeface="Arimo"/>
                <a:ea typeface="Arimo"/>
                <a:cs typeface="Arimo"/>
                <a:sym typeface="Arimo"/>
              </a:rPr>
              <a:t>Antibiotic Indications:</a:t>
            </a:r>
            <a:r>
              <a:rPr b="0" i="0" lang="en-US" sz="4000" u="none" cap="none" strike="noStrike">
                <a:solidFill>
                  <a:schemeClr val="dk2"/>
                </a:solidFill>
                <a:latin typeface="Arimo"/>
                <a:ea typeface="Arimo"/>
                <a:cs typeface="Arimo"/>
                <a:sym typeface="Arimo"/>
              </a:rPr>
              <a:t> Severe symptoms, bilateral AOM in children under two, or persistent symptoms after 48-72 hours of observation.</a:t>
            </a:r>
            <a:endParaRPr b="0" i="0" sz="4000" u="none" cap="none" strike="noStrike">
              <a:solidFill>
                <a:schemeClr val="dk2"/>
              </a:solidFill>
              <a:latin typeface="Arimo"/>
              <a:ea typeface="Arimo"/>
              <a:cs typeface="Arimo"/>
              <a:sym typeface="Arimo"/>
            </a:endParaRPr>
          </a:p>
          <a:p>
            <a:pPr indent="-368300" lvl="0" marL="457200" marR="0" rtl="0" algn="l">
              <a:lnSpc>
                <a:spcPct val="150000"/>
              </a:lnSpc>
              <a:spcBef>
                <a:spcPts val="0"/>
              </a:spcBef>
              <a:spcAft>
                <a:spcPts val="0"/>
              </a:spcAft>
              <a:buClr>
                <a:schemeClr val="dk2"/>
              </a:buClr>
              <a:buSzPts val="2200"/>
              <a:buFont typeface="Arimo"/>
              <a:buChar char="●"/>
            </a:pPr>
            <a:r>
              <a:rPr b="1" i="0" lang="en-US" sz="4000" u="none" cap="none" strike="noStrike">
                <a:solidFill>
                  <a:schemeClr val="dk2"/>
                </a:solidFill>
                <a:latin typeface="Arimo"/>
                <a:ea typeface="Arimo"/>
                <a:cs typeface="Arimo"/>
                <a:sym typeface="Arimo"/>
              </a:rPr>
              <a:t>Goals: </a:t>
            </a:r>
            <a:r>
              <a:rPr b="0" i="0" lang="en-US" sz="4000" u="none" cap="none" strike="noStrike">
                <a:solidFill>
                  <a:schemeClr val="dk2"/>
                </a:solidFill>
                <a:latin typeface="Arimo"/>
                <a:ea typeface="Arimo"/>
                <a:cs typeface="Arimo"/>
                <a:sym typeface="Arimo"/>
              </a:rPr>
              <a:t>Alleviate symptoms, eradicate infection, prevent complications, and avoid unnecessary antibiotic use.</a:t>
            </a:r>
            <a:endParaRPr b="0" i="0" sz="4000" u="none" cap="none" strike="noStrike">
              <a:solidFill>
                <a:schemeClr val="dk2"/>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57" name="Shape 157"/>
        <p:cNvGrpSpPr/>
        <p:nvPr/>
      </p:nvGrpSpPr>
      <p:grpSpPr>
        <a:xfrm>
          <a:off x="0" y="0"/>
          <a:ext cx="0" cy="0"/>
          <a:chOff x="0" y="0"/>
          <a:chExt cx="0" cy="0"/>
        </a:xfrm>
      </p:grpSpPr>
      <p:sp>
        <p:nvSpPr>
          <p:cNvPr id="158" name="Google Shape;158;p7"/>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59" name="Google Shape;159;p7"/>
          <p:cNvSpPr txBox="1"/>
          <p:nvPr/>
        </p:nvSpPr>
        <p:spPr>
          <a:xfrm>
            <a:off x="901850" y="-130025"/>
            <a:ext cx="15681000" cy="1970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400" u="none" cap="none" strike="noStrike">
                <a:solidFill>
                  <a:srgbClr val="F37221"/>
                </a:solidFill>
                <a:latin typeface="Alice"/>
                <a:ea typeface="Alice"/>
                <a:cs typeface="Alice"/>
                <a:sym typeface="Alice"/>
              </a:rPr>
              <a:t>Rationale for Using Amoxicillin-Clavulanic Acid</a:t>
            </a:r>
            <a:endParaRPr b="1" i="0" sz="6400" u="none" cap="none" strike="noStrike">
              <a:solidFill>
                <a:srgbClr val="F37221"/>
              </a:solidFill>
              <a:latin typeface="Alice"/>
              <a:ea typeface="Alice"/>
              <a:cs typeface="Alice"/>
              <a:sym typeface="Alice"/>
            </a:endParaRPr>
          </a:p>
        </p:txBody>
      </p:sp>
      <p:sp>
        <p:nvSpPr>
          <p:cNvPr id="160" name="Google Shape;160;p7"/>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61" name="Google Shape;161;p7"/>
          <p:cNvSpPr txBox="1"/>
          <p:nvPr/>
        </p:nvSpPr>
        <p:spPr>
          <a:xfrm>
            <a:off x="977350" y="1673075"/>
            <a:ext cx="15952200" cy="7026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30000"/>
              </a:lnSpc>
              <a:spcBef>
                <a:spcPts val="0"/>
              </a:spcBef>
              <a:spcAft>
                <a:spcPts val="0"/>
              </a:spcAft>
              <a:buClr>
                <a:schemeClr val="dk2"/>
              </a:buClr>
              <a:buSzPts val="1700"/>
              <a:buFont typeface="Arimo"/>
              <a:buChar char="●"/>
            </a:pPr>
            <a:r>
              <a:rPr b="1" i="0" lang="en-US" sz="3500" u="none" cap="none" strike="noStrike">
                <a:solidFill>
                  <a:schemeClr val="dk2"/>
                </a:solidFill>
                <a:latin typeface="Arimo"/>
                <a:ea typeface="Arimo"/>
                <a:cs typeface="Arimo"/>
                <a:sym typeface="Arimo"/>
              </a:rPr>
              <a:t>Antimicrobial Spectrum: </a:t>
            </a:r>
            <a:r>
              <a:rPr b="0" i="0" lang="en-US" sz="3500" u="none" cap="none" strike="noStrike">
                <a:solidFill>
                  <a:schemeClr val="dk2"/>
                </a:solidFill>
                <a:latin typeface="Arimo"/>
                <a:ea typeface="Arimo"/>
                <a:cs typeface="Arimo"/>
                <a:sym typeface="Arimo"/>
              </a:rPr>
              <a:t>Effective against beta-lactamase-producing pathogens such as Haemophilus influenzae and Moraxella catarrhalis.</a:t>
            </a:r>
            <a:endParaRPr b="0" i="0" sz="3500" u="none" cap="none" strike="noStrike">
              <a:solidFill>
                <a:schemeClr val="dk2"/>
              </a:solidFill>
              <a:latin typeface="Arimo"/>
              <a:ea typeface="Arimo"/>
              <a:cs typeface="Arimo"/>
              <a:sym typeface="Arimo"/>
            </a:endParaRPr>
          </a:p>
          <a:p>
            <a:pPr indent="-336550" lvl="0" marL="457200" marR="0" rtl="0" algn="l">
              <a:lnSpc>
                <a:spcPct val="130000"/>
              </a:lnSpc>
              <a:spcBef>
                <a:spcPts val="0"/>
              </a:spcBef>
              <a:spcAft>
                <a:spcPts val="0"/>
              </a:spcAft>
              <a:buClr>
                <a:schemeClr val="dk2"/>
              </a:buClr>
              <a:buSzPts val="1700"/>
              <a:buFont typeface="Arimo"/>
              <a:buChar char="●"/>
            </a:pPr>
            <a:r>
              <a:rPr b="1" i="0" lang="en-US" sz="3500" u="none" cap="none" strike="noStrike">
                <a:solidFill>
                  <a:schemeClr val="dk2"/>
                </a:solidFill>
                <a:latin typeface="Arimo"/>
                <a:ea typeface="Arimo"/>
                <a:cs typeface="Arimo"/>
                <a:sym typeface="Arimo"/>
              </a:rPr>
              <a:t>Mechanism:</a:t>
            </a:r>
            <a:endParaRPr b="1" i="0" sz="3500" u="none" cap="none" strike="noStrike">
              <a:solidFill>
                <a:schemeClr val="dk2"/>
              </a:solidFill>
              <a:latin typeface="Arimo"/>
              <a:ea typeface="Arimo"/>
              <a:cs typeface="Arimo"/>
              <a:sym typeface="Arimo"/>
            </a:endParaRPr>
          </a:p>
          <a:p>
            <a:pPr indent="-336550" lvl="1" marL="914400" marR="0" rtl="0" algn="l">
              <a:lnSpc>
                <a:spcPct val="130000"/>
              </a:lnSpc>
              <a:spcBef>
                <a:spcPts val="0"/>
              </a:spcBef>
              <a:spcAft>
                <a:spcPts val="0"/>
              </a:spcAft>
              <a:buClr>
                <a:schemeClr val="dk2"/>
              </a:buClr>
              <a:buSzPts val="1700"/>
              <a:buFont typeface="Arimo"/>
              <a:buChar char="○"/>
            </a:pPr>
            <a:r>
              <a:rPr b="1" i="0" lang="en-US" sz="3500" u="none" cap="none" strike="noStrike">
                <a:solidFill>
                  <a:schemeClr val="dk2"/>
                </a:solidFill>
                <a:latin typeface="Arimo"/>
                <a:ea typeface="Arimo"/>
                <a:cs typeface="Arimo"/>
                <a:sym typeface="Arimo"/>
              </a:rPr>
              <a:t>Amoxicillin:</a:t>
            </a:r>
            <a:r>
              <a:rPr b="0" i="0" lang="en-US" sz="3500" u="none" cap="none" strike="noStrike">
                <a:solidFill>
                  <a:schemeClr val="dk2"/>
                </a:solidFill>
                <a:latin typeface="Arimo"/>
                <a:ea typeface="Arimo"/>
                <a:cs typeface="Arimo"/>
                <a:sym typeface="Arimo"/>
              </a:rPr>
              <a:t> Bactericidal action against gram-positive bacteria.</a:t>
            </a:r>
            <a:endParaRPr b="0" i="0" sz="3500" u="none" cap="none" strike="noStrike">
              <a:solidFill>
                <a:schemeClr val="dk2"/>
              </a:solidFill>
              <a:latin typeface="Arimo"/>
              <a:ea typeface="Arimo"/>
              <a:cs typeface="Arimo"/>
              <a:sym typeface="Arimo"/>
            </a:endParaRPr>
          </a:p>
          <a:p>
            <a:pPr indent="-336550" lvl="1" marL="914400" marR="0" rtl="0" algn="l">
              <a:lnSpc>
                <a:spcPct val="130000"/>
              </a:lnSpc>
              <a:spcBef>
                <a:spcPts val="0"/>
              </a:spcBef>
              <a:spcAft>
                <a:spcPts val="0"/>
              </a:spcAft>
              <a:buClr>
                <a:schemeClr val="dk2"/>
              </a:buClr>
              <a:buSzPts val="1700"/>
              <a:buFont typeface="Arimo"/>
              <a:buChar char="○"/>
            </a:pPr>
            <a:r>
              <a:rPr b="1" i="0" lang="en-US" sz="3500" u="none" cap="none" strike="noStrike">
                <a:solidFill>
                  <a:schemeClr val="dk2"/>
                </a:solidFill>
                <a:latin typeface="Arimo"/>
                <a:ea typeface="Arimo"/>
                <a:cs typeface="Arimo"/>
                <a:sym typeface="Arimo"/>
              </a:rPr>
              <a:t>Clavulanic Acid:</a:t>
            </a:r>
            <a:r>
              <a:rPr b="0" i="0" lang="en-US" sz="3500" u="none" cap="none" strike="noStrike">
                <a:solidFill>
                  <a:schemeClr val="dk2"/>
                </a:solidFill>
                <a:latin typeface="Arimo"/>
                <a:ea typeface="Arimo"/>
                <a:cs typeface="Arimo"/>
                <a:sym typeface="Arimo"/>
              </a:rPr>
              <a:t> Beta-lactamase inhibitor, prevents bacterial resistance by inhibiting enzyme degradation.</a:t>
            </a:r>
            <a:endParaRPr b="0" i="0" sz="3500" u="none" cap="none" strike="noStrike">
              <a:solidFill>
                <a:schemeClr val="dk2"/>
              </a:solidFill>
              <a:latin typeface="Arimo"/>
              <a:ea typeface="Arimo"/>
              <a:cs typeface="Arimo"/>
              <a:sym typeface="Arimo"/>
            </a:endParaRPr>
          </a:p>
          <a:p>
            <a:pPr indent="-336550" lvl="0" marL="457200" marR="0" rtl="0" algn="l">
              <a:lnSpc>
                <a:spcPct val="130000"/>
              </a:lnSpc>
              <a:spcBef>
                <a:spcPts val="0"/>
              </a:spcBef>
              <a:spcAft>
                <a:spcPts val="0"/>
              </a:spcAft>
              <a:buClr>
                <a:schemeClr val="dk2"/>
              </a:buClr>
              <a:buSzPts val="1700"/>
              <a:buFont typeface="Arimo"/>
              <a:buChar char="●"/>
            </a:pPr>
            <a:r>
              <a:rPr b="1" i="0" lang="en-US" sz="3500" u="none" cap="none" strike="noStrike">
                <a:solidFill>
                  <a:schemeClr val="dk2"/>
                </a:solidFill>
                <a:latin typeface="Arimo"/>
                <a:ea typeface="Arimo"/>
                <a:cs typeface="Arimo"/>
                <a:sym typeface="Arimo"/>
              </a:rPr>
              <a:t>Clinical Superiority: </a:t>
            </a:r>
            <a:r>
              <a:rPr b="0" i="0" lang="en-US" sz="3500" u="none" cap="none" strike="noStrike">
                <a:solidFill>
                  <a:schemeClr val="dk2"/>
                </a:solidFill>
                <a:latin typeface="Arimo"/>
                <a:ea typeface="Arimo"/>
                <a:cs typeface="Arimo"/>
                <a:sym typeface="Arimo"/>
              </a:rPr>
              <a:t>Demonstrated efficacy in clinical trials for mixed bacterial infections.</a:t>
            </a:r>
            <a:endParaRPr b="0" i="0" sz="3500" u="none" cap="none" strike="noStrike">
              <a:solidFill>
                <a:schemeClr val="dk2"/>
              </a:solidFill>
              <a:latin typeface="Arimo"/>
              <a:ea typeface="Arimo"/>
              <a:cs typeface="Arimo"/>
              <a:sym typeface="Arimo"/>
            </a:endParaRPr>
          </a:p>
          <a:p>
            <a:pPr indent="-336550" lvl="0" marL="457200" marR="0" rtl="0" algn="l">
              <a:lnSpc>
                <a:spcPct val="130000"/>
              </a:lnSpc>
              <a:spcBef>
                <a:spcPts val="0"/>
              </a:spcBef>
              <a:spcAft>
                <a:spcPts val="0"/>
              </a:spcAft>
              <a:buClr>
                <a:schemeClr val="dk2"/>
              </a:buClr>
              <a:buSzPts val="1700"/>
              <a:buFont typeface="Arimo"/>
              <a:buChar char="●"/>
            </a:pPr>
            <a:r>
              <a:rPr b="1" i="0" lang="en-US" sz="3500" u="none" cap="none" strike="noStrike">
                <a:solidFill>
                  <a:schemeClr val="dk2"/>
                </a:solidFill>
                <a:latin typeface="Arimo"/>
                <a:ea typeface="Arimo"/>
                <a:cs typeface="Arimo"/>
                <a:sym typeface="Arimo"/>
              </a:rPr>
              <a:t>Resistance Management:</a:t>
            </a:r>
            <a:r>
              <a:rPr b="0" i="0" lang="en-US" sz="3500" u="none" cap="none" strike="noStrike">
                <a:solidFill>
                  <a:schemeClr val="dk2"/>
                </a:solidFill>
                <a:latin typeface="Arimo"/>
                <a:ea typeface="Arimo"/>
                <a:cs typeface="Arimo"/>
                <a:sym typeface="Arimo"/>
              </a:rPr>
              <a:t> Reduces the selection pressure for resistant strains due to broad-spectrum activity.</a:t>
            </a:r>
            <a:endParaRPr b="0" i="0" sz="3500" u="none" cap="none" strike="noStrike">
              <a:solidFill>
                <a:schemeClr val="dk2"/>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69" name="Shape 169"/>
        <p:cNvGrpSpPr/>
        <p:nvPr/>
      </p:nvGrpSpPr>
      <p:grpSpPr>
        <a:xfrm>
          <a:off x="0" y="0"/>
          <a:ext cx="0" cy="0"/>
          <a:chOff x="0" y="0"/>
          <a:chExt cx="0" cy="0"/>
        </a:xfrm>
      </p:grpSpPr>
      <p:sp>
        <p:nvSpPr>
          <p:cNvPr id="170" name="Google Shape;170;p8"/>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71" name="Google Shape;171;p8"/>
          <p:cNvSpPr txBox="1"/>
          <p:nvPr/>
        </p:nvSpPr>
        <p:spPr>
          <a:xfrm>
            <a:off x="901850" y="-130025"/>
            <a:ext cx="15681000" cy="985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400" u="none" cap="none" strike="noStrike">
                <a:solidFill>
                  <a:srgbClr val="F37221"/>
                </a:solidFill>
                <a:latin typeface="Alice"/>
                <a:ea typeface="Alice"/>
                <a:cs typeface="Alice"/>
                <a:sym typeface="Alice"/>
              </a:rPr>
              <a:t>Efficacy Against Common Pathogens</a:t>
            </a:r>
            <a:endParaRPr b="1" i="0" sz="6400" u="none" cap="none" strike="noStrike">
              <a:solidFill>
                <a:srgbClr val="F37221"/>
              </a:solidFill>
              <a:latin typeface="Alice"/>
              <a:ea typeface="Alice"/>
              <a:cs typeface="Alice"/>
              <a:sym typeface="Alice"/>
            </a:endParaRPr>
          </a:p>
        </p:txBody>
      </p:sp>
      <p:sp>
        <p:nvSpPr>
          <p:cNvPr id="172" name="Google Shape;172;p8"/>
          <p:cNvSpPr txBox="1"/>
          <p:nvPr/>
        </p:nvSpPr>
        <p:spPr>
          <a:xfrm>
            <a:off x="1848061"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73" name="Google Shape;173;p8"/>
          <p:cNvSpPr txBox="1"/>
          <p:nvPr/>
        </p:nvSpPr>
        <p:spPr>
          <a:xfrm>
            <a:off x="1117800" y="855175"/>
            <a:ext cx="15613200" cy="77886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50000"/>
              </a:lnSpc>
              <a:spcBef>
                <a:spcPts val="0"/>
              </a:spcBef>
              <a:spcAft>
                <a:spcPts val="0"/>
              </a:spcAft>
              <a:buClr>
                <a:schemeClr val="dk2"/>
              </a:buClr>
              <a:buSzPts val="2800"/>
              <a:buFont typeface="Arimo"/>
              <a:buChar char="●"/>
            </a:pPr>
            <a:r>
              <a:rPr b="1" i="0" lang="en-US" sz="3800" u="none" cap="none" strike="noStrike">
                <a:solidFill>
                  <a:schemeClr val="dk2"/>
                </a:solidFill>
                <a:latin typeface="Arimo"/>
                <a:ea typeface="Arimo"/>
                <a:cs typeface="Arimo"/>
                <a:sym typeface="Arimo"/>
              </a:rPr>
              <a:t>Streptococcus pneumoniae:</a:t>
            </a:r>
            <a:r>
              <a:rPr b="0" i="0" lang="en-US" sz="3800" u="none" cap="none" strike="noStrike">
                <a:solidFill>
                  <a:schemeClr val="dk2"/>
                </a:solidFill>
                <a:latin typeface="Arimo"/>
                <a:ea typeface="Arimo"/>
                <a:cs typeface="Arimo"/>
                <a:sym typeface="Arimo"/>
              </a:rPr>
              <a:t> Amoxicillin alone is effective, but the addition of clavulanic acid provides enhanced activity against resistant strains.</a:t>
            </a:r>
            <a:endParaRPr b="0" i="0" sz="3800" u="none" cap="none" strike="noStrike">
              <a:solidFill>
                <a:schemeClr val="dk2"/>
              </a:solidFill>
              <a:latin typeface="Arimo"/>
              <a:ea typeface="Arimo"/>
              <a:cs typeface="Arimo"/>
              <a:sym typeface="Arimo"/>
            </a:endParaRPr>
          </a:p>
          <a:p>
            <a:pPr indent="-406400" lvl="0" marL="457200" marR="0" rtl="0" algn="l">
              <a:lnSpc>
                <a:spcPct val="150000"/>
              </a:lnSpc>
              <a:spcBef>
                <a:spcPts val="0"/>
              </a:spcBef>
              <a:spcAft>
                <a:spcPts val="0"/>
              </a:spcAft>
              <a:buClr>
                <a:schemeClr val="dk2"/>
              </a:buClr>
              <a:buSzPts val="2800"/>
              <a:buFont typeface="Arimo"/>
              <a:buChar char="●"/>
            </a:pPr>
            <a:r>
              <a:rPr b="1" i="0" lang="en-US" sz="3800" u="none" cap="none" strike="noStrike">
                <a:solidFill>
                  <a:schemeClr val="dk2"/>
                </a:solidFill>
                <a:latin typeface="Arimo"/>
                <a:ea typeface="Arimo"/>
                <a:cs typeface="Arimo"/>
                <a:sym typeface="Arimo"/>
              </a:rPr>
              <a:t>Haemophilus influenzae: </a:t>
            </a:r>
            <a:r>
              <a:rPr b="0" i="0" lang="en-US" sz="3800" u="none" cap="none" strike="noStrike">
                <a:solidFill>
                  <a:schemeClr val="dk2"/>
                </a:solidFill>
                <a:latin typeface="Arimo"/>
                <a:ea typeface="Arimo"/>
                <a:cs typeface="Arimo"/>
                <a:sym typeface="Arimo"/>
              </a:rPr>
              <a:t>High rates of beta-lactamase production necessitate clavulanic acid for effective treatment.</a:t>
            </a:r>
            <a:endParaRPr b="0" i="0" sz="3800" u="none" cap="none" strike="noStrike">
              <a:solidFill>
                <a:schemeClr val="dk2"/>
              </a:solidFill>
              <a:latin typeface="Arimo"/>
              <a:ea typeface="Arimo"/>
              <a:cs typeface="Arimo"/>
              <a:sym typeface="Arimo"/>
            </a:endParaRPr>
          </a:p>
          <a:p>
            <a:pPr indent="-406400" lvl="0" marL="457200" marR="0" rtl="0" algn="l">
              <a:lnSpc>
                <a:spcPct val="150000"/>
              </a:lnSpc>
              <a:spcBef>
                <a:spcPts val="0"/>
              </a:spcBef>
              <a:spcAft>
                <a:spcPts val="0"/>
              </a:spcAft>
              <a:buClr>
                <a:schemeClr val="dk2"/>
              </a:buClr>
              <a:buSzPts val="2800"/>
              <a:buFont typeface="Arimo"/>
              <a:buChar char="●"/>
            </a:pPr>
            <a:r>
              <a:rPr b="1" i="0" lang="en-US" sz="3800" u="none" cap="none" strike="noStrike">
                <a:solidFill>
                  <a:schemeClr val="dk2"/>
                </a:solidFill>
                <a:latin typeface="Arimo"/>
                <a:ea typeface="Arimo"/>
                <a:cs typeface="Arimo"/>
                <a:sym typeface="Arimo"/>
              </a:rPr>
              <a:t>Moraxella catarrhalis: </a:t>
            </a:r>
            <a:r>
              <a:rPr b="0" i="0" lang="en-US" sz="3800" u="none" cap="none" strike="noStrike">
                <a:solidFill>
                  <a:schemeClr val="dk2"/>
                </a:solidFill>
                <a:latin typeface="Arimo"/>
                <a:ea typeface="Arimo"/>
                <a:cs typeface="Arimo"/>
                <a:sym typeface="Arimo"/>
              </a:rPr>
              <a:t>Nearly universally produces beta-lactamase, making Amoxicillin-Clavulanic Acid a preferred treatment.</a:t>
            </a:r>
            <a:endParaRPr b="0" i="0" sz="3800" u="none" cap="none" strike="noStrike">
              <a:solidFill>
                <a:schemeClr val="dk2"/>
              </a:solidFill>
              <a:latin typeface="Arimo"/>
              <a:ea typeface="Arimo"/>
              <a:cs typeface="Arimo"/>
              <a:sym typeface="Arimo"/>
            </a:endParaRPr>
          </a:p>
          <a:p>
            <a:pPr indent="-406400" lvl="0" marL="457200" marR="0" rtl="0" algn="l">
              <a:lnSpc>
                <a:spcPct val="150000"/>
              </a:lnSpc>
              <a:spcBef>
                <a:spcPts val="0"/>
              </a:spcBef>
              <a:spcAft>
                <a:spcPts val="0"/>
              </a:spcAft>
              <a:buClr>
                <a:schemeClr val="dk2"/>
              </a:buClr>
              <a:buSzPts val="2800"/>
              <a:buFont typeface="Arimo"/>
              <a:buChar char="●"/>
            </a:pPr>
            <a:r>
              <a:rPr b="1" i="0" lang="en-US" sz="3800" u="none" cap="none" strike="noStrike">
                <a:solidFill>
                  <a:schemeClr val="dk2"/>
                </a:solidFill>
                <a:latin typeface="Arimo"/>
                <a:ea typeface="Arimo"/>
                <a:cs typeface="Arimo"/>
                <a:sym typeface="Arimo"/>
              </a:rPr>
              <a:t>Clinical Evidence: </a:t>
            </a:r>
            <a:r>
              <a:rPr b="0" i="0" lang="en-US" sz="3800" u="none" cap="none" strike="noStrike">
                <a:solidFill>
                  <a:schemeClr val="dk2"/>
                </a:solidFill>
                <a:latin typeface="Arimo"/>
                <a:ea typeface="Arimo"/>
                <a:cs typeface="Arimo"/>
                <a:sym typeface="Arimo"/>
              </a:rPr>
              <a:t>Studies show higher eradication rates and clinical cure with Amoxicillin-Clavulanic Acid compared to other antibiotics.</a:t>
            </a:r>
            <a:endParaRPr b="0" i="0" sz="3800" u="none" cap="none" strike="noStrike">
              <a:solidFill>
                <a:schemeClr val="dk2"/>
              </a:solidFill>
              <a:latin typeface="Arimo"/>
              <a:ea typeface="Arimo"/>
              <a:cs typeface="Arimo"/>
              <a:sym typeface="Arimo"/>
            </a:endParaRPr>
          </a:p>
        </p:txBody>
      </p:sp>
      <p:sp>
        <p:nvSpPr>
          <p:cNvPr id="174" name="Google Shape;174;p8"/>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82" name="Shape 182"/>
        <p:cNvGrpSpPr/>
        <p:nvPr/>
      </p:nvGrpSpPr>
      <p:grpSpPr>
        <a:xfrm>
          <a:off x="0" y="0"/>
          <a:ext cx="0" cy="0"/>
          <a:chOff x="0" y="0"/>
          <a:chExt cx="0" cy="0"/>
        </a:xfrm>
      </p:grpSpPr>
      <p:sp>
        <p:nvSpPr>
          <p:cNvPr id="183" name="Google Shape;183;p9"/>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84" name="Google Shape;184;p9"/>
          <p:cNvSpPr txBox="1"/>
          <p:nvPr/>
        </p:nvSpPr>
        <p:spPr>
          <a:xfrm>
            <a:off x="901850" y="-113575"/>
            <a:ext cx="156810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Dosing Guidelines</a:t>
            </a:r>
            <a:endParaRPr b="1" i="0" sz="6900" u="none" cap="none" strike="noStrike">
              <a:solidFill>
                <a:srgbClr val="F37221"/>
              </a:solidFill>
              <a:latin typeface="Alice"/>
              <a:ea typeface="Alice"/>
              <a:cs typeface="Alice"/>
              <a:sym typeface="Alice"/>
            </a:endParaRPr>
          </a:p>
        </p:txBody>
      </p:sp>
      <p:sp>
        <p:nvSpPr>
          <p:cNvPr id="185" name="Google Shape;185;p9"/>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186" name="Google Shape;186;p9"/>
          <p:cNvSpPr txBox="1"/>
          <p:nvPr/>
        </p:nvSpPr>
        <p:spPr>
          <a:xfrm>
            <a:off x="1036700" y="1126425"/>
            <a:ext cx="15362700" cy="64956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50000"/>
              </a:lnSpc>
              <a:spcBef>
                <a:spcPts val="0"/>
              </a:spcBef>
              <a:spcAft>
                <a:spcPts val="0"/>
              </a:spcAft>
              <a:buClr>
                <a:schemeClr val="dk2"/>
              </a:buClr>
              <a:buSzPts val="2500"/>
              <a:buFont typeface="Arimo"/>
              <a:buChar char="●"/>
            </a:pPr>
            <a:r>
              <a:rPr b="1" i="0" lang="en-US" sz="4100" u="none" cap="none" strike="noStrike">
                <a:solidFill>
                  <a:schemeClr val="dk2"/>
                </a:solidFill>
                <a:latin typeface="Arimo"/>
                <a:ea typeface="Arimo"/>
                <a:cs typeface="Arimo"/>
                <a:sym typeface="Arimo"/>
              </a:rPr>
              <a:t>Standard Dosing: </a:t>
            </a:r>
            <a:r>
              <a:rPr b="0" i="0" lang="en-US" sz="4100" u="none" cap="none" strike="noStrike">
                <a:solidFill>
                  <a:schemeClr val="dk2"/>
                </a:solidFill>
                <a:latin typeface="Arimo"/>
                <a:ea typeface="Arimo"/>
                <a:cs typeface="Arimo"/>
                <a:sym typeface="Arimo"/>
              </a:rPr>
              <a:t>45 mg/kg/day (amoxicillin component) divided every 12 hours.</a:t>
            </a:r>
            <a:endParaRPr b="0" i="0" sz="4100" u="none" cap="none" strike="noStrike">
              <a:solidFill>
                <a:schemeClr val="dk2"/>
              </a:solidFill>
              <a:latin typeface="Arimo"/>
              <a:ea typeface="Arimo"/>
              <a:cs typeface="Arimo"/>
              <a:sym typeface="Arimo"/>
            </a:endParaRPr>
          </a:p>
          <a:p>
            <a:pPr indent="-387350" lvl="0" marL="457200" marR="0" rtl="0" algn="l">
              <a:lnSpc>
                <a:spcPct val="150000"/>
              </a:lnSpc>
              <a:spcBef>
                <a:spcPts val="0"/>
              </a:spcBef>
              <a:spcAft>
                <a:spcPts val="0"/>
              </a:spcAft>
              <a:buClr>
                <a:schemeClr val="dk2"/>
              </a:buClr>
              <a:buSzPts val="2500"/>
              <a:buFont typeface="Arimo"/>
              <a:buChar char="●"/>
            </a:pPr>
            <a:r>
              <a:rPr b="1" i="0" lang="en-US" sz="4100" u="none" cap="none" strike="noStrike">
                <a:solidFill>
                  <a:schemeClr val="dk2"/>
                </a:solidFill>
                <a:latin typeface="Arimo"/>
                <a:ea typeface="Arimo"/>
                <a:cs typeface="Arimo"/>
                <a:sym typeface="Arimo"/>
              </a:rPr>
              <a:t>Severe Cases: </a:t>
            </a:r>
            <a:r>
              <a:rPr b="0" i="0" lang="en-US" sz="4100" u="none" cap="none" strike="noStrike">
                <a:solidFill>
                  <a:schemeClr val="dk2"/>
                </a:solidFill>
                <a:latin typeface="Arimo"/>
                <a:ea typeface="Arimo"/>
                <a:cs typeface="Arimo"/>
                <a:sym typeface="Arimo"/>
              </a:rPr>
              <a:t>80-90 mg/kg/day for more resistant infections.</a:t>
            </a:r>
            <a:endParaRPr b="0" i="0" sz="4100" u="none" cap="none" strike="noStrike">
              <a:solidFill>
                <a:schemeClr val="dk2"/>
              </a:solidFill>
              <a:latin typeface="Arimo"/>
              <a:ea typeface="Arimo"/>
              <a:cs typeface="Arimo"/>
              <a:sym typeface="Arimo"/>
            </a:endParaRPr>
          </a:p>
          <a:p>
            <a:pPr indent="-387350" lvl="0" marL="457200" marR="0" rtl="0" algn="l">
              <a:lnSpc>
                <a:spcPct val="150000"/>
              </a:lnSpc>
              <a:spcBef>
                <a:spcPts val="0"/>
              </a:spcBef>
              <a:spcAft>
                <a:spcPts val="0"/>
              </a:spcAft>
              <a:buClr>
                <a:schemeClr val="dk2"/>
              </a:buClr>
              <a:buSzPts val="2500"/>
              <a:buFont typeface="Arimo"/>
              <a:buChar char="●"/>
            </a:pPr>
            <a:r>
              <a:rPr b="1" i="0" lang="en-US" sz="4100" u="none" cap="none" strike="noStrike">
                <a:solidFill>
                  <a:schemeClr val="dk2"/>
                </a:solidFill>
                <a:latin typeface="Arimo"/>
                <a:ea typeface="Arimo"/>
                <a:cs typeface="Arimo"/>
                <a:sym typeface="Arimo"/>
              </a:rPr>
              <a:t>Formulations: </a:t>
            </a:r>
            <a:r>
              <a:rPr b="0" i="0" lang="en-US" sz="4100" u="none" cap="none" strike="noStrike">
                <a:solidFill>
                  <a:schemeClr val="dk2"/>
                </a:solidFill>
                <a:latin typeface="Arimo"/>
                <a:ea typeface="Arimo"/>
                <a:cs typeface="Arimo"/>
                <a:sym typeface="Arimo"/>
              </a:rPr>
              <a:t>Oral suspension, Tablets, and extended-release tablets.</a:t>
            </a:r>
            <a:endParaRPr b="0" i="0" sz="4100" u="none" cap="none" strike="noStrike">
              <a:solidFill>
                <a:schemeClr val="dk2"/>
              </a:solidFill>
              <a:latin typeface="Arimo"/>
              <a:ea typeface="Arimo"/>
              <a:cs typeface="Arimo"/>
              <a:sym typeface="Arimo"/>
            </a:endParaRPr>
          </a:p>
          <a:p>
            <a:pPr indent="-387350" lvl="0" marL="457200" marR="0" rtl="0" algn="l">
              <a:lnSpc>
                <a:spcPct val="150000"/>
              </a:lnSpc>
              <a:spcBef>
                <a:spcPts val="0"/>
              </a:spcBef>
              <a:spcAft>
                <a:spcPts val="0"/>
              </a:spcAft>
              <a:buClr>
                <a:schemeClr val="dk2"/>
              </a:buClr>
              <a:buSzPts val="2500"/>
              <a:buFont typeface="Arimo"/>
              <a:buChar char="●"/>
            </a:pPr>
            <a:r>
              <a:rPr b="1" i="0" lang="en-US" sz="4100" u="none" cap="none" strike="noStrike">
                <a:solidFill>
                  <a:schemeClr val="dk2"/>
                </a:solidFill>
                <a:latin typeface="Arimo"/>
                <a:ea typeface="Arimo"/>
                <a:cs typeface="Arimo"/>
                <a:sym typeface="Arimo"/>
              </a:rPr>
              <a:t>Administration Tips: </a:t>
            </a:r>
            <a:r>
              <a:rPr b="0" i="0" lang="en-US" sz="4100" u="none" cap="none" strike="noStrike">
                <a:solidFill>
                  <a:schemeClr val="dk2"/>
                </a:solidFill>
                <a:latin typeface="Arimo"/>
                <a:ea typeface="Arimo"/>
                <a:cs typeface="Arimo"/>
                <a:sym typeface="Arimo"/>
              </a:rPr>
              <a:t>Ensuring the full course is completed to prevent resistance and recurrence.</a:t>
            </a:r>
            <a:endParaRPr b="0" i="0" sz="4100" u="none" cap="none" strike="noStrike">
              <a:solidFill>
                <a:schemeClr val="dk2"/>
              </a:solidFill>
              <a:latin typeface="Arimo"/>
              <a:ea typeface="Arimo"/>
              <a:cs typeface="Arimo"/>
              <a:sym typeface="Arimo"/>
            </a:endParaRPr>
          </a:p>
        </p:txBody>
      </p:sp>
      <p:sp>
        <p:nvSpPr>
          <p:cNvPr id="187" name="Google Shape;187;p9"/>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