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Arimo"/>
      <p:regular r:id="rId18"/>
      <p:bold r:id="rId19"/>
      <p:italic r:id="rId20"/>
      <p:boldItalic r:id="rId21"/>
    </p:embeddedFont>
    <p:embeddedFont>
      <p:font typeface="Alice"/>
      <p:regular r:id="rId22"/>
    </p:embeddedFont>
    <p:embeddedFont>
      <p:font typeface="Nunito Sans Black"/>
      <p:bold r:id="rId23"/>
      <p:boldItalic r:id="rId24"/>
    </p:embeddedFont>
    <p:embeddedFont>
      <p:font typeface="Nuni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9" roundtripDataSignature="AMtx7mg0uP0/WqQ0v7edZnaeKLIyIgQO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mo-italic.fntdata"/><Relationship Id="rId22" Type="http://schemas.openxmlformats.org/officeDocument/2006/relationships/font" Target="fonts/Alice-regular.fntdata"/><Relationship Id="rId21" Type="http://schemas.openxmlformats.org/officeDocument/2006/relationships/font" Target="fonts/Arimo-boldItalic.fntdata"/><Relationship Id="rId24" Type="http://schemas.openxmlformats.org/officeDocument/2006/relationships/font" Target="fonts/NunitoSansBlack-boldItalic.fntdata"/><Relationship Id="rId23" Type="http://schemas.openxmlformats.org/officeDocument/2006/relationships/font" Target="fonts/NunitoSansBlack-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Sans-bold.fntdata"/><Relationship Id="rId25" Type="http://schemas.openxmlformats.org/officeDocument/2006/relationships/font" Target="fonts/NunitoSans-regular.fntdata"/><Relationship Id="rId28" Type="http://schemas.openxmlformats.org/officeDocument/2006/relationships/font" Target="fonts/NunitoSans-boldItalic.fntdata"/><Relationship Id="rId27" Type="http://schemas.openxmlformats.org/officeDocument/2006/relationships/font" Target="fonts/Nunito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Arimo-bold.fntdata"/><Relationship Id="rId18" Type="http://schemas.openxmlformats.org/officeDocument/2006/relationships/font" Target="fonts/Arim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Welcome to </a:t>
            </a:r>
            <a:r>
              <a:rPr lang="en-US" sz="1000">
                <a:latin typeface="Arial"/>
                <a:ea typeface="Arial"/>
                <a:cs typeface="Arial"/>
                <a:sym typeface="Arial"/>
              </a:rPr>
              <a:t>"Dental Health Issues in Children: A Nutritional Deficiency Perspective-Red Flag Covered: Poor Dental Health"</a:t>
            </a:r>
            <a:r>
              <a:rPr lang="en-US" sz="1100">
                <a:latin typeface="Arial"/>
                <a:ea typeface="Arial"/>
                <a:cs typeface="Arial"/>
                <a:sym typeface="Arial"/>
              </a:rPr>
              <a:t>. This CME is by Dr Nandini to educate General Physicians &amp; Practitioners. Dr. Nandini is a </a:t>
            </a:r>
            <a:r>
              <a:rPr lang="en-US" sz="1100">
                <a:highlight>
                  <a:srgbClr val="FFFFFF"/>
                </a:highlight>
                <a:latin typeface="Arial"/>
                <a:ea typeface="Arial"/>
                <a:cs typeface="Arial"/>
                <a:sym typeface="Arial"/>
              </a:rPr>
              <a:t>Pediatrician</a:t>
            </a:r>
            <a:r>
              <a:rPr lang="en-US" sz="1100">
                <a:latin typeface="Arial"/>
                <a:ea typeface="Arial"/>
                <a:cs typeface="Arial"/>
                <a:sym typeface="Arial"/>
              </a:rPr>
              <a:t>, renowned for his dedication spanning over 40 years in practice. She is distinguished for his empathetic patient care and profound expertise in the field of child development.</a:t>
            </a:r>
            <a:endParaRPr sz="1100">
              <a:latin typeface="Arial"/>
              <a:ea typeface="Arial"/>
              <a:cs typeface="Arial"/>
              <a:sym typeface="Arial"/>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8" name="Google Shape;188;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9" name="Google Shape;189;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"For dental caries, treatments include fluoride treatments, fillings, and sealants to restore tooth structure and prevent decay. For gingivitis, interventions like scaling, antimicrobial therapy, and improved oral hygiene are crucial for managing inflammation. For dental hypoplasia, options such as fluoride supplements and dental bonding can improve tooth appearance and strength. For periodontal disease, deep cleaning, antibiotic therapy, and surgical interventions address gum and bone damage."</a:t>
            </a:r>
            <a:endParaRPr sz="1000">
              <a:latin typeface="Arial"/>
              <a:ea typeface="Arial"/>
              <a:cs typeface="Arial"/>
              <a:sym typeface="Arial"/>
            </a:endParaRPr>
          </a:p>
        </p:txBody>
      </p:sp>
      <p:sp>
        <p:nvSpPr>
          <p:cNvPr id="191" name="Google Shape;191;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2" name="Google Shape;192;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0" name="Google Shape;20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1" name="Google Shape;201;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“Schedule routine dental check-ups every six months. Monitor oral hygiene practices at home and provide guidance as needed. Encourage continued adherence to dietary and oral hygiene recommendations. And conduct periodic assessments for any signs of recurrence or progression of dental issues.”</a:t>
            </a:r>
            <a:endParaRPr sz="1000">
              <a:latin typeface="Arial"/>
              <a:ea typeface="Arial"/>
              <a:cs typeface="Arial"/>
              <a:sym typeface="Arial"/>
            </a:endParaRPr>
          </a:p>
        </p:txBody>
      </p:sp>
      <p:sp>
        <p:nvSpPr>
          <p:cNvPr id="203" name="Google Shape;203;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4" name="Google Shape;204;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2" name="Google Shape;21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3" name="Google Shape;213;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1000">
                <a:latin typeface="Arial"/>
                <a:ea typeface="Arial"/>
                <a:cs typeface="Arial"/>
                <a:sym typeface="Arial"/>
              </a:rPr>
              <a:t>“In conclusion, addressing dental health issues in children from a nutritional deficiency perspective is crucial for promoting optimal oral health and overall well-being. By implementing appropriate treatments and interventions, healthcare professionals can make a significant impact on children's oral health and quality of life."</a:t>
            </a:r>
            <a:endParaRPr sz="1000">
              <a:latin typeface="Arial"/>
              <a:ea typeface="Arial"/>
              <a:cs typeface="Arial"/>
              <a:sym typeface="Arial"/>
            </a:endParaRPr>
          </a:p>
        </p:txBody>
      </p:sp>
      <p:sp>
        <p:nvSpPr>
          <p:cNvPr id="215" name="Google Shape;215;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6" name="Google Shape;216;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6" name="Google Shape;106;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7" name="Google Shape;107;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“Welcome to CME on “Dental Health Issues in Children: A Nutritional Deficiency Perspective-Red Flag Covered: Poor Dental Health. In India, dental health issues among children are alarmingly common, with reports indicating high prevalence rates of cavities. Poor oral hygiene and dietary habits play significant roles in these statistics. It's crucial for healthcare professionals to address these issues early on to prevent long-term complications."</a:t>
            </a:r>
            <a:endParaRPr sz="1000">
              <a:latin typeface="Arial"/>
              <a:ea typeface="Arial"/>
              <a:cs typeface="Arial"/>
              <a:sym typeface="Arial"/>
            </a:endParaRPr>
          </a:p>
        </p:txBody>
      </p:sp>
      <p:sp>
        <p:nvSpPr>
          <p:cNvPr id="109" name="Google Shape;109;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0" name="Google Shape;110;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8" name="Google Shape;118;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9" name="Google Shape;119;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"Several conditions may be indicated by poor dental health, including dental caries, gingivitis, enamel hypoplasia, and periodontal disease. Each of these conditions requires specific attention and treatment to prevent further complications."</a:t>
            </a:r>
            <a:endParaRPr sz="1000">
              <a:latin typeface="Arial"/>
              <a:ea typeface="Arial"/>
              <a:cs typeface="Arial"/>
              <a:sym typeface="Arial"/>
            </a:endParaRPr>
          </a:p>
        </p:txBody>
      </p:sp>
      <p:sp>
        <p:nvSpPr>
          <p:cNvPr id="121" name="Google Shape;121;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2" name="Google Shape;122;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1" name="Google Shape;131;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32" name="Google Shape;132;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“Decay of tooth enamel due to bacterial activity, exacerbated by excessive consumption of sugary and acidic foods. Symptoms include toothache, sensitivity, and visible holes in teeth. Diagnosis involves dental examination and X-rays, treated with restorative procedures and oral hygiene.”</a:t>
            </a:r>
            <a:endParaRPr sz="1000">
              <a:latin typeface="Arial"/>
              <a:ea typeface="Arial"/>
              <a:cs typeface="Arial"/>
              <a:sym typeface="Arial"/>
            </a:endParaRPr>
          </a:p>
        </p:txBody>
      </p:sp>
      <p:sp>
        <p:nvSpPr>
          <p:cNvPr id="134" name="Google Shape;134;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5" name="Google Shape;135;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3" name="Google Shape;143;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44" name="Google Shape;144;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“Inflammation of gums progressing to gum and bone damage. Poor dietary habits contribute to plaque buildup. Symptoms include swollen, bleeding gums and bad breath. Diagnosis through dental examination, treated with cleanings, scaling, and improved oral hygiene.”</a:t>
            </a:r>
            <a:endParaRPr sz="1000">
              <a:latin typeface="Arial"/>
              <a:ea typeface="Arial"/>
              <a:cs typeface="Arial"/>
              <a:sym typeface="Arial"/>
            </a:endParaRPr>
          </a:p>
        </p:txBody>
      </p:sp>
      <p:sp>
        <p:nvSpPr>
          <p:cNvPr id="146" name="Google Shape;146;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7" name="Google Shape;147;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5" name="Google Shape;155;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6" name="Google Shape;156;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“Irreversible loss of tooth enamel due to acid exposure from acidic foods and beverages. Symptoms include tooth sensitivity and visible wear. Diagnosis via dental examination, treated with dietary modifications, fluoride therapy, and dental restorations.”</a:t>
            </a:r>
            <a:endParaRPr sz="1000">
              <a:latin typeface="Arial"/>
              <a:ea typeface="Arial"/>
              <a:cs typeface="Arial"/>
              <a:sym typeface="Arial"/>
            </a:endParaRPr>
          </a:p>
        </p:txBody>
      </p:sp>
      <p:sp>
        <p:nvSpPr>
          <p:cNvPr id="158" name="Google Shape;158;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9" name="Google Shape;159;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7" name="Google Shape;167;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8" name="Google Shape;168;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00">
                <a:latin typeface="Arial"/>
                <a:ea typeface="Arial"/>
                <a:cs typeface="Arial"/>
                <a:sym typeface="Arial"/>
              </a:rPr>
              <a:t>“Misalignment of teeth or incorrect bite, influenced by prolonged bottle-feeding or thumb-sucking. Symptoms include difficulty chewing, speech problems, and visible misalignment. Diagnosis involves dental examination and X-rays, treated with orthodontic intervention and behavior modification.”</a:t>
            </a:r>
            <a:endParaRPr sz="1000">
              <a:latin typeface="Arial"/>
              <a:ea typeface="Arial"/>
              <a:cs typeface="Arial"/>
              <a:sym typeface="Arial"/>
            </a:endParaRPr>
          </a:p>
        </p:txBody>
      </p:sp>
      <p:sp>
        <p:nvSpPr>
          <p:cNvPr id="170" name="Google Shape;170;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1" name="Google Shape;171;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400"/>
              <a:buNone/>
            </a:pPr>
            <a:r>
              <a:rPr lang="en-US" sz="1000">
                <a:latin typeface="Arial"/>
                <a:ea typeface="Arial"/>
                <a:cs typeface="Arial"/>
                <a:sym typeface="Arial"/>
              </a:rPr>
              <a:t>"Dental caries, often seen as visible cavities on teeth and tooth sensitivity, is a common issue affecting pediatric dental health. Gingivitis, characterized by symptoms like swollen, red, and bleeding gums, along with bad breath, signals gum inflammation. Enamel hypoplasia presents as pits, grooves, or discoloration on tooth surfaces, while periodontal disease may show signs like gum recession, loose teeth, and pus between gums and teeth."</a:t>
            </a:r>
            <a:endParaRPr sz="1000">
              <a:latin typeface="Arial"/>
              <a:ea typeface="Arial"/>
              <a:cs typeface="Arial"/>
              <a:sym typeface="Arial"/>
            </a:endParaRPr>
          </a:p>
        </p:txBody>
      </p:sp>
      <p:sp>
        <p:nvSpPr>
          <p:cNvPr id="180" name="Google Shape;180;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5"/>
          <p:cNvSpPr/>
          <p:nvPr>
            <p:ph idx="2" type="pic"/>
          </p:nvPr>
        </p:nvSpPr>
        <p:spPr>
          <a:xfrm>
            <a:off x="1792288" y="612775"/>
            <a:ext cx="5486400" cy="4114800"/>
          </a:xfrm>
          <a:prstGeom prst="rect">
            <a:avLst/>
          </a:prstGeom>
          <a:noFill/>
          <a:ln>
            <a:noFill/>
          </a:ln>
        </p:spPr>
      </p:sp>
      <p:sp>
        <p:nvSpPr>
          <p:cNvPr id="68" name="Google Shape;68;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1743950" y="3903650"/>
            <a:ext cx="15176400" cy="2692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en-US" sz="5300" u="none" cap="none" strike="noStrike">
                <a:solidFill>
                  <a:schemeClr val="dk1"/>
                </a:solidFill>
                <a:latin typeface="Alice"/>
                <a:ea typeface="Alice"/>
                <a:cs typeface="Alice"/>
                <a:sym typeface="Alice"/>
              </a:rPr>
              <a:t>“Dental Health Issues in Children: A Nutritional Deficiency Perspective-Red Flag Covered: Poor Dental Health”</a:t>
            </a:r>
            <a:endParaRPr b="1" i="0" sz="5300" u="none" cap="none" strike="noStrike">
              <a:solidFill>
                <a:schemeClr val="dk1"/>
              </a:solidFill>
              <a:latin typeface="Alice"/>
              <a:ea typeface="Alice"/>
              <a:cs typeface="Alice"/>
              <a:sym typeface="Ali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3" name="Shape 193"/>
        <p:cNvGrpSpPr/>
        <p:nvPr/>
      </p:nvGrpSpPr>
      <p:grpSpPr>
        <a:xfrm>
          <a:off x="0" y="0"/>
          <a:ext cx="0" cy="0"/>
          <a:chOff x="0" y="0"/>
          <a:chExt cx="0" cy="0"/>
        </a:xfrm>
      </p:grpSpPr>
      <p:sp>
        <p:nvSpPr>
          <p:cNvPr id="194" name="Google Shape;194;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5" name="Google Shape;195;p10"/>
          <p:cNvSpPr txBox="1"/>
          <p:nvPr/>
        </p:nvSpPr>
        <p:spPr>
          <a:xfrm>
            <a:off x="676550" y="424000"/>
            <a:ext cx="15736200" cy="1077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rgbClr val="F37221"/>
                </a:solidFill>
                <a:latin typeface="Alice"/>
                <a:ea typeface="Alice"/>
                <a:cs typeface="Alice"/>
                <a:sym typeface="Alice"/>
              </a:rPr>
              <a:t>General Treatment Recommendations</a:t>
            </a:r>
            <a:endParaRPr b="1" i="0" sz="7000" u="none" cap="none" strike="noStrike">
              <a:solidFill>
                <a:srgbClr val="F37221"/>
              </a:solidFill>
              <a:latin typeface="Alice"/>
              <a:ea typeface="Alice"/>
              <a:cs typeface="Alice"/>
              <a:sym typeface="Alice"/>
            </a:endParaRPr>
          </a:p>
        </p:txBody>
      </p:sp>
      <p:sp>
        <p:nvSpPr>
          <p:cNvPr id="196" name="Google Shape;196;p10"/>
          <p:cNvSpPr txBox="1"/>
          <p:nvPr/>
        </p:nvSpPr>
        <p:spPr>
          <a:xfrm>
            <a:off x="1011350" y="1501600"/>
            <a:ext cx="15401400" cy="76491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100"/>
              <a:buFont typeface="Arimo"/>
              <a:buChar char="●"/>
            </a:pPr>
            <a:r>
              <a:rPr b="0" i="0" lang="en-US" sz="4100" u="none" cap="none" strike="noStrike">
                <a:solidFill>
                  <a:srgbClr val="000000"/>
                </a:solidFill>
                <a:latin typeface="Arimo"/>
                <a:ea typeface="Arimo"/>
                <a:cs typeface="Arimo"/>
                <a:sym typeface="Arimo"/>
              </a:rPr>
              <a:t>Dental caries: Professional fluoride treatments, dental fillings, and sealants.</a:t>
            </a:r>
            <a:endParaRPr b="0" i="0" sz="4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100"/>
              <a:buFont typeface="Arimo"/>
              <a:buChar char="●"/>
            </a:pPr>
            <a:r>
              <a:rPr b="0" i="0" lang="en-US" sz="4100" u="none" cap="none" strike="noStrike">
                <a:solidFill>
                  <a:srgbClr val="000000"/>
                </a:solidFill>
                <a:latin typeface="Arimo"/>
                <a:ea typeface="Arimo"/>
                <a:cs typeface="Arimo"/>
                <a:sym typeface="Arimo"/>
              </a:rPr>
              <a:t>Gingivitis: Scaling and root planing, antimicrobial therapy, and improved oral hygiene.</a:t>
            </a:r>
            <a:endParaRPr b="0" i="0" sz="4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100"/>
              <a:buFont typeface="Arimo"/>
              <a:buChar char="●"/>
            </a:pPr>
            <a:r>
              <a:rPr b="0" i="0" lang="en-US" sz="4100" u="none" cap="none" strike="noStrike">
                <a:solidFill>
                  <a:srgbClr val="000000"/>
                </a:solidFill>
                <a:latin typeface="Arimo"/>
                <a:ea typeface="Arimo"/>
                <a:cs typeface="Arimo"/>
                <a:sym typeface="Arimo"/>
              </a:rPr>
              <a:t>Dental Erosion: Fluoride supplements, enamel microabrasion, and dental bonding.</a:t>
            </a:r>
            <a:endParaRPr b="0" i="0" sz="41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100"/>
              <a:buFont typeface="Arimo"/>
              <a:buChar char="●"/>
            </a:pPr>
            <a:r>
              <a:rPr b="0" i="0" lang="en-US" sz="4100" u="none" cap="none" strike="noStrike">
                <a:solidFill>
                  <a:srgbClr val="000000"/>
                </a:solidFill>
                <a:latin typeface="Arimo"/>
                <a:ea typeface="Arimo"/>
                <a:cs typeface="Arimo"/>
                <a:sym typeface="Arimo"/>
              </a:rPr>
              <a:t>Periodontal disease: Deep cleaning procedures, antibiotic therapy, and surgical interventions if necessary.</a:t>
            </a:r>
            <a:endParaRPr b="0" i="0" sz="4100" u="none" cap="none" strike="noStrike">
              <a:solidFill>
                <a:srgbClr val="000000"/>
              </a:solidFill>
              <a:latin typeface="Arimo"/>
              <a:ea typeface="Arimo"/>
              <a:cs typeface="Arimo"/>
              <a:sym typeface="Arimo"/>
            </a:endParaRPr>
          </a:p>
        </p:txBody>
      </p:sp>
      <p:sp>
        <p:nvSpPr>
          <p:cNvPr id="197" name="Google Shape;197;p10"/>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5" name="Shape 205"/>
        <p:cNvGrpSpPr/>
        <p:nvPr/>
      </p:nvGrpSpPr>
      <p:grpSpPr>
        <a:xfrm>
          <a:off x="0" y="0"/>
          <a:ext cx="0" cy="0"/>
          <a:chOff x="0" y="0"/>
          <a:chExt cx="0" cy="0"/>
        </a:xfrm>
      </p:grpSpPr>
      <p:sp>
        <p:nvSpPr>
          <p:cNvPr id="206" name="Google Shape;206;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07" name="Google Shape;207;p11"/>
          <p:cNvSpPr txBox="1"/>
          <p:nvPr/>
        </p:nvSpPr>
        <p:spPr>
          <a:xfrm>
            <a:off x="534625" y="280400"/>
            <a:ext cx="156519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Follow-up Recommendations</a:t>
            </a:r>
            <a:endParaRPr b="0" i="0" sz="3300" u="none" cap="none" strike="noStrike">
              <a:solidFill>
                <a:srgbClr val="000000"/>
              </a:solidFill>
              <a:latin typeface="Arial"/>
              <a:ea typeface="Arial"/>
              <a:cs typeface="Arial"/>
              <a:sym typeface="Arial"/>
            </a:endParaRPr>
          </a:p>
        </p:txBody>
      </p:sp>
      <p:sp>
        <p:nvSpPr>
          <p:cNvPr id="208" name="Google Shape;208;p11"/>
          <p:cNvSpPr txBox="1"/>
          <p:nvPr/>
        </p:nvSpPr>
        <p:spPr>
          <a:xfrm>
            <a:off x="1320325" y="1573400"/>
            <a:ext cx="15079200" cy="71352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Encourage regular dental check-ups and cleanings every 6-12 months to monitor oral health status.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Promote daily oral hygiene practices, including brushing with fluoride toothpaste and flossing, to prevent dental issues.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Educate parents and children about the importance of a balanced diet rich in nutrients for optimal oral health.</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Advocate for community-based programs promoting oral hygiene and providing access to dental care services.</a:t>
            </a:r>
            <a:endParaRPr b="0" i="0" sz="3800" u="none" cap="none" strike="noStrike">
              <a:solidFill>
                <a:srgbClr val="000000"/>
              </a:solidFill>
              <a:latin typeface="Arimo"/>
              <a:ea typeface="Arimo"/>
              <a:cs typeface="Arimo"/>
              <a:sym typeface="Arimo"/>
            </a:endParaRPr>
          </a:p>
        </p:txBody>
      </p:sp>
      <p:sp>
        <p:nvSpPr>
          <p:cNvPr id="209" name="Google Shape;209;p11"/>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7" name="Shape 217"/>
        <p:cNvGrpSpPr/>
        <p:nvPr/>
      </p:nvGrpSpPr>
      <p:grpSpPr>
        <a:xfrm>
          <a:off x="0" y="0"/>
          <a:ext cx="0" cy="0"/>
          <a:chOff x="0" y="0"/>
          <a:chExt cx="0" cy="0"/>
        </a:xfrm>
      </p:grpSpPr>
      <p:sp>
        <p:nvSpPr>
          <p:cNvPr id="218" name="Google Shape;218;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19" name="Google Shape;219;p12"/>
          <p:cNvSpPr txBox="1"/>
          <p:nvPr/>
        </p:nvSpPr>
        <p:spPr>
          <a:xfrm>
            <a:off x="728075" y="564975"/>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Conclusion</a:t>
            </a:r>
            <a:endParaRPr b="1" i="0" sz="7200" u="none" cap="none" strike="noStrike">
              <a:solidFill>
                <a:srgbClr val="F37221"/>
              </a:solidFill>
              <a:latin typeface="Alice"/>
              <a:ea typeface="Alice"/>
              <a:cs typeface="Alice"/>
              <a:sym typeface="Alice"/>
            </a:endParaRPr>
          </a:p>
        </p:txBody>
      </p:sp>
      <p:sp>
        <p:nvSpPr>
          <p:cNvPr id="220" name="Google Shape;220;p12"/>
          <p:cNvSpPr txBox="1"/>
          <p:nvPr/>
        </p:nvSpPr>
        <p:spPr>
          <a:xfrm>
            <a:off x="1236050" y="1673175"/>
            <a:ext cx="15163200" cy="66702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Dental health issues in children can have significant implications for their overall well-being.</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Addressing these issues from a nutritional deficiency perspective is crucial for optimal dental health and quality of life.</a:t>
            </a:r>
            <a:endParaRPr b="0" i="0" sz="40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000"/>
              <a:buFont typeface="Arimo"/>
              <a:buChar char="●"/>
            </a:pPr>
            <a:r>
              <a:rPr b="0" i="0" lang="en-US" sz="4000" u="none" cap="none" strike="noStrike">
                <a:solidFill>
                  <a:srgbClr val="000000"/>
                </a:solidFill>
                <a:latin typeface="Arimo"/>
                <a:ea typeface="Arimo"/>
                <a:cs typeface="Arimo"/>
                <a:sym typeface="Arimo"/>
              </a:rPr>
              <a:t>By implementing appropriate treatments and interventions, healthcare professionals can make a significant impact on children's oral health.</a:t>
            </a:r>
            <a:endParaRPr b="0" i="0" sz="4000" u="none" cap="none" strike="noStrike">
              <a:solidFill>
                <a:srgbClr val="000000"/>
              </a:solidFill>
              <a:latin typeface="Arimo"/>
              <a:ea typeface="Arimo"/>
              <a:cs typeface="Arimo"/>
              <a:sym typeface="Arimo"/>
            </a:endParaRPr>
          </a:p>
        </p:txBody>
      </p:sp>
      <p:sp>
        <p:nvSpPr>
          <p:cNvPr id="221" name="Google Shape;221;p12"/>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blipFill rotWithShape="1">
            <a:blip r:embed="rId4">
              <a:alphaModFix/>
            </a:blip>
            <a:stretch>
              <a:fillRect b="0" l="0" r="0" t="0"/>
            </a:stretch>
          </a:blipFill>
          <a:ln>
            <a:noFill/>
          </a:ln>
        </p:spPr>
      </p:sp>
      <p:sp>
        <p:nvSpPr>
          <p:cNvPr id="100" name="Google Shape;100;p2"/>
          <p:cNvSpPr txBox="1"/>
          <p:nvPr/>
        </p:nvSpPr>
        <p:spPr>
          <a:xfrm>
            <a:off x="1072994" y="4823300"/>
            <a:ext cx="9044100" cy="831300"/>
          </a:xfrm>
          <a:prstGeom prst="rect">
            <a:avLst/>
          </a:prstGeom>
          <a:noFill/>
          <a:ln>
            <a:noFill/>
          </a:ln>
        </p:spPr>
        <p:txBody>
          <a:bodyPr anchorCtr="0" anchor="t" bIns="0" lIns="0" spcFirstLastPara="1" rIns="0" wrap="square" tIns="0">
            <a:spAutoFit/>
          </a:bodyPr>
          <a:lstStyle/>
          <a:p>
            <a:pPr indent="0" lvl="0" marL="0" marR="0" rtl="0" algn="l">
              <a:lnSpc>
                <a:spcPct val="201537"/>
              </a:lnSpc>
              <a:spcBef>
                <a:spcPts val="0"/>
              </a:spcBef>
              <a:spcAft>
                <a:spcPts val="0"/>
              </a:spcAft>
              <a:buClr>
                <a:srgbClr val="000000"/>
              </a:buClr>
              <a:buSzPts val="5400"/>
              <a:buFont typeface="Arial"/>
              <a:buNone/>
            </a:pPr>
            <a:r>
              <a:rPr b="0" i="0" lang="en-US" sz="5400" u="none" cap="none" strike="noStrike">
                <a:solidFill>
                  <a:srgbClr val="000000"/>
                </a:solidFill>
                <a:latin typeface="Nunito Sans Black"/>
                <a:ea typeface="Nunito Sans Black"/>
                <a:cs typeface="Nunito Sans Black"/>
                <a:sym typeface="Nunito Sans Black"/>
              </a:rPr>
              <a:t>Dr Nandini Sinharay</a:t>
            </a:r>
            <a:endParaRPr b="0" i="0" sz="1400" u="none" cap="none" strike="noStrike">
              <a:solidFill>
                <a:srgbClr val="000000"/>
              </a:solidFill>
              <a:latin typeface="Arial"/>
              <a:ea typeface="Arial"/>
              <a:cs typeface="Arial"/>
              <a:sym typeface="Arial"/>
            </a:endParaRPr>
          </a:p>
        </p:txBody>
      </p:sp>
      <p:sp>
        <p:nvSpPr>
          <p:cNvPr id="101" name="Google Shape;101;p2"/>
          <p:cNvSpPr txBox="1"/>
          <p:nvPr/>
        </p:nvSpPr>
        <p:spPr>
          <a:xfrm>
            <a:off x="244412" y="6130551"/>
            <a:ext cx="7770600" cy="461700"/>
          </a:xfrm>
          <a:prstGeom prst="rect">
            <a:avLst/>
          </a:prstGeom>
          <a:noFill/>
          <a:ln>
            <a:noFill/>
          </a:ln>
        </p:spPr>
        <p:txBody>
          <a:bodyPr anchorCtr="0" anchor="t" bIns="0" lIns="0" spcFirstLastPara="1" rIns="0" wrap="square" tIns="0">
            <a:spAutoFit/>
          </a:bodyPr>
          <a:lstStyle/>
          <a:p>
            <a:pPr indent="0" lvl="0" marL="0" marR="0" rtl="0" algn="ctr">
              <a:lnSpc>
                <a:spcPct val="201600"/>
              </a:lnSpc>
              <a:spcBef>
                <a:spcPts val="0"/>
              </a:spcBef>
              <a:spcAft>
                <a:spcPts val="0"/>
              </a:spcAft>
              <a:buClr>
                <a:srgbClr val="000000"/>
              </a:buClr>
              <a:buSzPts val="3000"/>
              <a:buFont typeface="Arial"/>
              <a:buNone/>
            </a:pPr>
            <a:r>
              <a:rPr b="0" i="0" lang="en-US" sz="3000" u="none" cap="none" strike="noStrike">
                <a:solidFill>
                  <a:srgbClr val="000000"/>
                </a:solidFill>
                <a:latin typeface="Nunito Sans Black"/>
                <a:ea typeface="Nunito Sans Black"/>
                <a:cs typeface="Nunito Sans Black"/>
                <a:sym typeface="Nunito Sans Black"/>
              </a:rPr>
              <a:t>MD Pediatrics</a:t>
            </a:r>
            <a:endParaRPr b="0" i="0" sz="1400" u="none" cap="none" strike="noStrike">
              <a:solidFill>
                <a:srgbClr val="000000"/>
              </a:solidFill>
              <a:latin typeface="Arial"/>
              <a:ea typeface="Arial"/>
              <a:cs typeface="Arial"/>
              <a:sym typeface="Arial"/>
            </a:endParaRPr>
          </a:p>
        </p:txBody>
      </p:sp>
      <p:sp>
        <p:nvSpPr>
          <p:cNvPr id="102" name="Google Shape;102;p2"/>
          <p:cNvSpPr txBox="1"/>
          <p:nvPr/>
        </p:nvSpPr>
        <p:spPr>
          <a:xfrm>
            <a:off x="441651" y="7267375"/>
            <a:ext cx="8865900" cy="2401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000000"/>
                </a:solidFill>
                <a:latin typeface="Nunito Sans Black"/>
                <a:ea typeface="Nunito Sans Black"/>
                <a:cs typeface="Nunito Sans Black"/>
                <a:sym typeface="Nunito Sans Black"/>
              </a:rPr>
              <a:t>Fellowship in Pediatric Critical Care Medicine</a:t>
            </a:r>
            <a:endParaRPr b="0" i="0" sz="3000" u="none" cap="none" strike="noStrike">
              <a:solidFill>
                <a:srgbClr val="000000"/>
              </a:solidFill>
              <a:latin typeface="Nunito Sans Black"/>
              <a:ea typeface="Nunito Sans Black"/>
              <a:cs typeface="Nunito Sans Black"/>
              <a:sym typeface="Nunito Sans Black"/>
            </a:endParaRPr>
          </a:p>
          <a:p>
            <a:pPr indent="0" lvl="0" marL="0" marR="0" rtl="0" algn="ctr">
              <a:lnSpc>
                <a:spcPct val="140000"/>
              </a:lnSpc>
              <a:spcBef>
                <a:spcPts val="0"/>
              </a:spcBef>
              <a:spcAft>
                <a:spcPts val="0"/>
              </a:spcAft>
              <a:buClr>
                <a:srgbClr val="000000"/>
              </a:buClr>
              <a:buSzPts val="1100"/>
              <a:buFont typeface="Arial"/>
              <a:buNone/>
            </a:pPr>
            <a:r>
              <a:rPr b="0" i="0" lang="en-US" sz="3000" u="none" cap="none" strike="noStrike">
                <a:solidFill>
                  <a:srgbClr val="000000"/>
                </a:solidFill>
                <a:latin typeface="Nunito Sans Black"/>
                <a:ea typeface="Nunito Sans Black"/>
                <a:cs typeface="Nunito Sans Black"/>
                <a:sym typeface="Nunito Sans Black"/>
              </a:rPr>
              <a:t>Pediatrician,</a:t>
            </a:r>
            <a:endParaRPr b="0" i="0" sz="3000" u="none" cap="none" strike="noStrike">
              <a:solidFill>
                <a:srgbClr val="000000"/>
              </a:solidFill>
              <a:latin typeface="Nunito Sans Black"/>
              <a:ea typeface="Nunito Sans Black"/>
              <a:cs typeface="Nunito Sans Black"/>
              <a:sym typeface="Nunito Sans Black"/>
            </a:endParaRPr>
          </a:p>
          <a:p>
            <a:pPr indent="0" lvl="0" marL="0" marR="0" rtl="0" algn="ctr">
              <a:lnSpc>
                <a:spcPct val="140000"/>
              </a:lnSpc>
              <a:spcBef>
                <a:spcPts val="0"/>
              </a:spcBef>
              <a:spcAft>
                <a:spcPts val="0"/>
              </a:spcAft>
              <a:buClr>
                <a:schemeClr val="dk1"/>
              </a:buClr>
              <a:buSzPts val="1100"/>
              <a:buFont typeface="Arial"/>
              <a:buNone/>
            </a:pPr>
            <a:r>
              <a:rPr b="0" i="0" lang="en-US" sz="3000" u="none" cap="none" strike="noStrike">
                <a:solidFill>
                  <a:srgbClr val="000000"/>
                </a:solidFill>
                <a:latin typeface="Nunito Sans Black"/>
                <a:ea typeface="Nunito Sans Black"/>
                <a:cs typeface="Nunito Sans Black"/>
                <a:sym typeface="Nunito Sans Black"/>
              </a:rPr>
              <a:t>Naihati SGH, WBHS</a:t>
            </a:r>
            <a:endParaRPr b="0" i="0" sz="3000" u="none" cap="none" strike="noStrike">
              <a:solidFill>
                <a:srgbClr val="000000"/>
              </a:solidFill>
              <a:latin typeface="Nunito Sans Black"/>
              <a:ea typeface="Nunito Sans Black"/>
              <a:cs typeface="Nunito Sans Black"/>
              <a:sym typeface="Nunito Sans Black"/>
            </a:endParaRPr>
          </a:p>
          <a:p>
            <a:pPr indent="0" lvl="0" marL="0" marR="0" rtl="0" algn="ctr">
              <a:lnSpc>
                <a:spcPct val="140000"/>
              </a:lnSpc>
              <a:spcBef>
                <a:spcPts val="0"/>
              </a:spcBef>
              <a:spcAft>
                <a:spcPts val="0"/>
              </a:spcAft>
              <a:buClr>
                <a:srgbClr val="000000"/>
              </a:buClr>
              <a:buSzPts val="3000"/>
              <a:buFont typeface="Arial"/>
              <a:buNone/>
            </a:pPr>
            <a:r>
              <a:t/>
            </a:r>
            <a:endParaRPr b="0" i="0" sz="3000" u="none" cap="none" strike="noStrike">
              <a:solidFill>
                <a:srgbClr val="000000"/>
              </a:solidFill>
              <a:latin typeface="Nunito Sans Black"/>
              <a:ea typeface="Nunito Sans Black"/>
              <a:cs typeface="Nunito Sans Black"/>
              <a:sym typeface="Nunito Sans Black"/>
            </a:endParaRPr>
          </a:p>
        </p:txBody>
      </p:sp>
      <p:sp>
        <p:nvSpPr>
          <p:cNvPr id="103" name="Google Shape;103;p2"/>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600"/>
              <a:buFont typeface="Arial"/>
              <a:buNone/>
            </a:pPr>
            <a:r>
              <a:rPr b="0" i="0" lang="en-US" sz="3600" u="none" cap="none" strike="noStrike">
                <a:solidFill>
                  <a:schemeClr val="dk1"/>
                </a:solidFill>
                <a:latin typeface="Nunito Sans Black"/>
                <a:ea typeface="Nunito Sans Black"/>
                <a:cs typeface="Nunito Sans Black"/>
                <a:sym typeface="Nunito Sans Black"/>
              </a:rPr>
              <a:t>Dr Nandini</a:t>
            </a:r>
            <a:r>
              <a:rPr b="0" i="0" lang="en-US" sz="3600" u="none" cap="none" strike="noStrike">
                <a:solidFill>
                  <a:srgbClr val="000000"/>
                </a:solidFill>
                <a:latin typeface="Nunito Sans Black"/>
                <a:ea typeface="Nunito Sans Black"/>
                <a:cs typeface="Nunito Sans Black"/>
                <a:sym typeface="Nunito Sans Black"/>
              </a:rPr>
              <a:t>,</a:t>
            </a:r>
            <a:r>
              <a:rPr b="0" i="0" lang="en-US" sz="3768" u="none" cap="none" strike="noStrike">
                <a:solidFill>
                  <a:srgbClr val="000000"/>
                </a:solidFill>
                <a:latin typeface="Nunito Sans Black"/>
                <a:ea typeface="Nunito Sans Black"/>
                <a:cs typeface="Nunito Sans Black"/>
                <a:sym typeface="Nunito Sans Black"/>
              </a:rPr>
              <a:t> has confirmed that the presentation content is as per mainstream medical guidelines and medical academy guidelines and is not biased or in favor of any individual, group, product, or company.</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11" name="Shape 111"/>
        <p:cNvGrpSpPr/>
        <p:nvPr/>
      </p:nvGrpSpPr>
      <p:grpSpPr>
        <a:xfrm>
          <a:off x="0" y="0"/>
          <a:ext cx="0" cy="0"/>
          <a:chOff x="0" y="0"/>
          <a:chExt cx="0" cy="0"/>
        </a:xfrm>
      </p:grpSpPr>
      <p:sp>
        <p:nvSpPr>
          <p:cNvPr id="112" name="Google Shape;112;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13" name="Google Shape;113;p3"/>
          <p:cNvSpPr txBox="1"/>
          <p:nvPr/>
        </p:nvSpPr>
        <p:spPr>
          <a:xfrm>
            <a:off x="669850" y="332000"/>
            <a:ext cx="14990700" cy="2382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chemeClr val="dk1"/>
              </a:buClr>
              <a:buSzPts val="1100"/>
              <a:buFont typeface="Arial"/>
              <a:buNone/>
            </a:pPr>
            <a:r>
              <a:rPr b="1" i="0" lang="en-US" sz="7200" u="none" cap="none" strike="noStrike">
                <a:solidFill>
                  <a:srgbClr val="F37221"/>
                </a:solidFill>
                <a:latin typeface="Alice"/>
                <a:ea typeface="Alice"/>
                <a:cs typeface="Alice"/>
                <a:sym typeface="Alice"/>
              </a:rPr>
              <a:t>Introduction</a:t>
            </a:r>
            <a:endParaRPr b="1" i="0" sz="7200" u="none" cap="none" strike="noStrike">
              <a:solidFill>
                <a:srgbClr val="F37221"/>
              </a:solidFill>
              <a:latin typeface="Alice"/>
              <a:ea typeface="Alice"/>
              <a:cs typeface="Alice"/>
              <a:sym typeface="Alice"/>
            </a:endParaRPr>
          </a:p>
          <a:p>
            <a:pPr indent="0" lvl="0" marL="0" marR="0" rtl="0" algn="ctr">
              <a:lnSpc>
                <a:spcPct val="137986"/>
              </a:lnSpc>
              <a:spcBef>
                <a:spcPts val="0"/>
              </a:spcBef>
              <a:spcAft>
                <a:spcPts val="0"/>
              </a:spcAft>
              <a:buClr>
                <a:srgbClr val="000000"/>
              </a:buClr>
              <a:buSzPts val="7200"/>
              <a:buFont typeface="Arial"/>
              <a:buNone/>
            </a:pPr>
            <a:r>
              <a:t/>
            </a:r>
            <a:endParaRPr b="1" i="0" sz="7200" u="none" cap="none" strike="noStrike">
              <a:solidFill>
                <a:srgbClr val="F37221"/>
              </a:solidFill>
              <a:latin typeface="Alice"/>
              <a:ea typeface="Alice"/>
              <a:cs typeface="Alice"/>
              <a:sym typeface="Alice"/>
            </a:endParaRPr>
          </a:p>
        </p:txBody>
      </p:sp>
      <p:sp>
        <p:nvSpPr>
          <p:cNvPr id="114" name="Google Shape;114;p3"/>
          <p:cNvSpPr txBox="1"/>
          <p:nvPr/>
        </p:nvSpPr>
        <p:spPr>
          <a:xfrm>
            <a:off x="1580011" y="8808757"/>
            <a:ext cx="14734800" cy="942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15" name="Google Shape;115;p3"/>
          <p:cNvSpPr txBox="1"/>
          <p:nvPr/>
        </p:nvSpPr>
        <p:spPr>
          <a:xfrm>
            <a:off x="1011350" y="1478250"/>
            <a:ext cx="15872100" cy="73305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700"/>
              <a:buFont typeface="Arimo"/>
              <a:buChar char="●"/>
            </a:pPr>
            <a:r>
              <a:rPr b="0" i="0" lang="en-US" sz="3700" u="none" cap="none" strike="noStrike">
                <a:solidFill>
                  <a:srgbClr val="000000"/>
                </a:solidFill>
                <a:latin typeface="Arimo"/>
                <a:ea typeface="Arimo"/>
                <a:cs typeface="Arimo"/>
                <a:sym typeface="Arimo"/>
              </a:rPr>
              <a:t>Poor dental health can lead to various complications, including tooth decay, gum disease, and impaired oral function.</a:t>
            </a:r>
            <a:endParaRPr b="0" i="0" sz="37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700"/>
              <a:buFont typeface="Arimo"/>
              <a:buChar char="●"/>
            </a:pPr>
            <a:r>
              <a:rPr b="0" i="0" lang="en-US" sz="3700" u="none" cap="none" strike="noStrike">
                <a:solidFill>
                  <a:srgbClr val="000000"/>
                </a:solidFill>
                <a:latin typeface="Arimo"/>
                <a:ea typeface="Arimo"/>
                <a:cs typeface="Arimo"/>
                <a:sym typeface="Arimo"/>
              </a:rPr>
              <a:t>It can affect a child's quality of life, causing pain, discomfort, and difficulties in eating and speaking.</a:t>
            </a:r>
            <a:endParaRPr b="0" i="0" sz="37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700"/>
              <a:buFont typeface="Arimo"/>
              <a:buChar char="●"/>
            </a:pPr>
            <a:r>
              <a:rPr b="0" i="0" lang="en-US" sz="3700" u="none" cap="none" strike="noStrike">
                <a:solidFill>
                  <a:srgbClr val="000000"/>
                </a:solidFill>
                <a:latin typeface="Arimo"/>
                <a:ea typeface="Arimo"/>
                <a:cs typeface="Arimo"/>
                <a:sym typeface="Arimo"/>
              </a:rPr>
              <a:t>Indian Dental Association reports 60-90% of school children in India have cavities. Prevalence of dental caries among 5-15-year-olds is 50-70%.</a:t>
            </a:r>
            <a:endParaRPr b="0" i="0" sz="37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700"/>
              <a:buFont typeface="Arimo"/>
              <a:buChar char="●"/>
            </a:pPr>
            <a:r>
              <a:rPr b="0" i="0" lang="en-US" sz="3700" u="none" cap="none" strike="noStrike">
                <a:solidFill>
                  <a:srgbClr val="000000"/>
                </a:solidFill>
                <a:latin typeface="Arimo"/>
                <a:ea typeface="Arimo"/>
                <a:cs typeface="Arimo"/>
                <a:sym typeface="Arimo"/>
              </a:rPr>
              <a:t>Poor oral hygiene practices and dietary habits contribute to the high prevalence of dental issues among Indian children.</a:t>
            </a:r>
            <a:endParaRPr b="0" i="0" sz="3700" u="none" cap="none" strike="noStrike">
              <a:solidFill>
                <a:srgbClr val="000000"/>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3" name="Shape 123"/>
        <p:cNvGrpSpPr/>
        <p:nvPr/>
      </p:nvGrpSpPr>
      <p:grpSpPr>
        <a:xfrm>
          <a:off x="0" y="0"/>
          <a:ext cx="0" cy="0"/>
          <a:chOff x="0" y="0"/>
          <a:chExt cx="0" cy="0"/>
        </a:xfrm>
      </p:grpSpPr>
      <p:sp>
        <p:nvSpPr>
          <p:cNvPr id="124" name="Google Shape;124;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25" name="Google Shape;125;p4"/>
          <p:cNvSpPr txBox="1"/>
          <p:nvPr/>
        </p:nvSpPr>
        <p:spPr>
          <a:xfrm>
            <a:off x="744350" y="272450"/>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7200" u="none" cap="none" strike="noStrike">
                <a:solidFill>
                  <a:srgbClr val="F37221"/>
                </a:solidFill>
                <a:latin typeface="Alice"/>
                <a:ea typeface="Alice"/>
                <a:cs typeface="Alice"/>
                <a:sym typeface="Alice"/>
              </a:rPr>
              <a:t>Prevalent Conditions </a:t>
            </a:r>
            <a:endParaRPr b="1" i="0" sz="7200" u="none" cap="none" strike="noStrike">
              <a:solidFill>
                <a:srgbClr val="F37221"/>
              </a:solidFill>
              <a:latin typeface="Alice"/>
              <a:ea typeface="Alice"/>
              <a:cs typeface="Alice"/>
              <a:sym typeface="Alice"/>
            </a:endParaRPr>
          </a:p>
        </p:txBody>
      </p:sp>
      <p:sp>
        <p:nvSpPr>
          <p:cNvPr id="126" name="Google Shape;126;p4"/>
          <p:cNvSpPr txBox="1"/>
          <p:nvPr/>
        </p:nvSpPr>
        <p:spPr>
          <a:xfrm>
            <a:off x="9862975" y="2433475"/>
            <a:ext cx="6231300" cy="58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27" name="Google Shape;127;p4"/>
          <p:cNvSpPr txBox="1"/>
          <p:nvPr/>
        </p:nvSpPr>
        <p:spPr>
          <a:xfrm>
            <a:off x="1236050" y="1380650"/>
            <a:ext cx="13006800" cy="4518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400"/>
              <a:buFont typeface="Arimo"/>
              <a:buChar char="●"/>
            </a:pPr>
            <a:r>
              <a:rPr b="0" i="0" lang="en-US" sz="4400" u="none" cap="none" strike="noStrike">
                <a:solidFill>
                  <a:srgbClr val="000000"/>
                </a:solidFill>
                <a:latin typeface="Arimo"/>
                <a:ea typeface="Arimo"/>
                <a:cs typeface="Arimo"/>
                <a:sym typeface="Arimo"/>
              </a:rPr>
              <a:t>Dental caries (tooth decay).</a:t>
            </a:r>
            <a:endParaRPr b="0" i="0" sz="44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400"/>
              <a:buFont typeface="Arimo"/>
              <a:buChar char="●"/>
            </a:pPr>
            <a:r>
              <a:rPr b="0" i="0" lang="en-US" sz="4400" u="none" cap="none" strike="noStrike">
                <a:solidFill>
                  <a:srgbClr val="000000"/>
                </a:solidFill>
                <a:latin typeface="Arimo"/>
                <a:ea typeface="Arimo"/>
                <a:cs typeface="Arimo"/>
                <a:sym typeface="Arimo"/>
              </a:rPr>
              <a:t>Gingivitis (gum inflammation).</a:t>
            </a:r>
            <a:endParaRPr b="0" i="0" sz="44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400"/>
              <a:buFont typeface="Arimo"/>
              <a:buChar char="●"/>
            </a:pPr>
            <a:r>
              <a:rPr b="0" i="0" lang="en-US" sz="4400" u="none" cap="none" strike="noStrike">
                <a:solidFill>
                  <a:srgbClr val="000000"/>
                </a:solidFill>
                <a:latin typeface="Arimo"/>
                <a:ea typeface="Arimo"/>
                <a:cs typeface="Arimo"/>
                <a:sym typeface="Arimo"/>
              </a:rPr>
              <a:t>Enamel hypoplasia (defects in tooth enamel).</a:t>
            </a:r>
            <a:endParaRPr b="0" i="0" sz="44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400"/>
              <a:buFont typeface="Arimo"/>
              <a:buChar char="●"/>
            </a:pPr>
            <a:r>
              <a:rPr b="0" i="0" lang="en-US" sz="4400" u="none" cap="none" strike="noStrike">
                <a:solidFill>
                  <a:srgbClr val="000000"/>
                </a:solidFill>
                <a:latin typeface="Arimo"/>
                <a:ea typeface="Arimo"/>
                <a:cs typeface="Arimo"/>
                <a:sym typeface="Arimo"/>
              </a:rPr>
              <a:t>Periodontal disease (gum disease).</a:t>
            </a:r>
            <a:endParaRPr b="0" i="0" sz="4400" u="none" cap="none" strike="noStrike">
              <a:solidFill>
                <a:srgbClr val="000000"/>
              </a:solidFill>
              <a:latin typeface="Arimo"/>
              <a:ea typeface="Arimo"/>
              <a:cs typeface="Arimo"/>
              <a:sym typeface="Arimo"/>
            </a:endParaRPr>
          </a:p>
        </p:txBody>
      </p:sp>
      <p:sp>
        <p:nvSpPr>
          <p:cNvPr id="128" name="Google Shape;128;p4"/>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6" name="Shape 136"/>
        <p:cNvGrpSpPr/>
        <p:nvPr/>
      </p:nvGrpSpPr>
      <p:grpSpPr>
        <a:xfrm>
          <a:off x="0" y="0"/>
          <a:ext cx="0" cy="0"/>
          <a:chOff x="0" y="0"/>
          <a:chExt cx="0" cy="0"/>
        </a:xfrm>
      </p:grpSpPr>
      <p:sp>
        <p:nvSpPr>
          <p:cNvPr id="137" name="Google Shape;137;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38" name="Google Shape;138;p5"/>
          <p:cNvSpPr txBox="1"/>
          <p:nvPr/>
        </p:nvSpPr>
        <p:spPr>
          <a:xfrm>
            <a:off x="349450" y="238550"/>
            <a:ext cx="160497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Dental Caries</a:t>
            </a:r>
            <a:endParaRPr b="1" i="0" sz="6800" u="none" cap="none" strike="noStrike">
              <a:solidFill>
                <a:srgbClr val="F37221"/>
              </a:solidFill>
              <a:latin typeface="Alice"/>
              <a:ea typeface="Alice"/>
              <a:cs typeface="Alice"/>
              <a:sym typeface="Alice"/>
            </a:endParaRPr>
          </a:p>
        </p:txBody>
      </p:sp>
      <p:sp>
        <p:nvSpPr>
          <p:cNvPr id="139" name="Google Shape;139;p5"/>
          <p:cNvSpPr txBox="1"/>
          <p:nvPr/>
        </p:nvSpPr>
        <p:spPr>
          <a:xfrm>
            <a:off x="1039400" y="1300550"/>
            <a:ext cx="15359700" cy="74079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300"/>
              <a:buFont typeface="Arimo"/>
              <a:buChar char="●"/>
            </a:pPr>
            <a:r>
              <a:rPr b="0" i="0" lang="en-US" sz="4300" u="none" cap="none" strike="noStrike">
                <a:solidFill>
                  <a:srgbClr val="000000"/>
                </a:solidFill>
                <a:latin typeface="Arimo"/>
                <a:ea typeface="Arimo"/>
                <a:cs typeface="Arimo"/>
                <a:sym typeface="Arimo"/>
              </a:rPr>
              <a:t>Description: Decay of tooth enamel due to bacterial activity.</a:t>
            </a:r>
            <a:endParaRPr b="0" i="0" sz="43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300"/>
              <a:buFont typeface="Arimo"/>
              <a:buChar char="●"/>
            </a:pPr>
            <a:r>
              <a:rPr b="0" i="0" lang="en-US" sz="4300" u="none" cap="none" strike="noStrike">
                <a:solidFill>
                  <a:srgbClr val="000000"/>
                </a:solidFill>
                <a:latin typeface="Arimo"/>
                <a:ea typeface="Arimo"/>
                <a:cs typeface="Arimo"/>
                <a:sym typeface="Arimo"/>
              </a:rPr>
              <a:t>Association with Pediatric Nutrition: Excessive consumption of sugary and acidic foods.</a:t>
            </a:r>
            <a:endParaRPr b="0" i="0" sz="43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300"/>
              <a:buFont typeface="Arimo"/>
              <a:buChar char="●"/>
            </a:pPr>
            <a:r>
              <a:rPr b="0" i="0" lang="en-US" sz="4300" u="none" cap="none" strike="noStrike">
                <a:solidFill>
                  <a:srgbClr val="000000"/>
                </a:solidFill>
                <a:latin typeface="Arimo"/>
                <a:ea typeface="Arimo"/>
                <a:cs typeface="Arimo"/>
                <a:sym typeface="Arimo"/>
              </a:rPr>
              <a:t>Red Flags: Toothache, sensitivity, visible holes in teeth.</a:t>
            </a:r>
            <a:endParaRPr b="0" i="0" sz="43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300"/>
              <a:buFont typeface="Arimo"/>
              <a:buChar char="●"/>
            </a:pPr>
            <a:r>
              <a:rPr b="0" i="0" lang="en-US" sz="4300" u="none" cap="none" strike="noStrike">
                <a:solidFill>
                  <a:srgbClr val="000000"/>
                </a:solidFill>
                <a:latin typeface="Arimo"/>
                <a:ea typeface="Arimo"/>
                <a:cs typeface="Arimo"/>
                <a:sym typeface="Arimo"/>
              </a:rPr>
              <a:t>Diagnosis: Dental examination and X-rays.</a:t>
            </a:r>
            <a:endParaRPr b="0" i="0" sz="43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4300"/>
              <a:buFont typeface="Arimo"/>
              <a:buChar char="●"/>
            </a:pPr>
            <a:r>
              <a:rPr b="0" i="0" lang="en-US" sz="4300" u="none" cap="none" strike="noStrike">
                <a:solidFill>
                  <a:srgbClr val="000000"/>
                </a:solidFill>
                <a:latin typeface="Arimo"/>
                <a:ea typeface="Arimo"/>
                <a:cs typeface="Arimo"/>
                <a:sym typeface="Arimo"/>
              </a:rPr>
              <a:t>Treatment: Fillings, crowns, root canal therapy, oral hygiene, dietary changes.</a:t>
            </a:r>
            <a:endParaRPr b="0" i="0" sz="4300" u="none" cap="none" strike="noStrike">
              <a:solidFill>
                <a:srgbClr val="000000"/>
              </a:solidFill>
              <a:latin typeface="Arimo"/>
              <a:ea typeface="Arimo"/>
              <a:cs typeface="Arimo"/>
              <a:sym typeface="Arimo"/>
            </a:endParaRPr>
          </a:p>
        </p:txBody>
      </p:sp>
      <p:sp>
        <p:nvSpPr>
          <p:cNvPr id="140" name="Google Shape;140;p5"/>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8" name="Shape 148"/>
        <p:cNvGrpSpPr/>
        <p:nvPr/>
      </p:nvGrpSpPr>
      <p:grpSpPr>
        <a:xfrm>
          <a:off x="0" y="0"/>
          <a:ext cx="0" cy="0"/>
          <a:chOff x="0" y="0"/>
          <a:chExt cx="0" cy="0"/>
        </a:xfrm>
      </p:grpSpPr>
      <p:sp>
        <p:nvSpPr>
          <p:cNvPr id="149" name="Google Shape;149;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0" name="Google Shape;150;p6"/>
          <p:cNvSpPr txBox="1"/>
          <p:nvPr/>
        </p:nvSpPr>
        <p:spPr>
          <a:xfrm>
            <a:off x="211375" y="241650"/>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Gingivitis and Periodontitis</a:t>
            </a:r>
            <a:endParaRPr b="1" i="0" sz="6500" u="none" cap="none" strike="noStrike">
              <a:solidFill>
                <a:srgbClr val="F37221"/>
              </a:solidFill>
              <a:latin typeface="Alice"/>
              <a:ea typeface="Alice"/>
              <a:cs typeface="Alice"/>
              <a:sym typeface="Alice"/>
            </a:endParaRPr>
          </a:p>
        </p:txBody>
      </p:sp>
      <p:sp>
        <p:nvSpPr>
          <p:cNvPr id="151" name="Google Shape;151;p6"/>
          <p:cNvSpPr txBox="1"/>
          <p:nvPr/>
        </p:nvSpPr>
        <p:spPr>
          <a:xfrm>
            <a:off x="1236050" y="1288350"/>
            <a:ext cx="15346800" cy="73920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4300"/>
              <a:buFont typeface="Arial"/>
              <a:buChar char="●"/>
            </a:pPr>
            <a:r>
              <a:rPr b="0" i="0" lang="en-US" sz="4300" u="none" cap="none" strike="noStrike">
                <a:solidFill>
                  <a:srgbClr val="000000"/>
                </a:solidFill>
                <a:latin typeface="Arial"/>
                <a:ea typeface="Arial"/>
                <a:cs typeface="Arial"/>
                <a:sym typeface="Arial"/>
              </a:rPr>
              <a:t>Description: Inflammation and damage to gums and bone.</a:t>
            </a:r>
            <a:endParaRPr b="0" i="0" sz="43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4300"/>
              <a:buFont typeface="Arial"/>
              <a:buChar char="●"/>
            </a:pPr>
            <a:r>
              <a:rPr b="0" i="0" lang="en-US" sz="4300" u="none" cap="none" strike="noStrike">
                <a:solidFill>
                  <a:srgbClr val="000000"/>
                </a:solidFill>
                <a:latin typeface="Arial"/>
                <a:ea typeface="Arial"/>
                <a:cs typeface="Arial"/>
                <a:sym typeface="Arial"/>
              </a:rPr>
              <a:t>Association with Pediatric Nutrition: Poor dietary habits contributing to plaque buildup.</a:t>
            </a:r>
            <a:endParaRPr b="0" i="0" sz="43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4300"/>
              <a:buFont typeface="Arial"/>
              <a:buChar char="●"/>
            </a:pPr>
            <a:r>
              <a:rPr b="0" i="0" lang="en-US" sz="4300" u="none" cap="none" strike="noStrike">
                <a:solidFill>
                  <a:srgbClr val="000000"/>
                </a:solidFill>
                <a:latin typeface="Arial"/>
                <a:ea typeface="Arial"/>
                <a:cs typeface="Arial"/>
                <a:sym typeface="Arial"/>
              </a:rPr>
              <a:t>Red Flags: Swollen, bleeding gums, bad breath, loose teeth.</a:t>
            </a:r>
            <a:endParaRPr b="0" i="0" sz="43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4300"/>
              <a:buFont typeface="Arial"/>
              <a:buChar char="●"/>
            </a:pPr>
            <a:r>
              <a:rPr b="0" i="0" lang="en-US" sz="4300" u="none" cap="none" strike="noStrike">
                <a:solidFill>
                  <a:srgbClr val="000000"/>
                </a:solidFill>
                <a:latin typeface="Arial"/>
                <a:ea typeface="Arial"/>
                <a:cs typeface="Arial"/>
                <a:sym typeface="Arial"/>
              </a:rPr>
              <a:t>Diagnosis: Dental examination, periodontal probing, X-rays.</a:t>
            </a:r>
            <a:endParaRPr b="0" i="0" sz="43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rgbClr val="000000"/>
              </a:buClr>
              <a:buSzPts val="4300"/>
              <a:buFont typeface="Arial"/>
              <a:buChar char="●"/>
            </a:pPr>
            <a:r>
              <a:rPr b="0" i="0" lang="en-US" sz="4300" u="none" cap="none" strike="noStrike">
                <a:solidFill>
                  <a:srgbClr val="000000"/>
                </a:solidFill>
                <a:latin typeface="Arial"/>
                <a:ea typeface="Arial"/>
                <a:cs typeface="Arial"/>
                <a:sym typeface="Arial"/>
              </a:rPr>
              <a:t>Treatment: Dental cleanings, scaling, root planing, antibiotics, improved oral hygiene.</a:t>
            </a:r>
            <a:endParaRPr b="0" i="0" sz="4300" u="none" cap="none" strike="noStrike">
              <a:solidFill>
                <a:srgbClr val="000000"/>
              </a:solidFill>
              <a:latin typeface="Arial"/>
              <a:ea typeface="Arial"/>
              <a:cs typeface="Arial"/>
              <a:sym typeface="Arial"/>
            </a:endParaRPr>
          </a:p>
        </p:txBody>
      </p:sp>
      <p:sp>
        <p:nvSpPr>
          <p:cNvPr id="152" name="Google Shape;152;p6"/>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60" name="Shape 160"/>
        <p:cNvGrpSpPr/>
        <p:nvPr/>
      </p:nvGrpSpPr>
      <p:grpSpPr>
        <a:xfrm>
          <a:off x="0" y="0"/>
          <a:ext cx="0" cy="0"/>
          <a:chOff x="0" y="0"/>
          <a:chExt cx="0" cy="0"/>
        </a:xfrm>
      </p:grpSpPr>
      <p:sp>
        <p:nvSpPr>
          <p:cNvPr id="161" name="Google Shape;161;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62" name="Google Shape;162;p7"/>
          <p:cNvSpPr txBox="1"/>
          <p:nvPr/>
        </p:nvSpPr>
        <p:spPr>
          <a:xfrm>
            <a:off x="211375" y="241650"/>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Dental Erosion</a:t>
            </a:r>
            <a:endParaRPr b="1" i="0" sz="6500" u="none" cap="none" strike="noStrike">
              <a:solidFill>
                <a:srgbClr val="F37221"/>
              </a:solidFill>
              <a:latin typeface="Alice"/>
              <a:ea typeface="Alice"/>
              <a:cs typeface="Alice"/>
              <a:sym typeface="Alice"/>
            </a:endParaRPr>
          </a:p>
        </p:txBody>
      </p:sp>
      <p:sp>
        <p:nvSpPr>
          <p:cNvPr id="163" name="Google Shape;163;p7"/>
          <p:cNvSpPr txBox="1"/>
          <p:nvPr/>
        </p:nvSpPr>
        <p:spPr>
          <a:xfrm>
            <a:off x="1376525" y="1288350"/>
            <a:ext cx="15022800" cy="73359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Description: Irreversible loss of tooth enamel due to acid exposure.</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Association with Pediatric Nutrition: High intake of acidic foods and drinks.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Red Flags: Tooth sensitivity, visible wear on tooth surfaces.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Diagnosis: Dental examination, visual inspection, medical history.</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Treatment: Dietary modifications, fluoride therapy, dental restorations.</a:t>
            </a:r>
            <a:endParaRPr b="0" i="0" sz="3900" u="none" cap="none" strike="noStrike">
              <a:solidFill>
                <a:srgbClr val="000000"/>
              </a:solidFill>
              <a:latin typeface="Arimo"/>
              <a:ea typeface="Arimo"/>
              <a:cs typeface="Arimo"/>
              <a:sym typeface="Arimo"/>
            </a:endParaRPr>
          </a:p>
        </p:txBody>
      </p:sp>
      <p:sp>
        <p:nvSpPr>
          <p:cNvPr id="164" name="Google Shape;164;p7"/>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72" name="Shape 172"/>
        <p:cNvGrpSpPr/>
        <p:nvPr/>
      </p:nvGrpSpPr>
      <p:grpSpPr>
        <a:xfrm>
          <a:off x="0" y="0"/>
          <a:ext cx="0" cy="0"/>
          <a:chOff x="0" y="0"/>
          <a:chExt cx="0" cy="0"/>
        </a:xfrm>
      </p:grpSpPr>
      <p:sp>
        <p:nvSpPr>
          <p:cNvPr id="173" name="Google Shape;173;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4" name="Google Shape;174;p8"/>
          <p:cNvSpPr txBox="1"/>
          <p:nvPr/>
        </p:nvSpPr>
        <p:spPr>
          <a:xfrm>
            <a:off x="211375" y="380225"/>
            <a:ext cx="16188000" cy="1046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800"/>
              <a:buFont typeface="Arial"/>
              <a:buNone/>
            </a:pPr>
            <a:r>
              <a:rPr b="1" i="0" lang="en-US" sz="6800" u="none" cap="none" strike="noStrike">
                <a:solidFill>
                  <a:srgbClr val="F37221"/>
                </a:solidFill>
                <a:latin typeface="Alice"/>
                <a:ea typeface="Alice"/>
                <a:cs typeface="Alice"/>
                <a:sym typeface="Alice"/>
              </a:rPr>
              <a:t>Malocclusion</a:t>
            </a:r>
            <a:endParaRPr b="1" i="0" sz="6500" u="none" cap="none" strike="noStrike">
              <a:solidFill>
                <a:srgbClr val="F37221"/>
              </a:solidFill>
              <a:latin typeface="Alice"/>
              <a:ea typeface="Alice"/>
              <a:cs typeface="Alice"/>
              <a:sym typeface="Alice"/>
            </a:endParaRPr>
          </a:p>
        </p:txBody>
      </p:sp>
      <p:sp>
        <p:nvSpPr>
          <p:cNvPr id="175" name="Google Shape;175;p8"/>
          <p:cNvSpPr txBox="1"/>
          <p:nvPr/>
        </p:nvSpPr>
        <p:spPr>
          <a:xfrm>
            <a:off x="1151775" y="1426925"/>
            <a:ext cx="15247500" cy="72816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Description: Misalignment of teeth or incorrect bite.</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Association with Pediatric Nutrition: Prolonged bottle-feeding, thumb-sucking.</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Red Flags: Difficulty chewing, speech problems, visible misalignment.</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Diagnosis: Dental examination, bite analysis, X-rays.</a:t>
            </a:r>
            <a:endParaRPr b="0" i="0" sz="38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800"/>
              <a:buFont typeface="Arimo"/>
              <a:buChar char="●"/>
            </a:pPr>
            <a:r>
              <a:rPr b="0" i="0" lang="en-US" sz="3800" u="none" cap="none" strike="noStrike">
                <a:solidFill>
                  <a:srgbClr val="000000"/>
                </a:solidFill>
                <a:latin typeface="Arimo"/>
                <a:ea typeface="Arimo"/>
                <a:cs typeface="Arimo"/>
                <a:sym typeface="Arimo"/>
              </a:rPr>
              <a:t>Treatment: Orthodontic intervention, braces, aligners, behavior modification.</a:t>
            </a:r>
            <a:endParaRPr b="0" i="0" sz="3800" u="none" cap="none" strike="noStrike">
              <a:solidFill>
                <a:srgbClr val="000000"/>
              </a:solidFill>
              <a:latin typeface="Arimo"/>
              <a:ea typeface="Arimo"/>
              <a:cs typeface="Arimo"/>
              <a:sym typeface="Arimo"/>
            </a:endParaRPr>
          </a:p>
        </p:txBody>
      </p:sp>
      <p:sp>
        <p:nvSpPr>
          <p:cNvPr id="176" name="Google Shape;176;p8"/>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nvSpPr>
        <p:spPr>
          <a:xfrm>
            <a:off x="436975" y="259675"/>
            <a:ext cx="15962400" cy="1246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Differential Diagnosis</a:t>
            </a:r>
            <a:endParaRPr b="0" i="0" sz="1100" u="none" cap="none" strike="noStrike">
              <a:solidFill>
                <a:srgbClr val="000000"/>
              </a:solidFill>
              <a:latin typeface="Arial"/>
              <a:ea typeface="Arial"/>
              <a:cs typeface="Arial"/>
              <a:sym typeface="Arial"/>
            </a:endParaRPr>
          </a:p>
        </p:txBody>
      </p:sp>
      <p:sp>
        <p:nvSpPr>
          <p:cNvPr id="183" name="Google Shape;183;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4" name="Google Shape;184;p9"/>
          <p:cNvSpPr txBox="1"/>
          <p:nvPr/>
        </p:nvSpPr>
        <p:spPr>
          <a:xfrm>
            <a:off x="1095600" y="1506475"/>
            <a:ext cx="15303900" cy="7258200"/>
          </a:xfrm>
          <a:prstGeom prst="rect">
            <a:avLst/>
          </a:prstGeom>
          <a:noFill/>
          <a:ln>
            <a:noFill/>
          </a:ln>
        </p:spPr>
        <p:txBody>
          <a:bodyPr anchorCtr="0" anchor="ctr" bIns="91425" lIns="91425" spcFirstLastPara="1" rIns="91425" wrap="square" tIns="91425">
            <a:noAutofit/>
          </a:bodyPr>
          <a:lstStyle/>
          <a:p>
            <a:pPr indent="-457200" lvl="0" marL="457200" marR="0" rtl="0" algn="l">
              <a:lnSpc>
                <a:spcPct val="150000"/>
              </a:lnSpc>
              <a:spcBef>
                <a:spcPts val="120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Dental caries: Characterized by visible cavities on teeth and tooth sensitivity.</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Gingivitis: Symptoms include swollen, red, and bleeding gums, along with bad breath.</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Enamel hypoplasia: Manifests as pits, grooves, or white or brown discoloration on tooth surfaces.</a:t>
            </a:r>
            <a:endParaRPr b="0" i="0" sz="3900" u="none" cap="none" strike="noStrike">
              <a:solidFill>
                <a:srgbClr val="000000"/>
              </a:solidFill>
              <a:latin typeface="Arimo"/>
              <a:ea typeface="Arimo"/>
              <a:cs typeface="Arimo"/>
              <a:sym typeface="Arimo"/>
            </a:endParaRPr>
          </a:p>
          <a:p>
            <a:pPr indent="-457200" lvl="0" marL="457200" marR="0" rtl="0" algn="l">
              <a:lnSpc>
                <a:spcPct val="150000"/>
              </a:lnSpc>
              <a:spcBef>
                <a:spcPts val="0"/>
              </a:spcBef>
              <a:spcAft>
                <a:spcPts val="0"/>
              </a:spcAft>
              <a:buClr>
                <a:srgbClr val="000000"/>
              </a:buClr>
              <a:buSzPts val="3900"/>
              <a:buFont typeface="Arimo"/>
              <a:buChar char="●"/>
            </a:pPr>
            <a:r>
              <a:rPr b="0" i="0" lang="en-US" sz="3900" u="none" cap="none" strike="noStrike">
                <a:solidFill>
                  <a:srgbClr val="000000"/>
                </a:solidFill>
                <a:latin typeface="Arimo"/>
                <a:ea typeface="Arimo"/>
                <a:cs typeface="Arimo"/>
                <a:sym typeface="Arimo"/>
              </a:rPr>
              <a:t>Periodontal disease: Symptoms include gum recession, loose teeth, and pus between gums and teeth.</a:t>
            </a:r>
            <a:endParaRPr b="0" i="0" sz="3900" u="none" cap="none" strike="noStrike">
              <a:solidFill>
                <a:srgbClr val="000000"/>
              </a:solidFill>
              <a:latin typeface="Arimo"/>
              <a:ea typeface="Arimo"/>
              <a:cs typeface="Arimo"/>
              <a:sym typeface="Arimo"/>
            </a:endParaRPr>
          </a:p>
        </p:txBody>
      </p:sp>
      <p:sp>
        <p:nvSpPr>
          <p:cNvPr id="185" name="Google Shape;185;p9"/>
          <p:cNvSpPr txBox="1"/>
          <p:nvPr/>
        </p:nvSpPr>
        <p:spPr>
          <a:xfrm>
            <a:off x="1580011" y="8808757"/>
            <a:ext cx="14734800" cy="984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Nandini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NANDINI SINHARAY</dc:creator>
</cp:coreProperties>
</file>