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10287000" cx="18288000"/>
  <p:notesSz cx="6858000" cy="9144000"/>
  <p:embeddedFontLst>
    <p:embeddedFont>
      <p:font typeface="Arimo"/>
      <p:regular r:id="rId22"/>
      <p:bold r:id="rId23"/>
      <p:italic r:id="rId24"/>
      <p:boldItalic r:id="rId25"/>
    </p:embeddedFont>
    <p:embeddedFont>
      <p:font typeface="Alice"/>
      <p:regular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7" roundtripDataSignature="AMtx7mgzSDzYh9OEpgeYJPAKTOwO+YeNi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Arimo-regular.fntdata"/><Relationship Id="rId21" Type="http://schemas.openxmlformats.org/officeDocument/2006/relationships/slide" Target="slides/slide16.xml"/><Relationship Id="rId24" Type="http://schemas.openxmlformats.org/officeDocument/2006/relationships/font" Target="fonts/Arimo-italic.fntdata"/><Relationship Id="rId23" Type="http://schemas.openxmlformats.org/officeDocument/2006/relationships/font" Target="fonts/Arim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lice-regular.fntdata"/><Relationship Id="rId25" Type="http://schemas.openxmlformats.org/officeDocument/2006/relationships/font" Target="fonts/Arimo-boldItalic.fntdata"/><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1: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78" name="Google Shape;178;p1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179" name="Google Shape;179;p10: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p10: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lang="en-US" sz="1000">
                <a:latin typeface="Arial"/>
                <a:ea typeface="Arial"/>
                <a:cs typeface="Arial"/>
                <a:sym typeface="Arial"/>
              </a:rPr>
              <a:t>"Spooning of nails, medically known as koilonychia, is characterized by spoon-shaped nails and is often associated with iron deficiency. Thin, brittle nails with a concave shape are common indicators. Diagnosis is confirmed through blood tests to measure iron levels, and treatment primarily involves dietary changes and iron supplementation."</a:t>
            </a:r>
            <a:endParaRPr sz="1000">
              <a:latin typeface="Arial"/>
              <a:ea typeface="Arial"/>
              <a:cs typeface="Arial"/>
              <a:sym typeface="Arial"/>
            </a:endParaRPr>
          </a:p>
        </p:txBody>
      </p:sp>
      <p:sp>
        <p:nvSpPr>
          <p:cNvPr id="181" name="Google Shape;181;p10: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82" name="Google Shape;182;p10: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90" name="Google Shape;190;p1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191" name="Google Shape;191;p11: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2" name="Google Shape;192;p11: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lang="en-US" sz="1000">
                <a:latin typeface="Arial"/>
                <a:ea typeface="Arial"/>
                <a:cs typeface="Arial"/>
                <a:sym typeface="Arial"/>
              </a:rPr>
              <a:t>"Xerophthalmia, a condition of dry eyes, is frequently attributed to vitamin A deficiency, which can result from a lack of vitamin A-rich foods in the diet. Symptoms include dry, gritty eyes and poor night vision. Diagnosis entails an eye examination and assessment of tear production. Treatment typically includes vitamin A supplements and eye lubricants to alleviate discomfort."</a:t>
            </a:r>
            <a:endParaRPr sz="1000">
              <a:latin typeface="Arial"/>
              <a:ea typeface="Arial"/>
              <a:cs typeface="Arial"/>
              <a:sym typeface="Arial"/>
            </a:endParaRPr>
          </a:p>
        </p:txBody>
      </p:sp>
      <p:sp>
        <p:nvSpPr>
          <p:cNvPr id="193" name="Google Shape;193;p11: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94" name="Google Shape;194;p11: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2:notes"/>
          <p:cNvSpPr/>
          <p:nvPr>
            <p:ph idx="2"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p12: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400"/>
              <a:buNone/>
            </a:pPr>
            <a:r>
              <a:rPr lang="en-US" sz="1000">
                <a:latin typeface="Arial"/>
                <a:ea typeface="Arial"/>
                <a:cs typeface="Arial"/>
                <a:sym typeface="Arial"/>
              </a:rPr>
              <a:t>"Dermatitis primarily affects the skin, causing inflammation, redness, itching, and various skin manifestations. Alopecia targets the hair follicles, resulting in hair thinning, bald patches, or complete hair loss. Spooning of Nails (Koilonychia) affects the nails, causing them to become thin, brittle, and take on a concave, spoon-shaped appearance. Xerophthalmia impacts the eyes, leading to symptoms like dryness, grittiness, and poor night vision, often due to vitamin A deficiency."</a:t>
            </a:r>
            <a:endParaRPr sz="1000">
              <a:latin typeface="Arial"/>
              <a:ea typeface="Arial"/>
              <a:cs typeface="Arial"/>
              <a:sym typeface="Arial"/>
            </a:endParaRPr>
          </a:p>
        </p:txBody>
      </p:sp>
      <p:sp>
        <p:nvSpPr>
          <p:cNvPr id="203" name="Google Shape;203;p12: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210" name="Google Shape;210;p1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211" name="Google Shape;211;p13: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p13: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lang="en-US" sz="1000">
                <a:latin typeface="Arial"/>
                <a:ea typeface="Arial"/>
                <a:cs typeface="Arial"/>
                <a:sym typeface="Arial"/>
              </a:rPr>
              <a:t>“In India, treatments for pediatric dermatitis include topical corticosteroids and emollients, while alopecia may require minoxidil or corticosteroid injections. Iron supplementation and dietary changes are recommended for koilonychia, and vitamin A supplementation is crucial for managing xerophthalmia.”</a:t>
            </a:r>
            <a:endParaRPr sz="1000">
              <a:latin typeface="Arial"/>
              <a:ea typeface="Arial"/>
              <a:cs typeface="Arial"/>
              <a:sym typeface="Arial"/>
            </a:endParaRPr>
          </a:p>
        </p:txBody>
      </p:sp>
      <p:sp>
        <p:nvSpPr>
          <p:cNvPr id="213" name="Google Shape;213;p13: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214" name="Google Shape;214;p13: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4: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221" name="Google Shape;221;p14: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222" name="Google Shape;222;p14: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3" name="Google Shape;223;p14: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lang="en-US" sz="1000">
                <a:latin typeface="Arial"/>
                <a:ea typeface="Arial"/>
                <a:cs typeface="Arial"/>
                <a:sym typeface="Arial"/>
              </a:rPr>
              <a:t>“Regular follow-up is crucial for monitoring and assessing the effectiveness of treatment for dermatological conditions. Tracking changes in hair growth and nail health is important, along with ophthalmological evaluations to detect any recurrence or complications of xerophthalmia.”</a:t>
            </a:r>
            <a:endParaRPr sz="1000">
              <a:latin typeface="Arial"/>
              <a:ea typeface="Arial"/>
              <a:cs typeface="Arial"/>
              <a:sym typeface="Arial"/>
            </a:endParaRPr>
          </a:p>
        </p:txBody>
      </p:sp>
      <p:sp>
        <p:nvSpPr>
          <p:cNvPr id="224" name="Google Shape;224;p14: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225" name="Google Shape;225;p14: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232" name="Google Shape;232;p1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233" name="Google Shape;233;p15: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4" name="Google Shape;234;p15: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400"/>
              <a:buNone/>
            </a:pPr>
            <a:r>
              <a:rPr lang="en-US" sz="1000">
                <a:latin typeface="Arial"/>
                <a:ea typeface="Arial"/>
                <a:cs typeface="Arial"/>
                <a:sym typeface="Arial"/>
              </a:rPr>
              <a:t>"Dermatological signs in pediatric patients serve as valuable indicators of underlying nutritional deficiencies. By recognizing these red flags and implementing appropriate interventions, healthcare professionals can improve health outcomes and quality of life for children."</a:t>
            </a:r>
            <a:endParaRPr sz="1000">
              <a:latin typeface="Arial"/>
              <a:ea typeface="Arial"/>
              <a:cs typeface="Arial"/>
              <a:sym typeface="Arial"/>
            </a:endParaRPr>
          </a:p>
        </p:txBody>
      </p:sp>
      <p:sp>
        <p:nvSpPr>
          <p:cNvPr id="235" name="Google Shape;235;p15: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236" name="Google Shape;236;p15: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6:notes"/>
          <p:cNvSpPr/>
          <p:nvPr>
            <p:ph idx="2"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 name="Google Shape;243;p16: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4" name="Google Shape;244;p16: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96" name="Google Shape;96;p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97" name="Google Shape;97;p2: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p2: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lang="en-US" sz="1000">
                <a:latin typeface="Arial"/>
                <a:ea typeface="Arial"/>
                <a:cs typeface="Arial"/>
                <a:sym typeface="Arial"/>
              </a:rPr>
              <a:t>"In today's presentation, we'll explore the dermatological signs in pediatric patients and their association with nutritional deficiencies. In pediatric patients, dermatological signs can serve as crucial indicators of underlying nutritional deficiencies. In India, where a significant portion of children suffer from malnutrition and anemia, these signs become even more relevant. With deficiencies in key nutrients like iron, vitamins, and essential fatty acids being prevalent, understanding and addressing dermatological issues becomes essential for pediatric healthcare professionals.”</a:t>
            </a:r>
            <a:endParaRPr sz="1000">
              <a:latin typeface="Arial"/>
              <a:ea typeface="Arial"/>
              <a:cs typeface="Arial"/>
              <a:sym typeface="Arial"/>
            </a:endParaRPr>
          </a:p>
        </p:txBody>
      </p:sp>
      <p:sp>
        <p:nvSpPr>
          <p:cNvPr id="99" name="Google Shape;99;p2: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00" name="Google Shape;100;p2: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07" name="Google Shape;107;p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108" name="Google Shape;108;p3: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 name="Google Shape;109;p3: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lang="en-US" sz="1000">
                <a:latin typeface="Arial"/>
                <a:ea typeface="Arial"/>
                <a:cs typeface="Arial"/>
                <a:sym typeface="Arial"/>
              </a:rPr>
              <a:t>"Dermatitis, alopecia, koilonychia, and xerophthalmia are dermatological conditions that often indicate underlying nutritional deficiencies in pediatric patients. Understanding these conditions and their implications is crucial for effective management.</a:t>
            </a:r>
            <a:endParaRPr sz="1000">
              <a:latin typeface="Arial"/>
              <a:ea typeface="Arial"/>
              <a:cs typeface="Arial"/>
              <a:sym typeface="Arial"/>
            </a:endParaRPr>
          </a:p>
        </p:txBody>
      </p:sp>
      <p:sp>
        <p:nvSpPr>
          <p:cNvPr id="110" name="Google Shape;110;p3: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11" name="Google Shape;111;p3: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21" name="Google Shape;121;p4: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122" name="Google Shape;122;p4: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p4: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lang="en-US" sz="1000">
                <a:latin typeface="Arial"/>
                <a:ea typeface="Arial"/>
                <a:cs typeface="Arial"/>
                <a:sym typeface="Arial"/>
              </a:rPr>
              <a:t>"Dermatitis, a common skin condition characterized by inflammation, often arises due to nutritional deficiencies. Inadequate intake of essential fatty acids and vitamins A, C, and E can exacerbate this condition. Clinically, it presents with dry, scaly, or blistered skin, accompanied by itching. Diagnosis involves a thorough clinical evaluation by a dermatologist, with treatment typically involving topical corticosteroids, moisturizers, and identifying triggers."</a:t>
            </a:r>
            <a:endParaRPr sz="1000">
              <a:latin typeface="Arial"/>
              <a:ea typeface="Arial"/>
              <a:cs typeface="Arial"/>
              <a:sym typeface="Arial"/>
            </a:endParaRPr>
          </a:p>
        </p:txBody>
      </p:sp>
      <p:sp>
        <p:nvSpPr>
          <p:cNvPr id="124" name="Google Shape;124;p4: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25" name="Google Shape;125;p4: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p:nvPr>
            <p:ph idx="2"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p5: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p5: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p:nvPr>
            <p:ph idx="2"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p6: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p6: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7:notes"/>
          <p:cNvSpPr/>
          <p:nvPr>
            <p:ph idx="2"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p7: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p7: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8:notes"/>
          <p:cNvSpPr/>
          <p:nvPr>
            <p:ph idx="2"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p8: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p8: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9: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66" name="Google Shape;166;p9: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167" name="Google Shape;167;p9: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8" name="Google Shape;168;p9: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lang="en-US" sz="1000">
                <a:latin typeface="Arial"/>
                <a:ea typeface="Arial"/>
                <a:cs typeface="Arial"/>
                <a:sym typeface="Arial"/>
              </a:rPr>
              <a:t>"Alopecia, or hair loss, can also be linked to nutritional deficiencies, particularly vitamins D, E, and biotin. Red flags include thinning hair, bald patches, or complete hair loss. Diagnosis relies on medical history, physical examination, and blood tests. Treatment options include topical medications, supplements, and lifestyle adjustments to support hair growth."</a:t>
            </a:r>
            <a:endParaRPr sz="1000">
              <a:latin typeface="Arial"/>
              <a:ea typeface="Arial"/>
              <a:cs typeface="Arial"/>
              <a:sym typeface="Arial"/>
            </a:endParaRPr>
          </a:p>
        </p:txBody>
      </p:sp>
      <p:sp>
        <p:nvSpPr>
          <p:cNvPr id="169" name="Google Shape;169;p9: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70" name="Google Shape;170;p9: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42"/>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4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4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43"/>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43"/>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4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4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3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22" name="Google Shape;22;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8" name="Google Shape;28;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3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4" name="Google Shape;34;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3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0" name="Google Shape;40;p3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1" name="Google Shape;41;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3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7" name="Google Shape;47;p3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8" name="Google Shape;48;p3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9" name="Google Shape;49;p3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0" name="Google Shape;50;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3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4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4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4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4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4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41"/>
          <p:cNvSpPr/>
          <p:nvPr>
            <p:ph idx="2" type="pic"/>
          </p:nvPr>
        </p:nvSpPr>
        <p:spPr>
          <a:xfrm>
            <a:off x="1792288" y="612775"/>
            <a:ext cx="5486400" cy="4114800"/>
          </a:xfrm>
          <a:prstGeom prst="rect">
            <a:avLst/>
          </a:prstGeom>
          <a:noFill/>
          <a:ln>
            <a:noFill/>
          </a:ln>
        </p:spPr>
      </p:sp>
      <p:sp>
        <p:nvSpPr>
          <p:cNvPr id="68" name="Google Shape;68;p4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4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4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3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4.png"/><Relationship Id="rId6"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3.png"/><Relationship Id="rId5" Type="http://schemas.openxmlformats.org/officeDocument/2006/relationships/image" Target="../media/image11.png"/><Relationship Id="rId6"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20.png"/><Relationship Id="rId6"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nvSpPr>
        <p:spPr>
          <a:xfrm>
            <a:off x="2923500" y="750825"/>
            <a:ext cx="12781500" cy="249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6200"/>
              <a:buFont typeface="Arial"/>
              <a:buNone/>
            </a:pPr>
            <a:r>
              <a:rPr b="1" i="0" lang="en-US" sz="6200" u="none" cap="none" strike="noStrike">
                <a:solidFill>
                  <a:schemeClr val="dk1"/>
                </a:solidFill>
                <a:latin typeface="Calibri"/>
                <a:ea typeface="Calibri"/>
                <a:cs typeface="Calibri"/>
                <a:sym typeface="Calibri"/>
              </a:rPr>
              <a:t>Dermatological conditions related to  Nutritional deficiency in children </a:t>
            </a:r>
            <a:endParaRPr b="0" i="0" sz="6200" u="none" cap="none" strike="noStrike">
              <a:solidFill>
                <a:schemeClr val="dk1"/>
              </a:solidFill>
              <a:latin typeface="Calibri"/>
              <a:ea typeface="Calibri"/>
              <a:cs typeface="Calibri"/>
              <a:sym typeface="Calibri"/>
            </a:endParaRPr>
          </a:p>
        </p:txBody>
      </p:sp>
      <p:pic>
        <p:nvPicPr>
          <p:cNvPr id="90" name="Google Shape;90;p1"/>
          <p:cNvPicPr preferRelativeResize="0"/>
          <p:nvPr/>
        </p:nvPicPr>
        <p:blipFill rotWithShape="1">
          <a:blip r:embed="rId3">
            <a:alphaModFix/>
          </a:blip>
          <a:srcRect b="48875" l="-227882" r="280847" t="0"/>
          <a:stretch/>
        </p:blipFill>
        <p:spPr>
          <a:xfrm>
            <a:off x="4676075" y="3429000"/>
            <a:ext cx="1952625" cy="2343150"/>
          </a:xfrm>
          <a:prstGeom prst="rect">
            <a:avLst/>
          </a:prstGeom>
          <a:noFill/>
          <a:ln>
            <a:noFill/>
          </a:ln>
        </p:spPr>
      </p:pic>
      <p:pic>
        <p:nvPicPr>
          <p:cNvPr id="91" name="Google Shape;91;p1"/>
          <p:cNvPicPr preferRelativeResize="0"/>
          <p:nvPr/>
        </p:nvPicPr>
        <p:blipFill rotWithShape="1">
          <a:blip r:embed="rId4">
            <a:alphaModFix/>
          </a:blip>
          <a:srcRect b="0" l="0" r="0" t="0"/>
          <a:stretch/>
        </p:blipFill>
        <p:spPr>
          <a:xfrm>
            <a:off x="1452750" y="5955825"/>
            <a:ext cx="4336675" cy="4422025"/>
          </a:xfrm>
          <a:prstGeom prst="rect">
            <a:avLst/>
          </a:prstGeom>
          <a:noFill/>
          <a:ln>
            <a:noFill/>
          </a:ln>
        </p:spPr>
      </p:pic>
      <p:pic>
        <p:nvPicPr>
          <p:cNvPr id="92" name="Google Shape;92;p1"/>
          <p:cNvPicPr preferRelativeResize="0"/>
          <p:nvPr/>
        </p:nvPicPr>
        <p:blipFill rotWithShape="1">
          <a:blip r:embed="rId5">
            <a:alphaModFix/>
          </a:blip>
          <a:srcRect b="0" l="0" r="0" t="0"/>
          <a:stretch/>
        </p:blipFill>
        <p:spPr>
          <a:xfrm>
            <a:off x="6988750" y="4786250"/>
            <a:ext cx="4651000" cy="4422025"/>
          </a:xfrm>
          <a:prstGeom prst="rect">
            <a:avLst/>
          </a:prstGeom>
          <a:noFill/>
          <a:ln>
            <a:noFill/>
          </a:ln>
        </p:spPr>
      </p:pic>
      <p:pic>
        <p:nvPicPr>
          <p:cNvPr id="93" name="Google Shape;93;p1"/>
          <p:cNvPicPr preferRelativeResize="0"/>
          <p:nvPr/>
        </p:nvPicPr>
        <p:blipFill rotWithShape="1">
          <a:blip r:embed="rId6">
            <a:alphaModFix/>
          </a:blip>
          <a:srcRect b="0" l="0" r="0" t="0"/>
          <a:stretch/>
        </p:blipFill>
        <p:spPr>
          <a:xfrm>
            <a:off x="12839075" y="3179345"/>
            <a:ext cx="4651000" cy="497250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FFF"/>
        </a:solidFill>
      </p:bgPr>
    </p:bg>
    <p:spTree>
      <p:nvGrpSpPr>
        <p:cNvPr id="183" name="Shape 183"/>
        <p:cNvGrpSpPr/>
        <p:nvPr/>
      </p:nvGrpSpPr>
      <p:grpSpPr>
        <a:xfrm>
          <a:off x="0" y="0"/>
          <a:ext cx="0" cy="0"/>
          <a:chOff x="0" y="0"/>
          <a:chExt cx="0" cy="0"/>
        </a:xfrm>
      </p:grpSpPr>
      <p:sp>
        <p:nvSpPr>
          <p:cNvPr id="184" name="Google Shape;184;p10"/>
          <p:cNvSpPr/>
          <p:nvPr/>
        </p:nvSpPr>
        <p:spPr>
          <a:xfrm rot="-5400000">
            <a:off x="16399378" y="-227370"/>
            <a:ext cx="2512124" cy="2512124"/>
          </a:xfrm>
          <a:custGeom>
            <a:rect b="b" l="l" r="r" t="t"/>
            <a:pathLst>
              <a:path extrusionOk="0" h="3349498" w="3349498">
                <a:moveTo>
                  <a:pt x="0" y="0"/>
                </a:moveTo>
                <a:lnTo>
                  <a:pt x="3349498" y="0"/>
                </a:lnTo>
                <a:lnTo>
                  <a:pt x="3349498" y="3349498"/>
                </a:lnTo>
                <a:lnTo>
                  <a:pt x="0" y="3349498"/>
                </a:lnTo>
                <a:lnTo>
                  <a:pt x="0" y="0"/>
                </a:lnTo>
                <a:close/>
              </a:path>
            </a:pathLst>
          </a:custGeom>
          <a:blipFill rotWithShape="1">
            <a:blip r:embed="rId3">
              <a:alphaModFix/>
            </a:blip>
            <a:stretch>
              <a:fillRect b="0" l="0" r="0" t="0"/>
            </a:stretch>
          </a:blipFill>
          <a:ln>
            <a:noFill/>
          </a:ln>
        </p:spPr>
      </p:sp>
      <p:sp>
        <p:nvSpPr>
          <p:cNvPr id="185" name="Google Shape;185;p10"/>
          <p:cNvSpPr txBox="1"/>
          <p:nvPr/>
        </p:nvSpPr>
        <p:spPr>
          <a:xfrm>
            <a:off x="211375" y="241650"/>
            <a:ext cx="16188000" cy="1046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6800"/>
              <a:buFont typeface="Arial"/>
              <a:buNone/>
            </a:pPr>
            <a:r>
              <a:rPr b="1" i="0" lang="en-US" sz="6800" u="none" cap="none" strike="noStrike">
                <a:solidFill>
                  <a:srgbClr val="F37221"/>
                </a:solidFill>
                <a:latin typeface="Alice"/>
                <a:ea typeface="Alice"/>
                <a:cs typeface="Alice"/>
                <a:sym typeface="Alice"/>
              </a:rPr>
              <a:t>Spooning of Nails (Koilonychia)</a:t>
            </a:r>
            <a:endParaRPr b="1" i="0" sz="6500" u="none" cap="none" strike="noStrike">
              <a:solidFill>
                <a:srgbClr val="F37221"/>
              </a:solidFill>
              <a:latin typeface="Alice"/>
              <a:ea typeface="Alice"/>
              <a:cs typeface="Alice"/>
              <a:sym typeface="Alice"/>
            </a:endParaRPr>
          </a:p>
        </p:txBody>
      </p:sp>
      <p:sp>
        <p:nvSpPr>
          <p:cNvPr id="186" name="Google Shape;186;p10"/>
          <p:cNvSpPr txBox="1"/>
          <p:nvPr/>
        </p:nvSpPr>
        <p:spPr>
          <a:xfrm>
            <a:off x="1179875" y="1288350"/>
            <a:ext cx="15219600" cy="6633600"/>
          </a:xfrm>
          <a:prstGeom prst="rect">
            <a:avLst/>
          </a:prstGeom>
          <a:noFill/>
          <a:ln>
            <a:noFill/>
          </a:ln>
        </p:spPr>
        <p:txBody>
          <a:bodyPr anchorCtr="0" anchor="ctr" bIns="91425" lIns="91425" spcFirstLastPara="1" rIns="91425" wrap="square" tIns="91425">
            <a:noAutofit/>
          </a:bodyPr>
          <a:lstStyle/>
          <a:p>
            <a:pPr indent="-457200" lvl="0" marL="457200" marR="0" rtl="0" algn="l">
              <a:lnSpc>
                <a:spcPct val="150000"/>
              </a:lnSpc>
              <a:spcBef>
                <a:spcPts val="1200"/>
              </a:spcBef>
              <a:spcAft>
                <a:spcPts val="0"/>
              </a:spcAft>
              <a:buClr>
                <a:srgbClr val="000000"/>
              </a:buClr>
              <a:buSzPts val="4600"/>
              <a:buFont typeface="Arimo"/>
              <a:buChar char="●"/>
            </a:pPr>
            <a:r>
              <a:rPr b="0" i="0" lang="en-US" sz="4600" u="none" cap="none" strike="noStrike">
                <a:solidFill>
                  <a:srgbClr val="000000"/>
                </a:solidFill>
                <a:latin typeface="Arimo"/>
                <a:ea typeface="Arimo"/>
                <a:cs typeface="Arimo"/>
                <a:sym typeface="Arimo"/>
              </a:rPr>
              <a:t>Description: Spoon-shaped nails due to iron deficiency.</a:t>
            </a:r>
            <a:endParaRPr b="0" i="0" sz="4600" u="none" cap="none" strike="noStrike">
              <a:solidFill>
                <a:srgbClr val="000000"/>
              </a:solidFill>
              <a:latin typeface="Arimo"/>
              <a:ea typeface="Arimo"/>
              <a:cs typeface="Arimo"/>
              <a:sym typeface="Arimo"/>
            </a:endParaRPr>
          </a:p>
          <a:p>
            <a:pPr indent="-457200" lvl="0" marL="457200" marR="0" rtl="0" algn="l">
              <a:lnSpc>
                <a:spcPct val="150000"/>
              </a:lnSpc>
              <a:spcBef>
                <a:spcPts val="0"/>
              </a:spcBef>
              <a:spcAft>
                <a:spcPts val="0"/>
              </a:spcAft>
              <a:buClr>
                <a:srgbClr val="000000"/>
              </a:buClr>
              <a:buSzPts val="4600"/>
              <a:buFont typeface="Arimo"/>
              <a:buChar char="●"/>
            </a:pPr>
            <a:r>
              <a:rPr b="0" i="0" lang="en-US" sz="4600" u="none" cap="none" strike="noStrike">
                <a:solidFill>
                  <a:srgbClr val="000000"/>
                </a:solidFill>
                <a:latin typeface="Arimo"/>
                <a:ea typeface="Arimo"/>
                <a:cs typeface="Arimo"/>
                <a:sym typeface="Arimo"/>
              </a:rPr>
              <a:t>Nutrition Association: Inadequate iron intake or absorption issues.</a:t>
            </a:r>
            <a:endParaRPr b="0" i="0" sz="4600" u="none" cap="none" strike="noStrike">
              <a:solidFill>
                <a:srgbClr val="000000"/>
              </a:solidFill>
              <a:latin typeface="Arimo"/>
              <a:ea typeface="Arimo"/>
              <a:cs typeface="Arimo"/>
              <a:sym typeface="Arimo"/>
            </a:endParaRPr>
          </a:p>
          <a:p>
            <a:pPr indent="-457200" lvl="0" marL="457200" marR="0" rtl="0" algn="l">
              <a:lnSpc>
                <a:spcPct val="150000"/>
              </a:lnSpc>
              <a:spcBef>
                <a:spcPts val="0"/>
              </a:spcBef>
              <a:spcAft>
                <a:spcPts val="0"/>
              </a:spcAft>
              <a:buClr>
                <a:srgbClr val="000000"/>
              </a:buClr>
              <a:buSzPts val="4600"/>
              <a:buFont typeface="Arimo"/>
              <a:buChar char="●"/>
            </a:pPr>
            <a:r>
              <a:rPr b="0" i="0" lang="en-US" sz="4600" u="none" cap="none" strike="noStrike">
                <a:solidFill>
                  <a:srgbClr val="000000"/>
                </a:solidFill>
                <a:latin typeface="Arimo"/>
                <a:ea typeface="Arimo"/>
                <a:cs typeface="Arimo"/>
                <a:sym typeface="Arimo"/>
              </a:rPr>
              <a:t>Red Flags: Thin, brittle nails with a concave shape.</a:t>
            </a:r>
            <a:endParaRPr b="0" i="0" sz="4600" u="none" cap="none" strike="noStrike">
              <a:solidFill>
                <a:srgbClr val="000000"/>
              </a:solidFill>
              <a:latin typeface="Arimo"/>
              <a:ea typeface="Arimo"/>
              <a:cs typeface="Arimo"/>
              <a:sym typeface="Arimo"/>
            </a:endParaRPr>
          </a:p>
          <a:p>
            <a:pPr indent="-457200" lvl="0" marL="457200" marR="0" rtl="0" algn="l">
              <a:lnSpc>
                <a:spcPct val="150000"/>
              </a:lnSpc>
              <a:spcBef>
                <a:spcPts val="0"/>
              </a:spcBef>
              <a:spcAft>
                <a:spcPts val="0"/>
              </a:spcAft>
              <a:buClr>
                <a:srgbClr val="000000"/>
              </a:buClr>
              <a:buSzPts val="4600"/>
              <a:buFont typeface="Arimo"/>
              <a:buChar char="●"/>
            </a:pPr>
            <a:r>
              <a:rPr b="0" i="0" lang="en-US" sz="4600" u="none" cap="none" strike="noStrike">
                <a:solidFill>
                  <a:srgbClr val="000000"/>
                </a:solidFill>
                <a:latin typeface="Arimo"/>
                <a:ea typeface="Arimo"/>
                <a:cs typeface="Arimo"/>
                <a:sym typeface="Arimo"/>
              </a:rPr>
              <a:t>Diagnosis: Blood tests to measure iron levels.</a:t>
            </a:r>
            <a:endParaRPr b="0" i="0" sz="4600" u="none" cap="none" strike="noStrike">
              <a:solidFill>
                <a:srgbClr val="000000"/>
              </a:solidFill>
              <a:latin typeface="Arimo"/>
              <a:ea typeface="Arimo"/>
              <a:cs typeface="Arimo"/>
              <a:sym typeface="Arimo"/>
            </a:endParaRPr>
          </a:p>
          <a:p>
            <a:pPr indent="-457200" lvl="0" marL="457200" marR="0" rtl="0" algn="l">
              <a:lnSpc>
                <a:spcPct val="150000"/>
              </a:lnSpc>
              <a:spcBef>
                <a:spcPts val="0"/>
              </a:spcBef>
              <a:spcAft>
                <a:spcPts val="0"/>
              </a:spcAft>
              <a:buClr>
                <a:srgbClr val="000000"/>
              </a:buClr>
              <a:buSzPts val="4600"/>
              <a:buFont typeface="Arimo"/>
              <a:buChar char="●"/>
            </a:pPr>
            <a:r>
              <a:rPr b="0" i="0" lang="en-US" sz="4600" u="none" cap="none" strike="noStrike">
                <a:solidFill>
                  <a:srgbClr val="000000"/>
                </a:solidFill>
                <a:latin typeface="Arimo"/>
                <a:ea typeface="Arimo"/>
                <a:cs typeface="Arimo"/>
                <a:sym typeface="Arimo"/>
              </a:rPr>
              <a:t>Treatment: Dietary changes and iron supplementation.</a:t>
            </a:r>
            <a:endParaRPr b="0" i="0" sz="4600" u="none" cap="none" strike="noStrike">
              <a:solidFill>
                <a:srgbClr val="000000"/>
              </a:solidFill>
              <a:latin typeface="Arimo"/>
              <a:ea typeface="Arimo"/>
              <a:cs typeface="Arimo"/>
              <a:sym typeface="Arimo"/>
            </a:endParaRPr>
          </a:p>
        </p:txBody>
      </p:sp>
      <p:pic>
        <p:nvPicPr>
          <p:cNvPr id="187" name="Google Shape;187;p10"/>
          <p:cNvPicPr preferRelativeResize="0"/>
          <p:nvPr/>
        </p:nvPicPr>
        <p:blipFill rotWithShape="1">
          <a:blip r:embed="rId4">
            <a:alphaModFix/>
          </a:blip>
          <a:srcRect b="0" l="0" r="0" t="0"/>
          <a:stretch/>
        </p:blipFill>
        <p:spPr>
          <a:xfrm>
            <a:off x="13009900" y="7661375"/>
            <a:ext cx="5494225" cy="2512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FFF"/>
        </a:solidFill>
      </p:bgPr>
    </p:bg>
    <p:spTree>
      <p:nvGrpSpPr>
        <p:cNvPr id="195" name="Shape 195"/>
        <p:cNvGrpSpPr/>
        <p:nvPr/>
      </p:nvGrpSpPr>
      <p:grpSpPr>
        <a:xfrm>
          <a:off x="0" y="0"/>
          <a:ext cx="0" cy="0"/>
          <a:chOff x="0" y="0"/>
          <a:chExt cx="0" cy="0"/>
        </a:xfrm>
      </p:grpSpPr>
      <p:sp>
        <p:nvSpPr>
          <p:cNvPr id="196" name="Google Shape;196;p11"/>
          <p:cNvSpPr/>
          <p:nvPr/>
        </p:nvSpPr>
        <p:spPr>
          <a:xfrm rot="-5400000">
            <a:off x="16399378" y="-227370"/>
            <a:ext cx="2512124" cy="2512124"/>
          </a:xfrm>
          <a:custGeom>
            <a:rect b="b" l="l" r="r" t="t"/>
            <a:pathLst>
              <a:path extrusionOk="0" h="3349498" w="3349498">
                <a:moveTo>
                  <a:pt x="0" y="0"/>
                </a:moveTo>
                <a:lnTo>
                  <a:pt x="3349498" y="0"/>
                </a:lnTo>
                <a:lnTo>
                  <a:pt x="3349498" y="3349498"/>
                </a:lnTo>
                <a:lnTo>
                  <a:pt x="0" y="3349498"/>
                </a:lnTo>
                <a:lnTo>
                  <a:pt x="0" y="0"/>
                </a:lnTo>
                <a:close/>
              </a:path>
            </a:pathLst>
          </a:custGeom>
          <a:blipFill rotWithShape="1">
            <a:blip r:embed="rId3">
              <a:alphaModFix/>
            </a:blip>
            <a:stretch>
              <a:fillRect b="0" l="0" r="0" t="0"/>
            </a:stretch>
          </a:blipFill>
          <a:ln>
            <a:noFill/>
          </a:ln>
        </p:spPr>
      </p:sp>
      <p:sp>
        <p:nvSpPr>
          <p:cNvPr id="197" name="Google Shape;197;p11"/>
          <p:cNvSpPr txBox="1"/>
          <p:nvPr/>
        </p:nvSpPr>
        <p:spPr>
          <a:xfrm>
            <a:off x="211375" y="380225"/>
            <a:ext cx="16188000" cy="1046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6800"/>
              <a:buFont typeface="Arial"/>
              <a:buNone/>
            </a:pPr>
            <a:r>
              <a:rPr b="1" i="0" lang="en-US" sz="6800" u="none" cap="none" strike="noStrike">
                <a:solidFill>
                  <a:srgbClr val="F37221"/>
                </a:solidFill>
                <a:latin typeface="Alice"/>
                <a:ea typeface="Alice"/>
                <a:cs typeface="Alice"/>
                <a:sym typeface="Alice"/>
              </a:rPr>
              <a:t>Xerophthalmia</a:t>
            </a:r>
            <a:endParaRPr b="1" i="0" sz="6500" u="none" cap="none" strike="noStrike">
              <a:solidFill>
                <a:srgbClr val="F37221"/>
              </a:solidFill>
              <a:latin typeface="Alice"/>
              <a:ea typeface="Alice"/>
              <a:cs typeface="Alice"/>
              <a:sym typeface="Alice"/>
            </a:endParaRPr>
          </a:p>
        </p:txBody>
      </p:sp>
      <p:sp>
        <p:nvSpPr>
          <p:cNvPr id="198" name="Google Shape;198;p11"/>
          <p:cNvSpPr txBox="1"/>
          <p:nvPr/>
        </p:nvSpPr>
        <p:spPr>
          <a:xfrm>
            <a:off x="1376525" y="1426925"/>
            <a:ext cx="15206400" cy="5343300"/>
          </a:xfrm>
          <a:prstGeom prst="rect">
            <a:avLst/>
          </a:prstGeom>
          <a:noFill/>
          <a:ln>
            <a:noFill/>
          </a:ln>
        </p:spPr>
        <p:txBody>
          <a:bodyPr anchorCtr="0" anchor="ctr" bIns="91425" lIns="91425" spcFirstLastPara="1" rIns="91425" wrap="square" tIns="91425">
            <a:noAutofit/>
          </a:bodyPr>
          <a:lstStyle/>
          <a:p>
            <a:pPr indent="-457200" lvl="0" marL="457200" marR="0" rtl="0" algn="l">
              <a:lnSpc>
                <a:spcPct val="150000"/>
              </a:lnSpc>
              <a:spcBef>
                <a:spcPts val="1200"/>
              </a:spcBef>
              <a:spcAft>
                <a:spcPts val="0"/>
              </a:spcAft>
              <a:buClr>
                <a:srgbClr val="000000"/>
              </a:buClr>
              <a:buSzPts val="4200"/>
              <a:buFont typeface="Arimo"/>
              <a:buChar char="●"/>
            </a:pPr>
            <a:r>
              <a:rPr b="0" i="0" lang="en-US" sz="4200" u="none" cap="none" strike="noStrike">
                <a:solidFill>
                  <a:srgbClr val="000000"/>
                </a:solidFill>
                <a:latin typeface="Arimo"/>
                <a:ea typeface="Arimo"/>
                <a:cs typeface="Arimo"/>
                <a:sym typeface="Arimo"/>
              </a:rPr>
              <a:t>Description: Dry eyes from vitamin A deficiency.</a:t>
            </a:r>
            <a:endParaRPr b="0" i="0" sz="4200" u="none" cap="none" strike="noStrike">
              <a:solidFill>
                <a:srgbClr val="000000"/>
              </a:solidFill>
              <a:latin typeface="Arimo"/>
              <a:ea typeface="Arimo"/>
              <a:cs typeface="Arimo"/>
              <a:sym typeface="Arimo"/>
            </a:endParaRPr>
          </a:p>
          <a:p>
            <a:pPr indent="-457200" lvl="0" marL="457200" marR="0" rtl="0" algn="l">
              <a:lnSpc>
                <a:spcPct val="150000"/>
              </a:lnSpc>
              <a:spcBef>
                <a:spcPts val="0"/>
              </a:spcBef>
              <a:spcAft>
                <a:spcPts val="0"/>
              </a:spcAft>
              <a:buClr>
                <a:srgbClr val="000000"/>
              </a:buClr>
              <a:buSzPts val="4200"/>
              <a:buFont typeface="Arimo"/>
              <a:buChar char="●"/>
            </a:pPr>
            <a:r>
              <a:rPr b="0" i="0" lang="en-US" sz="4200" u="none" cap="none" strike="noStrike">
                <a:solidFill>
                  <a:srgbClr val="000000"/>
                </a:solidFill>
                <a:latin typeface="Arimo"/>
                <a:ea typeface="Arimo"/>
                <a:cs typeface="Arimo"/>
                <a:sym typeface="Arimo"/>
              </a:rPr>
              <a:t>Nutrition Association: Lack of vitamin A-rich foods.</a:t>
            </a:r>
            <a:endParaRPr b="0" i="0" sz="4200" u="none" cap="none" strike="noStrike">
              <a:solidFill>
                <a:srgbClr val="000000"/>
              </a:solidFill>
              <a:latin typeface="Arimo"/>
              <a:ea typeface="Arimo"/>
              <a:cs typeface="Arimo"/>
              <a:sym typeface="Arimo"/>
            </a:endParaRPr>
          </a:p>
          <a:p>
            <a:pPr indent="-457200" lvl="0" marL="457200" marR="0" rtl="0" algn="l">
              <a:lnSpc>
                <a:spcPct val="150000"/>
              </a:lnSpc>
              <a:spcBef>
                <a:spcPts val="0"/>
              </a:spcBef>
              <a:spcAft>
                <a:spcPts val="0"/>
              </a:spcAft>
              <a:buClr>
                <a:srgbClr val="000000"/>
              </a:buClr>
              <a:buSzPts val="4200"/>
              <a:buFont typeface="Arimo"/>
              <a:buChar char="●"/>
            </a:pPr>
            <a:r>
              <a:rPr b="0" i="0" lang="en-US" sz="4200" u="none" cap="none" strike="noStrike">
                <a:solidFill>
                  <a:srgbClr val="000000"/>
                </a:solidFill>
                <a:latin typeface="Arimo"/>
                <a:ea typeface="Arimo"/>
                <a:cs typeface="Arimo"/>
                <a:sym typeface="Arimo"/>
              </a:rPr>
              <a:t>Red Flags: Dry, gritty eyes with poor night vision.</a:t>
            </a:r>
            <a:endParaRPr b="0" i="0" sz="4200" u="none" cap="none" strike="noStrike">
              <a:solidFill>
                <a:srgbClr val="000000"/>
              </a:solidFill>
              <a:latin typeface="Arimo"/>
              <a:ea typeface="Arimo"/>
              <a:cs typeface="Arimo"/>
              <a:sym typeface="Arimo"/>
            </a:endParaRPr>
          </a:p>
          <a:p>
            <a:pPr indent="-457200" lvl="0" marL="457200" marR="0" rtl="0" algn="l">
              <a:lnSpc>
                <a:spcPct val="150000"/>
              </a:lnSpc>
              <a:spcBef>
                <a:spcPts val="0"/>
              </a:spcBef>
              <a:spcAft>
                <a:spcPts val="0"/>
              </a:spcAft>
              <a:buClr>
                <a:srgbClr val="000000"/>
              </a:buClr>
              <a:buSzPts val="4200"/>
              <a:buFont typeface="Arimo"/>
              <a:buChar char="●"/>
            </a:pPr>
            <a:r>
              <a:rPr b="0" i="0" lang="en-US" sz="4200" u="none" cap="none" strike="noStrike">
                <a:solidFill>
                  <a:srgbClr val="000000"/>
                </a:solidFill>
                <a:latin typeface="Arimo"/>
                <a:ea typeface="Arimo"/>
                <a:cs typeface="Arimo"/>
                <a:sym typeface="Arimo"/>
              </a:rPr>
              <a:t>Diagnosis: Eye examination and tear production assessment.</a:t>
            </a:r>
            <a:endParaRPr b="0" i="0" sz="4200" u="none" cap="none" strike="noStrike">
              <a:solidFill>
                <a:srgbClr val="000000"/>
              </a:solidFill>
              <a:latin typeface="Arimo"/>
              <a:ea typeface="Arimo"/>
              <a:cs typeface="Arimo"/>
              <a:sym typeface="Arimo"/>
            </a:endParaRPr>
          </a:p>
          <a:p>
            <a:pPr indent="-457200" lvl="0" marL="457200" marR="0" rtl="0" algn="l">
              <a:lnSpc>
                <a:spcPct val="150000"/>
              </a:lnSpc>
              <a:spcBef>
                <a:spcPts val="0"/>
              </a:spcBef>
              <a:spcAft>
                <a:spcPts val="0"/>
              </a:spcAft>
              <a:buClr>
                <a:srgbClr val="000000"/>
              </a:buClr>
              <a:buSzPts val="4200"/>
              <a:buFont typeface="Arimo"/>
              <a:buChar char="●"/>
            </a:pPr>
            <a:r>
              <a:rPr b="0" i="0" lang="en-US" sz="4200" u="none" cap="none" strike="noStrike">
                <a:solidFill>
                  <a:srgbClr val="000000"/>
                </a:solidFill>
                <a:latin typeface="Arimo"/>
                <a:ea typeface="Arimo"/>
                <a:cs typeface="Arimo"/>
                <a:sym typeface="Arimo"/>
              </a:rPr>
              <a:t>Treatment: Vitamin A supplements and eye lubricants.</a:t>
            </a:r>
            <a:endParaRPr b="0" i="0" sz="4200" u="none" cap="none" strike="noStrike">
              <a:solidFill>
                <a:srgbClr val="000000"/>
              </a:solidFill>
              <a:latin typeface="Arimo"/>
              <a:ea typeface="Arimo"/>
              <a:cs typeface="Arimo"/>
              <a:sym typeface="Arimo"/>
            </a:endParaRPr>
          </a:p>
        </p:txBody>
      </p:sp>
      <p:pic>
        <p:nvPicPr>
          <p:cNvPr id="199" name="Google Shape;199;p11"/>
          <p:cNvPicPr preferRelativeResize="0"/>
          <p:nvPr/>
        </p:nvPicPr>
        <p:blipFill rotWithShape="1">
          <a:blip r:embed="rId4">
            <a:alphaModFix/>
          </a:blip>
          <a:srcRect b="0" l="0" r="0" t="0"/>
          <a:stretch/>
        </p:blipFill>
        <p:spPr>
          <a:xfrm>
            <a:off x="4963000" y="6633275"/>
            <a:ext cx="7372700" cy="3436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2"/>
          <p:cNvSpPr txBox="1"/>
          <p:nvPr/>
        </p:nvSpPr>
        <p:spPr>
          <a:xfrm>
            <a:off x="436975" y="-227375"/>
            <a:ext cx="15962400" cy="12468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6900"/>
              <a:buFont typeface="Arial"/>
              <a:buNone/>
            </a:pPr>
            <a:r>
              <a:rPr b="1" i="0" lang="en-US" sz="6900" u="none" cap="none" strike="noStrike">
                <a:solidFill>
                  <a:srgbClr val="F37221"/>
                </a:solidFill>
                <a:latin typeface="Alice"/>
                <a:ea typeface="Alice"/>
                <a:cs typeface="Alice"/>
                <a:sym typeface="Alice"/>
              </a:rPr>
              <a:t>Diagnosis </a:t>
            </a:r>
            <a:endParaRPr b="0" i="0" sz="1100" u="none" cap="none" strike="noStrike">
              <a:solidFill>
                <a:srgbClr val="000000"/>
              </a:solidFill>
              <a:latin typeface="Arial"/>
              <a:ea typeface="Arial"/>
              <a:cs typeface="Arial"/>
              <a:sym typeface="Arial"/>
            </a:endParaRPr>
          </a:p>
        </p:txBody>
      </p:sp>
      <p:sp>
        <p:nvSpPr>
          <p:cNvPr id="206" name="Google Shape;206;p12"/>
          <p:cNvSpPr/>
          <p:nvPr/>
        </p:nvSpPr>
        <p:spPr>
          <a:xfrm rot="-5400000">
            <a:off x="16399378" y="-227370"/>
            <a:ext cx="2512124" cy="2512124"/>
          </a:xfrm>
          <a:custGeom>
            <a:rect b="b" l="l" r="r" t="t"/>
            <a:pathLst>
              <a:path extrusionOk="0" h="3349498" w="3349498">
                <a:moveTo>
                  <a:pt x="0" y="0"/>
                </a:moveTo>
                <a:lnTo>
                  <a:pt x="3349498" y="0"/>
                </a:lnTo>
                <a:lnTo>
                  <a:pt x="3349498" y="3349498"/>
                </a:lnTo>
                <a:lnTo>
                  <a:pt x="0" y="3349498"/>
                </a:lnTo>
                <a:lnTo>
                  <a:pt x="0" y="0"/>
                </a:lnTo>
                <a:close/>
              </a:path>
            </a:pathLst>
          </a:custGeom>
          <a:blipFill rotWithShape="1">
            <a:blip r:embed="rId3">
              <a:alphaModFix/>
            </a:blip>
            <a:stretch>
              <a:fillRect b="0" l="0" r="0" t="0"/>
            </a:stretch>
          </a:blipFill>
          <a:ln>
            <a:noFill/>
          </a:ln>
        </p:spPr>
      </p:sp>
      <p:sp>
        <p:nvSpPr>
          <p:cNvPr id="207" name="Google Shape;207;p12"/>
          <p:cNvSpPr txBox="1"/>
          <p:nvPr/>
        </p:nvSpPr>
        <p:spPr>
          <a:xfrm>
            <a:off x="842775" y="1404000"/>
            <a:ext cx="15759900" cy="8438400"/>
          </a:xfrm>
          <a:prstGeom prst="rect">
            <a:avLst/>
          </a:prstGeom>
          <a:noFill/>
          <a:ln>
            <a:noFill/>
          </a:ln>
        </p:spPr>
        <p:txBody>
          <a:bodyPr anchorCtr="0" anchor="ctr" bIns="91425" lIns="91425" spcFirstLastPara="1" rIns="91425" wrap="square" tIns="91425">
            <a:noAutofit/>
          </a:bodyPr>
          <a:lstStyle/>
          <a:p>
            <a:pPr indent="-457200" lvl="0" marL="457200" marR="0" rtl="0" algn="l">
              <a:lnSpc>
                <a:spcPct val="150000"/>
              </a:lnSpc>
              <a:spcBef>
                <a:spcPts val="1200"/>
              </a:spcBef>
              <a:spcAft>
                <a:spcPts val="0"/>
              </a:spcAft>
              <a:buClr>
                <a:srgbClr val="000000"/>
              </a:buClr>
              <a:buSzPts val="3800"/>
              <a:buFont typeface="Arial"/>
              <a:buChar char="●"/>
            </a:pPr>
            <a:r>
              <a:rPr b="0" i="0" lang="en-US" sz="3800" u="none" cap="none" strike="noStrike">
                <a:solidFill>
                  <a:srgbClr val="000000"/>
                </a:solidFill>
                <a:latin typeface="Arial"/>
                <a:ea typeface="Arial"/>
                <a:cs typeface="Arial"/>
                <a:sym typeface="Arial"/>
              </a:rPr>
              <a:t>Dermatitis primarily affects the skin, leading to inflammation, redness, itching, dry, scaly, or blistered skin.</a:t>
            </a:r>
            <a:endParaRPr b="0" i="0" sz="3800" u="none" cap="none" strike="noStrike">
              <a:solidFill>
                <a:srgbClr val="000000"/>
              </a:solidFill>
              <a:latin typeface="Arial"/>
              <a:ea typeface="Arial"/>
              <a:cs typeface="Arial"/>
              <a:sym typeface="Arial"/>
            </a:endParaRPr>
          </a:p>
          <a:p>
            <a:pPr indent="-457200" lvl="0" marL="457200" marR="0" rtl="0" algn="l">
              <a:lnSpc>
                <a:spcPct val="150000"/>
              </a:lnSpc>
              <a:spcBef>
                <a:spcPts val="0"/>
              </a:spcBef>
              <a:spcAft>
                <a:spcPts val="0"/>
              </a:spcAft>
              <a:buClr>
                <a:srgbClr val="000000"/>
              </a:buClr>
              <a:buSzPts val="3800"/>
              <a:buFont typeface="Arial"/>
              <a:buChar char="●"/>
            </a:pPr>
            <a:r>
              <a:rPr b="0" i="0" lang="en-US" sz="3800" u="none" cap="none" strike="noStrike">
                <a:solidFill>
                  <a:srgbClr val="000000"/>
                </a:solidFill>
                <a:latin typeface="Arial"/>
                <a:ea typeface="Arial"/>
                <a:cs typeface="Arial"/>
                <a:sym typeface="Arial"/>
              </a:rPr>
              <a:t>Alopecia affects the hair follicles, resulting hair thinning, bald patches, or complete hair loss.</a:t>
            </a:r>
            <a:endParaRPr b="0" i="0" sz="3800" u="none" cap="none" strike="noStrike">
              <a:solidFill>
                <a:srgbClr val="000000"/>
              </a:solidFill>
              <a:latin typeface="Arial"/>
              <a:ea typeface="Arial"/>
              <a:cs typeface="Arial"/>
              <a:sym typeface="Arial"/>
            </a:endParaRPr>
          </a:p>
          <a:p>
            <a:pPr indent="-457200" lvl="0" marL="457200" marR="0" rtl="0" algn="l">
              <a:lnSpc>
                <a:spcPct val="150000"/>
              </a:lnSpc>
              <a:spcBef>
                <a:spcPts val="0"/>
              </a:spcBef>
              <a:spcAft>
                <a:spcPts val="0"/>
              </a:spcAft>
              <a:buClr>
                <a:srgbClr val="000000"/>
              </a:buClr>
              <a:buSzPts val="3800"/>
              <a:buFont typeface="Arial"/>
              <a:buChar char="●"/>
            </a:pPr>
            <a:r>
              <a:rPr b="0" i="0" lang="en-US" sz="3800" u="none" cap="none" strike="noStrike">
                <a:solidFill>
                  <a:srgbClr val="000000"/>
                </a:solidFill>
                <a:latin typeface="Arial"/>
                <a:ea typeface="Arial"/>
                <a:cs typeface="Arial"/>
                <a:sym typeface="Arial"/>
              </a:rPr>
              <a:t>Associated growth conditions and deficiency signs to be seen.</a:t>
            </a:r>
            <a:endParaRPr b="0" i="0" sz="3800" u="none" cap="none" strike="noStrike">
              <a:solidFill>
                <a:srgbClr val="000000"/>
              </a:solidFill>
              <a:latin typeface="Arial"/>
              <a:ea typeface="Arial"/>
              <a:cs typeface="Arial"/>
              <a:sym typeface="Arial"/>
            </a:endParaRPr>
          </a:p>
          <a:p>
            <a:pPr indent="-457200" lvl="0" marL="457200" marR="0" rtl="0" algn="l">
              <a:lnSpc>
                <a:spcPct val="150000"/>
              </a:lnSpc>
              <a:spcBef>
                <a:spcPts val="0"/>
              </a:spcBef>
              <a:spcAft>
                <a:spcPts val="0"/>
              </a:spcAft>
              <a:buClr>
                <a:srgbClr val="000000"/>
              </a:buClr>
              <a:buSzPts val="3800"/>
              <a:buFont typeface="Arial"/>
              <a:buChar char="●"/>
            </a:pPr>
            <a:r>
              <a:rPr b="0" i="0" lang="en-US" sz="3800" u="none" cap="none" strike="noStrike">
                <a:solidFill>
                  <a:srgbClr val="000000"/>
                </a:solidFill>
                <a:latin typeface="Arial"/>
                <a:ea typeface="Arial"/>
                <a:cs typeface="Arial"/>
                <a:sym typeface="Arial"/>
              </a:rPr>
              <a:t>Spooning of nails (koilonychia) affects the nails, resulting in thin, brittle nails with a concave, spoon-shaped appearance.Classical sign of Iron deficiency</a:t>
            </a:r>
            <a:endParaRPr b="0" i="0" sz="3800" u="none" cap="none" strike="noStrike">
              <a:solidFill>
                <a:srgbClr val="000000"/>
              </a:solidFill>
              <a:latin typeface="Arial"/>
              <a:ea typeface="Arial"/>
              <a:cs typeface="Arial"/>
              <a:sym typeface="Arial"/>
            </a:endParaRPr>
          </a:p>
          <a:p>
            <a:pPr indent="-457200" lvl="0" marL="457200" marR="0" rtl="0" algn="l">
              <a:lnSpc>
                <a:spcPct val="150000"/>
              </a:lnSpc>
              <a:spcBef>
                <a:spcPts val="0"/>
              </a:spcBef>
              <a:spcAft>
                <a:spcPts val="0"/>
              </a:spcAft>
              <a:buClr>
                <a:srgbClr val="000000"/>
              </a:buClr>
              <a:buSzPts val="3800"/>
              <a:buFont typeface="Arial"/>
              <a:buChar char="●"/>
            </a:pPr>
            <a:r>
              <a:rPr b="0" i="0" lang="en-US" sz="3800" u="none" cap="none" strike="noStrike">
                <a:solidFill>
                  <a:srgbClr val="000000"/>
                </a:solidFill>
                <a:latin typeface="Arial"/>
                <a:ea typeface="Arial"/>
                <a:cs typeface="Arial"/>
                <a:sym typeface="Arial"/>
              </a:rPr>
              <a:t>Xerophthalmia affects the eyes, resulting in dryness, grittiness, and poor night vision. It is primarily linked to vitamin A deficiency.H/o night blindness to be asked.</a:t>
            </a:r>
            <a:endParaRPr b="0" i="0" sz="38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FFF"/>
        </a:solidFill>
      </p:bgPr>
    </p:bg>
    <p:spTree>
      <p:nvGrpSpPr>
        <p:cNvPr id="215" name="Shape 215"/>
        <p:cNvGrpSpPr/>
        <p:nvPr/>
      </p:nvGrpSpPr>
      <p:grpSpPr>
        <a:xfrm>
          <a:off x="0" y="0"/>
          <a:ext cx="0" cy="0"/>
          <a:chOff x="0" y="0"/>
          <a:chExt cx="0" cy="0"/>
        </a:xfrm>
      </p:grpSpPr>
      <p:sp>
        <p:nvSpPr>
          <p:cNvPr id="216" name="Google Shape;216;p13"/>
          <p:cNvSpPr/>
          <p:nvPr/>
        </p:nvSpPr>
        <p:spPr>
          <a:xfrm rot="-5400000">
            <a:off x="16399378" y="-227370"/>
            <a:ext cx="2512124" cy="2512124"/>
          </a:xfrm>
          <a:custGeom>
            <a:rect b="b" l="l" r="r" t="t"/>
            <a:pathLst>
              <a:path extrusionOk="0" h="3349498" w="3349498">
                <a:moveTo>
                  <a:pt x="0" y="0"/>
                </a:moveTo>
                <a:lnTo>
                  <a:pt x="3349498" y="0"/>
                </a:lnTo>
                <a:lnTo>
                  <a:pt x="3349498" y="3349498"/>
                </a:lnTo>
                <a:lnTo>
                  <a:pt x="0" y="3349498"/>
                </a:lnTo>
                <a:lnTo>
                  <a:pt x="0" y="0"/>
                </a:lnTo>
                <a:close/>
              </a:path>
            </a:pathLst>
          </a:custGeom>
          <a:blipFill rotWithShape="1">
            <a:blip r:embed="rId3">
              <a:alphaModFix/>
            </a:blip>
            <a:stretch>
              <a:fillRect b="0" l="0" r="0" t="0"/>
            </a:stretch>
          </a:blipFill>
          <a:ln>
            <a:noFill/>
          </a:ln>
        </p:spPr>
      </p:sp>
      <p:sp>
        <p:nvSpPr>
          <p:cNvPr id="217" name="Google Shape;217;p13"/>
          <p:cNvSpPr txBox="1"/>
          <p:nvPr/>
        </p:nvSpPr>
        <p:spPr>
          <a:xfrm>
            <a:off x="676550" y="424000"/>
            <a:ext cx="15736200" cy="10776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000"/>
              <a:buFont typeface="Arial"/>
              <a:buNone/>
            </a:pPr>
            <a:r>
              <a:rPr b="1" i="0" lang="en-US" sz="7000" u="none" cap="none" strike="noStrike">
                <a:solidFill>
                  <a:srgbClr val="F37221"/>
                </a:solidFill>
                <a:latin typeface="Alice"/>
                <a:ea typeface="Alice"/>
                <a:cs typeface="Alice"/>
                <a:sym typeface="Alice"/>
              </a:rPr>
              <a:t>General Treatment Recommendations</a:t>
            </a:r>
            <a:endParaRPr b="1" i="0" sz="7000" u="none" cap="none" strike="noStrike">
              <a:solidFill>
                <a:srgbClr val="F37221"/>
              </a:solidFill>
              <a:latin typeface="Alice"/>
              <a:ea typeface="Alice"/>
              <a:cs typeface="Alice"/>
              <a:sym typeface="Alice"/>
            </a:endParaRPr>
          </a:p>
        </p:txBody>
      </p:sp>
      <p:sp>
        <p:nvSpPr>
          <p:cNvPr id="218" name="Google Shape;218;p13"/>
          <p:cNvSpPr txBox="1"/>
          <p:nvPr/>
        </p:nvSpPr>
        <p:spPr>
          <a:xfrm>
            <a:off x="934850" y="1501600"/>
            <a:ext cx="16947900" cy="8297400"/>
          </a:xfrm>
          <a:prstGeom prst="rect">
            <a:avLst/>
          </a:prstGeom>
          <a:noFill/>
          <a:ln>
            <a:noFill/>
          </a:ln>
        </p:spPr>
        <p:txBody>
          <a:bodyPr anchorCtr="0" anchor="ctr" bIns="91425" lIns="91425" spcFirstLastPara="1" rIns="91425" wrap="square" tIns="91425">
            <a:noAutofit/>
          </a:bodyPr>
          <a:lstStyle/>
          <a:p>
            <a:pPr indent="-457200" lvl="0" marL="457200" marR="0" rtl="0" algn="l">
              <a:lnSpc>
                <a:spcPct val="150000"/>
              </a:lnSpc>
              <a:spcBef>
                <a:spcPts val="1200"/>
              </a:spcBef>
              <a:spcAft>
                <a:spcPts val="0"/>
              </a:spcAft>
              <a:buClr>
                <a:srgbClr val="000000"/>
              </a:buClr>
              <a:buSzPts val="3900"/>
              <a:buFont typeface="Arimo"/>
              <a:buChar char="●"/>
            </a:pPr>
            <a:r>
              <a:rPr b="0" i="0" lang="en-US" sz="3900" u="none" cap="none" strike="noStrike">
                <a:solidFill>
                  <a:srgbClr val="000000"/>
                </a:solidFill>
                <a:latin typeface="Arimo"/>
                <a:ea typeface="Arimo"/>
                <a:cs typeface="Arimo"/>
                <a:sym typeface="Arimo"/>
              </a:rPr>
              <a:t>Dermatitis: Topical corticosteroids, emollients, and avoiding triggers like harsh soaps.</a:t>
            </a:r>
            <a:endParaRPr b="0" i="0" sz="3900" u="none" cap="none" strike="noStrike">
              <a:solidFill>
                <a:srgbClr val="000000"/>
              </a:solidFill>
              <a:latin typeface="Arimo"/>
              <a:ea typeface="Arimo"/>
              <a:cs typeface="Arimo"/>
              <a:sym typeface="Arimo"/>
            </a:endParaRPr>
          </a:p>
          <a:p>
            <a:pPr indent="-457200" lvl="0" marL="457200" marR="0" rtl="0" algn="l">
              <a:lnSpc>
                <a:spcPct val="150000"/>
              </a:lnSpc>
              <a:spcBef>
                <a:spcPts val="0"/>
              </a:spcBef>
              <a:spcAft>
                <a:spcPts val="0"/>
              </a:spcAft>
              <a:buClr>
                <a:srgbClr val="000000"/>
              </a:buClr>
              <a:buSzPts val="3900"/>
              <a:buFont typeface="Arimo"/>
              <a:buChar char="●"/>
            </a:pPr>
            <a:r>
              <a:rPr b="0" i="0" lang="en-US" sz="3900" u="none" cap="none" strike="noStrike">
                <a:solidFill>
                  <a:srgbClr val="000000"/>
                </a:solidFill>
                <a:latin typeface="Arimo"/>
                <a:ea typeface="Arimo"/>
                <a:cs typeface="Arimo"/>
                <a:sym typeface="Arimo"/>
              </a:rPr>
              <a:t>Alopecia: Minoxidil, corticosteroid injections, or hair transplantation in severe cases.</a:t>
            </a:r>
            <a:endParaRPr b="0" i="0" sz="3900" u="none" cap="none" strike="noStrike">
              <a:solidFill>
                <a:srgbClr val="000000"/>
              </a:solidFill>
              <a:latin typeface="Arimo"/>
              <a:ea typeface="Arimo"/>
              <a:cs typeface="Arimo"/>
              <a:sym typeface="Arimo"/>
            </a:endParaRPr>
          </a:p>
          <a:p>
            <a:pPr indent="-457200" lvl="0" marL="457200" marR="0" rtl="0" algn="l">
              <a:lnSpc>
                <a:spcPct val="150000"/>
              </a:lnSpc>
              <a:spcBef>
                <a:spcPts val="0"/>
              </a:spcBef>
              <a:spcAft>
                <a:spcPts val="0"/>
              </a:spcAft>
              <a:buClr>
                <a:srgbClr val="000000"/>
              </a:buClr>
              <a:buSzPts val="3900"/>
              <a:buFont typeface="Arimo"/>
              <a:buChar char="●"/>
            </a:pPr>
            <a:r>
              <a:rPr b="0" i="0" lang="en-US" sz="3900" u="none" cap="none" strike="noStrike">
                <a:solidFill>
                  <a:srgbClr val="000000"/>
                </a:solidFill>
                <a:latin typeface="Arimo"/>
                <a:ea typeface="Arimo"/>
                <a:cs typeface="Arimo"/>
                <a:sym typeface="Arimo"/>
              </a:rPr>
              <a:t>Above two if proved nutritional supplementation to be given with dietary changes..</a:t>
            </a:r>
            <a:endParaRPr b="0" i="0" sz="3900" u="none" cap="none" strike="noStrike">
              <a:solidFill>
                <a:srgbClr val="000000"/>
              </a:solidFill>
              <a:latin typeface="Arimo"/>
              <a:ea typeface="Arimo"/>
              <a:cs typeface="Arimo"/>
              <a:sym typeface="Arimo"/>
            </a:endParaRPr>
          </a:p>
          <a:p>
            <a:pPr indent="-457200" lvl="0" marL="457200" marR="0" rtl="0" algn="l">
              <a:lnSpc>
                <a:spcPct val="150000"/>
              </a:lnSpc>
              <a:spcBef>
                <a:spcPts val="0"/>
              </a:spcBef>
              <a:spcAft>
                <a:spcPts val="0"/>
              </a:spcAft>
              <a:buClr>
                <a:srgbClr val="000000"/>
              </a:buClr>
              <a:buSzPts val="3900"/>
              <a:buFont typeface="Arimo"/>
              <a:buChar char="●"/>
            </a:pPr>
            <a:r>
              <a:rPr b="0" i="0" lang="en-US" sz="3900" u="none" cap="none" strike="noStrike">
                <a:solidFill>
                  <a:srgbClr val="000000"/>
                </a:solidFill>
                <a:latin typeface="Arimo"/>
                <a:ea typeface="Arimo"/>
                <a:cs typeface="Arimo"/>
                <a:sym typeface="Arimo"/>
              </a:rPr>
              <a:t>Spooning of Nails (Koilonychia): Iron supplementation, dietary changes to include iron-rich foods.</a:t>
            </a:r>
            <a:endParaRPr b="0" i="0" sz="3900" u="none" cap="none" strike="noStrike">
              <a:solidFill>
                <a:srgbClr val="000000"/>
              </a:solidFill>
              <a:latin typeface="Arimo"/>
              <a:ea typeface="Arimo"/>
              <a:cs typeface="Arimo"/>
              <a:sym typeface="Arimo"/>
            </a:endParaRPr>
          </a:p>
          <a:p>
            <a:pPr indent="-457200" lvl="0" marL="457200" marR="0" rtl="0" algn="l">
              <a:lnSpc>
                <a:spcPct val="150000"/>
              </a:lnSpc>
              <a:spcBef>
                <a:spcPts val="0"/>
              </a:spcBef>
              <a:spcAft>
                <a:spcPts val="0"/>
              </a:spcAft>
              <a:buClr>
                <a:srgbClr val="000000"/>
              </a:buClr>
              <a:buSzPts val="3900"/>
              <a:buFont typeface="Arimo"/>
              <a:buChar char="●"/>
            </a:pPr>
            <a:r>
              <a:rPr b="0" i="0" lang="en-US" sz="3900" u="none" cap="none" strike="noStrike">
                <a:solidFill>
                  <a:srgbClr val="000000"/>
                </a:solidFill>
                <a:latin typeface="Arimo"/>
                <a:ea typeface="Arimo"/>
                <a:cs typeface="Arimo"/>
                <a:sym typeface="Arimo"/>
              </a:rPr>
              <a:t>Xerophthalmia: Vitamin A supplementation, consumption of foods rich in vitamin A like carrots and spinach.Local eye treatment.</a:t>
            </a:r>
            <a:endParaRPr b="0" i="0" sz="3900" u="none" cap="none" strike="noStrike">
              <a:solidFill>
                <a:srgbClr val="000000"/>
              </a:solidFill>
              <a:latin typeface="Arimo"/>
              <a:ea typeface="Arimo"/>
              <a:cs typeface="Arimo"/>
              <a:sym typeface="Arim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FFF"/>
        </a:solidFill>
      </p:bgPr>
    </p:bg>
    <p:spTree>
      <p:nvGrpSpPr>
        <p:cNvPr id="226" name="Shape 226"/>
        <p:cNvGrpSpPr/>
        <p:nvPr/>
      </p:nvGrpSpPr>
      <p:grpSpPr>
        <a:xfrm>
          <a:off x="0" y="0"/>
          <a:ext cx="0" cy="0"/>
          <a:chOff x="0" y="0"/>
          <a:chExt cx="0" cy="0"/>
        </a:xfrm>
      </p:grpSpPr>
      <p:sp>
        <p:nvSpPr>
          <p:cNvPr id="227" name="Google Shape;227;p14"/>
          <p:cNvSpPr/>
          <p:nvPr/>
        </p:nvSpPr>
        <p:spPr>
          <a:xfrm rot="-5400000">
            <a:off x="16399378" y="-227370"/>
            <a:ext cx="2512124" cy="2512124"/>
          </a:xfrm>
          <a:custGeom>
            <a:rect b="b" l="l" r="r" t="t"/>
            <a:pathLst>
              <a:path extrusionOk="0" h="3349498" w="3349498">
                <a:moveTo>
                  <a:pt x="0" y="0"/>
                </a:moveTo>
                <a:lnTo>
                  <a:pt x="3349498" y="0"/>
                </a:lnTo>
                <a:lnTo>
                  <a:pt x="3349498" y="3349498"/>
                </a:lnTo>
                <a:lnTo>
                  <a:pt x="0" y="3349498"/>
                </a:lnTo>
                <a:lnTo>
                  <a:pt x="0" y="0"/>
                </a:lnTo>
                <a:close/>
              </a:path>
            </a:pathLst>
          </a:custGeom>
          <a:blipFill rotWithShape="1">
            <a:blip r:embed="rId3">
              <a:alphaModFix/>
            </a:blip>
            <a:stretch>
              <a:fillRect b="0" l="0" r="0" t="0"/>
            </a:stretch>
          </a:blipFill>
          <a:ln>
            <a:noFill/>
          </a:ln>
        </p:spPr>
      </p:sp>
      <p:sp>
        <p:nvSpPr>
          <p:cNvPr id="228" name="Google Shape;228;p14"/>
          <p:cNvSpPr txBox="1"/>
          <p:nvPr/>
        </p:nvSpPr>
        <p:spPr>
          <a:xfrm>
            <a:off x="534625" y="280400"/>
            <a:ext cx="15651900" cy="1293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7200"/>
              <a:buFont typeface="Arial"/>
              <a:buNone/>
            </a:pPr>
            <a:r>
              <a:rPr b="1" i="0" lang="en-US" sz="7200" u="none" cap="none" strike="noStrike">
                <a:solidFill>
                  <a:srgbClr val="F37221"/>
                </a:solidFill>
                <a:latin typeface="Alice"/>
                <a:ea typeface="Alice"/>
                <a:cs typeface="Alice"/>
                <a:sym typeface="Alice"/>
              </a:rPr>
              <a:t>Follow-up Recommendations</a:t>
            </a:r>
            <a:endParaRPr b="0" i="0" sz="3300" u="none" cap="none" strike="noStrike">
              <a:solidFill>
                <a:srgbClr val="000000"/>
              </a:solidFill>
              <a:latin typeface="Arial"/>
              <a:ea typeface="Arial"/>
              <a:cs typeface="Arial"/>
              <a:sym typeface="Arial"/>
            </a:endParaRPr>
          </a:p>
        </p:txBody>
      </p:sp>
      <p:sp>
        <p:nvSpPr>
          <p:cNvPr id="229" name="Google Shape;229;p14"/>
          <p:cNvSpPr txBox="1"/>
          <p:nvPr/>
        </p:nvSpPr>
        <p:spPr>
          <a:xfrm>
            <a:off x="1264150" y="1573400"/>
            <a:ext cx="15135300" cy="7135200"/>
          </a:xfrm>
          <a:prstGeom prst="rect">
            <a:avLst/>
          </a:prstGeom>
          <a:noFill/>
          <a:ln>
            <a:noFill/>
          </a:ln>
        </p:spPr>
        <p:txBody>
          <a:bodyPr anchorCtr="0" anchor="ctr" bIns="91425" lIns="91425" spcFirstLastPara="1" rIns="91425" wrap="square" tIns="91425">
            <a:noAutofit/>
          </a:bodyPr>
          <a:lstStyle/>
          <a:p>
            <a:pPr indent="-457200" lvl="0" marL="457200" marR="0" rtl="0" algn="l">
              <a:lnSpc>
                <a:spcPct val="150000"/>
              </a:lnSpc>
              <a:spcBef>
                <a:spcPts val="1200"/>
              </a:spcBef>
              <a:spcAft>
                <a:spcPts val="0"/>
              </a:spcAft>
              <a:buClr>
                <a:srgbClr val="000000"/>
              </a:buClr>
              <a:buSzPts val="3800"/>
              <a:buFont typeface="Arimo"/>
              <a:buChar char="●"/>
            </a:pPr>
            <a:r>
              <a:rPr b="0" i="0" lang="en-US" sz="3800" u="none" cap="none" strike="noStrike">
                <a:solidFill>
                  <a:srgbClr val="000000"/>
                </a:solidFill>
                <a:latin typeface="Arimo"/>
                <a:ea typeface="Arimo"/>
                <a:cs typeface="Arimo"/>
                <a:sym typeface="Arimo"/>
              </a:rPr>
              <a:t>Regular dermatological follow-up appointments for monitoring skin condition progression and treatment effectiveness.</a:t>
            </a:r>
            <a:endParaRPr b="0" i="0" sz="3800" u="none" cap="none" strike="noStrike">
              <a:solidFill>
                <a:srgbClr val="000000"/>
              </a:solidFill>
              <a:latin typeface="Arimo"/>
              <a:ea typeface="Arimo"/>
              <a:cs typeface="Arimo"/>
              <a:sym typeface="Arimo"/>
            </a:endParaRPr>
          </a:p>
          <a:p>
            <a:pPr indent="-457200" lvl="0" marL="457200" marR="0" rtl="0" algn="l">
              <a:lnSpc>
                <a:spcPct val="150000"/>
              </a:lnSpc>
              <a:spcBef>
                <a:spcPts val="0"/>
              </a:spcBef>
              <a:spcAft>
                <a:spcPts val="0"/>
              </a:spcAft>
              <a:buClr>
                <a:srgbClr val="000000"/>
              </a:buClr>
              <a:buSzPts val="3800"/>
              <a:buFont typeface="Arimo"/>
              <a:buChar char="●"/>
            </a:pPr>
            <a:r>
              <a:rPr b="0" i="0" lang="en-US" sz="3800" u="none" cap="none" strike="noStrike">
                <a:solidFill>
                  <a:srgbClr val="000000"/>
                </a:solidFill>
                <a:latin typeface="Arimo"/>
                <a:ea typeface="Arimo"/>
                <a:cs typeface="Arimo"/>
                <a:sym typeface="Arimo"/>
              </a:rPr>
              <a:t>Periodic assessment of hair growth and scalp health to track changes in alopecia status.</a:t>
            </a:r>
            <a:endParaRPr b="0" i="0" sz="3800" u="none" cap="none" strike="noStrike">
              <a:solidFill>
                <a:srgbClr val="000000"/>
              </a:solidFill>
              <a:latin typeface="Arimo"/>
              <a:ea typeface="Arimo"/>
              <a:cs typeface="Arimo"/>
              <a:sym typeface="Arimo"/>
            </a:endParaRPr>
          </a:p>
          <a:p>
            <a:pPr indent="-457200" lvl="0" marL="457200" marR="0" rtl="0" algn="l">
              <a:lnSpc>
                <a:spcPct val="150000"/>
              </a:lnSpc>
              <a:spcBef>
                <a:spcPts val="0"/>
              </a:spcBef>
              <a:spcAft>
                <a:spcPts val="0"/>
              </a:spcAft>
              <a:buClr>
                <a:srgbClr val="000000"/>
              </a:buClr>
              <a:buSzPts val="3800"/>
              <a:buFont typeface="Arimo"/>
              <a:buChar char="●"/>
            </a:pPr>
            <a:r>
              <a:rPr b="0" i="0" lang="en-US" sz="3800" u="none" cap="none" strike="noStrike">
                <a:solidFill>
                  <a:srgbClr val="000000"/>
                </a:solidFill>
                <a:latin typeface="Arimo"/>
                <a:ea typeface="Arimo"/>
                <a:cs typeface="Arimo"/>
                <a:sym typeface="Arimo"/>
              </a:rPr>
              <a:t>Nail health check-ups to monitor improvements in koilonychia and ensure proper nail care.</a:t>
            </a:r>
            <a:endParaRPr b="0" i="0" sz="3800" u="none" cap="none" strike="noStrike">
              <a:solidFill>
                <a:srgbClr val="000000"/>
              </a:solidFill>
              <a:latin typeface="Arimo"/>
              <a:ea typeface="Arimo"/>
              <a:cs typeface="Arimo"/>
              <a:sym typeface="Arimo"/>
            </a:endParaRPr>
          </a:p>
          <a:p>
            <a:pPr indent="-457200" lvl="0" marL="457200" marR="0" rtl="0" algn="l">
              <a:lnSpc>
                <a:spcPct val="150000"/>
              </a:lnSpc>
              <a:spcBef>
                <a:spcPts val="0"/>
              </a:spcBef>
              <a:spcAft>
                <a:spcPts val="0"/>
              </a:spcAft>
              <a:buClr>
                <a:srgbClr val="000000"/>
              </a:buClr>
              <a:buSzPts val="3800"/>
              <a:buFont typeface="Arimo"/>
              <a:buChar char="●"/>
            </a:pPr>
            <a:r>
              <a:rPr b="0" i="0" lang="en-US" sz="3800" u="none" cap="none" strike="noStrike">
                <a:solidFill>
                  <a:srgbClr val="000000"/>
                </a:solidFill>
                <a:latin typeface="Arimo"/>
                <a:ea typeface="Arimo"/>
                <a:cs typeface="Arimo"/>
                <a:sym typeface="Arimo"/>
              </a:rPr>
              <a:t>Ophthalmological evaluations to assess eye health and detect any signs of xerophthalmia recurrence or complications.</a:t>
            </a:r>
            <a:endParaRPr b="0" i="0" sz="3800" u="none" cap="none" strike="noStrike">
              <a:solidFill>
                <a:srgbClr val="000000"/>
              </a:solidFill>
              <a:latin typeface="Arimo"/>
              <a:ea typeface="Arimo"/>
              <a:cs typeface="Arimo"/>
              <a:sym typeface="Arim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FFF"/>
        </a:solidFill>
      </p:bgPr>
    </p:bg>
    <p:spTree>
      <p:nvGrpSpPr>
        <p:cNvPr id="237" name="Shape 237"/>
        <p:cNvGrpSpPr/>
        <p:nvPr/>
      </p:nvGrpSpPr>
      <p:grpSpPr>
        <a:xfrm>
          <a:off x="0" y="0"/>
          <a:ext cx="0" cy="0"/>
          <a:chOff x="0" y="0"/>
          <a:chExt cx="0" cy="0"/>
        </a:xfrm>
      </p:grpSpPr>
      <p:sp>
        <p:nvSpPr>
          <p:cNvPr id="238" name="Google Shape;238;p15"/>
          <p:cNvSpPr/>
          <p:nvPr/>
        </p:nvSpPr>
        <p:spPr>
          <a:xfrm rot="-5400000">
            <a:off x="16399378" y="-227370"/>
            <a:ext cx="2512124" cy="2512124"/>
          </a:xfrm>
          <a:custGeom>
            <a:rect b="b" l="l" r="r" t="t"/>
            <a:pathLst>
              <a:path extrusionOk="0" h="3349498" w="3349498">
                <a:moveTo>
                  <a:pt x="0" y="0"/>
                </a:moveTo>
                <a:lnTo>
                  <a:pt x="3349498" y="0"/>
                </a:lnTo>
                <a:lnTo>
                  <a:pt x="3349498" y="3349498"/>
                </a:lnTo>
                <a:lnTo>
                  <a:pt x="0" y="3349498"/>
                </a:lnTo>
                <a:lnTo>
                  <a:pt x="0" y="0"/>
                </a:lnTo>
                <a:close/>
              </a:path>
            </a:pathLst>
          </a:custGeom>
          <a:blipFill rotWithShape="1">
            <a:blip r:embed="rId3">
              <a:alphaModFix/>
            </a:blip>
            <a:stretch>
              <a:fillRect b="0" l="0" r="0" t="0"/>
            </a:stretch>
          </a:blipFill>
          <a:ln>
            <a:noFill/>
          </a:ln>
        </p:spPr>
      </p:sp>
      <p:sp>
        <p:nvSpPr>
          <p:cNvPr id="239" name="Google Shape;239;p15"/>
          <p:cNvSpPr txBox="1"/>
          <p:nvPr/>
        </p:nvSpPr>
        <p:spPr>
          <a:xfrm>
            <a:off x="728075" y="564975"/>
            <a:ext cx="14990700" cy="1108200"/>
          </a:xfrm>
          <a:prstGeom prst="rect">
            <a:avLst/>
          </a:prstGeom>
          <a:noFill/>
          <a:ln>
            <a:noFill/>
          </a:ln>
        </p:spPr>
        <p:txBody>
          <a:bodyPr anchorCtr="0" anchor="t" bIns="0" lIns="0" spcFirstLastPara="1" rIns="0" wrap="square" tIns="0">
            <a:spAutoFit/>
          </a:bodyPr>
          <a:lstStyle/>
          <a:p>
            <a:pPr indent="0" lvl="0" marL="0" marR="0" rtl="0" algn="ctr">
              <a:lnSpc>
                <a:spcPct val="137986"/>
              </a:lnSpc>
              <a:spcBef>
                <a:spcPts val="0"/>
              </a:spcBef>
              <a:spcAft>
                <a:spcPts val="0"/>
              </a:spcAft>
              <a:buClr>
                <a:srgbClr val="000000"/>
              </a:buClr>
              <a:buSzPts val="7200"/>
              <a:buFont typeface="Arial"/>
              <a:buNone/>
            </a:pPr>
            <a:r>
              <a:rPr b="1" i="0" lang="en-US" sz="7200" u="none" cap="none" strike="noStrike">
                <a:solidFill>
                  <a:srgbClr val="F37221"/>
                </a:solidFill>
                <a:latin typeface="Alice"/>
                <a:ea typeface="Alice"/>
                <a:cs typeface="Alice"/>
                <a:sym typeface="Alice"/>
              </a:rPr>
              <a:t>Conclusion</a:t>
            </a:r>
            <a:endParaRPr b="1" i="0" sz="7200" u="none" cap="none" strike="noStrike">
              <a:solidFill>
                <a:srgbClr val="F37221"/>
              </a:solidFill>
              <a:latin typeface="Alice"/>
              <a:ea typeface="Alice"/>
              <a:cs typeface="Alice"/>
              <a:sym typeface="Alice"/>
            </a:endParaRPr>
          </a:p>
        </p:txBody>
      </p:sp>
      <p:sp>
        <p:nvSpPr>
          <p:cNvPr id="240" name="Google Shape;240;p15"/>
          <p:cNvSpPr txBox="1"/>
          <p:nvPr/>
        </p:nvSpPr>
        <p:spPr>
          <a:xfrm>
            <a:off x="1067500" y="1673175"/>
            <a:ext cx="15331800" cy="7316400"/>
          </a:xfrm>
          <a:prstGeom prst="rect">
            <a:avLst/>
          </a:prstGeom>
          <a:noFill/>
          <a:ln>
            <a:noFill/>
          </a:ln>
        </p:spPr>
        <p:txBody>
          <a:bodyPr anchorCtr="0" anchor="ctr" bIns="91425" lIns="91425" spcFirstLastPara="1" rIns="91425" wrap="square" tIns="91425">
            <a:noAutofit/>
          </a:bodyPr>
          <a:lstStyle/>
          <a:p>
            <a:pPr indent="-457200" lvl="0" marL="457200" marR="0" rtl="0" algn="l">
              <a:lnSpc>
                <a:spcPct val="150000"/>
              </a:lnSpc>
              <a:spcBef>
                <a:spcPts val="1200"/>
              </a:spcBef>
              <a:spcAft>
                <a:spcPts val="0"/>
              </a:spcAft>
              <a:buClr>
                <a:srgbClr val="000000"/>
              </a:buClr>
              <a:buSzPts val="3900"/>
              <a:buFont typeface="Arimo"/>
              <a:buChar char="●"/>
            </a:pPr>
            <a:r>
              <a:rPr b="0" i="0" lang="en-US" sz="3900" u="none" cap="none" strike="noStrike">
                <a:solidFill>
                  <a:srgbClr val="000000"/>
                </a:solidFill>
                <a:latin typeface="Arimo"/>
                <a:ea typeface="Arimo"/>
                <a:cs typeface="Arimo"/>
                <a:sym typeface="Arimo"/>
              </a:rPr>
              <a:t>Skin, hair, and nail changes in pediatric patients can serve as valuable indicators of underlying nutritional deficiencies.</a:t>
            </a:r>
            <a:endParaRPr b="0" i="0" sz="3900" u="none" cap="none" strike="noStrike">
              <a:solidFill>
                <a:srgbClr val="000000"/>
              </a:solidFill>
              <a:latin typeface="Arimo"/>
              <a:ea typeface="Arimo"/>
              <a:cs typeface="Arimo"/>
              <a:sym typeface="Arimo"/>
            </a:endParaRPr>
          </a:p>
          <a:p>
            <a:pPr indent="-457200" lvl="0" marL="457200" marR="0" rtl="0" algn="l">
              <a:lnSpc>
                <a:spcPct val="150000"/>
              </a:lnSpc>
              <a:spcBef>
                <a:spcPts val="0"/>
              </a:spcBef>
              <a:spcAft>
                <a:spcPts val="0"/>
              </a:spcAft>
              <a:buClr>
                <a:srgbClr val="000000"/>
              </a:buClr>
              <a:buSzPts val="3900"/>
              <a:buFont typeface="Arimo"/>
              <a:buChar char="●"/>
            </a:pPr>
            <a:r>
              <a:rPr b="0" i="0" lang="en-US" sz="3900" u="none" cap="none" strike="noStrike">
                <a:solidFill>
                  <a:srgbClr val="000000"/>
                </a:solidFill>
                <a:latin typeface="Arimo"/>
                <a:ea typeface="Arimo"/>
                <a:cs typeface="Arimo"/>
                <a:sym typeface="Arimo"/>
              </a:rPr>
              <a:t>Early recognition and intervention are crucial in addressing these issues and promoting overall health and well-being in children.</a:t>
            </a:r>
            <a:endParaRPr b="0" i="0" sz="3900" u="none" cap="none" strike="noStrike">
              <a:solidFill>
                <a:srgbClr val="000000"/>
              </a:solidFill>
              <a:latin typeface="Arimo"/>
              <a:ea typeface="Arimo"/>
              <a:cs typeface="Arimo"/>
              <a:sym typeface="Arimo"/>
            </a:endParaRPr>
          </a:p>
          <a:p>
            <a:pPr indent="-457200" lvl="0" marL="457200" marR="0" rtl="0" algn="l">
              <a:lnSpc>
                <a:spcPct val="150000"/>
              </a:lnSpc>
              <a:spcBef>
                <a:spcPts val="0"/>
              </a:spcBef>
              <a:spcAft>
                <a:spcPts val="0"/>
              </a:spcAft>
              <a:buClr>
                <a:srgbClr val="000000"/>
              </a:buClr>
              <a:buSzPts val="3900"/>
              <a:buFont typeface="Arimo"/>
              <a:buChar char="●"/>
            </a:pPr>
            <a:r>
              <a:rPr b="0" i="0" lang="en-US" sz="3900" u="none" cap="none" strike="noStrike">
                <a:solidFill>
                  <a:srgbClr val="000000"/>
                </a:solidFill>
                <a:latin typeface="Arimo"/>
                <a:ea typeface="Arimo"/>
                <a:cs typeface="Arimo"/>
                <a:sym typeface="Arimo"/>
              </a:rPr>
              <a:t>By understanding the significance of these dermatological signs and implementing appropriate treatments, healthcare professionals can make a meaningful impact on pediatric patients' health outcomes.</a:t>
            </a:r>
            <a:endParaRPr b="0" i="0" sz="3900" u="none" cap="none" strike="noStrike">
              <a:solidFill>
                <a:srgbClr val="000000"/>
              </a:solidFill>
              <a:latin typeface="Arimo"/>
              <a:ea typeface="Arimo"/>
              <a:cs typeface="Arimo"/>
              <a:sym typeface="Arim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pic>
        <p:nvPicPr>
          <p:cNvPr id="246" name="Google Shape;246;p16"/>
          <p:cNvPicPr preferRelativeResize="0"/>
          <p:nvPr/>
        </p:nvPicPr>
        <p:blipFill rotWithShape="1">
          <a:blip r:embed="rId3">
            <a:alphaModFix/>
          </a:blip>
          <a:srcRect b="0" l="0" r="0" t="0"/>
          <a:stretch/>
        </p:blipFill>
        <p:spPr>
          <a:xfrm>
            <a:off x="152400" y="152400"/>
            <a:ext cx="18135600" cy="980301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FFF"/>
        </a:solidFill>
      </p:bgPr>
    </p:bg>
    <p:spTree>
      <p:nvGrpSpPr>
        <p:cNvPr id="101" name="Shape 101"/>
        <p:cNvGrpSpPr/>
        <p:nvPr/>
      </p:nvGrpSpPr>
      <p:grpSpPr>
        <a:xfrm>
          <a:off x="0" y="0"/>
          <a:ext cx="0" cy="0"/>
          <a:chOff x="0" y="0"/>
          <a:chExt cx="0" cy="0"/>
        </a:xfrm>
      </p:grpSpPr>
      <p:sp>
        <p:nvSpPr>
          <p:cNvPr id="102" name="Google Shape;102;p2"/>
          <p:cNvSpPr/>
          <p:nvPr/>
        </p:nvSpPr>
        <p:spPr>
          <a:xfrm rot="-5400000">
            <a:off x="16399378" y="-227370"/>
            <a:ext cx="2512124" cy="2512124"/>
          </a:xfrm>
          <a:custGeom>
            <a:rect b="b" l="l" r="r" t="t"/>
            <a:pathLst>
              <a:path extrusionOk="0" h="3349498" w="3349498">
                <a:moveTo>
                  <a:pt x="0" y="0"/>
                </a:moveTo>
                <a:lnTo>
                  <a:pt x="3349498" y="0"/>
                </a:lnTo>
                <a:lnTo>
                  <a:pt x="3349498" y="3349498"/>
                </a:lnTo>
                <a:lnTo>
                  <a:pt x="0" y="3349498"/>
                </a:lnTo>
                <a:lnTo>
                  <a:pt x="0" y="0"/>
                </a:lnTo>
                <a:close/>
              </a:path>
            </a:pathLst>
          </a:custGeom>
          <a:blipFill rotWithShape="1">
            <a:blip r:embed="rId3">
              <a:alphaModFix/>
            </a:blip>
            <a:stretch>
              <a:fillRect b="0" l="0" r="0" t="0"/>
            </a:stretch>
          </a:blipFill>
          <a:ln>
            <a:noFill/>
          </a:ln>
        </p:spPr>
      </p:sp>
      <p:sp>
        <p:nvSpPr>
          <p:cNvPr id="103" name="Google Shape;103;p2"/>
          <p:cNvSpPr txBox="1"/>
          <p:nvPr/>
        </p:nvSpPr>
        <p:spPr>
          <a:xfrm>
            <a:off x="669850" y="332000"/>
            <a:ext cx="14990700" cy="2382600"/>
          </a:xfrm>
          <a:prstGeom prst="rect">
            <a:avLst/>
          </a:prstGeom>
          <a:noFill/>
          <a:ln>
            <a:noFill/>
          </a:ln>
        </p:spPr>
        <p:txBody>
          <a:bodyPr anchorCtr="0" anchor="t" bIns="0" lIns="0" spcFirstLastPara="1" rIns="0" wrap="square" tIns="0">
            <a:spAutoFit/>
          </a:bodyPr>
          <a:lstStyle/>
          <a:p>
            <a:pPr indent="0" lvl="0" marL="0" marR="0" rtl="0" algn="ctr">
              <a:lnSpc>
                <a:spcPct val="115000"/>
              </a:lnSpc>
              <a:spcBef>
                <a:spcPts val="0"/>
              </a:spcBef>
              <a:spcAft>
                <a:spcPts val="0"/>
              </a:spcAft>
              <a:buClr>
                <a:schemeClr val="dk1"/>
              </a:buClr>
              <a:buSzPts val="1100"/>
              <a:buFont typeface="Arial"/>
              <a:buNone/>
            </a:pPr>
            <a:r>
              <a:rPr b="1" i="0" lang="en-US" sz="7200" u="none" cap="none" strike="noStrike">
                <a:solidFill>
                  <a:srgbClr val="F37221"/>
                </a:solidFill>
                <a:latin typeface="Alice"/>
                <a:ea typeface="Alice"/>
                <a:cs typeface="Alice"/>
                <a:sym typeface="Alice"/>
              </a:rPr>
              <a:t>Introduction</a:t>
            </a:r>
            <a:endParaRPr b="1" i="0" sz="7200" u="none" cap="none" strike="noStrike">
              <a:solidFill>
                <a:srgbClr val="F37221"/>
              </a:solidFill>
              <a:latin typeface="Alice"/>
              <a:ea typeface="Alice"/>
              <a:cs typeface="Alice"/>
              <a:sym typeface="Alice"/>
            </a:endParaRPr>
          </a:p>
          <a:p>
            <a:pPr indent="0" lvl="0" marL="0" marR="0" rtl="0" algn="ctr">
              <a:lnSpc>
                <a:spcPct val="137986"/>
              </a:lnSpc>
              <a:spcBef>
                <a:spcPts val="0"/>
              </a:spcBef>
              <a:spcAft>
                <a:spcPts val="0"/>
              </a:spcAft>
              <a:buClr>
                <a:srgbClr val="000000"/>
              </a:buClr>
              <a:buSzPts val="7200"/>
              <a:buFont typeface="Arial"/>
              <a:buNone/>
            </a:pPr>
            <a:r>
              <a:t/>
            </a:r>
            <a:endParaRPr b="1" i="0" sz="7200" u="none" cap="none" strike="noStrike">
              <a:solidFill>
                <a:srgbClr val="F37221"/>
              </a:solidFill>
              <a:latin typeface="Alice"/>
              <a:ea typeface="Alice"/>
              <a:cs typeface="Alice"/>
              <a:sym typeface="Alice"/>
            </a:endParaRPr>
          </a:p>
        </p:txBody>
      </p:sp>
      <p:sp>
        <p:nvSpPr>
          <p:cNvPr id="104" name="Google Shape;104;p2"/>
          <p:cNvSpPr txBox="1"/>
          <p:nvPr/>
        </p:nvSpPr>
        <p:spPr>
          <a:xfrm>
            <a:off x="1236050" y="1404600"/>
            <a:ext cx="15346800" cy="7191600"/>
          </a:xfrm>
          <a:prstGeom prst="rect">
            <a:avLst/>
          </a:prstGeom>
          <a:noFill/>
          <a:ln>
            <a:noFill/>
          </a:ln>
        </p:spPr>
        <p:txBody>
          <a:bodyPr anchorCtr="0" anchor="ctr" bIns="91425" lIns="91425" spcFirstLastPara="1" rIns="91425" wrap="square" tIns="91425">
            <a:noAutofit/>
          </a:bodyPr>
          <a:lstStyle/>
          <a:p>
            <a:pPr indent="-457200" lvl="0" marL="457200" marR="0" rtl="0" algn="l">
              <a:lnSpc>
                <a:spcPct val="150000"/>
              </a:lnSpc>
              <a:spcBef>
                <a:spcPts val="1200"/>
              </a:spcBef>
              <a:spcAft>
                <a:spcPts val="0"/>
              </a:spcAft>
              <a:buClr>
                <a:srgbClr val="000000"/>
              </a:buClr>
              <a:buSzPts val="3800"/>
              <a:buFont typeface="Arimo"/>
              <a:buChar char="●"/>
            </a:pPr>
            <a:r>
              <a:rPr b="0" i="0" lang="en-US" sz="3800" u="none" cap="none" strike="noStrike">
                <a:solidFill>
                  <a:srgbClr val="000000"/>
                </a:solidFill>
                <a:latin typeface="Arimo"/>
                <a:ea typeface="Arimo"/>
                <a:cs typeface="Arimo"/>
                <a:sym typeface="Arimo"/>
              </a:rPr>
              <a:t>Dermatological signs in pediatric patients often reflect underlying nutritional deficiencies.</a:t>
            </a:r>
            <a:endParaRPr b="0" i="0" sz="3800" u="none" cap="none" strike="noStrike">
              <a:solidFill>
                <a:srgbClr val="000000"/>
              </a:solidFill>
              <a:latin typeface="Arimo"/>
              <a:ea typeface="Arimo"/>
              <a:cs typeface="Arimo"/>
              <a:sym typeface="Arimo"/>
            </a:endParaRPr>
          </a:p>
          <a:p>
            <a:pPr indent="-457200" lvl="0" marL="457200" marR="0" rtl="0" algn="l">
              <a:lnSpc>
                <a:spcPct val="150000"/>
              </a:lnSpc>
              <a:spcBef>
                <a:spcPts val="0"/>
              </a:spcBef>
              <a:spcAft>
                <a:spcPts val="0"/>
              </a:spcAft>
              <a:buClr>
                <a:srgbClr val="000000"/>
              </a:buClr>
              <a:buSzPts val="3800"/>
              <a:buFont typeface="Arimo"/>
              <a:buChar char="●"/>
            </a:pPr>
            <a:r>
              <a:rPr b="0" i="0" lang="en-US" sz="3800" u="none" cap="none" strike="noStrike">
                <a:solidFill>
                  <a:srgbClr val="000000"/>
                </a:solidFill>
                <a:latin typeface="Arimo"/>
                <a:ea typeface="Arimo"/>
                <a:cs typeface="Arimo"/>
                <a:sym typeface="Arimo"/>
              </a:rPr>
              <a:t>In India, around 38.4% of children under 5 are stunted, indicating chronic malnutrition.</a:t>
            </a:r>
            <a:endParaRPr b="0" i="0" sz="3800" u="none" cap="none" strike="noStrike">
              <a:solidFill>
                <a:srgbClr val="000000"/>
              </a:solidFill>
              <a:latin typeface="Arimo"/>
              <a:ea typeface="Arimo"/>
              <a:cs typeface="Arimo"/>
              <a:sym typeface="Arimo"/>
            </a:endParaRPr>
          </a:p>
          <a:p>
            <a:pPr indent="-457200" lvl="0" marL="457200" marR="0" rtl="0" algn="l">
              <a:lnSpc>
                <a:spcPct val="150000"/>
              </a:lnSpc>
              <a:spcBef>
                <a:spcPts val="0"/>
              </a:spcBef>
              <a:spcAft>
                <a:spcPts val="0"/>
              </a:spcAft>
              <a:buClr>
                <a:srgbClr val="000000"/>
              </a:buClr>
              <a:buSzPts val="3800"/>
              <a:buFont typeface="Arimo"/>
              <a:buChar char="●"/>
            </a:pPr>
            <a:r>
              <a:rPr b="0" i="0" lang="en-US" sz="3800" u="none" cap="none" strike="noStrike">
                <a:solidFill>
                  <a:srgbClr val="000000"/>
                </a:solidFill>
                <a:latin typeface="Arimo"/>
                <a:ea typeface="Arimo"/>
                <a:cs typeface="Arimo"/>
                <a:sym typeface="Arimo"/>
              </a:rPr>
              <a:t>Anemia affects 59.7% of children aged 6-59 months, highlighting prevalent iron deficiency.</a:t>
            </a:r>
            <a:endParaRPr b="0" i="0" sz="3800" u="none" cap="none" strike="noStrike">
              <a:solidFill>
                <a:srgbClr val="000000"/>
              </a:solidFill>
              <a:latin typeface="Arimo"/>
              <a:ea typeface="Arimo"/>
              <a:cs typeface="Arimo"/>
              <a:sym typeface="Arimo"/>
            </a:endParaRPr>
          </a:p>
          <a:p>
            <a:pPr indent="-457200" lvl="0" marL="457200" marR="0" rtl="0" algn="l">
              <a:lnSpc>
                <a:spcPct val="150000"/>
              </a:lnSpc>
              <a:spcBef>
                <a:spcPts val="0"/>
              </a:spcBef>
              <a:spcAft>
                <a:spcPts val="0"/>
              </a:spcAft>
              <a:buClr>
                <a:srgbClr val="000000"/>
              </a:buClr>
              <a:buSzPts val="3800"/>
              <a:buFont typeface="Arimo"/>
              <a:buChar char="●"/>
            </a:pPr>
            <a:r>
              <a:rPr b="0" i="0" lang="en-US" sz="3800" u="none" cap="none" strike="noStrike">
                <a:solidFill>
                  <a:srgbClr val="000000"/>
                </a:solidFill>
                <a:latin typeface="Arimo"/>
                <a:ea typeface="Arimo"/>
                <a:cs typeface="Arimo"/>
                <a:sym typeface="Arimo"/>
              </a:rPr>
              <a:t>Deficiencies in vitamins A, B complex, zinc, and essential fatty acids contribute to dermatological issues in Indian children.</a:t>
            </a:r>
            <a:endParaRPr b="0" i="0" sz="3800" u="none" cap="none" strike="noStrike">
              <a:solidFill>
                <a:srgbClr val="000000"/>
              </a:solidFill>
              <a:latin typeface="Arimo"/>
              <a:ea typeface="Arimo"/>
              <a:cs typeface="Arimo"/>
              <a:sym typeface="Arim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FFF"/>
        </a:solidFill>
      </p:bgPr>
    </p:bg>
    <p:spTree>
      <p:nvGrpSpPr>
        <p:cNvPr id="112" name="Shape 112"/>
        <p:cNvGrpSpPr/>
        <p:nvPr/>
      </p:nvGrpSpPr>
      <p:grpSpPr>
        <a:xfrm>
          <a:off x="0" y="0"/>
          <a:ext cx="0" cy="0"/>
          <a:chOff x="0" y="0"/>
          <a:chExt cx="0" cy="0"/>
        </a:xfrm>
      </p:grpSpPr>
      <p:sp>
        <p:nvSpPr>
          <p:cNvPr id="113" name="Google Shape;113;p3"/>
          <p:cNvSpPr/>
          <p:nvPr/>
        </p:nvSpPr>
        <p:spPr>
          <a:xfrm rot="-5400000">
            <a:off x="16399378" y="-227370"/>
            <a:ext cx="2512124" cy="2512124"/>
          </a:xfrm>
          <a:custGeom>
            <a:rect b="b" l="l" r="r" t="t"/>
            <a:pathLst>
              <a:path extrusionOk="0" h="3349498" w="3349498">
                <a:moveTo>
                  <a:pt x="0" y="0"/>
                </a:moveTo>
                <a:lnTo>
                  <a:pt x="3349498" y="0"/>
                </a:lnTo>
                <a:lnTo>
                  <a:pt x="3349498" y="3349498"/>
                </a:lnTo>
                <a:lnTo>
                  <a:pt x="0" y="3349498"/>
                </a:lnTo>
                <a:lnTo>
                  <a:pt x="0" y="0"/>
                </a:lnTo>
                <a:close/>
              </a:path>
            </a:pathLst>
          </a:custGeom>
          <a:blipFill rotWithShape="1">
            <a:blip r:embed="rId3">
              <a:alphaModFix/>
            </a:blip>
            <a:stretch>
              <a:fillRect b="0" l="0" r="0" t="0"/>
            </a:stretch>
          </a:blipFill>
          <a:ln>
            <a:noFill/>
          </a:ln>
        </p:spPr>
      </p:sp>
      <p:sp>
        <p:nvSpPr>
          <p:cNvPr id="114" name="Google Shape;114;p3"/>
          <p:cNvSpPr txBox="1"/>
          <p:nvPr/>
        </p:nvSpPr>
        <p:spPr>
          <a:xfrm>
            <a:off x="744350" y="-227375"/>
            <a:ext cx="14990700" cy="11082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100"/>
              <a:buFont typeface="Arial"/>
              <a:buNone/>
            </a:pPr>
            <a:r>
              <a:rPr b="1" i="0" lang="en-US" sz="7200" u="none" cap="none" strike="noStrike">
                <a:solidFill>
                  <a:srgbClr val="F37221"/>
                </a:solidFill>
                <a:latin typeface="Alice"/>
                <a:ea typeface="Alice"/>
                <a:cs typeface="Alice"/>
                <a:sym typeface="Alice"/>
              </a:rPr>
              <a:t>Prevalent Conditions </a:t>
            </a:r>
            <a:endParaRPr b="1" i="0" sz="7200" u="none" cap="none" strike="noStrike">
              <a:solidFill>
                <a:srgbClr val="F37221"/>
              </a:solidFill>
              <a:latin typeface="Alice"/>
              <a:ea typeface="Alice"/>
              <a:cs typeface="Alice"/>
              <a:sym typeface="Alice"/>
            </a:endParaRPr>
          </a:p>
        </p:txBody>
      </p:sp>
      <p:sp>
        <p:nvSpPr>
          <p:cNvPr id="115" name="Google Shape;115;p3"/>
          <p:cNvSpPr txBox="1"/>
          <p:nvPr/>
        </p:nvSpPr>
        <p:spPr>
          <a:xfrm>
            <a:off x="9862975" y="2433475"/>
            <a:ext cx="6231300" cy="580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16" name="Google Shape;116;p3"/>
          <p:cNvSpPr txBox="1"/>
          <p:nvPr/>
        </p:nvSpPr>
        <p:spPr>
          <a:xfrm>
            <a:off x="1160450" y="1358900"/>
            <a:ext cx="14158500" cy="8558400"/>
          </a:xfrm>
          <a:prstGeom prst="rect">
            <a:avLst/>
          </a:prstGeom>
          <a:noFill/>
          <a:ln>
            <a:noFill/>
          </a:ln>
        </p:spPr>
        <p:txBody>
          <a:bodyPr anchorCtr="0" anchor="ctr" bIns="91425" lIns="91425" spcFirstLastPara="1" rIns="91425" wrap="square" tIns="91425">
            <a:noAutofit/>
          </a:bodyPr>
          <a:lstStyle/>
          <a:p>
            <a:pPr indent="-457200" lvl="0" marL="457200" marR="0" rtl="0" algn="l">
              <a:lnSpc>
                <a:spcPct val="150000"/>
              </a:lnSpc>
              <a:spcBef>
                <a:spcPts val="1200"/>
              </a:spcBef>
              <a:spcAft>
                <a:spcPts val="0"/>
              </a:spcAft>
              <a:buClr>
                <a:srgbClr val="000000"/>
              </a:buClr>
              <a:buSzPts val="5100"/>
              <a:buFont typeface="Arimo"/>
              <a:buChar char="●"/>
            </a:pPr>
            <a:r>
              <a:rPr b="0" i="0" lang="en-US" sz="5100" u="none" cap="none" strike="noStrike">
                <a:solidFill>
                  <a:srgbClr val="000000"/>
                </a:solidFill>
                <a:latin typeface="Arimo"/>
                <a:ea typeface="Arimo"/>
                <a:cs typeface="Arimo"/>
                <a:sym typeface="Arimo"/>
              </a:rPr>
              <a:t>Dermatitis</a:t>
            </a:r>
            <a:endParaRPr b="0" i="0" sz="5100" u="none" cap="none" strike="noStrike">
              <a:solidFill>
                <a:srgbClr val="000000"/>
              </a:solidFill>
              <a:latin typeface="Arimo"/>
              <a:ea typeface="Arimo"/>
              <a:cs typeface="Arimo"/>
              <a:sym typeface="Arimo"/>
            </a:endParaRPr>
          </a:p>
          <a:p>
            <a:pPr indent="-457200" lvl="0" marL="457200" marR="0" rtl="0" algn="l">
              <a:lnSpc>
                <a:spcPct val="150000"/>
              </a:lnSpc>
              <a:spcBef>
                <a:spcPts val="0"/>
              </a:spcBef>
              <a:spcAft>
                <a:spcPts val="0"/>
              </a:spcAft>
              <a:buClr>
                <a:srgbClr val="000000"/>
              </a:buClr>
              <a:buSzPts val="5100"/>
              <a:buFont typeface="Arimo"/>
              <a:buChar char="●"/>
            </a:pPr>
            <a:r>
              <a:rPr b="0" i="0" lang="en-US" sz="5100" u="none" cap="none" strike="noStrike">
                <a:solidFill>
                  <a:srgbClr val="000000"/>
                </a:solidFill>
                <a:latin typeface="Arimo"/>
                <a:ea typeface="Arimo"/>
                <a:cs typeface="Arimo"/>
                <a:sym typeface="Arimo"/>
              </a:rPr>
              <a:t>Alopecia</a:t>
            </a:r>
            <a:endParaRPr b="0" i="0" sz="5100" u="none" cap="none" strike="noStrike">
              <a:solidFill>
                <a:srgbClr val="000000"/>
              </a:solidFill>
              <a:latin typeface="Arimo"/>
              <a:ea typeface="Arimo"/>
              <a:cs typeface="Arimo"/>
              <a:sym typeface="Arimo"/>
            </a:endParaRPr>
          </a:p>
          <a:p>
            <a:pPr indent="-457200" lvl="0" marL="457200" marR="0" rtl="0" algn="l">
              <a:lnSpc>
                <a:spcPct val="150000"/>
              </a:lnSpc>
              <a:spcBef>
                <a:spcPts val="0"/>
              </a:spcBef>
              <a:spcAft>
                <a:spcPts val="0"/>
              </a:spcAft>
              <a:buClr>
                <a:srgbClr val="000000"/>
              </a:buClr>
              <a:buSzPts val="5100"/>
              <a:buFont typeface="Arimo"/>
              <a:buChar char="●"/>
            </a:pPr>
            <a:r>
              <a:rPr b="0" i="0" lang="en-US" sz="5100" u="none" cap="none" strike="noStrike">
                <a:solidFill>
                  <a:srgbClr val="000000"/>
                </a:solidFill>
                <a:latin typeface="Arimo"/>
                <a:ea typeface="Arimo"/>
                <a:cs typeface="Arimo"/>
                <a:sym typeface="Arimo"/>
              </a:rPr>
              <a:t>Spooning of Nails (Koilonychia)</a:t>
            </a:r>
            <a:endParaRPr b="0" i="0" sz="5100" u="none" cap="none" strike="noStrike">
              <a:solidFill>
                <a:srgbClr val="000000"/>
              </a:solidFill>
              <a:latin typeface="Arimo"/>
              <a:ea typeface="Arimo"/>
              <a:cs typeface="Arimo"/>
              <a:sym typeface="Arimo"/>
            </a:endParaRPr>
          </a:p>
          <a:p>
            <a:pPr indent="-457200" lvl="0" marL="457200" marR="0" rtl="0" algn="l">
              <a:lnSpc>
                <a:spcPct val="150000"/>
              </a:lnSpc>
              <a:spcBef>
                <a:spcPts val="0"/>
              </a:spcBef>
              <a:spcAft>
                <a:spcPts val="0"/>
              </a:spcAft>
              <a:buClr>
                <a:srgbClr val="000000"/>
              </a:buClr>
              <a:buSzPts val="5100"/>
              <a:buFont typeface="Arimo"/>
              <a:buChar char="●"/>
            </a:pPr>
            <a:r>
              <a:rPr b="0" i="0" lang="en-US" sz="5100" u="none" cap="none" strike="noStrike">
                <a:solidFill>
                  <a:srgbClr val="000000"/>
                </a:solidFill>
                <a:latin typeface="Arimo"/>
                <a:ea typeface="Arimo"/>
                <a:cs typeface="Arimo"/>
                <a:sym typeface="Arimo"/>
              </a:rPr>
              <a:t>Xerophthalmia</a:t>
            </a:r>
            <a:endParaRPr b="0" i="0" sz="5100" u="none" cap="none" strike="noStrike">
              <a:solidFill>
                <a:srgbClr val="000000"/>
              </a:solidFill>
              <a:latin typeface="Arimo"/>
              <a:ea typeface="Arimo"/>
              <a:cs typeface="Arimo"/>
              <a:sym typeface="Arimo"/>
            </a:endParaRPr>
          </a:p>
          <a:p>
            <a:pPr indent="-457200" lvl="0" marL="457200" marR="0" rtl="0" algn="l">
              <a:lnSpc>
                <a:spcPct val="150000"/>
              </a:lnSpc>
              <a:spcBef>
                <a:spcPts val="0"/>
              </a:spcBef>
              <a:spcAft>
                <a:spcPts val="0"/>
              </a:spcAft>
              <a:buClr>
                <a:srgbClr val="000000"/>
              </a:buClr>
              <a:buSzPts val="5100"/>
              <a:buFont typeface="Arimo"/>
              <a:buChar char="●"/>
            </a:pPr>
            <a:r>
              <a:rPr b="0" i="0" lang="en-US" sz="5100" u="none" cap="none" strike="noStrike">
                <a:solidFill>
                  <a:srgbClr val="000000"/>
                </a:solidFill>
                <a:latin typeface="Arimo"/>
                <a:ea typeface="Arimo"/>
                <a:cs typeface="Arimo"/>
                <a:sym typeface="Arimo"/>
              </a:rPr>
              <a:t>Hyperpigmentation.</a:t>
            </a:r>
            <a:endParaRPr b="0" i="0" sz="5100" u="none" cap="none" strike="noStrike">
              <a:solidFill>
                <a:srgbClr val="000000"/>
              </a:solidFill>
              <a:latin typeface="Arimo"/>
              <a:ea typeface="Arimo"/>
              <a:cs typeface="Arimo"/>
              <a:sym typeface="Arimo"/>
            </a:endParaRPr>
          </a:p>
          <a:p>
            <a:pPr indent="-457200" lvl="0" marL="457200" marR="0" rtl="0" algn="l">
              <a:lnSpc>
                <a:spcPct val="150000"/>
              </a:lnSpc>
              <a:spcBef>
                <a:spcPts val="0"/>
              </a:spcBef>
              <a:spcAft>
                <a:spcPts val="0"/>
              </a:spcAft>
              <a:buClr>
                <a:srgbClr val="000000"/>
              </a:buClr>
              <a:buSzPts val="5100"/>
              <a:buFont typeface="Arimo"/>
              <a:buChar char="●"/>
            </a:pPr>
            <a:r>
              <a:rPr b="0" i="0" lang="en-US" sz="5100" u="none" cap="none" strike="noStrike">
                <a:solidFill>
                  <a:srgbClr val="000000"/>
                </a:solidFill>
                <a:latin typeface="Arimo"/>
                <a:ea typeface="Arimo"/>
                <a:cs typeface="Arimo"/>
                <a:sym typeface="Arimo"/>
              </a:rPr>
              <a:t>Hypopigmentation</a:t>
            </a:r>
            <a:endParaRPr b="0" i="0" sz="5100" u="none" cap="none" strike="noStrike">
              <a:solidFill>
                <a:srgbClr val="000000"/>
              </a:solidFill>
              <a:latin typeface="Arimo"/>
              <a:ea typeface="Arimo"/>
              <a:cs typeface="Arimo"/>
              <a:sym typeface="Arimo"/>
            </a:endParaRPr>
          </a:p>
          <a:p>
            <a:pPr indent="-457200" lvl="0" marL="457200" marR="0" rtl="0" algn="l">
              <a:lnSpc>
                <a:spcPct val="150000"/>
              </a:lnSpc>
              <a:spcBef>
                <a:spcPts val="0"/>
              </a:spcBef>
              <a:spcAft>
                <a:spcPts val="0"/>
              </a:spcAft>
              <a:buClr>
                <a:srgbClr val="000000"/>
              </a:buClr>
              <a:buSzPts val="5100"/>
              <a:buFont typeface="Arimo"/>
              <a:buChar char="●"/>
            </a:pPr>
            <a:r>
              <a:rPr b="0" i="0" lang="en-US" sz="5100" u="none" cap="none" strike="noStrike">
                <a:solidFill>
                  <a:srgbClr val="000000"/>
                </a:solidFill>
                <a:latin typeface="Arimo"/>
                <a:ea typeface="Arimo"/>
                <a:cs typeface="Arimo"/>
                <a:sym typeface="Arimo"/>
              </a:rPr>
              <a:t>Angular stomatitis.</a:t>
            </a:r>
            <a:endParaRPr b="0" i="0" sz="5100" u="none" cap="none" strike="noStrike">
              <a:solidFill>
                <a:srgbClr val="000000"/>
              </a:solidFill>
              <a:latin typeface="Arimo"/>
              <a:ea typeface="Arimo"/>
              <a:cs typeface="Arimo"/>
              <a:sym typeface="Arimo"/>
            </a:endParaRPr>
          </a:p>
          <a:p>
            <a:pPr indent="0" lvl="0" marL="457200" marR="0" rtl="0" algn="l">
              <a:lnSpc>
                <a:spcPct val="150000"/>
              </a:lnSpc>
              <a:spcBef>
                <a:spcPts val="1200"/>
              </a:spcBef>
              <a:spcAft>
                <a:spcPts val="1200"/>
              </a:spcAft>
              <a:buClr>
                <a:srgbClr val="000000"/>
              </a:buClr>
              <a:buSzPts val="5100"/>
              <a:buFont typeface="Arial"/>
              <a:buNone/>
            </a:pPr>
            <a:r>
              <a:t/>
            </a:r>
            <a:endParaRPr b="0" i="0" sz="5100" u="none" cap="none" strike="noStrike">
              <a:solidFill>
                <a:srgbClr val="000000"/>
              </a:solidFill>
              <a:latin typeface="Arimo"/>
              <a:ea typeface="Arimo"/>
              <a:cs typeface="Arimo"/>
              <a:sym typeface="Arimo"/>
            </a:endParaRPr>
          </a:p>
        </p:txBody>
      </p:sp>
      <p:pic>
        <p:nvPicPr>
          <p:cNvPr id="117" name="Google Shape;117;p3"/>
          <p:cNvPicPr preferRelativeResize="0"/>
          <p:nvPr/>
        </p:nvPicPr>
        <p:blipFill rotWithShape="1">
          <a:blip r:embed="rId4">
            <a:alphaModFix/>
          </a:blip>
          <a:srcRect b="0" l="0" r="0" t="0"/>
          <a:stretch/>
        </p:blipFill>
        <p:spPr>
          <a:xfrm>
            <a:off x="13705850" y="5806825"/>
            <a:ext cx="4429750" cy="4252700"/>
          </a:xfrm>
          <a:prstGeom prst="rect">
            <a:avLst/>
          </a:prstGeom>
          <a:noFill/>
          <a:ln>
            <a:noFill/>
          </a:ln>
        </p:spPr>
      </p:pic>
      <p:pic>
        <p:nvPicPr>
          <p:cNvPr id="118" name="Google Shape;118;p3"/>
          <p:cNvPicPr preferRelativeResize="0"/>
          <p:nvPr/>
        </p:nvPicPr>
        <p:blipFill rotWithShape="1">
          <a:blip r:embed="rId5">
            <a:alphaModFix/>
          </a:blip>
          <a:srcRect b="0" l="0" r="0" t="0"/>
          <a:stretch/>
        </p:blipFill>
        <p:spPr>
          <a:xfrm>
            <a:off x="13553600" y="1358900"/>
            <a:ext cx="4582000" cy="4052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FFF"/>
        </a:solidFill>
      </p:bgPr>
    </p:bg>
    <p:spTree>
      <p:nvGrpSpPr>
        <p:cNvPr id="126" name="Shape 126"/>
        <p:cNvGrpSpPr/>
        <p:nvPr/>
      </p:nvGrpSpPr>
      <p:grpSpPr>
        <a:xfrm>
          <a:off x="0" y="0"/>
          <a:ext cx="0" cy="0"/>
          <a:chOff x="0" y="0"/>
          <a:chExt cx="0" cy="0"/>
        </a:xfrm>
      </p:grpSpPr>
      <p:sp>
        <p:nvSpPr>
          <p:cNvPr id="127" name="Google Shape;127;p4"/>
          <p:cNvSpPr/>
          <p:nvPr/>
        </p:nvSpPr>
        <p:spPr>
          <a:xfrm rot="-5400000">
            <a:off x="16399378" y="-227370"/>
            <a:ext cx="2512124" cy="2512124"/>
          </a:xfrm>
          <a:custGeom>
            <a:rect b="b" l="l" r="r" t="t"/>
            <a:pathLst>
              <a:path extrusionOk="0" h="3349498" w="3349498">
                <a:moveTo>
                  <a:pt x="0" y="0"/>
                </a:moveTo>
                <a:lnTo>
                  <a:pt x="3349498" y="0"/>
                </a:lnTo>
                <a:lnTo>
                  <a:pt x="3349498" y="3349498"/>
                </a:lnTo>
                <a:lnTo>
                  <a:pt x="0" y="3349498"/>
                </a:lnTo>
                <a:lnTo>
                  <a:pt x="0" y="0"/>
                </a:lnTo>
                <a:close/>
              </a:path>
            </a:pathLst>
          </a:custGeom>
          <a:blipFill rotWithShape="1">
            <a:blip r:embed="rId3">
              <a:alphaModFix/>
            </a:blip>
            <a:stretch>
              <a:fillRect b="0" l="0" r="0" t="0"/>
            </a:stretch>
          </a:blipFill>
          <a:ln>
            <a:noFill/>
          </a:ln>
        </p:spPr>
      </p:sp>
      <p:sp>
        <p:nvSpPr>
          <p:cNvPr id="128" name="Google Shape;128;p4"/>
          <p:cNvSpPr txBox="1"/>
          <p:nvPr/>
        </p:nvSpPr>
        <p:spPr>
          <a:xfrm>
            <a:off x="349450" y="238550"/>
            <a:ext cx="16049700" cy="1062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6900"/>
              <a:buFont typeface="Arial"/>
              <a:buNone/>
            </a:pPr>
            <a:r>
              <a:rPr b="1" i="0" lang="en-US" sz="6900" u="none" cap="none" strike="noStrike">
                <a:solidFill>
                  <a:srgbClr val="F37221"/>
                </a:solidFill>
                <a:latin typeface="Alice"/>
                <a:ea typeface="Alice"/>
                <a:cs typeface="Alice"/>
                <a:sym typeface="Alice"/>
              </a:rPr>
              <a:t>Dermatitis</a:t>
            </a:r>
            <a:endParaRPr b="1" i="0" sz="6800" u="none" cap="none" strike="noStrike">
              <a:solidFill>
                <a:srgbClr val="F37221"/>
              </a:solidFill>
              <a:latin typeface="Alice"/>
              <a:ea typeface="Alice"/>
              <a:cs typeface="Alice"/>
              <a:sym typeface="Alice"/>
            </a:endParaRPr>
          </a:p>
        </p:txBody>
      </p:sp>
      <p:sp>
        <p:nvSpPr>
          <p:cNvPr id="129" name="Google Shape;129;p4"/>
          <p:cNvSpPr txBox="1"/>
          <p:nvPr/>
        </p:nvSpPr>
        <p:spPr>
          <a:xfrm>
            <a:off x="1123675" y="1300550"/>
            <a:ext cx="15275400" cy="7380000"/>
          </a:xfrm>
          <a:prstGeom prst="rect">
            <a:avLst/>
          </a:prstGeom>
          <a:noFill/>
          <a:ln>
            <a:noFill/>
          </a:ln>
        </p:spPr>
        <p:txBody>
          <a:bodyPr anchorCtr="0" anchor="ctr" bIns="91425" lIns="91425" spcFirstLastPara="1" rIns="91425" wrap="square" tIns="91425">
            <a:noAutofit/>
          </a:bodyPr>
          <a:lstStyle/>
          <a:p>
            <a:pPr indent="-457200" lvl="0" marL="457200" marR="0" rtl="0" algn="l">
              <a:lnSpc>
                <a:spcPct val="150000"/>
              </a:lnSpc>
              <a:spcBef>
                <a:spcPts val="1200"/>
              </a:spcBef>
              <a:spcAft>
                <a:spcPts val="0"/>
              </a:spcAft>
              <a:buClr>
                <a:srgbClr val="000000"/>
              </a:buClr>
              <a:buSzPts val="4000"/>
              <a:buFont typeface="Arimo"/>
              <a:buChar char="●"/>
            </a:pPr>
            <a:r>
              <a:rPr b="0" i="0" lang="en-US" sz="4000" u="none" cap="none" strike="noStrike">
                <a:solidFill>
                  <a:srgbClr val="000000"/>
                </a:solidFill>
                <a:latin typeface="Arimo"/>
                <a:ea typeface="Arimo"/>
                <a:cs typeface="Arimo"/>
                <a:sym typeface="Arimo"/>
              </a:rPr>
              <a:t>Description: Skin inflammation causing redness, itching, and rash.</a:t>
            </a:r>
            <a:endParaRPr b="0" i="0" sz="4000" u="none" cap="none" strike="noStrike">
              <a:solidFill>
                <a:srgbClr val="000000"/>
              </a:solidFill>
              <a:latin typeface="Arimo"/>
              <a:ea typeface="Arimo"/>
              <a:cs typeface="Arimo"/>
              <a:sym typeface="Arimo"/>
            </a:endParaRPr>
          </a:p>
          <a:p>
            <a:pPr indent="-457200" lvl="0" marL="457200" marR="0" rtl="0" algn="l">
              <a:lnSpc>
                <a:spcPct val="150000"/>
              </a:lnSpc>
              <a:spcBef>
                <a:spcPts val="0"/>
              </a:spcBef>
              <a:spcAft>
                <a:spcPts val="0"/>
              </a:spcAft>
              <a:buClr>
                <a:srgbClr val="000000"/>
              </a:buClr>
              <a:buSzPts val="4000"/>
              <a:buFont typeface="Arimo"/>
              <a:buChar char="●"/>
            </a:pPr>
            <a:r>
              <a:rPr b="0" i="0" lang="en-US" sz="4000" u="none" cap="none" strike="noStrike">
                <a:solidFill>
                  <a:srgbClr val="000000"/>
                </a:solidFill>
                <a:latin typeface="Arimo"/>
                <a:ea typeface="Arimo"/>
                <a:cs typeface="Arimo"/>
                <a:sym typeface="Arimo"/>
              </a:rPr>
              <a:t>Nutrition Association: Inadequate essential fatty acids and vitamins A, C, and E.</a:t>
            </a:r>
            <a:endParaRPr b="0" i="0" sz="4000" u="none" cap="none" strike="noStrike">
              <a:solidFill>
                <a:srgbClr val="000000"/>
              </a:solidFill>
              <a:latin typeface="Arimo"/>
              <a:ea typeface="Arimo"/>
              <a:cs typeface="Arimo"/>
              <a:sym typeface="Arimo"/>
            </a:endParaRPr>
          </a:p>
          <a:p>
            <a:pPr indent="-457200" lvl="0" marL="457200" marR="0" rtl="0" algn="l">
              <a:lnSpc>
                <a:spcPct val="150000"/>
              </a:lnSpc>
              <a:spcBef>
                <a:spcPts val="0"/>
              </a:spcBef>
              <a:spcAft>
                <a:spcPts val="0"/>
              </a:spcAft>
              <a:buClr>
                <a:srgbClr val="000000"/>
              </a:buClr>
              <a:buSzPts val="4000"/>
              <a:buFont typeface="Arimo"/>
              <a:buChar char="●"/>
            </a:pPr>
            <a:r>
              <a:rPr b="0" i="0" lang="en-US" sz="4000" u="none" cap="none" strike="noStrike">
                <a:solidFill>
                  <a:srgbClr val="000000"/>
                </a:solidFill>
                <a:latin typeface="Arimo"/>
                <a:ea typeface="Arimo"/>
                <a:cs typeface="Arimo"/>
                <a:sym typeface="Arimo"/>
              </a:rPr>
              <a:t>Red Flags: Dry, scaly, or blistered skin with itching.</a:t>
            </a:r>
            <a:endParaRPr b="0" i="0" sz="4000" u="none" cap="none" strike="noStrike">
              <a:solidFill>
                <a:srgbClr val="000000"/>
              </a:solidFill>
              <a:latin typeface="Arimo"/>
              <a:ea typeface="Arimo"/>
              <a:cs typeface="Arimo"/>
              <a:sym typeface="Arimo"/>
            </a:endParaRPr>
          </a:p>
          <a:p>
            <a:pPr indent="-457200" lvl="0" marL="457200" marR="0" rtl="0" algn="l">
              <a:lnSpc>
                <a:spcPct val="150000"/>
              </a:lnSpc>
              <a:spcBef>
                <a:spcPts val="0"/>
              </a:spcBef>
              <a:spcAft>
                <a:spcPts val="0"/>
              </a:spcAft>
              <a:buClr>
                <a:srgbClr val="000000"/>
              </a:buClr>
              <a:buSzPts val="4000"/>
              <a:buFont typeface="Arimo"/>
              <a:buChar char="●"/>
            </a:pPr>
            <a:r>
              <a:rPr b="0" i="0" lang="en-US" sz="4000" u="none" cap="none" strike="noStrike">
                <a:solidFill>
                  <a:srgbClr val="000000"/>
                </a:solidFill>
                <a:latin typeface="Arimo"/>
                <a:ea typeface="Arimo"/>
                <a:cs typeface="Arimo"/>
                <a:sym typeface="Arimo"/>
              </a:rPr>
              <a:t>Diagnosis: Clinical evaluation by a dermatologist.</a:t>
            </a:r>
            <a:endParaRPr b="0" i="0" sz="4000" u="none" cap="none" strike="noStrike">
              <a:solidFill>
                <a:srgbClr val="000000"/>
              </a:solidFill>
              <a:latin typeface="Arimo"/>
              <a:ea typeface="Arimo"/>
              <a:cs typeface="Arimo"/>
              <a:sym typeface="Arimo"/>
            </a:endParaRPr>
          </a:p>
          <a:p>
            <a:pPr indent="-457200" lvl="0" marL="457200" marR="0" rtl="0" algn="l">
              <a:lnSpc>
                <a:spcPct val="150000"/>
              </a:lnSpc>
              <a:spcBef>
                <a:spcPts val="0"/>
              </a:spcBef>
              <a:spcAft>
                <a:spcPts val="0"/>
              </a:spcAft>
              <a:buClr>
                <a:srgbClr val="000000"/>
              </a:buClr>
              <a:buSzPts val="4000"/>
              <a:buFont typeface="Arimo"/>
              <a:buChar char="●"/>
            </a:pPr>
            <a:r>
              <a:rPr b="0" i="0" lang="en-US" sz="4000" u="none" cap="none" strike="noStrike">
                <a:solidFill>
                  <a:srgbClr val="000000"/>
                </a:solidFill>
                <a:latin typeface="Arimo"/>
                <a:ea typeface="Arimo"/>
                <a:cs typeface="Arimo"/>
                <a:sym typeface="Arimo"/>
              </a:rPr>
              <a:t>Treatment: Topical corticosteroids, moisturizers, and trigger avoidance.</a:t>
            </a:r>
            <a:endParaRPr b="0" i="0" sz="4000" u="none" cap="none" strike="noStrike">
              <a:solidFill>
                <a:srgbClr val="000000"/>
              </a:solidFill>
              <a:latin typeface="Arimo"/>
              <a:ea typeface="Arimo"/>
              <a:cs typeface="Arimo"/>
              <a:sym typeface="Arim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5"/>
          <p:cNvSpPr txBox="1"/>
          <p:nvPr/>
        </p:nvSpPr>
        <p:spPr>
          <a:xfrm>
            <a:off x="2200950" y="182675"/>
            <a:ext cx="14810700" cy="8323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500"/>
              </a:spcBef>
              <a:spcAft>
                <a:spcPts val="0"/>
              </a:spcAft>
              <a:buClr>
                <a:srgbClr val="000000"/>
              </a:buClr>
              <a:buSzPts val="1350"/>
              <a:buFont typeface="Arial"/>
              <a:buNone/>
            </a:pPr>
            <a:r>
              <a:rPr b="0" i="0" lang="en-US" sz="1350" u="none" cap="none" strike="noStrike">
                <a:solidFill>
                  <a:srgbClr val="001D35"/>
                </a:solidFill>
                <a:highlight>
                  <a:srgbClr val="FFFFFF"/>
                </a:highlight>
                <a:latin typeface="Arial"/>
                <a:ea typeface="Arial"/>
                <a:cs typeface="Arial"/>
                <a:sym typeface="Arial"/>
              </a:rPr>
              <a:t>                                                                           </a:t>
            </a:r>
            <a:r>
              <a:rPr b="1" i="0" lang="en-US" sz="1950" u="none" cap="none" strike="noStrike">
                <a:solidFill>
                  <a:srgbClr val="001D35"/>
                </a:solidFill>
                <a:highlight>
                  <a:srgbClr val="FFFFFF"/>
                </a:highlight>
                <a:latin typeface="Arial"/>
                <a:ea typeface="Arial"/>
                <a:cs typeface="Arial"/>
                <a:sym typeface="Arial"/>
              </a:rPr>
              <a:t>   </a:t>
            </a:r>
            <a:r>
              <a:rPr b="1" i="0" lang="en-US" sz="3850" u="none" cap="none" strike="noStrike">
                <a:solidFill>
                  <a:srgbClr val="001D35"/>
                </a:solidFill>
                <a:highlight>
                  <a:srgbClr val="FFFFFF"/>
                </a:highlight>
                <a:latin typeface="Arial"/>
                <a:ea typeface="Arial"/>
                <a:cs typeface="Arial"/>
                <a:sym typeface="Arial"/>
              </a:rPr>
              <a:t>V</a:t>
            </a:r>
            <a:r>
              <a:rPr b="1" i="0" lang="en-US" sz="4650" u="none" cap="none" strike="noStrike">
                <a:solidFill>
                  <a:srgbClr val="001D35"/>
                </a:solidFill>
                <a:highlight>
                  <a:srgbClr val="FFFFFF"/>
                </a:highlight>
                <a:latin typeface="Arial"/>
                <a:ea typeface="Arial"/>
                <a:cs typeface="Arial"/>
                <a:sym typeface="Arial"/>
              </a:rPr>
              <a:t>itamin deficiencies</a:t>
            </a:r>
            <a:endParaRPr b="1" i="0" sz="4650" u="none" cap="none" strike="noStrike">
              <a:solidFill>
                <a:srgbClr val="001D35"/>
              </a:solidFill>
              <a:highlight>
                <a:srgbClr val="FFFFFF"/>
              </a:highlight>
              <a:latin typeface="Arial"/>
              <a:ea typeface="Arial"/>
              <a:cs typeface="Arial"/>
              <a:sym typeface="Arial"/>
            </a:endParaRPr>
          </a:p>
          <a:p>
            <a:pPr indent="-457200" lvl="0" marL="457200" marR="63500" rtl="0" algn="l">
              <a:lnSpc>
                <a:spcPct val="115000"/>
              </a:lnSpc>
              <a:spcBef>
                <a:spcPts val="800"/>
              </a:spcBef>
              <a:spcAft>
                <a:spcPts val="0"/>
              </a:spcAft>
              <a:buClr>
                <a:srgbClr val="001D35"/>
              </a:buClr>
              <a:buSzPts val="4050"/>
              <a:buFont typeface="Arial"/>
              <a:buChar char="●"/>
            </a:pPr>
            <a:r>
              <a:rPr b="1" i="0" lang="en-US" sz="4050" u="none" cap="none" strike="noStrike">
                <a:solidFill>
                  <a:srgbClr val="001D35"/>
                </a:solidFill>
                <a:highlight>
                  <a:srgbClr val="FFFFFF"/>
                </a:highlight>
                <a:latin typeface="Arial"/>
                <a:ea typeface="Arial"/>
                <a:cs typeface="Arial"/>
                <a:sym typeface="Arial"/>
              </a:rPr>
              <a:t>Vitamin A deficiency</a:t>
            </a:r>
            <a:r>
              <a:rPr b="0" i="0" lang="en-US" sz="4050" u="none" cap="none" strike="noStrike">
                <a:solidFill>
                  <a:srgbClr val="001D35"/>
                </a:solidFill>
                <a:highlight>
                  <a:srgbClr val="FFFFFF"/>
                </a:highlight>
                <a:latin typeface="Arial"/>
                <a:ea typeface="Arial"/>
                <a:cs typeface="Arial"/>
                <a:sym typeface="Arial"/>
              </a:rPr>
              <a:t>: Can cause phrynoderma, or "toad skin", and night blindness. It can also cause acne. </a:t>
            </a:r>
            <a:endParaRPr b="0" i="0" sz="4050" u="none" cap="none" strike="noStrike">
              <a:solidFill>
                <a:srgbClr val="001D35"/>
              </a:solidFill>
              <a:highlight>
                <a:srgbClr val="FFFFFF"/>
              </a:highlight>
              <a:latin typeface="Arial"/>
              <a:ea typeface="Arial"/>
              <a:cs typeface="Arial"/>
              <a:sym typeface="Arial"/>
            </a:endParaRPr>
          </a:p>
          <a:p>
            <a:pPr indent="-457200" lvl="0" marL="457200" marR="63500" rtl="0" algn="l">
              <a:lnSpc>
                <a:spcPct val="115000"/>
              </a:lnSpc>
              <a:spcBef>
                <a:spcPts val="0"/>
              </a:spcBef>
              <a:spcAft>
                <a:spcPts val="0"/>
              </a:spcAft>
              <a:buClr>
                <a:srgbClr val="001D35"/>
              </a:buClr>
              <a:buSzPts val="4050"/>
              <a:buFont typeface="Arial"/>
              <a:buChar char="●"/>
            </a:pPr>
            <a:r>
              <a:rPr b="1" i="0" lang="en-US" sz="4050" u="none" cap="none" strike="noStrike">
                <a:solidFill>
                  <a:srgbClr val="001D35"/>
                </a:solidFill>
                <a:highlight>
                  <a:srgbClr val="FFFFFF"/>
                </a:highlight>
                <a:latin typeface="Arial"/>
                <a:ea typeface="Arial"/>
                <a:cs typeface="Arial"/>
                <a:sym typeface="Arial"/>
              </a:rPr>
              <a:t>Vitamin B deficiency</a:t>
            </a:r>
            <a:r>
              <a:rPr b="0" i="0" lang="en-US" sz="4050" u="none" cap="none" strike="noStrike">
                <a:solidFill>
                  <a:srgbClr val="001D35"/>
                </a:solidFill>
                <a:highlight>
                  <a:srgbClr val="FFFFFF"/>
                </a:highlight>
                <a:latin typeface="Arial"/>
                <a:ea typeface="Arial"/>
                <a:cs typeface="Arial"/>
                <a:sym typeface="Arial"/>
              </a:rPr>
              <a:t>: Can cause periorificial dermatitis, angular stomatitis, and glossitis. </a:t>
            </a:r>
            <a:endParaRPr b="0" i="0" sz="4050" u="none" cap="none" strike="noStrike">
              <a:solidFill>
                <a:srgbClr val="001D35"/>
              </a:solidFill>
              <a:highlight>
                <a:srgbClr val="FFFFFF"/>
              </a:highlight>
              <a:latin typeface="Arial"/>
              <a:ea typeface="Arial"/>
              <a:cs typeface="Arial"/>
              <a:sym typeface="Arial"/>
            </a:endParaRPr>
          </a:p>
          <a:p>
            <a:pPr indent="-457200" lvl="0" marL="457200" marR="63500" rtl="0" algn="l">
              <a:lnSpc>
                <a:spcPct val="115000"/>
              </a:lnSpc>
              <a:spcBef>
                <a:spcPts val="0"/>
              </a:spcBef>
              <a:spcAft>
                <a:spcPts val="0"/>
              </a:spcAft>
              <a:buClr>
                <a:srgbClr val="001D35"/>
              </a:buClr>
              <a:buSzPts val="4050"/>
              <a:buFont typeface="Arial"/>
              <a:buChar char="●"/>
            </a:pPr>
            <a:r>
              <a:rPr b="1" i="0" lang="en-US" sz="4050" u="none" cap="none" strike="noStrike">
                <a:solidFill>
                  <a:srgbClr val="001D35"/>
                </a:solidFill>
                <a:highlight>
                  <a:srgbClr val="FFFFFF"/>
                </a:highlight>
                <a:latin typeface="Arial"/>
                <a:ea typeface="Arial"/>
                <a:cs typeface="Arial"/>
                <a:sym typeface="Arial"/>
              </a:rPr>
              <a:t>Vitamin C deficiency</a:t>
            </a:r>
            <a:r>
              <a:rPr b="0" i="0" lang="en-US" sz="4050" u="none" cap="none" strike="noStrike">
                <a:solidFill>
                  <a:srgbClr val="001D35"/>
                </a:solidFill>
                <a:highlight>
                  <a:srgbClr val="FFFFFF"/>
                </a:highlight>
                <a:latin typeface="Arial"/>
                <a:ea typeface="Arial"/>
                <a:cs typeface="Arial"/>
                <a:sym typeface="Arial"/>
              </a:rPr>
              <a:t>: Can cause scurvy, which includes skin hemorrhages, gum disease, and anemia. It can also cause corkscrew hairs and perifollicular erythema or hemorrhage. </a:t>
            </a:r>
            <a:endParaRPr b="0" i="0" sz="4050" u="none" cap="none" strike="noStrike">
              <a:solidFill>
                <a:srgbClr val="001D35"/>
              </a:solidFill>
              <a:highlight>
                <a:srgbClr val="FFFFFF"/>
              </a:highlight>
              <a:latin typeface="Arial"/>
              <a:ea typeface="Arial"/>
              <a:cs typeface="Arial"/>
              <a:sym typeface="Arial"/>
            </a:endParaRPr>
          </a:p>
          <a:p>
            <a:pPr indent="-457200" lvl="0" marL="457200" marR="0" rtl="0" algn="l">
              <a:lnSpc>
                <a:spcPct val="115000"/>
              </a:lnSpc>
              <a:spcBef>
                <a:spcPts val="0"/>
              </a:spcBef>
              <a:spcAft>
                <a:spcPts val="0"/>
              </a:spcAft>
              <a:buClr>
                <a:srgbClr val="001D35"/>
              </a:buClr>
              <a:buSzPts val="4050"/>
              <a:buFont typeface="Arial"/>
              <a:buChar char="●"/>
            </a:pPr>
            <a:r>
              <a:rPr b="1" i="0" lang="en-US" sz="4050" u="none" cap="none" strike="noStrike">
                <a:solidFill>
                  <a:srgbClr val="001D35"/>
                </a:solidFill>
                <a:highlight>
                  <a:srgbClr val="FFFFFF"/>
                </a:highlight>
                <a:latin typeface="Arial"/>
                <a:ea typeface="Arial"/>
                <a:cs typeface="Arial"/>
                <a:sym typeface="Arial"/>
              </a:rPr>
              <a:t>Vitamin B3 (niacin) deficiency</a:t>
            </a:r>
            <a:r>
              <a:rPr b="0" i="0" lang="en-US" sz="4050" u="none" cap="none" strike="noStrike">
                <a:solidFill>
                  <a:srgbClr val="001D35"/>
                </a:solidFill>
                <a:highlight>
                  <a:srgbClr val="FFFFFF"/>
                </a:highlight>
                <a:latin typeface="Arial"/>
                <a:ea typeface="Arial"/>
                <a:cs typeface="Arial"/>
                <a:sym typeface="Arial"/>
              </a:rPr>
              <a:t>: Can cause pellagra, which includes dermatitis, diarrhea, dementia, and death .</a:t>
            </a:r>
            <a:endParaRPr b="0" i="0" sz="4050" u="none" cap="none" strike="noStrike">
              <a:solidFill>
                <a:srgbClr val="001D35"/>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6"/>
          <p:cNvPicPr preferRelativeResize="0"/>
          <p:nvPr/>
        </p:nvPicPr>
        <p:blipFill rotWithShape="1">
          <a:blip r:embed="rId3">
            <a:alphaModFix/>
          </a:blip>
          <a:srcRect b="0" l="0" r="0" t="0"/>
          <a:stretch/>
        </p:blipFill>
        <p:spPr>
          <a:xfrm>
            <a:off x="1374500" y="553200"/>
            <a:ext cx="6350525" cy="4269400"/>
          </a:xfrm>
          <a:prstGeom prst="rect">
            <a:avLst/>
          </a:prstGeom>
          <a:noFill/>
          <a:ln>
            <a:noFill/>
          </a:ln>
        </p:spPr>
      </p:pic>
      <p:pic>
        <p:nvPicPr>
          <p:cNvPr id="142" name="Google Shape;142;p6"/>
          <p:cNvPicPr preferRelativeResize="0"/>
          <p:nvPr/>
        </p:nvPicPr>
        <p:blipFill rotWithShape="1">
          <a:blip r:embed="rId4">
            <a:alphaModFix/>
          </a:blip>
          <a:srcRect b="0" l="0" r="0" t="0"/>
          <a:stretch/>
        </p:blipFill>
        <p:spPr>
          <a:xfrm>
            <a:off x="10682825" y="682900"/>
            <a:ext cx="6350525" cy="4273875"/>
          </a:xfrm>
          <a:prstGeom prst="rect">
            <a:avLst/>
          </a:prstGeom>
          <a:noFill/>
          <a:ln>
            <a:noFill/>
          </a:ln>
        </p:spPr>
      </p:pic>
      <p:pic>
        <p:nvPicPr>
          <p:cNvPr id="143" name="Google Shape;143;p6"/>
          <p:cNvPicPr preferRelativeResize="0"/>
          <p:nvPr/>
        </p:nvPicPr>
        <p:blipFill rotWithShape="1">
          <a:blip r:embed="rId5">
            <a:alphaModFix/>
          </a:blip>
          <a:srcRect b="0" l="0" r="0" t="-61995"/>
          <a:stretch/>
        </p:blipFill>
        <p:spPr>
          <a:xfrm>
            <a:off x="1174600" y="3662425"/>
            <a:ext cx="6833175" cy="6067825"/>
          </a:xfrm>
          <a:prstGeom prst="rect">
            <a:avLst/>
          </a:prstGeom>
          <a:noFill/>
          <a:ln>
            <a:noFill/>
          </a:ln>
        </p:spPr>
      </p:pic>
      <p:pic>
        <p:nvPicPr>
          <p:cNvPr id="144" name="Google Shape;144;p6"/>
          <p:cNvPicPr preferRelativeResize="0"/>
          <p:nvPr/>
        </p:nvPicPr>
        <p:blipFill rotWithShape="1">
          <a:blip r:embed="rId6">
            <a:alphaModFix/>
          </a:blip>
          <a:srcRect b="0" l="0" r="0" t="0"/>
          <a:stretch/>
        </p:blipFill>
        <p:spPr>
          <a:xfrm>
            <a:off x="11074300" y="5554550"/>
            <a:ext cx="6350525" cy="4273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7"/>
          <p:cNvSpPr txBox="1"/>
          <p:nvPr/>
        </p:nvSpPr>
        <p:spPr>
          <a:xfrm>
            <a:off x="0" y="1174800"/>
            <a:ext cx="17751000" cy="8995200"/>
          </a:xfrm>
          <a:prstGeom prst="rect">
            <a:avLst/>
          </a:prstGeom>
          <a:noFill/>
          <a:ln>
            <a:noFill/>
          </a:ln>
        </p:spPr>
        <p:txBody>
          <a:bodyPr anchorCtr="0" anchor="t" bIns="91425" lIns="91425" spcFirstLastPara="1" rIns="91425" wrap="square" tIns="91425">
            <a:spAutoFit/>
          </a:bodyPr>
          <a:lstStyle/>
          <a:p>
            <a:pPr indent="-457200" lvl="0" marL="457200" marR="63500" rtl="0" algn="l">
              <a:lnSpc>
                <a:spcPct val="115000"/>
              </a:lnSpc>
              <a:spcBef>
                <a:spcPts val="800"/>
              </a:spcBef>
              <a:spcAft>
                <a:spcPts val="0"/>
              </a:spcAft>
              <a:buClr>
                <a:srgbClr val="001D35"/>
              </a:buClr>
              <a:buSzPts val="5200"/>
              <a:buFont typeface="Arial"/>
              <a:buChar char="●"/>
            </a:pPr>
            <a:r>
              <a:rPr b="1" i="0" lang="en-US" sz="5200" u="none" cap="none" strike="noStrike">
                <a:solidFill>
                  <a:srgbClr val="001D35"/>
                </a:solidFill>
                <a:highlight>
                  <a:srgbClr val="FFFFFF"/>
                </a:highlight>
                <a:latin typeface="Arial"/>
                <a:ea typeface="Arial"/>
                <a:cs typeface="Arial"/>
                <a:sym typeface="Arial"/>
              </a:rPr>
              <a:t>Vitamin B6 (pyridoxine) deficiency</a:t>
            </a:r>
            <a:r>
              <a:rPr b="0" i="0" lang="en-US" sz="5200" u="none" cap="none" strike="noStrike">
                <a:solidFill>
                  <a:srgbClr val="001D35"/>
                </a:solidFill>
                <a:highlight>
                  <a:srgbClr val="FFFFFF"/>
                </a:highlight>
                <a:latin typeface="Arial"/>
                <a:ea typeface="Arial"/>
                <a:cs typeface="Arial"/>
                <a:sym typeface="Arial"/>
              </a:rPr>
              <a:t>: Can cause a rash similar to seborrheic dermatitis around the mouth. </a:t>
            </a:r>
            <a:endParaRPr b="0" i="0" sz="5200" u="none" cap="none" strike="noStrike">
              <a:solidFill>
                <a:srgbClr val="001D35"/>
              </a:solidFill>
              <a:highlight>
                <a:srgbClr val="FFFFFF"/>
              </a:highlight>
              <a:latin typeface="Arial"/>
              <a:ea typeface="Arial"/>
              <a:cs typeface="Arial"/>
              <a:sym typeface="Arial"/>
            </a:endParaRPr>
          </a:p>
          <a:p>
            <a:pPr indent="-457200" lvl="0" marL="457200" marR="63500" rtl="0" algn="l">
              <a:lnSpc>
                <a:spcPct val="115000"/>
              </a:lnSpc>
              <a:spcBef>
                <a:spcPts val="0"/>
              </a:spcBef>
              <a:spcAft>
                <a:spcPts val="0"/>
              </a:spcAft>
              <a:buClr>
                <a:srgbClr val="001D35"/>
              </a:buClr>
              <a:buSzPts val="5200"/>
              <a:buFont typeface="Arial"/>
              <a:buChar char="●"/>
            </a:pPr>
            <a:r>
              <a:rPr b="1" i="0" lang="en-US" sz="5200" u="none" cap="none" strike="noStrike">
                <a:solidFill>
                  <a:srgbClr val="001D35"/>
                </a:solidFill>
                <a:highlight>
                  <a:srgbClr val="FFFFFF"/>
                </a:highlight>
                <a:latin typeface="Arial"/>
                <a:ea typeface="Arial"/>
                <a:cs typeface="Arial"/>
                <a:sym typeface="Arial"/>
              </a:rPr>
              <a:t>Vitamin B9 (folate) deficiency</a:t>
            </a:r>
            <a:r>
              <a:rPr b="0" i="0" lang="en-US" sz="5200" u="none" cap="none" strike="noStrike">
                <a:solidFill>
                  <a:srgbClr val="001D35"/>
                </a:solidFill>
                <a:highlight>
                  <a:srgbClr val="FFFFFF"/>
                </a:highlight>
                <a:latin typeface="Arial"/>
                <a:ea typeface="Arial"/>
                <a:cs typeface="Arial"/>
                <a:sym typeface="Arial"/>
              </a:rPr>
              <a:t>: Can cause hyperpigmentation in areas exposed to the sun. </a:t>
            </a:r>
            <a:endParaRPr b="0" i="0" sz="5200" u="none" cap="none" strike="noStrike">
              <a:solidFill>
                <a:srgbClr val="001D35"/>
              </a:solidFill>
              <a:highlight>
                <a:srgbClr val="FFFFFF"/>
              </a:highlight>
              <a:latin typeface="Arial"/>
              <a:ea typeface="Arial"/>
              <a:cs typeface="Arial"/>
              <a:sym typeface="Arial"/>
            </a:endParaRPr>
          </a:p>
          <a:p>
            <a:pPr indent="-457200" lvl="0" marL="457200" marR="0" rtl="0" algn="l">
              <a:lnSpc>
                <a:spcPct val="115000"/>
              </a:lnSpc>
              <a:spcBef>
                <a:spcPts val="0"/>
              </a:spcBef>
              <a:spcAft>
                <a:spcPts val="0"/>
              </a:spcAft>
              <a:buClr>
                <a:srgbClr val="001D35"/>
              </a:buClr>
              <a:buSzPts val="5200"/>
              <a:buFont typeface="Arial"/>
              <a:buChar char="●"/>
            </a:pPr>
            <a:r>
              <a:rPr b="1" i="0" lang="en-US" sz="5200" u="none" cap="none" strike="noStrike">
                <a:solidFill>
                  <a:srgbClr val="001D35"/>
                </a:solidFill>
                <a:highlight>
                  <a:srgbClr val="FFFFFF"/>
                </a:highlight>
                <a:latin typeface="Arial"/>
                <a:ea typeface="Arial"/>
                <a:cs typeface="Arial"/>
                <a:sym typeface="Arial"/>
              </a:rPr>
              <a:t>Vitamin B12 deficiency</a:t>
            </a:r>
            <a:r>
              <a:rPr b="0" i="0" lang="en-US" sz="5200" u="none" cap="none" strike="noStrike">
                <a:solidFill>
                  <a:srgbClr val="001D35"/>
                </a:solidFill>
                <a:highlight>
                  <a:srgbClr val="FFFFFF"/>
                </a:highlight>
                <a:latin typeface="Arial"/>
                <a:ea typeface="Arial"/>
                <a:cs typeface="Arial"/>
                <a:sym typeface="Arial"/>
              </a:rPr>
              <a:t>: Can cause hyperpigmentation in the palms, soles, nails, and oral cavity. </a:t>
            </a:r>
            <a:endParaRPr b="0" i="0" sz="5200" u="none" cap="none" strike="noStrike">
              <a:solidFill>
                <a:srgbClr val="001D35"/>
              </a:solidFill>
              <a:highlight>
                <a:srgbClr val="FFFFFF"/>
              </a:highlight>
              <a:latin typeface="Arial"/>
              <a:ea typeface="Arial"/>
              <a:cs typeface="Arial"/>
              <a:sym typeface="Arial"/>
            </a:endParaRPr>
          </a:p>
          <a:p>
            <a:pPr indent="-457200" lvl="0" marL="457200" marR="0" rtl="0" algn="l">
              <a:lnSpc>
                <a:spcPct val="115000"/>
              </a:lnSpc>
              <a:spcBef>
                <a:spcPts val="0"/>
              </a:spcBef>
              <a:spcAft>
                <a:spcPts val="0"/>
              </a:spcAft>
              <a:buClr>
                <a:srgbClr val="001D35"/>
              </a:buClr>
              <a:buSzPts val="4800"/>
              <a:buFont typeface="Arial"/>
              <a:buChar char="●"/>
            </a:pPr>
            <a:r>
              <a:rPr b="1" i="0" lang="en-US" sz="4800" u="none" cap="none" strike="noStrike">
                <a:solidFill>
                  <a:srgbClr val="001D35"/>
                </a:solidFill>
                <a:highlight>
                  <a:srgbClr val="FFFFFF"/>
                </a:highlight>
                <a:latin typeface="Arial"/>
                <a:ea typeface="Arial"/>
                <a:cs typeface="Arial"/>
                <a:sym typeface="Arial"/>
              </a:rPr>
              <a:t>Zinc deficiency</a:t>
            </a:r>
            <a:r>
              <a:rPr b="0" i="0" lang="en-US" sz="4800" u="none" cap="none" strike="noStrike">
                <a:solidFill>
                  <a:srgbClr val="001D35"/>
                </a:solidFill>
                <a:highlight>
                  <a:srgbClr val="FFFFFF"/>
                </a:highlight>
                <a:latin typeface="Arial"/>
                <a:ea typeface="Arial"/>
                <a:cs typeface="Arial"/>
                <a:sym typeface="Arial"/>
              </a:rPr>
              <a:t>: Can cause scaly skin changes around the mouth, genitals, and extremities.</a:t>
            </a:r>
            <a:endParaRPr b="0" i="0" sz="4800" u="none" cap="none" strike="noStrike">
              <a:solidFill>
                <a:srgbClr val="001D35"/>
              </a:solidFill>
              <a:highlight>
                <a:srgbClr val="FFFFFF"/>
              </a:highlight>
              <a:latin typeface="Arial"/>
              <a:ea typeface="Arial"/>
              <a:cs typeface="Arial"/>
              <a:sym typeface="Arial"/>
            </a:endParaRPr>
          </a:p>
          <a:p>
            <a:pPr indent="-457200" lvl="0" marL="457200" marR="0" rtl="0" algn="l">
              <a:lnSpc>
                <a:spcPct val="115000"/>
              </a:lnSpc>
              <a:spcBef>
                <a:spcPts val="0"/>
              </a:spcBef>
              <a:spcAft>
                <a:spcPts val="0"/>
              </a:spcAft>
              <a:buClr>
                <a:srgbClr val="001D35"/>
              </a:buClr>
              <a:buSzPts val="4800"/>
              <a:buFont typeface="Arial"/>
              <a:buChar char="●"/>
            </a:pPr>
            <a:r>
              <a:rPr b="1" i="0" lang="en-US" sz="4800" u="none" cap="none" strike="noStrike">
                <a:solidFill>
                  <a:srgbClr val="001D35"/>
                </a:solidFill>
                <a:highlight>
                  <a:srgbClr val="FFFFFF"/>
                </a:highlight>
                <a:latin typeface="Arial"/>
                <a:ea typeface="Arial"/>
                <a:cs typeface="Arial"/>
                <a:sym typeface="Arial"/>
              </a:rPr>
              <a:t>Copper deficiency</a:t>
            </a:r>
            <a:r>
              <a:rPr b="0" i="0" lang="en-US" sz="4800" u="none" cap="none" strike="noStrike">
                <a:solidFill>
                  <a:srgbClr val="001D35"/>
                </a:solidFill>
                <a:highlight>
                  <a:srgbClr val="FFFFFF"/>
                </a:highlight>
                <a:latin typeface="Arial"/>
                <a:ea typeface="Arial"/>
                <a:cs typeface="Arial"/>
                <a:sym typeface="Arial"/>
              </a:rPr>
              <a:t>: Can cause generalized skin depigmentation or hypo-pigmentation.</a:t>
            </a:r>
            <a:endParaRPr b="0" i="0" sz="5200" u="none" cap="none" strike="noStrike">
              <a:solidFill>
                <a:srgbClr val="001D35"/>
              </a:solidFill>
              <a:highlight>
                <a:srgbClr val="FFFFFF"/>
              </a:highlight>
              <a:latin typeface="Arial"/>
              <a:ea typeface="Arial"/>
              <a:cs typeface="Arial"/>
              <a:sym typeface="Arial"/>
            </a:endParaRPr>
          </a:p>
        </p:txBody>
      </p:sp>
      <p:sp>
        <p:nvSpPr>
          <p:cNvPr id="151" name="Google Shape;151;p7"/>
          <p:cNvSpPr txBox="1"/>
          <p:nvPr/>
        </p:nvSpPr>
        <p:spPr>
          <a:xfrm>
            <a:off x="5376200" y="247925"/>
            <a:ext cx="6502800" cy="927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800"/>
              <a:buFont typeface="Arial"/>
              <a:buNone/>
            </a:pPr>
            <a:r>
              <a:rPr b="1" i="0" lang="en-US" sz="3800" u="none" cap="none" strike="noStrike">
                <a:solidFill>
                  <a:schemeClr val="dk1"/>
                </a:solidFill>
                <a:latin typeface="Calibri"/>
                <a:ea typeface="Calibri"/>
                <a:cs typeface="Calibri"/>
                <a:sym typeface="Calibri"/>
              </a:rPr>
              <a:t>Dermatological signs</a:t>
            </a:r>
            <a:endParaRPr b="1" i="0" sz="38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8"/>
          <p:cNvPicPr preferRelativeResize="0"/>
          <p:nvPr/>
        </p:nvPicPr>
        <p:blipFill rotWithShape="1">
          <a:blip r:embed="rId3">
            <a:alphaModFix/>
          </a:blip>
          <a:srcRect b="0" l="0" r="0" t="0"/>
          <a:stretch/>
        </p:blipFill>
        <p:spPr>
          <a:xfrm>
            <a:off x="852525" y="247925"/>
            <a:ext cx="6266900" cy="4828150"/>
          </a:xfrm>
          <a:prstGeom prst="rect">
            <a:avLst/>
          </a:prstGeom>
          <a:noFill/>
          <a:ln>
            <a:noFill/>
          </a:ln>
        </p:spPr>
      </p:pic>
      <p:pic>
        <p:nvPicPr>
          <p:cNvPr id="158" name="Google Shape;158;p8"/>
          <p:cNvPicPr preferRelativeResize="0"/>
          <p:nvPr/>
        </p:nvPicPr>
        <p:blipFill rotWithShape="1">
          <a:blip r:embed="rId4">
            <a:alphaModFix/>
          </a:blip>
          <a:srcRect b="0" l="0" r="0" t="0"/>
          <a:stretch/>
        </p:blipFill>
        <p:spPr>
          <a:xfrm>
            <a:off x="8877700" y="320212"/>
            <a:ext cx="6124975" cy="4755863"/>
          </a:xfrm>
          <a:prstGeom prst="rect">
            <a:avLst/>
          </a:prstGeom>
          <a:noFill/>
          <a:ln>
            <a:noFill/>
          </a:ln>
        </p:spPr>
      </p:pic>
      <p:pic>
        <p:nvPicPr>
          <p:cNvPr id="159" name="Google Shape;159;p8"/>
          <p:cNvPicPr preferRelativeResize="0"/>
          <p:nvPr/>
        </p:nvPicPr>
        <p:blipFill rotWithShape="1">
          <a:blip r:embed="rId5">
            <a:alphaModFix/>
          </a:blip>
          <a:srcRect b="0" l="0" r="0" t="0"/>
          <a:stretch/>
        </p:blipFill>
        <p:spPr>
          <a:xfrm>
            <a:off x="852525" y="5641550"/>
            <a:ext cx="6266900" cy="4175675"/>
          </a:xfrm>
          <a:prstGeom prst="rect">
            <a:avLst/>
          </a:prstGeom>
          <a:noFill/>
          <a:ln>
            <a:noFill/>
          </a:ln>
        </p:spPr>
      </p:pic>
      <p:pic>
        <p:nvPicPr>
          <p:cNvPr id="160" name="Google Shape;160;p8"/>
          <p:cNvPicPr preferRelativeResize="0"/>
          <p:nvPr/>
        </p:nvPicPr>
        <p:blipFill rotWithShape="1">
          <a:blip r:embed="rId6">
            <a:alphaModFix/>
          </a:blip>
          <a:srcRect b="0" l="0" r="0" t="0"/>
          <a:stretch/>
        </p:blipFill>
        <p:spPr>
          <a:xfrm>
            <a:off x="9073450" y="5946025"/>
            <a:ext cx="5929225" cy="3871200"/>
          </a:xfrm>
          <a:prstGeom prst="rect">
            <a:avLst/>
          </a:prstGeom>
          <a:noFill/>
          <a:ln>
            <a:noFill/>
          </a:ln>
        </p:spPr>
      </p:pic>
      <p:sp>
        <p:nvSpPr>
          <p:cNvPr id="161" name="Google Shape;161;p8"/>
          <p:cNvSpPr txBox="1"/>
          <p:nvPr/>
        </p:nvSpPr>
        <p:spPr>
          <a:xfrm>
            <a:off x="6246150" y="9721550"/>
            <a:ext cx="3762600" cy="704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Calibri"/>
                <a:ea typeface="Calibri"/>
                <a:cs typeface="Calibri"/>
                <a:sym typeface="Calibri"/>
              </a:rPr>
              <a:t>Pyridoxin deficiency</a:t>
            </a:r>
            <a:endParaRPr b="1" i="0" sz="3200" u="none" cap="none" strike="noStrike">
              <a:solidFill>
                <a:schemeClr val="dk1"/>
              </a:solidFill>
              <a:latin typeface="Calibri"/>
              <a:ea typeface="Calibri"/>
              <a:cs typeface="Calibri"/>
              <a:sym typeface="Calibri"/>
            </a:endParaRPr>
          </a:p>
        </p:txBody>
      </p:sp>
      <p:sp>
        <p:nvSpPr>
          <p:cNvPr id="162" name="Google Shape;162;p8"/>
          <p:cNvSpPr txBox="1"/>
          <p:nvPr/>
        </p:nvSpPr>
        <p:spPr>
          <a:xfrm>
            <a:off x="10552325" y="5223975"/>
            <a:ext cx="3458100" cy="55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500"/>
              <a:buFont typeface="Arial"/>
              <a:buNone/>
            </a:pPr>
            <a:r>
              <a:rPr b="1" i="0" lang="en-US" sz="3500" u="none" cap="none" strike="noStrike">
                <a:solidFill>
                  <a:schemeClr val="dk1"/>
                </a:solidFill>
                <a:latin typeface="Calibri"/>
                <a:ea typeface="Calibri"/>
                <a:cs typeface="Calibri"/>
                <a:sym typeface="Calibri"/>
              </a:rPr>
              <a:t>B12 deficiency</a:t>
            </a:r>
            <a:endParaRPr b="1" i="0" sz="3500" u="none" cap="none" strike="noStrike">
              <a:solidFill>
                <a:schemeClr val="dk1"/>
              </a:solidFill>
              <a:latin typeface="Calibri"/>
              <a:ea typeface="Calibri"/>
              <a:cs typeface="Calibri"/>
              <a:sym typeface="Calibri"/>
            </a:endParaRPr>
          </a:p>
        </p:txBody>
      </p:sp>
      <p:sp>
        <p:nvSpPr>
          <p:cNvPr id="163" name="Google Shape;163;p8"/>
          <p:cNvSpPr txBox="1"/>
          <p:nvPr/>
        </p:nvSpPr>
        <p:spPr>
          <a:xfrm>
            <a:off x="1526725" y="4850925"/>
            <a:ext cx="5415300" cy="130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Calibri"/>
                <a:ea typeface="Calibri"/>
                <a:cs typeface="Calibri"/>
                <a:sym typeface="Calibri"/>
              </a:rPr>
              <a:t>Folate deficiency</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71" name="Shape 171"/>
        <p:cNvGrpSpPr/>
        <p:nvPr/>
      </p:nvGrpSpPr>
      <p:grpSpPr>
        <a:xfrm>
          <a:off x="0" y="0"/>
          <a:ext cx="0" cy="0"/>
          <a:chOff x="0" y="0"/>
          <a:chExt cx="0" cy="0"/>
        </a:xfrm>
      </p:grpSpPr>
      <p:sp>
        <p:nvSpPr>
          <p:cNvPr id="172" name="Google Shape;172;p9"/>
          <p:cNvSpPr/>
          <p:nvPr/>
        </p:nvSpPr>
        <p:spPr>
          <a:xfrm rot="-5400000">
            <a:off x="16399378" y="-227370"/>
            <a:ext cx="2512124" cy="2512124"/>
          </a:xfrm>
          <a:custGeom>
            <a:rect b="b" l="l" r="r" t="t"/>
            <a:pathLst>
              <a:path extrusionOk="0" h="3349498" w="3349498">
                <a:moveTo>
                  <a:pt x="0" y="0"/>
                </a:moveTo>
                <a:lnTo>
                  <a:pt x="3349498" y="0"/>
                </a:lnTo>
                <a:lnTo>
                  <a:pt x="3349498" y="3349498"/>
                </a:lnTo>
                <a:lnTo>
                  <a:pt x="0" y="3349498"/>
                </a:lnTo>
                <a:lnTo>
                  <a:pt x="0" y="0"/>
                </a:lnTo>
                <a:close/>
              </a:path>
            </a:pathLst>
          </a:custGeom>
          <a:blipFill rotWithShape="1">
            <a:blip r:embed="rId3">
              <a:alphaModFix/>
            </a:blip>
            <a:stretch>
              <a:fillRect b="0" l="0" r="0" t="0"/>
            </a:stretch>
          </a:blipFill>
          <a:ln>
            <a:noFill/>
          </a:ln>
        </p:spPr>
      </p:sp>
      <p:sp>
        <p:nvSpPr>
          <p:cNvPr id="173" name="Google Shape;173;p9"/>
          <p:cNvSpPr txBox="1"/>
          <p:nvPr/>
        </p:nvSpPr>
        <p:spPr>
          <a:xfrm>
            <a:off x="211375" y="241650"/>
            <a:ext cx="16188000" cy="1046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6800"/>
              <a:buFont typeface="Arial"/>
              <a:buNone/>
            </a:pPr>
            <a:r>
              <a:rPr b="1" i="0" lang="en-US" sz="6800" u="none" cap="none" strike="noStrike">
                <a:solidFill>
                  <a:srgbClr val="F37221"/>
                </a:solidFill>
                <a:latin typeface="Alice"/>
                <a:ea typeface="Alice"/>
                <a:cs typeface="Alice"/>
                <a:sym typeface="Alice"/>
              </a:rPr>
              <a:t>Alopecia</a:t>
            </a:r>
            <a:endParaRPr b="1" i="0" sz="6500" u="none" cap="none" strike="noStrike">
              <a:solidFill>
                <a:srgbClr val="F37221"/>
              </a:solidFill>
              <a:latin typeface="Alice"/>
              <a:ea typeface="Alice"/>
              <a:cs typeface="Alice"/>
              <a:sym typeface="Alice"/>
            </a:endParaRPr>
          </a:p>
        </p:txBody>
      </p:sp>
      <p:sp>
        <p:nvSpPr>
          <p:cNvPr id="174" name="Google Shape;174;p9"/>
          <p:cNvSpPr txBox="1"/>
          <p:nvPr/>
        </p:nvSpPr>
        <p:spPr>
          <a:xfrm>
            <a:off x="1432700" y="1288350"/>
            <a:ext cx="15310200" cy="6015600"/>
          </a:xfrm>
          <a:prstGeom prst="rect">
            <a:avLst/>
          </a:prstGeom>
          <a:noFill/>
          <a:ln>
            <a:noFill/>
          </a:ln>
        </p:spPr>
        <p:txBody>
          <a:bodyPr anchorCtr="0" anchor="ctr" bIns="91425" lIns="91425" spcFirstLastPara="1" rIns="91425" wrap="square" tIns="91425">
            <a:noAutofit/>
          </a:bodyPr>
          <a:lstStyle/>
          <a:p>
            <a:pPr indent="-457200" lvl="0" marL="457200" marR="0" rtl="0" algn="l">
              <a:lnSpc>
                <a:spcPct val="150000"/>
              </a:lnSpc>
              <a:spcBef>
                <a:spcPts val="1200"/>
              </a:spcBef>
              <a:spcAft>
                <a:spcPts val="0"/>
              </a:spcAft>
              <a:buClr>
                <a:srgbClr val="000000"/>
              </a:buClr>
              <a:buSzPts val="4200"/>
              <a:buFont typeface="Arimo"/>
              <a:buChar char="●"/>
            </a:pPr>
            <a:r>
              <a:rPr b="0" i="0" lang="en-US" sz="4200" u="none" cap="none" strike="noStrike">
                <a:solidFill>
                  <a:srgbClr val="000000"/>
                </a:solidFill>
                <a:latin typeface="Arimo"/>
                <a:ea typeface="Arimo"/>
                <a:cs typeface="Arimo"/>
                <a:sym typeface="Arimo"/>
              </a:rPr>
              <a:t>Description: Hair loss in patches or across the scalp.</a:t>
            </a:r>
            <a:endParaRPr b="0" i="0" sz="4200" u="none" cap="none" strike="noStrike">
              <a:solidFill>
                <a:srgbClr val="000000"/>
              </a:solidFill>
              <a:latin typeface="Arimo"/>
              <a:ea typeface="Arimo"/>
              <a:cs typeface="Arimo"/>
              <a:sym typeface="Arimo"/>
            </a:endParaRPr>
          </a:p>
          <a:p>
            <a:pPr indent="-457200" lvl="0" marL="457200" marR="0" rtl="0" algn="l">
              <a:lnSpc>
                <a:spcPct val="150000"/>
              </a:lnSpc>
              <a:spcBef>
                <a:spcPts val="0"/>
              </a:spcBef>
              <a:spcAft>
                <a:spcPts val="0"/>
              </a:spcAft>
              <a:buClr>
                <a:srgbClr val="000000"/>
              </a:buClr>
              <a:buSzPts val="4200"/>
              <a:buFont typeface="Arimo"/>
              <a:buChar char="●"/>
            </a:pPr>
            <a:r>
              <a:rPr b="0" i="0" lang="en-US" sz="4200" u="none" cap="none" strike="noStrike">
                <a:solidFill>
                  <a:srgbClr val="000000"/>
                </a:solidFill>
                <a:latin typeface="Arimo"/>
                <a:ea typeface="Arimo"/>
                <a:cs typeface="Arimo"/>
                <a:sym typeface="Arimo"/>
              </a:rPr>
              <a:t>Nutrition Association: Deficiencies in vitamins D, E, and biotin.</a:t>
            </a:r>
            <a:endParaRPr b="0" i="0" sz="4200" u="none" cap="none" strike="noStrike">
              <a:solidFill>
                <a:srgbClr val="000000"/>
              </a:solidFill>
              <a:latin typeface="Arimo"/>
              <a:ea typeface="Arimo"/>
              <a:cs typeface="Arimo"/>
              <a:sym typeface="Arimo"/>
            </a:endParaRPr>
          </a:p>
          <a:p>
            <a:pPr indent="-457200" lvl="0" marL="457200" marR="0" rtl="0" algn="l">
              <a:lnSpc>
                <a:spcPct val="150000"/>
              </a:lnSpc>
              <a:spcBef>
                <a:spcPts val="0"/>
              </a:spcBef>
              <a:spcAft>
                <a:spcPts val="0"/>
              </a:spcAft>
              <a:buClr>
                <a:srgbClr val="000000"/>
              </a:buClr>
              <a:buSzPts val="4200"/>
              <a:buFont typeface="Arimo"/>
              <a:buChar char="●"/>
            </a:pPr>
            <a:r>
              <a:rPr b="0" i="0" lang="en-US" sz="4200" u="none" cap="none" strike="noStrike">
                <a:solidFill>
                  <a:srgbClr val="000000"/>
                </a:solidFill>
                <a:latin typeface="Arimo"/>
                <a:ea typeface="Arimo"/>
                <a:cs typeface="Arimo"/>
                <a:sym typeface="Arimo"/>
              </a:rPr>
              <a:t>Red Flags: Thinning hair, bald patches, or complete hair loss.</a:t>
            </a:r>
            <a:endParaRPr b="0" i="0" sz="4200" u="none" cap="none" strike="noStrike">
              <a:solidFill>
                <a:srgbClr val="000000"/>
              </a:solidFill>
              <a:latin typeface="Arimo"/>
              <a:ea typeface="Arimo"/>
              <a:cs typeface="Arimo"/>
              <a:sym typeface="Arimo"/>
            </a:endParaRPr>
          </a:p>
          <a:p>
            <a:pPr indent="-457200" lvl="0" marL="457200" marR="0" rtl="0" algn="l">
              <a:lnSpc>
                <a:spcPct val="150000"/>
              </a:lnSpc>
              <a:spcBef>
                <a:spcPts val="0"/>
              </a:spcBef>
              <a:spcAft>
                <a:spcPts val="0"/>
              </a:spcAft>
              <a:buClr>
                <a:srgbClr val="000000"/>
              </a:buClr>
              <a:buSzPts val="4200"/>
              <a:buFont typeface="Arimo"/>
              <a:buChar char="●"/>
            </a:pPr>
            <a:r>
              <a:rPr b="0" i="0" lang="en-US" sz="4200" u="none" cap="none" strike="noStrike">
                <a:solidFill>
                  <a:srgbClr val="000000"/>
                </a:solidFill>
                <a:latin typeface="Arimo"/>
                <a:ea typeface="Arimo"/>
                <a:cs typeface="Arimo"/>
                <a:sym typeface="Arimo"/>
              </a:rPr>
              <a:t>Diagnosis: Medical history, physical exam, and blood tests.</a:t>
            </a:r>
            <a:endParaRPr b="0" i="0" sz="4200" u="none" cap="none" strike="noStrike">
              <a:solidFill>
                <a:srgbClr val="000000"/>
              </a:solidFill>
              <a:latin typeface="Arimo"/>
              <a:ea typeface="Arimo"/>
              <a:cs typeface="Arimo"/>
              <a:sym typeface="Arimo"/>
            </a:endParaRPr>
          </a:p>
          <a:p>
            <a:pPr indent="-457200" lvl="0" marL="457200" marR="0" rtl="0" algn="l">
              <a:lnSpc>
                <a:spcPct val="150000"/>
              </a:lnSpc>
              <a:spcBef>
                <a:spcPts val="0"/>
              </a:spcBef>
              <a:spcAft>
                <a:spcPts val="0"/>
              </a:spcAft>
              <a:buClr>
                <a:srgbClr val="000000"/>
              </a:buClr>
              <a:buSzPts val="4200"/>
              <a:buFont typeface="Arimo"/>
              <a:buChar char="●"/>
            </a:pPr>
            <a:r>
              <a:rPr b="0" i="0" lang="en-US" sz="4200" u="none" cap="none" strike="noStrike">
                <a:solidFill>
                  <a:srgbClr val="000000"/>
                </a:solidFill>
                <a:latin typeface="Arimo"/>
                <a:ea typeface="Arimo"/>
                <a:cs typeface="Arimo"/>
                <a:sym typeface="Arimo"/>
              </a:rPr>
              <a:t>Treatment: Topical medications, supplements, and lifestyle changes.</a:t>
            </a:r>
            <a:endParaRPr b="0" i="0" sz="4200" u="none" cap="none" strike="noStrike">
              <a:solidFill>
                <a:srgbClr val="000000"/>
              </a:solidFill>
              <a:latin typeface="Arimo"/>
              <a:ea typeface="Arimo"/>
              <a:cs typeface="Arimo"/>
              <a:sym typeface="Arimo"/>
            </a:endParaRPr>
          </a:p>
        </p:txBody>
      </p:sp>
      <p:pic>
        <p:nvPicPr>
          <p:cNvPr id="175" name="Google Shape;175;p9"/>
          <p:cNvPicPr preferRelativeResize="0"/>
          <p:nvPr/>
        </p:nvPicPr>
        <p:blipFill rotWithShape="1">
          <a:blip r:embed="rId4">
            <a:alphaModFix/>
          </a:blip>
          <a:srcRect b="0" l="0" r="0" t="0"/>
          <a:stretch/>
        </p:blipFill>
        <p:spPr>
          <a:xfrm>
            <a:off x="12335700" y="6259500"/>
            <a:ext cx="5725200" cy="3809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