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embeddedFontLst>
    <p:embeddedFont>
      <p:font typeface="Arimo"/>
      <p:regular r:id="rId20"/>
      <p:bold r:id="rId21"/>
      <p:italic r:id="rId22"/>
      <p:boldItalic r:id="rId23"/>
    </p:embeddedFont>
    <p:embeddedFont>
      <p:font typeface="Alice"/>
      <p:regular r:id="rId24"/>
    </p:embeddedFont>
    <p:embeddedFont>
      <p:font typeface="Nunito Sans Black"/>
      <p:bold r:id="rId25"/>
      <p:boldItalic r:id="rId26"/>
    </p:embeddedFont>
    <p:embeddedFont>
      <p:font typeface="Nuni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jPWd3a29KaL+Dl/qAl7projLW3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426AD1-1791-442E-B78C-0F1E78EFCE9B}">
  <a:tblStyle styleId="{9E426AD1-1791-442E-B78C-0F1E78EFCE9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regular.fntdata"/><Relationship Id="rId22" Type="http://schemas.openxmlformats.org/officeDocument/2006/relationships/font" Target="fonts/Arimo-italic.fntdata"/><Relationship Id="rId21" Type="http://schemas.openxmlformats.org/officeDocument/2006/relationships/font" Target="fonts/Arimo-bold.fntdata"/><Relationship Id="rId24" Type="http://schemas.openxmlformats.org/officeDocument/2006/relationships/font" Target="fonts/Alice-regular.fntdata"/><Relationship Id="rId23" Type="http://schemas.openxmlformats.org/officeDocument/2006/relationships/font" Target="fonts/Arim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SansBlack-boldItalic.fntdata"/><Relationship Id="rId25" Type="http://schemas.openxmlformats.org/officeDocument/2006/relationships/font" Target="fonts/NunitoSansBlack-bold.fntdata"/><Relationship Id="rId28" Type="http://schemas.openxmlformats.org/officeDocument/2006/relationships/font" Target="fonts/NunitoSans-bold.fntdata"/><Relationship Id="rId27" Type="http://schemas.openxmlformats.org/officeDocument/2006/relationships/font" Target="fonts/Nuni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Nuni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Welcome toPediatricians as Key Advocates: Ensuring Family Vaccinations for All in India. </a:t>
            </a:r>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8" name="Google Shape;188;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9" name="Google Shape;189;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2" name="Google Shape;192;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1" name="Google Shape;201;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2" name="Google Shape;202;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5" name="Google Shape;205;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4" name="Google Shape;214;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5" name="Google Shape;215;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8" name="Google Shape;218;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6" name="Google Shape;22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27" name="Google Shape;227;p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0" name="Google Shape;230;p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4" name="Google Shape;104;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5" name="Google Shape;105;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8" name="Google Shape;108;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6" name="Google Shape;11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7" name="Google Shape;117;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0" name="Google Shape;120;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8" name="Google Shape;12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9" name="Google Shape;129;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2" name="Google Shape;132;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0" name="Google Shape;140;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4" name="Google Shape;144;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2" name="Google Shape;152;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3" name="Google Shape;153;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6" name="Google Shape;156;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4" name="Google Shape;16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5" name="Google Shape;165;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8" name="Google Shape;168;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6" name="Google Shape;17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7" name="Google Shape;177;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0" name="Google Shape;180;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493362" y="-1306613"/>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2607700" y="2711550"/>
            <a:ext cx="13856700" cy="3648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900"/>
              <a:buFont typeface="Arial"/>
              <a:buNone/>
            </a:pPr>
            <a:r>
              <a:rPr b="1" i="0" lang="en-US" sz="7900" u="none" cap="none" strike="noStrike">
                <a:solidFill>
                  <a:schemeClr val="dk2"/>
                </a:solidFill>
                <a:latin typeface="Alice"/>
                <a:ea typeface="Alice"/>
                <a:cs typeface="Alice"/>
                <a:sym typeface="Alice"/>
              </a:rPr>
              <a:t>Impact of Micronutrient Deficiencies on Neurodevelopment in Children</a:t>
            </a:r>
            <a:endParaRPr b="1" i="0" sz="7900" u="none" cap="none" strike="noStrike">
              <a:solidFill>
                <a:schemeClr val="dk2"/>
              </a:solidFill>
              <a:latin typeface="Alice"/>
              <a:ea typeface="Alice"/>
              <a:cs typeface="Alice"/>
              <a:sym typeface="Ali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3" name="Shape 193"/>
        <p:cNvGrpSpPr/>
        <p:nvPr/>
      </p:nvGrpSpPr>
      <p:grpSpPr>
        <a:xfrm>
          <a:off x="0" y="0"/>
          <a:ext cx="0" cy="0"/>
          <a:chOff x="0" y="0"/>
          <a:chExt cx="0" cy="0"/>
        </a:xfrm>
      </p:grpSpPr>
      <p:sp>
        <p:nvSpPr>
          <p:cNvPr id="194" name="Google Shape;194;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5" name="Google Shape;195;p10"/>
          <p:cNvSpPr txBox="1"/>
          <p:nvPr/>
        </p:nvSpPr>
        <p:spPr>
          <a:xfrm>
            <a:off x="901850" y="79200"/>
            <a:ext cx="156810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Long-Term Impact of Micronutrient Deficiencies</a:t>
            </a:r>
            <a:endParaRPr b="1" i="0" sz="6900" u="none" cap="none" strike="noStrike">
              <a:solidFill>
                <a:srgbClr val="F37221"/>
              </a:solidFill>
              <a:latin typeface="Alice"/>
              <a:ea typeface="Alice"/>
              <a:cs typeface="Alice"/>
              <a:sym typeface="Alice"/>
            </a:endParaRPr>
          </a:p>
        </p:txBody>
      </p:sp>
      <p:sp>
        <p:nvSpPr>
          <p:cNvPr id="196" name="Google Shape;196;p10"/>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97" name="Google Shape;197;p10"/>
          <p:cNvSpPr txBox="1"/>
          <p:nvPr/>
        </p:nvSpPr>
        <p:spPr>
          <a:xfrm>
            <a:off x="1061000" y="2284750"/>
            <a:ext cx="15362700" cy="65211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50000"/>
              </a:lnSpc>
              <a:spcBef>
                <a:spcPts val="100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Cognitive Impairments:</a:t>
            </a:r>
            <a:r>
              <a:rPr b="0" i="0" lang="en-US" sz="3700" u="none" cap="none" strike="noStrike">
                <a:solidFill>
                  <a:schemeClr val="dk2"/>
                </a:solidFill>
                <a:latin typeface="Arimo"/>
                <a:ea typeface="Arimo"/>
                <a:cs typeface="Arimo"/>
                <a:sym typeface="Arimo"/>
              </a:rPr>
              <a:t> </a:t>
            </a:r>
            <a:endParaRPr b="0" i="0" sz="3700" u="none" cap="none" strike="noStrike">
              <a:solidFill>
                <a:schemeClr val="dk2"/>
              </a:solidFill>
              <a:latin typeface="Arimo"/>
              <a:ea typeface="Arimo"/>
              <a:cs typeface="Arimo"/>
              <a:sym typeface="Arimo"/>
            </a:endParaRPr>
          </a:p>
          <a:p>
            <a:pPr indent="-361950" lvl="1" marL="914400" marR="0" rtl="0" algn="l">
              <a:lnSpc>
                <a:spcPct val="150000"/>
              </a:lnSpc>
              <a:spcBef>
                <a:spcPts val="1000"/>
              </a:spcBef>
              <a:spcAft>
                <a:spcPts val="0"/>
              </a:spcAft>
              <a:buClr>
                <a:schemeClr val="dk2"/>
              </a:buClr>
              <a:buSzPts val="2100"/>
              <a:buFont typeface="Arimo"/>
              <a:buChar char="○"/>
            </a:pPr>
            <a:r>
              <a:rPr b="0" i="0" lang="en-US" sz="3700" u="none" cap="none" strike="noStrike">
                <a:solidFill>
                  <a:schemeClr val="dk2"/>
                </a:solidFill>
                <a:latin typeface="Arimo"/>
                <a:ea typeface="Arimo"/>
                <a:cs typeface="Arimo"/>
                <a:sym typeface="Arimo"/>
              </a:rPr>
              <a:t>Lower IQ, learning difficulties, and attention disorders.</a:t>
            </a:r>
            <a:endParaRPr b="0" i="0" sz="3700" u="none" cap="none" strike="noStrike">
              <a:solidFill>
                <a:schemeClr val="dk2"/>
              </a:solidFill>
              <a:latin typeface="Arimo"/>
              <a:ea typeface="Arimo"/>
              <a:cs typeface="Arimo"/>
              <a:sym typeface="Arimo"/>
            </a:endParaRPr>
          </a:p>
          <a:p>
            <a:pPr indent="-361950" lvl="0" marL="457200" marR="0" rtl="0" algn="l">
              <a:lnSpc>
                <a:spcPct val="150000"/>
              </a:lnSpc>
              <a:spcBef>
                <a:spcPts val="100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Behavioral Issues:</a:t>
            </a:r>
            <a:r>
              <a:rPr b="0" i="0" lang="en-US" sz="3700" u="none" cap="none" strike="noStrike">
                <a:solidFill>
                  <a:schemeClr val="dk2"/>
                </a:solidFill>
                <a:latin typeface="Arimo"/>
                <a:ea typeface="Arimo"/>
                <a:cs typeface="Arimo"/>
                <a:sym typeface="Arimo"/>
              </a:rPr>
              <a:t> </a:t>
            </a:r>
            <a:endParaRPr b="0" i="0" sz="3700" u="none" cap="none" strike="noStrike">
              <a:solidFill>
                <a:schemeClr val="dk2"/>
              </a:solidFill>
              <a:latin typeface="Arimo"/>
              <a:ea typeface="Arimo"/>
              <a:cs typeface="Arimo"/>
              <a:sym typeface="Arimo"/>
            </a:endParaRPr>
          </a:p>
          <a:p>
            <a:pPr indent="-361950" lvl="1" marL="914400" marR="0" rtl="0" algn="l">
              <a:lnSpc>
                <a:spcPct val="150000"/>
              </a:lnSpc>
              <a:spcBef>
                <a:spcPts val="1000"/>
              </a:spcBef>
              <a:spcAft>
                <a:spcPts val="0"/>
              </a:spcAft>
              <a:buClr>
                <a:schemeClr val="dk2"/>
              </a:buClr>
              <a:buSzPts val="2100"/>
              <a:buFont typeface="Arimo"/>
              <a:buChar char="○"/>
            </a:pPr>
            <a:r>
              <a:rPr b="0" i="0" lang="en-US" sz="3700" u="none" cap="none" strike="noStrike">
                <a:solidFill>
                  <a:schemeClr val="dk2"/>
                </a:solidFill>
                <a:latin typeface="Arimo"/>
                <a:ea typeface="Arimo"/>
                <a:cs typeface="Arimo"/>
                <a:sym typeface="Arimo"/>
              </a:rPr>
              <a:t>Increased risk of ADHD, aggression, and poor social interactions​</a:t>
            </a:r>
            <a:endParaRPr b="0" i="0" sz="3700" u="none" cap="none" strike="noStrike">
              <a:solidFill>
                <a:schemeClr val="dk2"/>
              </a:solidFill>
              <a:latin typeface="Arimo"/>
              <a:ea typeface="Arimo"/>
              <a:cs typeface="Arimo"/>
              <a:sym typeface="Arimo"/>
            </a:endParaRPr>
          </a:p>
          <a:p>
            <a:pPr indent="-361950" lvl="0" marL="457200" marR="0" rtl="0" algn="l">
              <a:lnSpc>
                <a:spcPct val="150000"/>
              </a:lnSpc>
              <a:spcBef>
                <a:spcPts val="100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Intergenerational Effects:</a:t>
            </a:r>
            <a:r>
              <a:rPr b="0" i="0" lang="en-US" sz="3700" u="none" cap="none" strike="noStrike">
                <a:solidFill>
                  <a:schemeClr val="dk2"/>
                </a:solidFill>
                <a:latin typeface="Arimo"/>
                <a:ea typeface="Arimo"/>
                <a:cs typeface="Arimo"/>
                <a:sym typeface="Arimo"/>
              </a:rPr>
              <a:t> </a:t>
            </a:r>
            <a:endParaRPr b="0" i="0" sz="3700" u="none" cap="none" strike="noStrike">
              <a:solidFill>
                <a:schemeClr val="dk2"/>
              </a:solidFill>
              <a:latin typeface="Arimo"/>
              <a:ea typeface="Arimo"/>
              <a:cs typeface="Arimo"/>
              <a:sym typeface="Arimo"/>
            </a:endParaRPr>
          </a:p>
          <a:p>
            <a:pPr indent="-361950" lvl="1" marL="914400" marR="0" rtl="0" algn="l">
              <a:lnSpc>
                <a:spcPct val="150000"/>
              </a:lnSpc>
              <a:spcBef>
                <a:spcPts val="1000"/>
              </a:spcBef>
              <a:spcAft>
                <a:spcPts val="1000"/>
              </a:spcAft>
              <a:buClr>
                <a:schemeClr val="dk2"/>
              </a:buClr>
              <a:buSzPts val="2100"/>
              <a:buFont typeface="Arimo"/>
              <a:buChar char="○"/>
            </a:pPr>
            <a:r>
              <a:rPr b="0" i="0" lang="en-US" sz="3700" u="none" cap="none" strike="noStrike">
                <a:solidFill>
                  <a:schemeClr val="dk2"/>
                </a:solidFill>
                <a:latin typeface="Arimo"/>
                <a:ea typeface="Arimo"/>
                <a:cs typeface="Arimo"/>
                <a:sym typeface="Arimo"/>
              </a:rPr>
              <a:t>Deficient mothers can give birth to children with lower cognitive abilities.</a:t>
            </a:r>
            <a:endParaRPr b="0" i="0" sz="3700" u="none" cap="none" strike="noStrike">
              <a:solidFill>
                <a:schemeClr val="dk2"/>
              </a:solidFill>
              <a:latin typeface="Arimo"/>
              <a:ea typeface="Arimo"/>
              <a:cs typeface="Arimo"/>
              <a:sym typeface="Arimo"/>
            </a:endParaRPr>
          </a:p>
        </p:txBody>
      </p:sp>
      <p:sp>
        <p:nvSpPr>
          <p:cNvPr id="198" name="Google Shape;198;p10"/>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6" name="Shape 206"/>
        <p:cNvGrpSpPr/>
        <p:nvPr/>
      </p:nvGrpSpPr>
      <p:grpSpPr>
        <a:xfrm>
          <a:off x="0" y="0"/>
          <a:ext cx="0" cy="0"/>
          <a:chOff x="0" y="0"/>
          <a:chExt cx="0" cy="0"/>
        </a:xfrm>
      </p:grpSpPr>
      <p:sp>
        <p:nvSpPr>
          <p:cNvPr id="207" name="Google Shape;207;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08" name="Google Shape;208;p11"/>
          <p:cNvSpPr txBox="1"/>
          <p:nvPr/>
        </p:nvSpPr>
        <p:spPr>
          <a:xfrm>
            <a:off x="877525" y="105150"/>
            <a:ext cx="156810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Pediatric-Specific Strategies for Prevention and Management</a:t>
            </a:r>
            <a:endParaRPr b="1" i="0" sz="6900" u="none" cap="none" strike="noStrike">
              <a:solidFill>
                <a:srgbClr val="F37221"/>
              </a:solidFill>
              <a:latin typeface="Alice"/>
              <a:ea typeface="Alice"/>
              <a:cs typeface="Alice"/>
              <a:sym typeface="Alice"/>
            </a:endParaRPr>
          </a:p>
        </p:txBody>
      </p:sp>
      <p:sp>
        <p:nvSpPr>
          <p:cNvPr id="209" name="Google Shape;209;p11"/>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10" name="Google Shape;210;p11"/>
          <p:cNvSpPr txBox="1"/>
          <p:nvPr/>
        </p:nvSpPr>
        <p:spPr>
          <a:xfrm>
            <a:off x="1036675" y="2229450"/>
            <a:ext cx="15362700" cy="6788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50000"/>
              </a:lnSpc>
              <a:spcBef>
                <a:spcPts val="0"/>
              </a:spcBef>
              <a:spcAft>
                <a:spcPts val="0"/>
              </a:spcAft>
              <a:buClr>
                <a:schemeClr val="dk2"/>
              </a:buClr>
              <a:buSzPts val="1700"/>
              <a:buFont typeface="Arimo"/>
              <a:buChar char="●"/>
            </a:pPr>
            <a:r>
              <a:rPr b="1" i="0" lang="en-US" sz="3300" u="none" cap="none" strike="noStrike">
                <a:solidFill>
                  <a:schemeClr val="dk2"/>
                </a:solidFill>
                <a:latin typeface="Arimo"/>
                <a:ea typeface="Arimo"/>
                <a:cs typeface="Arimo"/>
                <a:sym typeface="Arimo"/>
              </a:rPr>
              <a:t>Screening and Early Diagnosis: </a:t>
            </a:r>
            <a:r>
              <a:rPr b="0" i="0" lang="en-US" sz="3300" u="none" cap="none" strike="noStrike">
                <a:solidFill>
                  <a:schemeClr val="dk2"/>
                </a:solidFill>
                <a:latin typeface="Arimo"/>
                <a:ea typeface="Arimo"/>
                <a:cs typeface="Arimo"/>
                <a:sym typeface="Arimo"/>
              </a:rPr>
              <a:t>Routine blood tests for iron, vitamin B12, folate, and zinc during well-child visits.</a:t>
            </a:r>
            <a:endParaRPr b="0" i="0" sz="3300" u="none" cap="none" strike="noStrike">
              <a:solidFill>
                <a:schemeClr val="dk2"/>
              </a:solidFill>
              <a:latin typeface="Arimo"/>
              <a:ea typeface="Arimo"/>
              <a:cs typeface="Arimo"/>
              <a:sym typeface="Arimo"/>
            </a:endParaRPr>
          </a:p>
          <a:p>
            <a:pPr indent="-336550" lvl="0" marL="457200" marR="0" rtl="0" algn="l">
              <a:lnSpc>
                <a:spcPct val="150000"/>
              </a:lnSpc>
              <a:spcBef>
                <a:spcPts val="0"/>
              </a:spcBef>
              <a:spcAft>
                <a:spcPts val="0"/>
              </a:spcAft>
              <a:buClr>
                <a:schemeClr val="dk2"/>
              </a:buClr>
              <a:buSzPts val="1700"/>
              <a:buFont typeface="Arimo"/>
              <a:buChar char="●"/>
            </a:pPr>
            <a:r>
              <a:rPr b="1" i="0" lang="en-US" sz="3300" u="none" cap="none" strike="noStrike">
                <a:solidFill>
                  <a:schemeClr val="dk2"/>
                </a:solidFill>
                <a:latin typeface="Arimo"/>
                <a:ea typeface="Arimo"/>
                <a:cs typeface="Arimo"/>
                <a:sym typeface="Arimo"/>
              </a:rPr>
              <a:t>Dietary Recommendations:</a:t>
            </a:r>
            <a:r>
              <a:rPr b="0" i="0" lang="en-US" sz="3300" u="none" cap="none" strike="noStrike">
                <a:solidFill>
                  <a:schemeClr val="dk2"/>
                </a:solidFill>
                <a:latin typeface="Arimo"/>
                <a:ea typeface="Arimo"/>
                <a:cs typeface="Arimo"/>
                <a:sym typeface="Arimo"/>
              </a:rPr>
              <a:t> Educate parents on nutrient-dense foods (leafy greens, nuts, seeds, meat, fish, dairy).</a:t>
            </a:r>
            <a:endParaRPr b="0" i="0" sz="3300" u="none" cap="none" strike="noStrike">
              <a:solidFill>
                <a:schemeClr val="dk2"/>
              </a:solidFill>
              <a:latin typeface="Arimo"/>
              <a:ea typeface="Arimo"/>
              <a:cs typeface="Arimo"/>
              <a:sym typeface="Arimo"/>
            </a:endParaRPr>
          </a:p>
          <a:p>
            <a:pPr indent="-336550" lvl="0" marL="457200" marR="0" rtl="0" algn="l">
              <a:lnSpc>
                <a:spcPct val="150000"/>
              </a:lnSpc>
              <a:spcBef>
                <a:spcPts val="0"/>
              </a:spcBef>
              <a:spcAft>
                <a:spcPts val="0"/>
              </a:spcAft>
              <a:buClr>
                <a:schemeClr val="dk2"/>
              </a:buClr>
              <a:buSzPts val="1700"/>
              <a:buFont typeface="Arimo"/>
              <a:buChar char="●"/>
            </a:pPr>
            <a:r>
              <a:rPr b="1" i="0" lang="en-US" sz="3300" u="none" cap="none" strike="noStrike">
                <a:solidFill>
                  <a:schemeClr val="dk2"/>
                </a:solidFill>
                <a:latin typeface="Arimo"/>
                <a:ea typeface="Arimo"/>
                <a:cs typeface="Arimo"/>
                <a:sym typeface="Arimo"/>
              </a:rPr>
              <a:t>Supplementation: </a:t>
            </a:r>
            <a:r>
              <a:rPr b="0" i="0" lang="en-US" sz="3300" u="none" cap="none" strike="noStrike">
                <a:solidFill>
                  <a:schemeClr val="dk2"/>
                </a:solidFill>
                <a:latin typeface="Arimo"/>
                <a:ea typeface="Arimo"/>
                <a:cs typeface="Arimo"/>
                <a:sym typeface="Arimo"/>
              </a:rPr>
              <a:t>When dietary intake is inadequate, use supplements as per IAP guidelines​.</a:t>
            </a:r>
            <a:endParaRPr b="0" i="0" sz="3300" u="none" cap="none" strike="noStrike">
              <a:solidFill>
                <a:schemeClr val="dk2"/>
              </a:solidFill>
              <a:latin typeface="Arimo"/>
              <a:ea typeface="Arimo"/>
              <a:cs typeface="Arimo"/>
              <a:sym typeface="Arimo"/>
            </a:endParaRPr>
          </a:p>
          <a:p>
            <a:pPr indent="-336550" lvl="0" marL="457200" marR="0" rtl="0" algn="l">
              <a:lnSpc>
                <a:spcPct val="150000"/>
              </a:lnSpc>
              <a:spcBef>
                <a:spcPts val="0"/>
              </a:spcBef>
              <a:spcAft>
                <a:spcPts val="0"/>
              </a:spcAft>
              <a:buClr>
                <a:schemeClr val="dk2"/>
              </a:buClr>
              <a:buSzPts val="1700"/>
              <a:buFont typeface="Arimo"/>
              <a:buChar char="●"/>
            </a:pPr>
            <a:r>
              <a:rPr b="1" i="0" lang="en-US" sz="3300" u="none" cap="none" strike="noStrike">
                <a:solidFill>
                  <a:schemeClr val="dk2"/>
                </a:solidFill>
                <a:latin typeface="Arimo"/>
                <a:ea typeface="Arimo"/>
                <a:cs typeface="Arimo"/>
                <a:sym typeface="Arimo"/>
              </a:rPr>
              <a:t>Public Health Measures:</a:t>
            </a:r>
            <a:r>
              <a:rPr b="0" i="0" lang="en-US" sz="3300" u="none" cap="none" strike="noStrike">
                <a:solidFill>
                  <a:schemeClr val="dk2"/>
                </a:solidFill>
                <a:latin typeface="Arimo"/>
                <a:ea typeface="Arimo"/>
                <a:cs typeface="Arimo"/>
                <a:sym typeface="Arimo"/>
              </a:rPr>
              <a:t> Advocacy for food fortification (iron-fortified cereals, iodized salt).</a:t>
            </a:r>
            <a:endParaRPr b="0" i="0" sz="3300" u="none" cap="none" strike="noStrike">
              <a:solidFill>
                <a:schemeClr val="dk2"/>
              </a:solidFill>
              <a:latin typeface="Arimo"/>
              <a:ea typeface="Arimo"/>
              <a:cs typeface="Arimo"/>
              <a:sym typeface="Arimo"/>
            </a:endParaRPr>
          </a:p>
          <a:p>
            <a:pPr indent="-336550" lvl="0" marL="457200" marR="0" rtl="0" algn="l">
              <a:lnSpc>
                <a:spcPct val="150000"/>
              </a:lnSpc>
              <a:spcBef>
                <a:spcPts val="0"/>
              </a:spcBef>
              <a:spcAft>
                <a:spcPts val="0"/>
              </a:spcAft>
              <a:buClr>
                <a:schemeClr val="dk2"/>
              </a:buClr>
              <a:buSzPts val="1700"/>
              <a:buFont typeface="Arimo"/>
              <a:buChar char="●"/>
            </a:pPr>
            <a:r>
              <a:rPr b="0" i="0" lang="en-US" sz="3300" u="none" cap="none" strike="noStrike">
                <a:solidFill>
                  <a:schemeClr val="dk2"/>
                </a:solidFill>
                <a:latin typeface="Arimo"/>
                <a:ea typeface="Arimo"/>
                <a:cs typeface="Arimo"/>
                <a:sym typeface="Arimo"/>
              </a:rPr>
              <a:t>Implement nutrition education programs in schools.</a:t>
            </a:r>
            <a:endParaRPr b="0" i="0" sz="3300" u="none" cap="none" strike="noStrike">
              <a:solidFill>
                <a:schemeClr val="dk2"/>
              </a:solidFill>
              <a:latin typeface="Arimo"/>
              <a:ea typeface="Arimo"/>
              <a:cs typeface="Arimo"/>
              <a:sym typeface="Arimo"/>
            </a:endParaRPr>
          </a:p>
        </p:txBody>
      </p:sp>
      <p:sp>
        <p:nvSpPr>
          <p:cNvPr id="211" name="Google Shape;211;p11"/>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9" name="Shape 219"/>
        <p:cNvGrpSpPr/>
        <p:nvPr/>
      </p:nvGrpSpPr>
      <p:grpSpPr>
        <a:xfrm>
          <a:off x="0" y="0"/>
          <a:ext cx="0" cy="0"/>
          <a:chOff x="0" y="0"/>
          <a:chExt cx="0" cy="0"/>
        </a:xfrm>
      </p:grpSpPr>
      <p:sp>
        <p:nvSpPr>
          <p:cNvPr id="220" name="Google Shape;220;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21" name="Google Shape;221;p12"/>
          <p:cNvSpPr txBox="1"/>
          <p:nvPr/>
        </p:nvSpPr>
        <p:spPr>
          <a:xfrm>
            <a:off x="877525" y="10515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RDA for Children (According to ICMR)</a:t>
            </a:r>
            <a:endParaRPr b="1" i="0" sz="6900" u="none" cap="none" strike="noStrike">
              <a:solidFill>
                <a:srgbClr val="F37221"/>
              </a:solidFill>
              <a:latin typeface="Alice"/>
              <a:ea typeface="Alice"/>
              <a:cs typeface="Alice"/>
              <a:sym typeface="Alice"/>
            </a:endParaRPr>
          </a:p>
        </p:txBody>
      </p:sp>
      <p:sp>
        <p:nvSpPr>
          <p:cNvPr id="222" name="Google Shape;222;p12"/>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graphicFrame>
        <p:nvGraphicFramePr>
          <p:cNvPr id="223" name="Google Shape;223;p12"/>
          <p:cNvGraphicFramePr/>
          <p:nvPr/>
        </p:nvGraphicFramePr>
        <p:xfrm>
          <a:off x="414250" y="1930650"/>
          <a:ext cx="3000000" cy="3000000"/>
        </p:xfrm>
        <a:graphic>
          <a:graphicData uri="http://schemas.openxmlformats.org/drawingml/2006/table">
            <a:tbl>
              <a:tblPr>
                <a:noFill/>
                <a:tableStyleId>{9E426AD1-1791-442E-B78C-0F1E78EFCE9B}</a:tableStyleId>
              </a:tblPr>
              <a:tblGrid>
                <a:gridCol w="3980525"/>
                <a:gridCol w="3980525"/>
                <a:gridCol w="3980525"/>
                <a:gridCol w="3980525"/>
              </a:tblGrid>
              <a:tr h="9617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Nutrient</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1-3 years</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4-6 years</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7-9 years</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Iron</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9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13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16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Iodine</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90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90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120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Zinc</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5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8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10 mg/day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Folic Acid</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80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100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120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Vitamin B12</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0.9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1.2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1.5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76650">
                <a:tc>
                  <a:txBody>
                    <a:bodyPr/>
                    <a:lstStyle/>
                    <a:p>
                      <a:pPr indent="0" lvl="0" marL="0" marR="0" rtl="0" algn="ctr">
                        <a:lnSpc>
                          <a:spcPct val="115000"/>
                        </a:lnSpc>
                        <a:spcBef>
                          <a:spcPts val="0"/>
                        </a:spcBef>
                        <a:spcAft>
                          <a:spcPts val="0"/>
                        </a:spcAft>
                        <a:buClr>
                          <a:srgbClr val="000000"/>
                        </a:buClr>
                        <a:buSzPts val="3200"/>
                        <a:buFont typeface="Arial"/>
                        <a:buNone/>
                      </a:pPr>
                      <a:r>
                        <a:rPr b="1" lang="en-US" sz="3200" u="none" cap="none" strike="noStrike"/>
                        <a:t>Vitamin A</a:t>
                      </a:r>
                      <a:endParaRPr b="1"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400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450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200"/>
                        <a:buFont typeface="Arial"/>
                        <a:buNone/>
                      </a:pPr>
                      <a:r>
                        <a:rPr lang="en-US" sz="3200" u="none" cap="none" strike="noStrike"/>
                        <a:t>500 mcg/day</a:t>
                      </a:r>
                      <a:endParaRPr sz="3200" u="none" cap="none" strike="noStrike"/>
                    </a:p>
                  </a:txBody>
                  <a:tcPr marT="19050" marB="19050" marR="28575" marL="2857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1" name="Shape 231"/>
        <p:cNvGrpSpPr/>
        <p:nvPr/>
      </p:nvGrpSpPr>
      <p:grpSpPr>
        <a:xfrm>
          <a:off x="0" y="0"/>
          <a:ext cx="0" cy="0"/>
          <a:chOff x="0" y="0"/>
          <a:chExt cx="0" cy="0"/>
        </a:xfrm>
      </p:grpSpPr>
      <p:sp>
        <p:nvSpPr>
          <p:cNvPr id="232" name="Google Shape;232;p1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33" name="Google Shape;233;p13"/>
          <p:cNvSpPr txBox="1"/>
          <p:nvPr/>
        </p:nvSpPr>
        <p:spPr>
          <a:xfrm>
            <a:off x="901850"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Conclusion</a:t>
            </a:r>
            <a:endParaRPr b="1" i="0" sz="6900" u="none" cap="none" strike="noStrike">
              <a:solidFill>
                <a:srgbClr val="F37221"/>
              </a:solidFill>
              <a:latin typeface="Alice"/>
              <a:ea typeface="Alice"/>
              <a:cs typeface="Alice"/>
              <a:sym typeface="Alice"/>
            </a:endParaRPr>
          </a:p>
        </p:txBody>
      </p:sp>
      <p:sp>
        <p:nvSpPr>
          <p:cNvPr id="234" name="Google Shape;234;p13"/>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35" name="Google Shape;235;p13"/>
          <p:cNvSpPr txBox="1"/>
          <p:nvPr/>
        </p:nvSpPr>
        <p:spPr>
          <a:xfrm>
            <a:off x="1061000" y="933375"/>
            <a:ext cx="15362700" cy="79887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50000"/>
              </a:lnSpc>
              <a:spcBef>
                <a:spcPts val="0"/>
              </a:spcBef>
              <a:spcAft>
                <a:spcPts val="0"/>
              </a:spcAft>
              <a:buClr>
                <a:schemeClr val="dk2"/>
              </a:buClr>
              <a:buSzPts val="2300"/>
              <a:buFont typeface="Arimo"/>
              <a:buChar char="●"/>
            </a:pPr>
            <a:r>
              <a:rPr b="0" i="0" lang="en-US" sz="3900" u="none" cap="none" strike="noStrike">
                <a:solidFill>
                  <a:schemeClr val="dk2"/>
                </a:solidFill>
                <a:latin typeface="Arimo"/>
                <a:ea typeface="Arimo"/>
                <a:cs typeface="Arimo"/>
                <a:sym typeface="Arimo"/>
              </a:rPr>
              <a:t>Micronutrient deficiencies, if unaddressed, lead to irreversible neurodevelopmental impairments.</a:t>
            </a:r>
            <a:endParaRPr b="0" i="0" sz="3900" u="none" cap="none" strike="noStrike">
              <a:solidFill>
                <a:schemeClr val="dk2"/>
              </a:solidFill>
              <a:latin typeface="Arimo"/>
              <a:ea typeface="Arimo"/>
              <a:cs typeface="Arimo"/>
              <a:sym typeface="Arimo"/>
            </a:endParaRPr>
          </a:p>
          <a:p>
            <a:pPr indent="-374650" lvl="0" marL="457200" marR="0" rtl="0" algn="l">
              <a:lnSpc>
                <a:spcPct val="150000"/>
              </a:lnSpc>
              <a:spcBef>
                <a:spcPts val="0"/>
              </a:spcBef>
              <a:spcAft>
                <a:spcPts val="0"/>
              </a:spcAft>
              <a:buClr>
                <a:schemeClr val="dk2"/>
              </a:buClr>
              <a:buSzPts val="2300"/>
              <a:buFont typeface="Arimo"/>
              <a:buChar char="●"/>
            </a:pPr>
            <a:r>
              <a:rPr b="0" i="0" lang="en-US" sz="3900" u="none" cap="none" strike="noStrike">
                <a:solidFill>
                  <a:schemeClr val="dk2"/>
                </a:solidFill>
                <a:latin typeface="Arimo"/>
                <a:ea typeface="Arimo"/>
                <a:cs typeface="Arimo"/>
                <a:sym typeface="Arimo"/>
              </a:rPr>
              <a:t>Iodine, iron, zinc, vitamin B12, and folic acid are critical for brain development and cognitive function​</a:t>
            </a:r>
            <a:endParaRPr b="0" i="0" sz="3900" u="none" cap="none" strike="noStrike">
              <a:solidFill>
                <a:schemeClr val="dk2"/>
              </a:solidFill>
              <a:latin typeface="Arimo"/>
              <a:ea typeface="Arimo"/>
              <a:cs typeface="Arimo"/>
              <a:sym typeface="Arimo"/>
            </a:endParaRPr>
          </a:p>
          <a:p>
            <a:pPr indent="-374650" lvl="0" marL="457200" marR="0" rtl="0" algn="l">
              <a:lnSpc>
                <a:spcPct val="150000"/>
              </a:lnSpc>
              <a:spcBef>
                <a:spcPts val="0"/>
              </a:spcBef>
              <a:spcAft>
                <a:spcPts val="0"/>
              </a:spcAft>
              <a:buClr>
                <a:schemeClr val="dk2"/>
              </a:buClr>
              <a:buSzPts val="2300"/>
              <a:buFont typeface="Arimo"/>
              <a:buChar char="●"/>
            </a:pPr>
            <a:r>
              <a:rPr b="0" i="0" lang="en-US" sz="3900" u="none" cap="none" strike="noStrike">
                <a:solidFill>
                  <a:schemeClr val="dk2"/>
                </a:solidFill>
                <a:latin typeface="Arimo"/>
                <a:ea typeface="Arimo"/>
                <a:cs typeface="Arimo"/>
                <a:sym typeface="Arimo"/>
              </a:rPr>
              <a:t>Early detection, intervention, and community education are vital in preventing and managing deficiencies.</a:t>
            </a:r>
            <a:endParaRPr b="0" i="0" sz="3900" u="none" cap="none" strike="noStrike">
              <a:solidFill>
                <a:schemeClr val="dk2"/>
              </a:solidFill>
              <a:latin typeface="Arimo"/>
              <a:ea typeface="Arimo"/>
              <a:cs typeface="Arimo"/>
              <a:sym typeface="Arimo"/>
            </a:endParaRPr>
          </a:p>
          <a:p>
            <a:pPr indent="-374650" lvl="0" marL="457200" marR="0" rtl="0" algn="l">
              <a:lnSpc>
                <a:spcPct val="150000"/>
              </a:lnSpc>
              <a:spcBef>
                <a:spcPts val="0"/>
              </a:spcBef>
              <a:spcAft>
                <a:spcPts val="0"/>
              </a:spcAft>
              <a:buClr>
                <a:schemeClr val="dk2"/>
              </a:buClr>
              <a:buSzPts val="2300"/>
              <a:buFont typeface="Arimo"/>
              <a:buChar char="●"/>
            </a:pPr>
            <a:r>
              <a:rPr b="0" i="0" lang="en-US" sz="3900" u="none" cap="none" strike="noStrike">
                <a:solidFill>
                  <a:schemeClr val="dk2"/>
                </a:solidFill>
                <a:latin typeface="Arimo"/>
                <a:ea typeface="Arimo"/>
                <a:cs typeface="Arimo"/>
                <a:sym typeface="Arimo"/>
              </a:rPr>
              <a:t>Pediatricians are the frontline advocates in addressing micronutrient deficiencies by integrating screenings, providing dietary guidance, and collaborating with public health programs.</a:t>
            </a:r>
            <a:endParaRPr b="0" i="0" sz="3900" u="none" cap="none" strike="noStrike">
              <a:solidFill>
                <a:schemeClr val="dk2"/>
              </a:solidFill>
              <a:latin typeface="Arimo"/>
              <a:ea typeface="Arimo"/>
              <a:cs typeface="Arimo"/>
              <a:sym typeface="Arimo"/>
            </a:endParaRPr>
          </a:p>
        </p:txBody>
      </p:sp>
      <p:sp>
        <p:nvSpPr>
          <p:cNvPr id="236" name="Google Shape;236;p13"/>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blipFill rotWithShape="1">
            <a:blip r:embed="rId4">
              <a:alphaModFix/>
            </a:blip>
            <a:stretch>
              <a:fillRect b="0" l="0" r="0" t="0"/>
            </a:stretch>
          </a:blipFill>
          <a:ln>
            <a:noFill/>
          </a:ln>
        </p:spPr>
      </p:sp>
      <p:sp>
        <p:nvSpPr>
          <p:cNvPr id="100" name="Google Shape;100;p2"/>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768"/>
              <a:buFont typeface="Arial"/>
              <a:buNone/>
            </a:pPr>
            <a:r>
              <a:rPr b="0" i="0" lang="en-US" sz="3768" u="none" cap="none" strike="noStrike">
                <a:solidFill>
                  <a:srgbClr val="000000"/>
                </a:solidFill>
                <a:latin typeface="Nunito Sans Black"/>
                <a:ea typeface="Nunito Sans Black"/>
                <a:cs typeface="Nunito Sans Black"/>
                <a:sym typeface="Nunito Sans Black"/>
              </a:rPr>
              <a:t>Dr Bhaskar, has confirmed that the presentation content is as per mainstream medical guidelines and medical academy guidelines and is not biased or in favor of any individual, group, pro</a:t>
            </a:r>
            <a:r>
              <a:rPr b="0" i="0" lang="en-US" sz="3768" u="none" cap="none" strike="noStrike">
                <a:solidFill>
                  <a:srgbClr val="000000"/>
                </a:solidFill>
                <a:latin typeface="Nunito Sans Black"/>
                <a:ea typeface="Nunito Sans Black"/>
                <a:cs typeface="Nunito Sans Black"/>
                <a:sym typeface="Nunito Sans Black"/>
              </a:rPr>
              <a:t>d</a:t>
            </a:r>
            <a:r>
              <a:rPr b="0" i="0" lang="en-US" sz="3768" u="none" cap="none" strike="noStrike">
                <a:solidFill>
                  <a:srgbClr val="000000"/>
                </a:solidFill>
                <a:latin typeface="Nunito Sans Black"/>
                <a:ea typeface="Nunito Sans Black"/>
                <a:cs typeface="Nunito Sans Black"/>
                <a:sym typeface="Nunito Sans Black"/>
              </a:rPr>
              <a:t>uct, or company.</a:t>
            </a:r>
            <a:endParaRPr b="0" i="0" sz="900" u="none" cap="none" strike="noStrike">
              <a:solidFill>
                <a:srgbClr val="000000"/>
              </a:solidFill>
              <a:latin typeface="Arial"/>
              <a:ea typeface="Arial"/>
              <a:cs typeface="Arial"/>
              <a:sym typeface="Arial"/>
            </a:endParaRPr>
          </a:p>
        </p:txBody>
      </p:sp>
      <p:sp>
        <p:nvSpPr>
          <p:cNvPr id="101" name="Google Shape;101;p2"/>
          <p:cNvSpPr txBox="1"/>
          <p:nvPr/>
        </p:nvSpPr>
        <p:spPr>
          <a:xfrm>
            <a:off x="1572000" y="5591925"/>
            <a:ext cx="6300000" cy="217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900">
                <a:solidFill>
                  <a:schemeClr val="dk1"/>
                </a:solidFill>
              </a:rPr>
              <a:t>Dr Manmeet Kaur</a:t>
            </a:r>
            <a:endParaRPr sz="2900">
              <a:solidFill>
                <a:schemeClr val="dk1"/>
              </a:solidFill>
            </a:endParaRPr>
          </a:p>
          <a:p>
            <a:pPr indent="0" lvl="0" marL="0" rtl="0" algn="ctr">
              <a:lnSpc>
                <a:spcPct val="115000"/>
              </a:lnSpc>
              <a:spcBef>
                <a:spcPts val="0"/>
              </a:spcBef>
              <a:spcAft>
                <a:spcPts val="0"/>
              </a:spcAft>
              <a:buNone/>
            </a:pPr>
            <a:r>
              <a:rPr lang="en-US" sz="2900">
                <a:solidFill>
                  <a:schemeClr val="dk1"/>
                </a:solidFill>
              </a:rPr>
              <a:t>MBBS. MD</a:t>
            </a:r>
            <a:endParaRPr sz="2900">
              <a:solidFill>
                <a:schemeClr val="dk1"/>
              </a:solidFill>
            </a:endParaRPr>
          </a:p>
          <a:p>
            <a:pPr indent="0" lvl="0" marL="0" rtl="0" algn="ctr">
              <a:lnSpc>
                <a:spcPct val="115000"/>
              </a:lnSpc>
              <a:spcBef>
                <a:spcPts val="0"/>
              </a:spcBef>
              <a:spcAft>
                <a:spcPts val="0"/>
              </a:spcAft>
              <a:buNone/>
            </a:pPr>
            <a:r>
              <a:rPr lang="en-US" sz="2900">
                <a:solidFill>
                  <a:schemeClr val="dk1"/>
                </a:solidFill>
              </a:rPr>
              <a:t>Professor &amp; Head of Pediatrics</a:t>
            </a:r>
            <a:endParaRPr sz="2900">
              <a:solidFill>
                <a:schemeClr val="dk1"/>
              </a:solidFill>
            </a:endParaRPr>
          </a:p>
          <a:p>
            <a:pPr indent="0" lvl="0" marL="0" rtl="0" algn="l">
              <a:spcBef>
                <a:spcPts val="0"/>
              </a:spcBef>
              <a:spcAft>
                <a:spcPts val="0"/>
              </a:spcAft>
              <a:buNone/>
            </a:pPr>
            <a:r>
              <a:rPr lang="en-US" sz="2900">
                <a:solidFill>
                  <a:schemeClr val="dk1"/>
                </a:solidFill>
              </a:rPr>
              <a:t>Government Medical College, Punjab</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09" name="Shape 109"/>
        <p:cNvGrpSpPr/>
        <p:nvPr/>
      </p:nvGrpSpPr>
      <p:grpSpPr>
        <a:xfrm>
          <a:off x="0" y="0"/>
          <a:ext cx="0" cy="0"/>
          <a:chOff x="0" y="0"/>
          <a:chExt cx="0" cy="0"/>
        </a:xfrm>
      </p:grpSpPr>
      <p:sp>
        <p:nvSpPr>
          <p:cNvPr id="110" name="Google Shape;110;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11" name="Google Shape;111;p3"/>
          <p:cNvSpPr txBox="1"/>
          <p:nvPr/>
        </p:nvSpPr>
        <p:spPr>
          <a:xfrm>
            <a:off x="901825" y="0"/>
            <a:ext cx="149907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Introduction</a:t>
            </a:r>
            <a:endParaRPr b="1" i="0" sz="6900" u="none" cap="none" strike="noStrike">
              <a:solidFill>
                <a:srgbClr val="F37221"/>
              </a:solidFill>
              <a:latin typeface="Alice"/>
              <a:ea typeface="Alice"/>
              <a:cs typeface="Alice"/>
              <a:sym typeface="Alice"/>
            </a:endParaRPr>
          </a:p>
        </p:txBody>
      </p:sp>
      <p:sp>
        <p:nvSpPr>
          <p:cNvPr id="112" name="Google Shape;112;p3"/>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13" name="Google Shape;113;p3"/>
          <p:cNvSpPr txBox="1"/>
          <p:nvPr/>
        </p:nvSpPr>
        <p:spPr>
          <a:xfrm>
            <a:off x="1277750" y="1152500"/>
            <a:ext cx="15305100" cy="6598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Micronutrients: </a:t>
            </a:r>
            <a:r>
              <a:rPr b="0" i="0" lang="en-US" sz="4000" u="none" cap="none" strike="noStrike">
                <a:solidFill>
                  <a:schemeClr val="dk2"/>
                </a:solidFill>
                <a:latin typeface="Arimo"/>
                <a:ea typeface="Arimo"/>
                <a:cs typeface="Arimo"/>
                <a:sym typeface="Arimo"/>
              </a:rPr>
              <a:t>Essential vitamins and minerals required in small amounts, crucial for brain development.</a:t>
            </a:r>
            <a:endParaRPr b="0" i="0" sz="4000" u="none" cap="none" strike="noStrike">
              <a:solidFill>
                <a:schemeClr val="dk2"/>
              </a:solidFill>
              <a:latin typeface="Arimo"/>
              <a:ea typeface="Arimo"/>
              <a:cs typeface="Arimo"/>
              <a:sym typeface="Arimo"/>
            </a:endParaRPr>
          </a:p>
          <a:p>
            <a:pPr indent="-368300" lvl="0" marL="457200" marR="0" rtl="0" algn="l">
              <a:lnSpc>
                <a:spcPct val="150000"/>
              </a:lnSpc>
              <a:spcBef>
                <a:spcPts val="100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Importance in Early Life: </a:t>
            </a:r>
            <a:r>
              <a:rPr b="0" i="0" lang="en-US" sz="4000" u="none" cap="none" strike="noStrike">
                <a:solidFill>
                  <a:schemeClr val="dk2"/>
                </a:solidFill>
                <a:latin typeface="Arimo"/>
                <a:ea typeface="Arimo"/>
                <a:cs typeface="Arimo"/>
                <a:sym typeface="Arimo"/>
              </a:rPr>
              <a:t>Deficiencies in critical periods (prenatal to 2 years) can lead to irreversible neurodevelopmental outcomes​.</a:t>
            </a:r>
            <a:endParaRPr b="0" i="0" sz="4000" u="none" cap="none" strike="noStrike">
              <a:solidFill>
                <a:schemeClr val="dk2"/>
              </a:solidFill>
              <a:latin typeface="Arimo"/>
              <a:ea typeface="Arimo"/>
              <a:cs typeface="Arimo"/>
              <a:sym typeface="Arimo"/>
            </a:endParaRPr>
          </a:p>
          <a:p>
            <a:pPr indent="-368300" lvl="0" marL="457200" marR="0" rtl="0" algn="l">
              <a:lnSpc>
                <a:spcPct val="150000"/>
              </a:lnSpc>
              <a:spcBef>
                <a:spcPts val="1000"/>
              </a:spcBef>
              <a:spcAft>
                <a:spcPts val="1000"/>
              </a:spcAft>
              <a:buClr>
                <a:schemeClr val="dk2"/>
              </a:buClr>
              <a:buSzPts val="2200"/>
              <a:buFont typeface="Arimo"/>
              <a:buChar char="●"/>
            </a:pPr>
            <a:r>
              <a:rPr b="0" i="0" lang="en-US" sz="4000" u="none" cap="none" strike="noStrike">
                <a:solidFill>
                  <a:schemeClr val="dk2"/>
                </a:solidFill>
                <a:latin typeface="Arimo"/>
                <a:ea typeface="Arimo"/>
                <a:cs typeface="Arimo"/>
                <a:sym typeface="Arimo"/>
              </a:rPr>
              <a:t>Growing concern globally, with specific relevance in Indian children due to dietary insufficiencies and socioeconomic factors​</a:t>
            </a:r>
            <a:endParaRPr b="0" i="0" sz="4000" u="none" cap="none" strike="noStrike">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1" name="Shape 121"/>
        <p:cNvGrpSpPr/>
        <p:nvPr/>
      </p:nvGrpSpPr>
      <p:grpSpPr>
        <a:xfrm>
          <a:off x="0" y="0"/>
          <a:ext cx="0" cy="0"/>
          <a:chOff x="0" y="0"/>
          <a:chExt cx="0" cy="0"/>
        </a:xfrm>
      </p:grpSpPr>
      <p:sp>
        <p:nvSpPr>
          <p:cNvPr id="122" name="Google Shape;122;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23" name="Google Shape;123;p4"/>
          <p:cNvSpPr txBox="1"/>
          <p:nvPr/>
        </p:nvSpPr>
        <p:spPr>
          <a:xfrm>
            <a:off x="901850" y="-33462"/>
            <a:ext cx="156810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Neurodevelopmental Processes and the Role of Micronutrients</a:t>
            </a:r>
            <a:endParaRPr b="1" i="0" sz="6900" u="none" cap="none" strike="noStrike">
              <a:solidFill>
                <a:srgbClr val="F37221"/>
              </a:solidFill>
              <a:latin typeface="Alice"/>
              <a:ea typeface="Alice"/>
              <a:cs typeface="Alice"/>
              <a:sym typeface="Alice"/>
            </a:endParaRPr>
          </a:p>
        </p:txBody>
      </p:sp>
      <p:sp>
        <p:nvSpPr>
          <p:cNvPr id="124" name="Google Shape;124;p4"/>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25" name="Google Shape;125;p4"/>
          <p:cNvSpPr txBox="1"/>
          <p:nvPr/>
        </p:nvSpPr>
        <p:spPr>
          <a:xfrm>
            <a:off x="1303500" y="2004775"/>
            <a:ext cx="15681000" cy="6723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20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Brain Development: </a:t>
            </a:r>
            <a:r>
              <a:rPr b="0" i="0" lang="en-US" sz="3600" u="none" cap="none" strike="noStrike">
                <a:solidFill>
                  <a:schemeClr val="dk2"/>
                </a:solidFill>
                <a:latin typeface="Arimo"/>
                <a:ea typeface="Arimo"/>
                <a:cs typeface="Arimo"/>
                <a:sym typeface="Arimo"/>
              </a:rPr>
              <a:t>Begins at conception, continues through early childhood. The most critical period is the first 1000 days of life​</a:t>
            </a:r>
            <a:endParaRPr b="0" i="0" sz="3600" u="none" cap="none" strike="noStrike">
              <a:solidFill>
                <a:schemeClr val="dk2"/>
              </a:solidFill>
              <a:latin typeface="Arimo"/>
              <a:ea typeface="Arimo"/>
              <a:cs typeface="Arimo"/>
              <a:sym typeface="Arimo"/>
            </a:endParaRPr>
          </a:p>
          <a:p>
            <a:pPr indent="-342900" lvl="0" marL="457200" marR="0" rtl="0" algn="l">
              <a:lnSpc>
                <a:spcPct val="120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Key Processes:</a:t>
            </a:r>
            <a:endParaRPr b="1" i="0" sz="3600" u="none" cap="none" strike="noStrike">
              <a:solidFill>
                <a:schemeClr val="dk2"/>
              </a:solidFill>
              <a:latin typeface="Arimo"/>
              <a:ea typeface="Arimo"/>
              <a:cs typeface="Arimo"/>
              <a:sym typeface="Arimo"/>
            </a:endParaRPr>
          </a:p>
          <a:p>
            <a:pPr indent="-342900" lvl="1" marL="914400" marR="0" rtl="0" algn="l">
              <a:lnSpc>
                <a:spcPct val="120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Neuronal Proliferation: </a:t>
            </a:r>
            <a:r>
              <a:rPr b="0" i="0" lang="en-US" sz="3600" u="none" cap="none" strike="noStrike">
                <a:solidFill>
                  <a:schemeClr val="dk2"/>
                </a:solidFill>
                <a:latin typeface="Arimo"/>
                <a:ea typeface="Arimo"/>
                <a:cs typeface="Arimo"/>
                <a:sym typeface="Arimo"/>
              </a:rPr>
              <a:t>Rapid increase in neurons.</a:t>
            </a:r>
            <a:endParaRPr b="0" i="0" sz="3600" u="none" cap="none" strike="noStrike">
              <a:solidFill>
                <a:schemeClr val="dk2"/>
              </a:solidFill>
              <a:latin typeface="Arimo"/>
              <a:ea typeface="Arimo"/>
              <a:cs typeface="Arimo"/>
              <a:sym typeface="Arimo"/>
            </a:endParaRPr>
          </a:p>
          <a:p>
            <a:pPr indent="-342900" lvl="1" marL="914400" marR="0" rtl="0" algn="l">
              <a:lnSpc>
                <a:spcPct val="120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Myelination:</a:t>
            </a:r>
            <a:r>
              <a:rPr b="0" i="0" lang="en-US" sz="3600" u="none" cap="none" strike="noStrike">
                <a:solidFill>
                  <a:schemeClr val="dk2"/>
                </a:solidFill>
                <a:latin typeface="Arimo"/>
                <a:ea typeface="Arimo"/>
                <a:cs typeface="Arimo"/>
                <a:sym typeface="Arimo"/>
              </a:rPr>
              <a:t> Formation of the myelin sheath; critical for efficient nerve transmission.</a:t>
            </a:r>
            <a:endParaRPr b="0" i="0" sz="3600" u="none" cap="none" strike="noStrike">
              <a:solidFill>
                <a:schemeClr val="dk2"/>
              </a:solidFill>
              <a:latin typeface="Arimo"/>
              <a:ea typeface="Arimo"/>
              <a:cs typeface="Arimo"/>
              <a:sym typeface="Arimo"/>
            </a:endParaRPr>
          </a:p>
          <a:p>
            <a:pPr indent="-342900" lvl="1" marL="914400" marR="0" rtl="0" algn="l">
              <a:lnSpc>
                <a:spcPct val="120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Synaptogenesis:</a:t>
            </a:r>
            <a:r>
              <a:rPr b="0" i="0" lang="en-US" sz="3600" u="none" cap="none" strike="noStrike">
                <a:solidFill>
                  <a:schemeClr val="dk2"/>
                </a:solidFill>
                <a:latin typeface="Arimo"/>
                <a:ea typeface="Arimo"/>
                <a:cs typeface="Arimo"/>
                <a:sym typeface="Arimo"/>
              </a:rPr>
              <a:t> Formation of synaptic connections, peaking at 2 years​.</a:t>
            </a:r>
            <a:endParaRPr b="0" i="0" sz="3600" u="none" cap="none" strike="noStrike">
              <a:solidFill>
                <a:schemeClr val="dk2"/>
              </a:solidFill>
              <a:latin typeface="Arimo"/>
              <a:ea typeface="Arimo"/>
              <a:cs typeface="Arimo"/>
              <a:sym typeface="Arimo"/>
            </a:endParaRPr>
          </a:p>
          <a:p>
            <a:pPr indent="-342900" lvl="0" marL="457200" marR="0" rtl="0" algn="l">
              <a:lnSpc>
                <a:spcPct val="120000"/>
              </a:lnSpc>
              <a:spcBef>
                <a:spcPts val="0"/>
              </a:spcBef>
              <a:spcAft>
                <a:spcPts val="0"/>
              </a:spcAft>
              <a:buClr>
                <a:schemeClr val="dk2"/>
              </a:buClr>
              <a:buSzPts val="1800"/>
              <a:buFont typeface="Arimo"/>
              <a:buChar char="●"/>
            </a:pPr>
            <a:r>
              <a:rPr b="0" i="0" lang="en-US" sz="3600" u="none" cap="none" strike="noStrike">
                <a:solidFill>
                  <a:schemeClr val="dk2"/>
                </a:solidFill>
                <a:latin typeface="Arimo"/>
                <a:ea typeface="Arimo"/>
                <a:cs typeface="Arimo"/>
                <a:sym typeface="Arimo"/>
              </a:rPr>
              <a:t>Micronutrients such as iron, iodine, zinc, and B vitamins are fundamental to these processes.</a:t>
            </a:r>
            <a:endParaRPr b="0" i="0" sz="3600" u="none" cap="none" strike="noStrike">
              <a:solidFill>
                <a:schemeClr val="dk2"/>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3" name="Shape 133"/>
        <p:cNvGrpSpPr/>
        <p:nvPr/>
      </p:nvGrpSpPr>
      <p:grpSpPr>
        <a:xfrm>
          <a:off x="0" y="0"/>
          <a:ext cx="0" cy="0"/>
          <a:chOff x="0" y="0"/>
          <a:chExt cx="0" cy="0"/>
        </a:xfrm>
      </p:grpSpPr>
      <p:sp>
        <p:nvSpPr>
          <p:cNvPr id="134" name="Google Shape;134;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35" name="Google Shape;135;p5"/>
          <p:cNvSpPr txBox="1"/>
          <p:nvPr/>
        </p:nvSpPr>
        <p:spPr>
          <a:xfrm>
            <a:off x="901825"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Iodine Deficiency </a:t>
            </a:r>
            <a:endParaRPr b="1" i="0" sz="6900" u="none" cap="none" strike="noStrike">
              <a:solidFill>
                <a:srgbClr val="F37221"/>
              </a:solidFill>
              <a:latin typeface="Alice"/>
              <a:ea typeface="Alice"/>
              <a:cs typeface="Alice"/>
              <a:sym typeface="Alice"/>
            </a:endParaRPr>
          </a:p>
        </p:txBody>
      </p:sp>
      <p:sp>
        <p:nvSpPr>
          <p:cNvPr id="136" name="Google Shape;136;p5"/>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37" name="Google Shape;137;p5"/>
          <p:cNvSpPr txBox="1"/>
          <p:nvPr/>
        </p:nvSpPr>
        <p:spPr>
          <a:xfrm>
            <a:off x="993475" y="1062000"/>
            <a:ext cx="15497700" cy="76746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20000"/>
              </a:lnSpc>
              <a:spcBef>
                <a:spcPts val="100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Role of Iodine:</a:t>
            </a:r>
            <a:r>
              <a:rPr b="0" i="0" lang="en-US" sz="3700" u="none" cap="none" strike="noStrike">
                <a:solidFill>
                  <a:schemeClr val="dk2"/>
                </a:solidFill>
                <a:latin typeface="Arimo"/>
                <a:ea typeface="Arimo"/>
                <a:cs typeface="Arimo"/>
                <a:sym typeface="Arimo"/>
              </a:rPr>
              <a:t> Required for thyroid hormone synthesis, critical for brain growth and development​</a:t>
            </a:r>
            <a:endParaRPr b="0" i="0" sz="3700" u="none" cap="none" strike="noStrike">
              <a:solidFill>
                <a:schemeClr val="dk2"/>
              </a:solidFill>
              <a:latin typeface="Arimo"/>
              <a:ea typeface="Arimo"/>
              <a:cs typeface="Arimo"/>
              <a:sym typeface="Arimo"/>
            </a:endParaRPr>
          </a:p>
          <a:p>
            <a:pPr indent="-349250" lvl="0" marL="457200" marR="0" rtl="0" algn="l">
              <a:lnSpc>
                <a:spcPct val="120000"/>
              </a:lnSpc>
              <a:spcBef>
                <a:spcPts val="100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Effects of Deficiency:</a:t>
            </a:r>
            <a:endParaRPr b="1" i="0" sz="3700" u="none" cap="none" strike="noStrike">
              <a:solidFill>
                <a:schemeClr val="dk2"/>
              </a:solidFill>
              <a:latin typeface="Arimo"/>
              <a:ea typeface="Arimo"/>
              <a:cs typeface="Arimo"/>
              <a:sym typeface="Arimo"/>
            </a:endParaRPr>
          </a:p>
          <a:p>
            <a:pPr indent="-349250" lvl="1" marL="914400" marR="0" rtl="0" algn="l">
              <a:lnSpc>
                <a:spcPct val="120000"/>
              </a:lnSpc>
              <a:spcBef>
                <a:spcPts val="1000"/>
              </a:spcBef>
              <a:spcAft>
                <a:spcPts val="0"/>
              </a:spcAft>
              <a:buClr>
                <a:schemeClr val="dk2"/>
              </a:buClr>
              <a:buSzPts val="1900"/>
              <a:buFont typeface="Arimo"/>
              <a:buChar char="○"/>
            </a:pPr>
            <a:r>
              <a:rPr b="0" i="0" lang="en-US" sz="3700" u="none" cap="none" strike="noStrike">
                <a:solidFill>
                  <a:schemeClr val="dk2"/>
                </a:solidFill>
                <a:latin typeface="Arimo"/>
                <a:ea typeface="Arimo"/>
                <a:cs typeface="Arimo"/>
                <a:sym typeface="Arimo"/>
              </a:rPr>
              <a:t>Leads to cretinism, characterized by severe intellectual disability, hearing impairment, and motor deficits.</a:t>
            </a:r>
            <a:endParaRPr b="0" i="0" sz="3700" u="none" cap="none" strike="noStrike">
              <a:solidFill>
                <a:schemeClr val="dk2"/>
              </a:solidFill>
              <a:latin typeface="Arimo"/>
              <a:ea typeface="Arimo"/>
              <a:cs typeface="Arimo"/>
              <a:sym typeface="Arimo"/>
            </a:endParaRPr>
          </a:p>
          <a:p>
            <a:pPr indent="-349250" lvl="1" marL="914400" marR="0" rtl="0" algn="l">
              <a:lnSpc>
                <a:spcPct val="120000"/>
              </a:lnSpc>
              <a:spcBef>
                <a:spcPts val="1000"/>
              </a:spcBef>
              <a:spcAft>
                <a:spcPts val="0"/>
              </a:spcAft>
              <a:buClr>
                <a:schemeClr val="dk2"/>
              </a:buClr>
              <a:buSzPts val="1900"/>
              <a:buFont typeface="Arimo"/>
              <a:buChar char="○"/>
            </a:pPr>
            <a:r>
              <a:rPr b="0" i="0" lang="en-US" sz="3700" u="none" cap="none" strike="noStrike">
                <a:solidFill>
                  <a:schemeClr val="dk2"/>
                </a:solidFill>
                <a:latin typeface="Arimo"/>
                <a:ea typeface="Arimo"/>
                <a:cs typeface="Arimo"/>
                <a:sym typeface="Arimo"/>
              </a:rPr>
              <a:t>Mild-to-moderate iodine deficiency linked to reduced IQ levels by 10-15 points​</a:t>
            </a:r>
            <a:endParaRPr b="0" i="0" sz="3700" u="none" cap="none" strike="noStrike">
              <a:solidFill>
                <a:schemeClr val="dk2"/>
              </a:solidFill>
              <a:latin typeface="Arimo"/>
              <a:ea typeface="Arimo"/>
              <a:cs typeface="Arimo"/>
              <a:sym typeface="Arimo"/>
            </a:endParaRPr>
          </a:p>
          <a:p>
            <a:pPr indent="-349250" lvl="0" marL="457200" marR="0" rtl="0" algn="l">
              <a:lnSpc>
                <a:spcPct val="120000"/>
              </a:lnSpc>
              <a:spcBef>
                <a:spcPts val="100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Prevention:</a:t>
            </a:r>
            <a:endParaRPr b="1" i="0" sz="3700" u="none" cap="none" strike="noStrike">
              <a:solidFill>
                <a:schemeClr val="dk2"/>
              </a:solidFill>
              <a:latin typeface="Arimo"/>
              <a:ea typeface="Arimo"/>
              <a:cs typeface="Arimo"/>
              <a:sym typeface="Arimo"/>
            </a:endParaRPr>
          </a:p>
          <a:p>
            <a:pPr indent="-349250" lvl="1" marL="914400" marR="0" rtl="0" algn="l">
              <a:lnSpc>
                <a:spcPct val="120000"/>
              </a:lnSpc>
              <a:spcBef>
                <a:spcPts val="1000"/>
              </a:spcBef>
              <a:spcAft>
                <a:spcPts val="0"/>
              </a:spcAft>
              <a:buClr>
                <a:schemeClr val="dk2"/>
              </a:buClr>
              <a:buSzPts val="1900"/>
              <a:buFont typeface="Arimo"/>
              <a:buChar char="○"/>
            </a:pPr>
            <a:r>
              <a:rPr b="0" i="0" lang="en-US" sz="3700" u="none" cap="none" strike="noStrike">
                <a:solidFill>
                  <a:schemeClr val="dk2"/>
                </a:solidFill>
                <a:latin typeface="Arimo"/>
                <a:ea typeface="Arimo"/>
                <a:cs typeface="Arimo"/>
                <a:sym typeface="Arimo"/>
              </a:rPr>
              <a:t>Universal salt iodization</a:t>
            </a:r>
            <a:endParaRPr b="0" i="0" sz="3700" u="none" cap="none" strike="noStrike">
              <a:solidFill>
                <a:schemeClr val="dk2"/>
              </a:solidFill>
              <a:latin typeface="Arimo"/>
              <a:ea typeface="Arimo"/>
              <a:cs typeface="Arimo"/>
              <a:sym typeface="Arimo"/>
            </a:endParaRPr>
          </a:p>
          <a:p>
            <a:pPr indent="-349250" lvl="1" marL="914400" marR="0" rtl="0" algn="l">
              <a:lnSpc>
                <a:spcPct val="120000"/>
              </a:lnSpc>
              <a:spcBef>
                <a:spcPts val="1000"/>
              </a:spcBef>
              <a:spcAft>
                <a:spcPts val="1000"/>
              </a:spcAft>
              <a:buClr>
                <a:schemeClr val="dk2"/>
              </a:buClr>
              <a:buSzPts val="1900"/>
              <a:buFont typeface="Arimo"/>
              <a:buChar char="○"/>
            </a:pPr>
            <a:r>
              <a:rPr b="0" i="0" lang="en-US" sz="3700" u="none" cap="none" strike="noStrike">
                <a:solidFill>
                  <a:schemeClr val="dk2"/>
                </a:solidFill>
                <a:latin typeface="Arimo"/>
                <a:ea typeface="Arimo"/>
                <a:cs typeface="Arimo"/>
                <a:sym typeface="Arimo"/>
              </a:rPr>
              <a:t>Supplementation for pregnant women and lactating mothers.</a:t>
            </a:r>
            <a:endParaRPr b="0" i="0" sz="3700" u="none" cap="none" strike="noStrike">
              <a:solidFill>
                <a:schemeClr val="dk2"/>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5" name="Shape 145"/>
        <p:cNvGrpSpPr/>
        <p:nvPr/>
      </p:nvGrpSpPr>
      <p:grpSpPr>
        <a:xfrm>
          <a:off x="0" y="0"/>
          <a:ext cx="0" cy="0"/>
          <a:chOff x="0" y="0"/>
          <a:chExt cx="0" cy="0"/>
        </a:xfrm>
      </p:grpSpPr>
      <p:sp>
        <p:nvSpPr>
          <p:cNvPr id="146" name="Google Shape;146;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47" name="Google Shape;147;p6"/>
          <p:cNvSpPr txBox="1"/>
          <p:nvPr/>
        </p:nvSpPr>
        <p:spPr>
          <a:xfrm>
            <a:off x="901825"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Iron Deficiency</a:t>
            </a:r>
            <a:endParaRPr b="1" i="0" sz="6900" u="none" cap="none" strike="noStrike">
              <a:solidFill>
                <a:srgbClr val="F37221"/>
              </a:solidFill>
              <a:latin typeface="Alice"/>
              <a:ea typeface="Alice"/>
              <a:cs typeface="Alice"/>
              <a:sym typeface="Alice"/>
            </a:endParaRPr>
          </a:p>
        </p:txBody>
      </p:sp>
      <p:sp>
        <p:nvSpPr>
          <p:cNvPr id="148" name="Google Shape;148;p6"/>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49" name="Google Shape;149;p6"/>
          <p:cNvSpPr txBox="1"/>
          <p:nvPr/>
        </p:nvSpPr>
        <p:spPr>
          <a:xfrm>
            <a:off x="993475" y="966600"/>
            <a:ext cx="15861600" cy="7846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24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Role of Iron: </a:t>
            </a:r>
            <a:r>
              <a:rPr b="0" i="0" lang="en-US" sz="3400" u="none" cap="none" strike="noStrike">
                <a:solidFill>
                  <a:schemeClr val="dk2"/>
                </a:solidFill>
                <a:latin typeface="Arimo"/>
                <a:ea typeface="Arimo"/>
                <a:cs typeface="Arimo"/>
                <a:sym typeface="Arimo"/>
              </a:rPr>
              <a:t>Iron is crucial for neurotransmitter synthesis (dopamine, serotonin), myelination, and dendritic growth in the hippocampus, which is responsible for learning and memory​</a:t>
            </a:r>
            <a:endParaRPr b="0" i="0" sz="3400" u="none" cap="none" strike="noStrike">
              <a:solidFill>
                <a:schemeClr val="dk2"/>
              </a:solidFill>
              <a:latin typeface="Arimo"/>
              <a:ea typeface="Arimo"/>
              <a:cs typeface="Arimo"/>
              <a:sym typeface="Arimo"/>
            </a:endParaRPr>
          </a:p>
          <a:p>
            <a:pPr indent="-330200" lvl="0" marL="457200" marR="0" rtl="0" algn="l">
              <a:lnSpc>
                <a:spcPct val="124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Impact on Neurodevelopment:</a:t>
            </a:r>
            <a:endParaRPr b="1" i="0" sz="3400" u="none" cap="none" strike="noStrike">
              <a:solidFill>
                <a:schemeClr val="dk2"/>
              </a:solidFill>
              <a:latin typeface="Arimo"/>
              <a:ea typeface="Arimo"/>
              <a:cs typeface="Arimo"/>
              <a:sym typeface="Arimo"/>
            </a:endParaRPr>
          </a:p>
          <a:p>
            <a:pPr indent="-330200" lvl="1" marL="914400" marR="0" rtl="0" algn="l">
              <a:lnSpc>
                <a:spcPct val="124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Short-term:</a:t>
            </a:r>
            <a:r>
              <a:rPr b="0" i="0" lang="en-US" sz="3400" u="none" cap="none" strike="noStrike">
                <a:solidFill>
                  <a:schemeClr val="dk2"/>
                </a:solidFill>
                <a:latin typeface="Arimo"/>
                <a:ea typeface="Arimo"/>
                <a:cs typeface="Arimo"/>
                <a:sym typeface="Arimo"/>
              </a:rPr>
              <a:t> Poor attention span, delayed motor development, and reduced IQ.</a:t>
            </a:r>
            <a:endParaRPr b="0" i="0" sz="3400" u="none" cap="none" strike="noStrike">
              <a:solidFill>
                <a:schemeClr val="dk2"/>
              </a:solidFill>
              <a:latin typeface="Arimo"/>
              <a:ea typeface="Arimo"/>
              <a:cs typeface="Arimo"/>
              <a:sym typeface="Arimo"/>
            </a:endParaRPr>
          </a:p>
          <a:p>
            <a:pPr indent="-330200" lvl="1" marL="914400" marR="0" rtl="0" algn="l">
              <a:lnSpc>
                <a:spcPct val="124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Long-term:</a:t>
            </a:r>
            <a:r>
              <a:rPr b="0" i="0" lang="en-US" sz="3400" u="none" cap="none" strike="noStrike">
                <a:solidFill>
                  <a:schemeClr val="dk2"/>
                </a:solidFill>
                <a:latin typeface="Arimo"/>
                <a:ea typeface="Arimo"/>
                <a:cs typeface="Arimo"/>
                <a:sym typeface="Arimo"/>
              </a:rPr>
              <a:t> Altered hippocampal structure, irreversible cognitive impairments if not addressed during early childhood</a:t>
            </a:r>
            <a:endParaRPr b="0" i="0" sz="3400" u="none" cap="none" strike="noStrike">
              <a:solidFill>
                <a:schemeClr val="dk2"/>
              </a:solidFill>
              <a:latin typeface="Arimo"/>
              <a:ea typeface="Arimo"/>
              <a:cs typeface="Arimo"/>
              <a:sym typeface="Arimo"/>
            </a:endParaRPr>
          </a:p>
          <a:p>
            <a:pPr indent="-330200" lvl="0" marL="457200" marR="0" rtl="0" algn="l">
              <a:lnSpc>
                <a:spcPct val="124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Management:</a:t>
            </a:r>
            <a:endParaRPr b="1" i="0" sz="3400" u="none" cap="none" strike="noStrike">
              <a:solidFill>
                <a:schemeClr val="dk2"/>
              </a:solidFill>
              <a:latin typeface="Arimo"/>
              <a:ea typeface="Arimo"/>
              <a:cs typeface="Arimo"/>
              <a:sym typeface="Arimo"/>
            </a:endParaRPr>
          </a:p>
          <a:p>
            <a:pPr indent="-330200" lvl="1" marL="914400" marR="0" rtl="0" algn="l">
              <a:lnSpc>
                <a:spcPct val="124000"/>
              </a:lnSpc>
              <a:spcBef>
                <a:spcPts val="0"/>
              </a:spcBef>
              <a:spcAft>
                <a:spcPts val="0"/>
              </a:spcAft>
              <a:buClr>
                <a:schemeClr val="dk2"/>
              </a:buClr>
              <a:buSzPts val="1600"/>
              <a:buFont typeface="Arimo"/>
              <a:buChar char="○"/>
            </a:pPr>
            <a:r>
              <a:rPr b="0" i="0" lang="en-US" sz="3400" u="none" cap="none" strike="noStrike">
                <a:solidFill>
                  <a:schemeClr val="dk2"/>
                </a:solidFill>
                <a:latin typeface="Arimo"/>
                <a:ea typeface="Arimo"/>
                <a:cs typeface="Arimo"/>
                <a:sym typeface="Arimo"/>
              </a:rPr>
              <a:t>Routine screening (hemoglobin, ferritin levels) in infants.</a:t>
            </a:r>
            <a:endParaRPr b="0" i="0" sz="3400" u="none" cap="none" strike="noStrike">
              <a:solidFill>
                <a:schemeClr val="dk2"/>
              </a:solidFill>
              <a:latin typeface="Arimo"/>
              <a:ea typeface="Arimo"/>
              <a:cs typeface="Arimo"/>
              <a:sym typeface="Arimo"/>
            </a:endParaRPr>
          </a:p>
          <a:p>
            <a:pPr indent="-330200" lvl="1" marL="914400" marR="0" rtl="0" algn="l">
              <a:lnSpc>
                <a:spcPct val="124000"/>
              </a:lnSpc>
              <a:spcBef>
                <a:spcPts val="0"/>
              </a:spcBef>
              <a:spcAft>
                <a:spcPts val="0"/>
              </a:spcAft>
              <a:buClr>
                <a:schemeClr val="dk2"/>
              </a:buClr>
              <a:buSzPts val="1600"/>
              <a:buFont typeface="Arimo"/>
              <a:buChar char="○"/>
            </a:pPr>
            <a:r>
              <a:rPr b="0" i="0" lang="en-US" sz="3400" u="none" cap="none" strike="noStrike">
                <a:solidFill>
                  <a:schemeClr val="dk2"/>
                </a:solidFill>
                <a:latin typeface="Arimo"/>
                <a:ea typeface="Arimo"/>
                <a:cs typeface="Arimo"/>
                <a:sym typeface="Arimo"/>
              </a:rPr>
              <a:t>Dietary interventions: iron-fortified cereals, meats, legumes, and iron supplementation as indicated​</a:t>
            </a:r>
            <a:endParaRPr b="0" i="0" sz="3400" u="none" cap="none" strike="noStrike">
              <a:solidFill>
                <a:schemeClr val="dk2"/>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57" name="Shape 157"/>
        <p:cNvGrpSpPr/>
        <p:nvPr/>
      </p:nvGrpSpPr>
      <p:grpSpPr>
        <a:xfrm>
          <a:off x="0" y="0"/>
          <a:ext cx="0" cy="0"/>
          <a:chOff x="0" y="0"/>
          <a:chExt cx="0" cy="0"/>
        </a:xfrm>
      </p:grpSpPr>
      <p:sp>
        <p:nvSpPr>
          <p:cNvPr id="158" name="Google Shape;158;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9" name="Google Shape;159;p7"/>
          <p:cNvSpPr txBox="1"/>
          <p:nvPr/>
        </p:nvSpPr>
        <p:spPr>
          <a:xfrm>
            <a:off x="901825" y="-115675"/>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Zinc Deficiency </a:t>
            </a:r>
            <a:endParaRPr b="1" i="0" sz="6900" u="none" cap="none" strike="noStrike">
              <a:solidFill>
                <a:srgbClr val="F37221"/>
              </a:solidFill>
              <a:latin typeface="Alice"/>
              <a:ea typeface="Alice"/>
              <a:cs typeface="Alice"/>
              <a:sym typeface="Alice"/>
            </a:endParaRPr>
          </a:p>
        </p:txBody>
      </p:sp>
      <p:sp>
        <p:nvSpPr>
          <p:cNvPr id="160" name="Google Shape;160;p7"/>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61" name="Google Shape;161;p7"/>
          <p:cNvSpPr txBox="1"/>
          <p:nvPr/>
        </p:nvSpPr>
        <p:spPr>
          <a:xfrm>
            <a:off x="993475" y="870900"/>
            <a:ext cx="15497700" cy="80787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35000"/>
              </a:lnSpc>
              <a:spcBef>
                <a:spcPts val="0"/>
              </a:spcBef>
              <a:spcAft>
                <a:spcPts val="0"/>
              </a:spcAft>
              <a:buClr>
                <a:schemeClr val="dk2"/>
              </a:buClr>
              <a:buSzPts val="2100"/>
              <a:buFont typeface="Arimo"/>
              <a:buChar char="●"/>
            </a:pPr>
            <a:r>
              <a:rPr b="1" i="0" lang="en-US" sz="3900" u="none" cap="none" strike="noStrike">
                <a:solidFill>
                  <a:schemeClr val="dk2"/>
                </a:solidFill>
                <a:latin typeface="Arimo"/>
                <a:ea typeface="Arimo"/>
                <a:cs typeface="Arimo"/>
                <a:sym typeface="Arimo"/>
              </a:rPr>
              <a:t>Importance of Zinc:</a:t>
            </a:r>
            <a:endParaRPr b="1" i="0" sz="3900" u="none" cap="none" strike="noStrike">
              <a:solidFill>
                <a:schemeClr val="dk2"/>
              </a:solidFill>
              <a:latin typeface="Arimo"/>
              <a:ea typeface="Arimo"/>
              <a:cs typeface="Arimo"/>
              <a:sym typeface="Arimo"/>
            </a:endParaRPr>
          </a:p>
          <a:p>
            <a:pPr indent="-361950" lvl="0" marL="457200" marR="0" rtl="0" algn="l">
              <a:lnSpc>
                <a:spcPct val="135000"/>
              </a:lnSpc>
              <a:spcBef>
                <a:spcPts val="0"/>
              </a:spcBef>
              <a:spcAft>
                <a:spcPts val="0"/>
              </a:spcAft>
              <a:buClr>
                <a:schemeClr val="dk2"/>
              </a:buClr>
              <a:buSzPts val="2100"/>
              <a:buFont typeface="Arimo"/>
              <a:buChar char="●"/>
            </a:pPr>
            <a:r>
              <a:rPr b="0" i="0" lang="en-US" sz="3900" u="none" cap="none" strike="noStrike">
                <a:solidFill>
                  <a:schemeClr val="dk2"/>
                </a:solidFill>
                <a:latin typeface="Arimo"/>
                <a:ea typeface="Arimo"/>
                <a:cs typeface="Arimo"/>
                <a:sym typeface="Arimo"/>
              </a:rPr>
              <a:t>Critical for DNA synthesis, cellular division, neurotransmitter function, and synaptic plasticity​</a:t>
            </a:r>
            <a:endParaRPr b="0" i="0" sz="3900" u="none" cap="none" strike="noStrike">
              <a:solidFill>
                <a:schemeClr val="dk2"/>
              </a:solidFill>
              <a:latin typeface="Arimo"/>
              <a:ea typeface="Arimo"/>
              <a:cs typeface="Arimo"/>
              <a:sym typeface="Arimo"/>
            </a:endParaRPr>
          </a:p>
          <a:p>
            <a:pPr indent="-361950" lvl="0" marL="457200" marR="0" rtl="0" algn="l">
              <a:lnSpc>
                <a:spcPct val="135000"/>
              </a:lnSpc>
              <a:spcBef>
                <a:spcPts val="0"/>
              </a:spcBef>
              <a:spcAft>
                <a:spcPts val="0"/>
              </a:spcAft>
              <a:buClr>
                <a:schemeClr val="dk2"/>
              </a:buClr>
              <a:buSzPts val="2100"/>
              <a:buFont typeface="Arimo"/>
              <a:buChar char="●"/>
            </a:pPr>
            <a:r>
              <a:rPr b="1" i="0" lang="en-US" sz="3900" u="none" cap="none" strike="noStrike">
                <a:solidFill>
                  <a:schemeClr val="dk2"/>
                </a:solidFill>
                <a:latin typeface="Arimo"/>
                <a:ea typeface="Arimo"/>
                <a:cs typeface="Arimo"/>
                <a:sym typeface="Arimo"/>
              </a:rPr>
              <a:t>Deficiency Outcomes:</a:t>
            </a:r>
            <a:endParaRPr b="1" i="0" sz="3900" u="none" cap="none" strike="noStrike">
              <a:solidFill>
                <a:schemeClr val="dk2"/>
              </a:solidFill>
              <a:latin typeface="Arimo"/>
              <a:ea typeface="Arimo"/>
              <a:cs typeface="Arimo"/>
              <a:sym typeface="Arimo"/>
            </a:endParaRPr>
          </a:p>
          <a:p>
            <a:pPr indent="-361950" lvl="1" marL="914400" marR="0" rtl="0" algn="l">
              <a:lnSpc>
                <a:spcPct val="135000"/>
              </a:lnSpc>
              <a:spcBef>
                <a:spcPts val="0"/>
              </a:spcBef>
              <a:spcAft>
                <a:spcPts val="0"/>
              </a:spcAft>
              <a:buClr>
                <a:schemeClr val="dk2"/>
              </a:buClr>
              <a:buSzPts val="2100"/>
              <a:buFont typeface="Arimo"/>
              <a:buChar char="○"/>
            </a:pPr>
            <a:r>
              <a:rPr b="0" i="0" lang="en-US" sz="3900" u="none" cap="none" strike="noStrike">
                <a:solidFill>
                  <a:schemeClr val="dk2"/>
                </a:solidFill>
                <a:latin typeface="Arimo"/>
                <a:ea typeface="Arimo"/>
                <a:cs typeface="Arimo"/>
                <a:sym typeface="Arimo"/>
              </a:rPr>
              <a:t>Impaired attention, reduced cognitive function, and delayed motor skills.</a:t>
            </a:r>
            <a:endParaRPr b="0" i="0" sz="3900" u="none" cap="none" strike="noStrike">
              <a:solidFill>
                <a:schemeClr val="dk2"/>
              </a:solidFill>
              <a:latin typeface="Arimo"/>
              <a:ea typeface="Arimo"/>
              <a:cs typeface="Arimo"/>
              <a:sym typeface="Arimo"/>
            </a:endParaRPr>
          </a:p>
          <a:p>
            <a:pPr indent="-361950" lvl="0" marL="457200" marR="0" rtl="0" algn="l">
              <a:lnSpc>
                <a:spcPct val="135000"/>
              </a:lnSpc>
              <a:spcBef>
                <a:spcPts val="0"/>
              </a:spcBef>
              <a:spcAft>
                <a:spcPts val="0"/>
              </a:spcAft>
              <a:buClr>
                <a:schemeClr val="dk2"/>
              </a:buClr>
              <a:buSzPts val="2100"/>
              <a:buFont typeface="Arimo"/>
              <a:buChar char="●"/>
            </a:pPr>
            <a:r>
              <a:rPr b="1" i="0" lang="en-US" sz="3900" u="none" cap="none" strike="noStrike">
                <a:solidFill>
                  <a:schemeClr val="dk2"/>
                </a:solidFill>
                <a:latin typeface="Arimo"/>
                <a:ea typeface="Arimo"/>
                <a:cs typeface="Arimo"/>
                <a:sym typeface="Arimo"/>
              </a:rPr>
              <a:t>Prevention:</a:t>
            </a:r>
            <a:r>
              <a:rPr b="0" i="0" lang="en-US" sz="3900" u="none" cap="none" strike="noStrike">
                <a:solidFill>
                  <a:schemeClr val="dk2"/>
                </a:solidFill>
                <a:latin typeface="Arimo"/>
                <a:ea typeface="Arimo"/>
                <a:cs typeface="Arimo"/>
                <a:sym typeface="Arimo"/>
              </a:rPr>
              <a:t> Incorporating zinc-rich foods such as meat, seafood, dairy, beans, and fortified cereals.</a:t>
            </a:r>
            <a:endParaRPr b="0" i="0" sz="3900" u="none" cap="none" strike="noStrike">
              <a:solidFill>
                <a:schemeClr val="dk2"/>
              </a:solidFill>
              <a:latin typeface="Arimo"/>
              <a:ea typeface="Arimo"/>
              <a:cs typeface="Arimo"/>
              <a:sym typeface="Arimo"/>
            </a:endParaRPr>
          </a:p>
          <a:p>
            <a:pPr indent="-361950" lvl="0" marL="457200" marR="0" rtl="0" algn="l">
              <a:lnSpc>
                <a:spcPct val="135000"/>
              </a:lnSpc>
              <a:spcBef>
                <a:spcPts val="0"/>
              </a:spcBef>
              <a:spcAft>
                <a:spcPts val="0"/>
              </a:spcAft>
              <a:buClr>
                <a:schemeClr val="dk2"/>
              </a:buClr>
              <a:buSzPts val="2100"/>
              <a:buFont typeface="Arimo"/>
              <a:buChar char="●"/>
            </a:pPr>
            <a:r>
              <a:rPr b="0" i="0" lang="en-US" sz="3900" u="none" cap="none" strike="noStrike">
                <a:solidFill>
                  <a:schemeClr val="dk2"/>
                </a:solidFill>
                <a:latin typeface="Arimo"/>
                <a:ea typeface="Arimo"/>
                <a:cs typeface="Arimo"/>
                <a:sym typeface="Arimo"/>
              </a:rPr>
              <a:t>Zinc supplementation in zinc-deficient children improved cognitive outcomes, particularly in verbal and non-verbal learning​</a:t>
            </a:r>
            <a:endParaRPr b="0" i="0" sz="3900" u="none" cap="none" strike="noStrike">
              <a:solidFill>
                <a:schemeClr val="dk2"/>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69" name="Shape 169"/>
        <p:cNvGrpSpPr/>
        <p:nvPr/>
      </p:nvGrpSpPr>
      <p:grpSpPr>
        <a:xfrm>
          <a:off x="0" y="0"/>
          <a:ext cx="0" cy="0"/>
          <a:chOff x="0" y="0"/>
          <a:chExt cx="0" cy="0"/>
        </a:xfrm>
      </p:grpSpPr>
      <p:sp>
        <p:nvSpPr>
          <p:cNvPr id="170" name="Google Shape;170;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1" name="Google Shape;171;p8"/>
          <p:cNvSpPr txBox="1"/>
          <p:nvPr/>
        </p:nvSpPr>
        <p:spPr>
          <a:xfrm>
            <a:off x="901850"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Vitamin B12 and Folic acid</a:t>
            </a:r>
            <a:endParaRPr b="1" i="0" sz="6900" u="none" cap="none" strike="noStrike">
              <a:solidFill>
                <a:srgbClr val="F37221"/>
              </a:solidFill>
              <a:latin typeface="Alice"/>
              <a:ea typeface="Alice"/>
              <a:cs typeface="Alice"/>
              <a:sym typeface="Alice"/>
            </a:endParaRPr>
          </a:p>
        </p:txBody>
      </p:sp>
      <p:sp>
        <p:nvSpPr>
          <p:cNvPr id="172" name="Google Shape;172;p8"/>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73" name="Google Shape;173;p8"/>
          <p:cNvSpPr txBox="1"/>
          <p:nvPr/>
        </p:nvSpPr>
        <p:spPr>
          <a:xfrm>
            <a:off x="1182650" y="1062000"/>
            <a:ext cx="15400200" cy="7616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20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Folic Acid:</a:t>
            </a:r>
            <a:r>
              <a:rPr b="0" i="0" lang="en-US" sz="3400" u="none" cap="none" strike="noStrike">
                <a:solidFill>
                  <a:schemeClr val="dk2"/>
                </a:solidFill>
                <a:latin typeface="Arimo"/>
                <a:ea typeface="Arimo"/>
                <a:cs typeface="Arimo"/>
                <a:sym typeface="Arimo"/>
              </a:rPr>
              <a:t> </a:t>
            </a:r>
            <a:endParaRPr b="0" i="0" sz="3400" u="none" cap="none" strike="noStrike">
              <a:solidFill>
                <a:schemeClr val="dk2"/>
              </a:solidFill>
              <a:latin typeface="Arimo"/>
              <a:ea typeface="Arimo"/>
              <a:cs typeface="Arimo"/>
              <a:sym typeface="Arimo"/>
            </a:endParaRPr>
          </a:p>
          <a:p>
            <a:pPr indent="-330200" lvl="1" marL="914400" marR="0" rtl="0" algn="l">
              <a:lnSpc>
                <a:spcPct val="120000"/>
              </a:lnSpc>
              <a:spcBef>
                <a:spcPts val="0"/>
              </a:spcBef>
              <a:spcAft>
                <a:spcPts val="0"/>
              </a:spcAft>
              <a:buClr>
                <a:schemeClr val="dk2"/>
              </a:buClr>
              <a:buSzPts val="1600"/>
              <a:buFont typeface="Arimo"/>
              <a:buChar char="○"/>
            </a:pPr>
            <a:r>
              <a:rPr b="0" i="0" lang="en-US" sz="3400" u="none" cap="none" strike="noStrike">
                <a:solidFill>
                  <a:schemeClr val="dk2"/>
                </a:solidFill>
                <a:latin typeface="Arimo"/>
                <a:ea typeface="Arimo"/>
                <a:cs typeface="Arimo"/>
                <a:sym typeface="Arimo"/>
              </a:rPr>
              <a:t>Essential for DNA synthesis, repair, and methylation. Supports the formation of the neural tube in early gestation</a:t>
            </a:r>
            <a:endParaRPr b="0" i="0" sz="3400" u="none" cap="none" strike="noStrike">
              <a:solidFill>
                <a:schemeClr val="dk2"/>
              </a:solidFill>
              <a:latin typeface="Arimo"/>
              <a:ea typeface="Arimo"/>
              <a:cs typeface="Arimo"/>
              <a:sym typeface="Arimo"/>
            </a:endParaRPr>
          </a:p>
          <a:p>
            <a:pPr indent="-330200" lvl="1" marL="914400" marR="0" rtl="0" algn="l">
              <a:lnSpc>
                <a:spcPct val="120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Deficiency</a:t>
            </a:r>
            <a:r>
              <a:rPr b="0" i="0" lang="en-US" sz="3400" u="none" cap="none" strike="noStrike">
                <a:solidFill>
                  <a:schemeClr val="dk2"/>
                </a:solidFill>
                <a:latin typeface="Arimo"/>
                <a:ea typeface="Arimo"/>
                <a:cs typeface="Arimo"/>
                <a:sym typeface="Arimo"/>
              </a:rPr>
              <a:t> during pregnancy linked to neural tube defects (e.g., spina bifida) and developmental delays in children.</a:t>
            </a:r>
            <a:endParaRPr b="0" i="0" sz="3400" u="none" cap="none" strike="noStrike">
              <a:solidFill>
                <a:schemeClr val="dk2"/>
              </a:solidFill>
              <a:latin typeface="Arimo"/>
              <a:ea typeface="Arimo"/>
              <a:cs typeface="Arimo"/>
              <a:sym typeface="Arimo"/>
            </a:endParaRPr>
          </a:p>
          <a:p>
            <a:pPr indent="-330200" lvl="0" marL="457200" marR="0" rtl="0" algn="l">
              <a:lnSpc>
                <a:spcPct val="120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Vitamin B12: </a:t>
            </a:r>
            <a:endParaRPr b="1" i="0" sz="3400" u="none" cap="none" strike="noStrike">
              <a:solidFill>
                <a:schemeClr val="dk2"/>
              </a:solidFill>
              <a:latin typeface="Arimo"/>
              <a:ea typeface="Arimo"/>
              <a:cs typeface="Arimo"/>
              <a:sym typeface="Arimo"/>
            </a:endParaRPr>
          </a:p>
          <a:p>
            <a:pPr indent="-330200" lvl="1" marL="914400" marR="0" rtl="0" algn="l">
              <a:lnSpc>
                <a:spcPct val="120000"/>
              </a:lnSpc>
              <a:spcBef>
                <a:spcPts val="0"/>
              </a:spcBef>
              <a:spcAft>
                <a:spcPts val="0"/>
              </a:spcAft>
              <a:buClr>
                <a:schemeClr val="dk2"/>
              </a:buClr>
              <a:buSzPts val="1600"/>
              <a:buFont typeface="Arimo"/>
              <a:buChar char="○"/>
            </a:pPr>
            <a:r>
              <a:rPr b="0" i="0" lang="en-US" sz="3400" u="none" cap="none" strike="noStrike">
                <a:solidFill>
                  <a:schemeClr val="dk2"/>
                </a:solidFill>
                <a:latin typeface="Arimo"/>
                <a:ea typeface="Arimo"/>
                <a:cs typeface="Arimo"/>
                <a:sym typeface="Arimo"/>
              </a:rPr>
              <a:t>Vital for myelin formation, neuronal function, and neurotransmitter synthesis.</a:t>
            </a:r>
            <a:endParaRPr b="0" i="0" sz="3400" u="none" cap="none" strike="noStrike">
              <a:solidFill>
                <a:schemeClr val="dk2"/>
              </a:solidFill>
              <a:latin typeface="Arimo"/>
              <a:ea typeface="Arimo"/>
              <a:cs typeface="Arimo"/>
              <a:sym typeface="Arimo"/>
            </a:endParaRPr>
          </a:p>
          <a:p>
            <a:pPr indent="-330200" lvl="1" marL="914400" marR="0" rtl="0" algn="l">
              <a:lnSpc>
                <a:spcPct val="120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Deficiency</a:t>
            </a:r>
            <a:r>
              <a:rPr b="0" i="0" lang="en-US" sz="3400" u="none" cap="none" strike="noStrike">
                <a:solidFill>
                  <a:schemeClr val="dk2"/>
                </a:solidFill>
                <a:latin typeface="Arimo"/>
                <a:ea typeface="Arimo"/>
                <a:cs typeface="Arimo"/>
                <a:sym typeface="Arimo"/>
              </a:rPr>
              <a:t> leads to delayed myelination, cognitive deficits, and neurodegenerative symptoms.</a:t>
            </a:r>
            <a:endParaRPr b="0" i="0" sz="3400" u="none" cap="none" strike="noStrike">
              <a:solidFill>
                <a:schemeClr val="dk2"/>
              </a:solidFill>
              <a:latin typeface="Arimo"/>
              <a:ea typeface="Arimo"/>
              <a:cs typeface="Arimo"/>
              <a:sym typeface="Arimo"/>
            </a:endParaRPr>
          </a:p>
          <a:p>
            <a:pPr indent="-330200" lvl="0" marL="457200" marR="0" rtl="0" algn="l">
              <a:lnSpc>
                <a:spcPct val="120000"/>
              </a:lnSpc>
              <a:spcBef>
                <a:spcPts val="0"/>
              </a:spcBef>
              <a:spcAft>
                <a:spcPts val="0"/>
              </a:spcAft>
              <a:buClr>
                <a:schemeClr val="dk2"/>
              </a:buClr>
              <a:buSzPts val="1600"/>
              <a:buFont typeface="Arimo"/>
              <a:buChar char="●"/>
            </a:pPr>
            <a:r>
              <a:rPr b="1" i="0" lang="en-US" sz="3400" u="none" cap="none" strike="noStrike">
                <a:solidFill>
                  <a:schemeClr val="dk2"/>
                </a:solidFill>
                <a:latin typeface="Arimo"/>
                <a:ea typeface="Arimo"/>
                <a:cs typeface="Arimo"/>
                <a:sym typeface="Arimo"/>
              </a:rPr>
              <a:t>Intervention:</a:t>
            </a:r>
            <a:r>
              <a:rPr b="0" i="0" lang="en-US" sz="3400" u="none" cap="none" strike="noStrike">
                <a:solidFill>
                  <a:schemeClr val="dk2"/>
                </a:solidFill>
                <a:latin typeface="Arimo"/>
                <a:ea typeface="Arimo"/>
                <a:cs typeface="Arimo"/>
                <a:sym typeface="Arimo"/>
              </a:rPr>
              <a:t> Folic acid fortification programs, maternal supplementation during pregnancy.</a:t>
            </a:r>
            <a:endParaRPr b="0" i="0" sz="3400" u="none" cap="none" strike="noStrike">
              <a:solidFill>
                <a:schemeClr val="dk2"/>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1" name="Shape 181"/>
        <p:cNvGrpSpPr/>
        <p:nvPr/>
      </p:nvGrpSpPr>
      <p:grpSpPr>
        <a:xfrm>
          <a:off x="0" y="0"/>
          <a:ext cx="0" cy="0"/>
          <a:chOff x="0" y="0"/>
          <a:chExt cx="0" cy="0"/>
        </a:xfrm>
      </p:grpSpPr>
      <p:sp>
        <p:nvSpPr>
          <p:cNvPr id="182" name="Google Shape;182;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3" name="Google Shape;183;p9"/>
          <p:cNvSpPr txBox="1"/>
          <p:nvPr/>
        </p:nvSpPr>
        <p:spPr>
          <a:xfrm>
            <a:off x="901850" y="0"/>
            <a:ext cx="15681000" cy="197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400" u="none" cap="none" strike="noStrike">
                <a:solidFill>
                  <a:srgbClr val="F37221"/>
                </a:solidFill>
                <a:latin typeface="Alice"/>
                <a:ea typeface="Alice"/>
                <a:cs typeface="Alice"/>
                <a:sym typeface="Alice"/>
              </a:rPr>
              <a:t>Emerging Role of Choline and Omega-3 Fatty Acids</a:t>
            </a:r>
            <a:endParaRPr b="1" i="0" sz="6400" u="none" cap="none" strike="noStrike">
              <a:solidFill>
                <a:srgbClr val="F37221"/>
              </a:solidFill>
              <a:latin typeface="Alice"/>
              <a:ea typeface="Alice"/>
              <a:cs typeface="Alice"/>
              <a:sym typeface="Alice"/>
            </a:endParaRPr>
          </a:p>
        </p:txBody>
      </p:sp>
      <p:sp>
        <p:nvSpPr>
          <p:cNvPr id="184" name="Google Shape;184;p9"/>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85" name="Google Shape;185;p9"/>
          <p:cNvSpPr txBox="1"/>
          <p:nvPr/>
        </p:nvSpPr>
        <p:spPr>
          <a:xfrm>
            <a:off x="901850" y="1899200"/>
            <a:ext cx="15497400" cy="6828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20000"/>
              </a:lnSpc>
              <a:spcBef>
                <a:spcPts val="100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Choline:</a:t>
            </a:r>
            <a:endParaRPr b="1" i="0" sz="3600" u="none" cap="none" strike="noStrike">
              <a:solidFill>
                <a:schemeClr val="dk2"/>
              </a:solidFill>
              <a:latin typeface="Arimo"/>
              <a:ea typeface="Arimo"/>
              <a:cs typeface="Arimo"/>
              <a:sym typeface="Arimo"/>
            </a:endParaRPr>
          </a:p>
          <a:p>
            <a:pPr indent="-342900" lvl="1" marL="914400" marR="0" rtl="0" algn="l">
              <a:lnSpc>
                <a:spcPct val="120000"/>
              </a:lnSpc>
              <a:spcBef>
                <a:spcPts val="1000"/>
              </a:spcBef>
              <a:spcAft>
                <a:spcPts val="0"/>
              </a:spcAft>
              <a:buClr>
                <a:schemeClr val="dk2"/>
              </a:buClr>
              <a:buSzPts val="1800"/>
              <a:buFont typeface="Arimo"/>
              <a:buChar char="○"/>
            </a:pPr>
            <a:r>
              <a:rPr b="0" i="0" lang="en-US" sz="3600" u="none" cap="none" strike="noStrike">
                <a:solidFill>
                  <a:schemeClr val="dk2"/>
                </a:solidFill>
                <a:latin typeface="Arimo"/>
                <a:ea typeface="Arimo"/>
                <a:cs typeface="Arimo"/>
                <a:sym typeface="Arimo"/>
              </a:rPr>
              <a:t>Essential for brain development, neurotransmitter acetylcholine production, and neural plasticity</a:t>
            </a:r>
            <a:endParaRPr b="0" i="0" sz="3600" u="none" cap="none" strike="noStrike">
              <a:solidFill>
                <a:schemeClr val="dk2"/>
              </a:solidFill>
              <a:latin typeface="Arimo"/>
              <a:ea typeface="Arimo"/>
              <a:cs typeface="Arimo"/>
              <a:sym typeface="Arimo"/>
            </a:endParaRPr>
          </a:p>
          <a:p>
            <a:pPr indent="-342900" lvl="1" marL="914400" marR="0" rtl="0" algn="l">
              <a:lnSpc>
                <a:spcPct val="120000"/>
              </a:lnSpc>
              <a:spcBef>
                <a:spcPts val="1000"/>
              </a:spcBef>
              <a:spcAft>
                <a:spcPts val="0"/>
              </a:spcAft>
              <a:buClr>
                <a:schemeClr val="dk2"/>
              </a:buClr>
              <a:buSzPts val="1800"/>
              <a:buFont typeface="Arimo"/>
              <a:buChar char="○"/>
            </a:pPr>
            <a:r>
              <a:rPr b="0" i="0" lang="en-US" sz="3600" u="none" cap="none" strike="noStrike">
                <a:solidFill>
                  <a:schemeClr val="dk2"/>
                </a:solidFill>
                <a:latin typeface="Arimo"/>
                <a:ea typeface="Arimo"/>
                <a:cs typeface="Arimo"/>
                <a:sym typeface="Arimo"/>
              </a:rPr>
              <a:t>Deficiency is linked to impaired memory and attention.</a:t>
            </a:r>
            <a:endParaRPr b="0" i="0" sz="3600" u="none" cap="none" strike="noStrike">
              <a:solidFill>
                <a:schemeClr val="dk2"/>
              </a:solidFill>
              <a:latin typeface="Arimo"/>
              <a:ea typeface="Arimo"/>
              <a:cs typeface="Arimo"/>
              <a:sym typeface="Arimo"/>
            </a:endParaRPr>
          </a:p>
          <a:p>
            <a:pPr indent="-342900" lvl="0" marL="457200" marR="0" rtl="0" algn="l">
              <a:lnSpc>
                <a:spcPct val="120000"/>
              </a:lnSpc>
              <a:spcBef>
                <a:spcPts val="100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Omega-3 Fatty Acids (DHA, EPA):</a:t>
            </a:r>
            <a:endParaRPr b="1" i="0" sz="3600" u="none" cap="none" strike="noStrike">
              <a:solidFill>
                <a:schemeClr val="dk2"/>
              </a:solidFill>
              <a:latin typeface="Arimo"/>
              <a:ea typeface="Arimo"/>
              <a:cs typeface="Arimo"/>
              <a:sym typeface="Arimo"/>
            </a:endParaRPr>
          </a:p>
          <a:p>
            <a:pPr indent="-342900" lvl="1" marL="914400" marR="0" rtl="0" algn="l">
              <a:lnSpc>
                <a:spcPct val="120000"/>
              </a:lnSpc>
              <a:spcBef>
                <a:spcPts val="1000"/>
              </a:spcBef>
              <a:spcAft>
                <a:spcPts val="0"/>
              </a:spcAft>
              <a:buClr>
                <a:schemeClr val="dk2"/>
              </a:buClr>
              <a:buSzPts val="1800"/>
              <a:buFont typeface="Arimo"/>
              <a:buChar char="○"/>
            </a:pPr>
            <a:r>
              <a:rPr b="0" i="0" lang="en-US" sz="3600" u="none" cap="none" strike="noStrike">
                <a:solidFill>
                  <a:schemeClr val="dk2"/>
                </a:solidFill>
                <a:latin typeface="Arimo"/>
                <a:ea typeface="Arimo"/>
                <a:cs typeface="Arimo"/>
                <a:sym typeface="Arimo"/>
              </a:rPr>
              <a:t>Integral for synaptogenesis, dendritic growth, and myelin development.</a:t>
            </a:r>
            <a:endParaRPr b="0" i="0" sz="3600" u="none" cap="none" strike="noStrike">
              <a:solidFill>
                <a:schemeClr val="dk2"/>
              </a:solidFill>
              <a:latin typeface="Arimo"/>
              <a:ea typeface="Arimo"/>
              <a:cs typeface="Arimo"/>
              <a:sym typeface="Arimo"/>
            </a:endParaRPr>
          </a:p>
          <a:p>
            <a:pPr indent="-342900" lvl="1" marL="914400" marR="0" rtl="0" algn="l">
              <a:lnSpc>
                <a:spcPct val="120000"/>
              </a:lnSpc>
              <a:spcBef>
                <a:spcPts val="1000"/>
              </a:spcBef>
              <a:spcAft>
                <a:spcPts val="0"/>
              </a:spcAft>
              <a:buClr>
                <a:schemeClr val="dk2"/>
              </a:buClr>
              <a:buSzPts val="1800"/>
              <a:buFont typeface="Arimo"/>
              <a:buChar char="○"/>
            </a:pPr>
            <a:r>
              <a:rPr b="0" i="0" lang="en-US" sz="3600" u="none" cap="none" strike="noStrike">
                <a:solidFill>
                  <a:schemeClr val="dk2"/>
                </a:solidFill>
                <a:latin typeface="Arimo"/>
                <a:ea typeface="Arimo"/>
                <a:cs typeface="Arimo"/>
                <a:sym typeface="Arimo"/>
              </a:rPr>
              <a:t>DHA supplementation improves cognitive and visual function in infants and toddlers​.</a:t>
            </a:r>
            <a:endParaRPr b="0" i="0" sz="3600" u="none" cap="none" strike="noStrike">
              <a:solidFill>
                <a:schemeClr val="dk2"/>
              </a:solidFill>
              <a:latin typeface="Arimo"/>
              <a:ea typeface="Arimo"/>
              <a:cs typeface="Arimo"/>
              <a:sym typeface="Arimo"/>
            </a:endParaRPr>
          </a:p>
          <a:p>
            <a:pPr indent="-342900" lvl="0" marL="457200" marR="0" rtl="0" algn="l">
              <a:lnSpc>
                <a:spcPct val="120000"/>
              </a:lnSpc>
              <a:spcBef>
                <a:spcPts val="100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Sources: </a:t>
            </a:r>
            <a:r>
              <a:rPr b="0" i="0" lang="en-US" sz="3600" u="none" cap="none" strike="noStrike">
                <a:solidFill>
                  <a:schemeClr val="dk2"/>
                </a:solidFill>
                <a:latin typeface="Arimo"/>
                <a:ea typeface="Arimo"/>
                <a:cs typeface="Arimo"/>
                <a:sym typeface="Arimo"/>
              </a:rPr>
              <a:t>Eggs, fish, nuts, and prenatal supplementation.</a:t>
            </a:r>
            <a:endParaRPr b="0" i="0" sz="3600" u="none" cap="none" strike="noStrike">
              <a:solidFill>
                <a:schemeClr val="dk2"/>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