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10287000" cx="18288000"/>
  <p:notesSz cx="6858000" cy="9144000"/>
  <p:embeddedFontLst>
    <p:embeddedFont>
      <p:font typeface="Roboto"/>
      <p:regular r:id="rId22"/>
      <p:bold r:id="rId23"/>
      <p:italic r:id="rId24"/>
      <p:boldItalic r:id="rId25"/>
    </p:embeddedFont>
    <p:embeddedFont>
      <p:font typeface="Arimo"/>
      <p:regular r:id="rId26"/>
      <p:bold r:id="rId27"/>
      <p:italic r:id="rId28"/>
      <p:boldItalic r:id="rId29"/>
    </p:embeddedFont>
    <p:embeddedFont>
      <p:font typeface="Alice"/>
      <p:regular r:id="rId30"/>
    </p:embeddedFont>
    <p:embeddedFont>
      <p:font typeface="Nunito Sans Black"/>
      <p:bold r:id="rId31"/>
      <p:boldItalic r:id="rId32"/>
    </p:embeddedFont>
    <p:embeddedFont>
      <p:font typeface="Nunito Sans"/>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GoogleSlidesCustomDataVersion2">
      <go:slidesCustomData xmlns:go="http://customooxmlschemas.google.com/" r:id="rId37" roundtripDataSignature="AMtx7mi4nZgMkmbWq+OPii4hsrUSUM/sZ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oboto-regular.fntdata"/><Relationship Id="rId21" Type="http://schemas.openxmlformats.org/officeDocument/2006/relationships/slide" Target="slides/slide16.xml"/><Relationship Id="rId24" Type="http://schemas.openxmlformats.org/officeDocument/2006/relationships/font" Target="fonts/Roboto-italic.fntdata"/><Relationship Id="rId23" Type="http://schemas.openxmlformats.org/officeDocument/2006/relationships/font" Target="fonts/Robo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Arimo-regular.fntdata"/><Relationship Id="rId25" Type="http://schemas.openxmlformats.org/officeDocument/2006/relationships/font" Target="fonts/Roboto-boldItalic.fntdata"/><Relationship Id="rId28" Type="http://schemas.openxmlformats.org/officeDocument/2006/relationships/font" Target="fonts/Arimo-italic.fntdata"/><Relationship Id="rId27" Type="http://schemas.openxmlformats.org/officeDocument/2006/relationships/font" Target="fonts/Arim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Arimo-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NunitoSansBlack-bold.fntdata"/><Relationship Id="rId30" Type="http://schemas.openxmlformats.org/officeDocument/2006/relationships/font" Target="fonts/Alice-regular.fntdata"/><Relationship Id="rId11" Type="http://schemas.openxmlformats.org/officeDocument/2006/relationships/slide" Target="slides/slide6.xml"/><Relationship Id="rId33" Type="http://schemas.openxmlformats.org/officeDocument/2006/relationships/font" Target="fonts/NunitoSans-regular.fntdata"/><Relationship Id="rId10" Type="http://schemas.openxmlformats.org/officeDocument/2006/relationships/slide" Target="slides/slide5.xml"/><Relationship Id="rId32" Type="http://schemas.openxmlformats.org/officeDocument/2006/relationships/font" Target="fonts/NunitoSansBlack-boldItalic.fntdata"/><Relationship Id="rId13" Type="http://schemas.openxmlformats.org/officeDocument/2006/relationships/slide" Target="slides/slide8.xml"/><Relationship Id="rId35" Type="http://schemas.openxmlformats.org/officeDocument/2006/relationships/font" Target="fonts/NunitoSans-italic.fntdata"/><Relationship Id="rId12" Type="http://schemas.openxmlformats.org/officeDocument/2006/relationships/slide" Target="slides/slide7.xml"/><Relationship Id="rId34" Type="http://schemas.openxmlformats.org/officeDocument/2006/relationships/font" Target="fonts/NunitoSans-bold.fntdata"/><Relationship Id="rId15" Type="http://schemas.openxmlformats.org/officeDocument/2006/relationships/slide" Target="slides/slide10.xml"/><Relationship Id="rId37" Type="http://customschemas.google.com/relationships/presentationmetadata" Target="metadata"/><Relationship Id="rId14" Type="http://schemas.openxmlformats.org/officeDocument/2006/relationships/slide" Target="slides/slide9.xml"/><Relationship Id="rId36" Type="http://schemas.openxmlformats.org/officeDocument/2006/relationships/font" Target="fonts/NunitoSans-bold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sz="1200"/>
          </a:p>
        </p:txBody>
      </p:sp>
      <p:sp>
        <p:nvSpPr>
          <p:cNvPr id="86" name="Google Shape;86;p1: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1.7.2013</a:t>
            </a:r>
            <a:endParaRPr/>
          </a:p>
        </p:txBody>
      </p:sp>
      <p:sp>
        <p:nvSpPr>
          <p:cNvPr id="87" name="Google Shape;87;p1:notes"/>
          <p:cNvSpPr/>
          <p:nvPr>
            <p:ph idx="3" type="sldImg"/>
          </p:nvPr>
        </p:nvSpPr>
        <p:spPr>
          <a:xfrm>
            <a:off x="2857500" y="512763"/>
            <a:ext cx="3429000" cy="2567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8" name="Google Shape;88;p1:notes"/>
          <p:cNvSpPr txBox="1"/>
          <p:nvPr>
            <p:ph idx="1" type="body"/>
          </p:nvPr>
        </p:nvSpPr>
        <p:spPr>
          <a:xfrm>
            <a:off x="914400" y="3251200"/>
            <a:ext cx="7315200" cy="3081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9" name="Google Shape;89;p1:notes"/>
          <p:cNvSpPr txBox="1"/>
          <p:nvPr>
            <p:ph idx="11" type="ftr"/>
          </p:nvPr>
        </p:nvSpPr>
        <p:spPr>
          <a:xfrm>
            <a:off x="0" y="6502400"/>
            <a:ext cx="3962400" cy="3414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t/>
            </a:r>
            <a:endParaRPr sz="1200"/>
          </a:p>
        </p:txBody>
      </p:sp>
      <p:sp>
        <p:nvSpPr>
          <p:cNvPr id="90" name="Google Shape;90;p1:notes"/>
          <p:cNvSpPr txBox="1"/>
          <p:nvPr>
            <p:ph idx="12" type="sldNum"/>
          </p:nvPr>
        </p:nvSpPr>
        <p:spPr>
          <a:xfrm>
            <a:off x="5180013" y="6502400"/>
            <a:ext cx="3962400" cy="3414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200"/>
              <a:buNone/>
            </a:pPr>
            <a:r>
              <a:rPr b="0" i="0" lang="en-US" sz="1200" u="none" cap="none" strike="noStrike">
                <a:solidFill>
                  <a:schemeClr val="dk1"/>
                </a:solidFill>
                <a:latin typeface="Calibri"/>
                <a:ea typeface="Calibri"/>
                <a:cs typeface="Calibri"/>
                <a:sym typeface="Calibri"/>
              </a:rPr>
              <a:t>‹#›</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10: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sz="1200"/>
          </a:p>
        </p:txBody>
      </p:sp>
      <p:sp>
        <p:nvSpPr>
          <p:cNvPr id="186" name="Google Shape;186;p10: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1.7.2013</a:t>
            </a:r>
            <a:endParaRPr/>
          </a:p>
        </p:txBody>
      </p:sp>
      <p:sp>
        <p:nvSpPr>
          <p:cNvPr id="187" name="Google Shape;187;p10:notes"/>
          <p:cNvSpPr/>
          <p:nvPr>
            <p:ph idx="3" type="sldImg"/>
          </p:nvPr>
        </p:nvSpPr>
        <p:spPr>
          <a:xfrm>
            <a:off x="2857500" y="512763"/>
            <a:ext cx="3429000" cy="2567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8" name="Google Shape;188;p10:notes"/>
          <p:cNvSpPr txBox="1"/>
          <p:nvPr>
            <p:ph idx="1" type="body"/>
          </p:nvPr>
        </p:nvSpPr>
        <p:spPr>
          <a:xfrm>
            <a:off x="914400" y="3251200"/>
            <a:ext cx="7315200" cy="3081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solidFill>
                  <a:srgbClr val="374151"/>
                </a:solidFill>
                <a:highlight>
                  <a:srgbClr val="F7F7F8"/>
                </a:highlight>
                <a:latin typeface="Roboto"/>
                <a:ea typeface="Roboto"/>
                <a:cs typeface="Roboto"/>
                <a:sym typeface="Roboto"/>
              </a:rPr>
              <a:t>Implementing booster doses in vaccination schedules not only proves cost-effective by reducing severe infections but also supports long-term health outcomes. This approach helps children reach developmental milestones without the setbacks of severe infections, fostering better educational and social outcomes.</a:t>
            </a:r>
            <a:endParaRPr/>
          </a:p>
        </p:txBody>
      </p:sp>
      <p:sp>
        <p:nvSpPr>
          <p:cNvPr id="189" name="Google Shape;189;p10:notes"/>
          <p:cNvSpPr txBox="1"/>
          <p:nvPr>
            <p:ph idx="11" type="ftr"/>
          </p:nvPr>
        </p:nvSpPr>
        <p:spPr>
          <a:xfrm>
            <a:off x="0" y="6502400"/>
            <a:ext cx="3962400" cy="3414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t/>
            </a:r>
            <a:endParaRPr sz="1200"/>
          </a:p>
        </p:txBody>
      </p:sp>
      <p:sp>
        <p:nvSpPr>
          <p:cNvPr id="190" name="Google Shape;190;p10:notes"/>
          <p:cNvSpPr txBox="1"/>
          <p:nvPr>
            <p:ph idx="12" type="sldNum"/>
          </p:nvPr>
        </p:nvSpPr>
        <p:spPr>
          <a:xfrm>
            <a:off x="5180013" y="6502400"/>
            <a:ext cx="3962400" cy="3414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200"/>
              <a:buNone/>
            </a:pPr>
            <a:r>
              <a:rPr b="0" i="0" lang="en-US" sz="1200" u="none" cap="none" strike="noStrike">
                <a:solidFill>
                  <a:schemeClr val="dk1"/>
                </a:solidFill>
                <a:latin typeface="Calibri"/>
                <a:ea typeface="Calibri"/>
                <a:cs typeface="Calibri"/>
                <a:sym typeface="Calibri"/>
              </a:rPr>
              <a:t>‹#›</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11: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sz="1200"/>
          </a:p>
        </p:txBody>
      </p:sp>
      <p:sp>
        <p:nvSpPr>
          <p:cNvPr id="198" name="Google Shape;198;p11: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1.7.2013</a:t>
            </a:r>
            <a:endParaRPr/>
          </a:p>
        </p:txBody>
      </p:sp>
      <p:sp>
        <p:nvSpPr>
          <p:cNvPr id="199" name="Google Shape;199;p11:notes"/>
          <p:cNvSpPr/>
          <p:nvPr>
            <p:ph idx="3" type="sldImg"/>
          </p:nvPr>
        </p:nvSpPr>
        <p:spPr>
          <a:xfrm>
            <a:off x="2857500" y="512763"/>
            <a:ext cx="3429000" cy="2567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0" name="Google Shape;200;p11:notes"/>
          <p:cNvSpPr txBox="1"/>
          <p:nvPr>
            <p:ph idx="1" type="body"/>
          </p:nvPr>
        </p:nvSpPr>
        <p:spPr>
          <a:xfrm>
            <a:off x="914400" y="3251200"/>
            <a:ext cx="7315200" cy="3081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solidFill>
                  <a:srgbClr val="374151"/>
                </a:solidFill>
                <a:highlight>
                  <a:srgbClr val="F7F7F8"/>
                </a:highlight>
                <a:latin typeface="Roboto"/>
                <a:ea typeface="Roboto"/>
                <a:cs typeface="Roboto"/>
                <a:sym typeface="Roboto"/>
              </a:rPr>
              <a:t>Global health authorities like WHO and CDC emphasize the importance of including at least one booster dose in the PCV schedule, especially for children and at-risk populations. These recommendations aim to sustain immunity and protect against pneumococcal disease throughout childhood and adolescence.</a:t>
            </a:r>
            <a:endParaRPr/>
          </a:p>
        </p:txBody>
      </p:sp>
      <p:sp>
        <p:nvSpPr>
          <p:cNvPr id="201" name="Google Shape;201;p11:notes"/>
          <p:cNvSpPr txBox="1"/>
          <p:nvPr>
            <p:ph idx="11" type="ftr"/>
          </p:nvPr>
        </p:nvSpPr>
        <p:spPr>
          <a:xfrm>
            <a:off x="0" y="6502400"/>
            <a:ext cx="3962400" cy="3414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t/>
            </a:r>
            <a:endParaRPr sz="1200"/>
          </a:p>
        </p:txBody>
      </p:sp>
      <p:sp>
        <p:nvSpPr>
          <p:cNvPr id="202" name="Google Shape;202;p11:notes"/>
          <p:cNvSpPr txBox="1"/>
          <p:nvPr>
            <p:ph idx="12" type="sldNum"/>
          </p:nvPr>
        </p:nvSpPr>
        <p:spPr>
          <a:xfrm>
            <a:off x="5180013" y="6502400"/>
            <a:ext cx="3962400" cy="3414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200"/>
              <a:buNone/>
            </a:pPr>
            <a:r>
              <a:rPr b="0" i="0" lang="en-US" sz="1200" u="none" cap="none" strike="noStrike">
                <a:solidFill>
                  <a:schemeClr val="dk1"/>
                </a:solidFill>
                <a:latin typeface="Calibri"/>
                <a:ea typeface="Calibri"/>
                <a:cs typeface="Calibri"/>
                <a:sym typeface="Calibri"/>
              </a:rPr>
              <a:t>‹#›</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12: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sz="1200"/>
          </a:p>
        </p:txBody>
      </p:sp>
      <p:sp>
        <p:nvSpPr>
          <p:cNvPr id="210" name="Google Shape;210;p12: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1.7.2013</a:t>
            </a:r>
            <a:endParaRPr/>
          </a:p>
        </p:txBody>
      </p:sp>
      <p:sp>
        <p:nvSpPr>
          <p:cNvPr id="211" name="Google Shape;211;p12:notes"/>
          <p:cNvSpPr/>
          <p:nvPr>
            <p:ph idx="3" type="sldImg"/>
          </p:nvPr>
        </p:nvSpPr>
        <p:spPr>
          <a:xfrm>
            <a:off x="2857500" y="512763"/>
            <a:ext cx="3429000" cy="2567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2" name="Google Shape;212;p12:notes"/>
          <p:cNvSpPr txBox="1"/>
          <p:nvPr>
            <p:ph idx="1" type="body"/>
          </p:nvPr>
        </p:nvSpPr>
        <p:spPr>
          <a:xfrm>
            <a:off x="914400" y="3251200"/>
            <a:ext cx="7315200" cy="3081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solidFill>
                  <a:srgbClr val="374151"/>
                </a:solidFill>
                <a:highlight>
                  <a:srgbClr val="F7F7F8"/>
                </a:highlight>
                <a:latin typeface="Roboto"/>
                <a:ea typeface="Roboto"/>
                <a:cs typeface="Roboto"/>
                <a:sym typeface="Roboto"/>
              </a:rPr>
              <a:t>Research continues to evolve PCV formulations to cover more serotypes and improve efficacy. Efforts are also directed towards making these vaccines more accessible and affordable globally, particularly in low-resource settings. Ongoing studies aim to optimize vaccination strategies and assess long-term safety and efficacy</a:t>
            </a:r>
            <a:endParaRPr/>
          </a:p>
        </p:txBody>
      </p:sp>
      <p:sp>
        <p:nvSpPr>
          <p:cNvPr id="213" name="Google Shape;213;p12:notes"/>
          <p:cNvSpPr txBox="1"/>
          <p:nvPr>
            <p:ph idx="11" type="ftr"/>
          </p:nvPr>
        </p:nvSpPr>
        <p:spPr>
          <a:xfrm>
            <a:off x="0" y="6502400"/>
            <a:ext cx="3962400" cy="3414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t/>
            </a:r>
            <a:endParaRPr sz="1200"/>
          </a:p>
        </p:txBody>
      </p:sp>
      <p:sp>
        <p:nvSpPr>
          <p:cNvPr id="214" name="Google Shape;214;p12:notes"/>
          <p:cNvSpPr txBox="1"/>
          <p:nvPr>
            <p:ph idx="12" type="sldNum"/>
          </p:nvPr>
        </p:nvSpPr>
        <p:spPr>
          <a:xfrm>
            <a:off x="5180013" y="6502400"/>
            <a:ext cx="3962400" cy="3414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200"/>
              <a:buNone/>
            </a:pPr>
            <a:r>
              <a:rPr b="0" i="0" lang="en-US" sz="1200" u="none" cap="none" strike="noStrike">
                <a:solidFill>
                  <a:schemeClr val="dk1"/>
                </a:solidFill>
                <a:latin typeface="Calibri"/>
                <a:ea typeface="Calibri"/>
                <a:cs typeface="Calibri"/>
                <a:sym typeface="Calibri"/>
              </a:rPr>
              <a:t>‹#›</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13: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sz="1200"/>
          </a:p>
        </p:txBody>
      </p:sp>
      <p:sp>
        <p:nvSpPr>
          <p:cNvPr id="222" name="Google Shape;222;p13: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1.7.2013</a:t>
            </a:r>
            <a:endParaRPr/>
          </a:p>
        </p:txBody>
      </p:sp>
      <p:sp>
        <p:nvSpPr>
          <p:cNvPr id="223" name="Google Shape;223;p13:notes"/>
          <p:cNvSpPr/>
          <p:nvPr>
            <p:ph idx="3" type="sldImg"/>
          </p:nvPr>
        </p:nvSpPr>
        <p:spPr>
          <a:xfrm>
            <a:off x="2857500" y="512763"/>
            <a:ext cx="3429000" cy="2567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4" name="Google Shape;224;p13:notes"/>
          <p:cNvSpPr txBox="1"/>
          <p:nvPr>
            <p:ph idx="1" type="body"/>
          </p:nvPr>
        </p:nvSpPr>
        <p:spPr>
          <a:xfrm>
            <a:off x="914400" y="3251200"/>
            <a:ext cx="7315200" cy="3081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solidFill>
                  <a:srgbClr val="374151"/>
                </a:solidFill>
                <a:highlight>
                  <a:srgbClr val="F7F7F8"/>
                </a:highlight>
                <a:latin typeface="Roboto"/>
                <a:ea typeface="Roboto"/>
                <a:cs typeface="Roboto"/>
                <a:sym typeface="Roboto"/>
              </a:rPr>
              <a:t>In India, the implementation of booster doses faces challenges such as lack of awareness, inconsistent vaccine supply, and accessibility issues. These barriers need addressing to ensure widespread vaccine coverage and protection against pneumococcal diseases across all demographics.</a:t>
            </a:r>
            <a:endParaRPr/>
          </a:p>
        </p:txBody>
      </p:sp>
      <p:sp>
        <p:nvSpPr>
          <p:cNvPr id="225" name="Google Shape;225;p13:notes"/>
          <p:cNvSpPr txBox="1"/>
          <p:nvPr>
            <p:ph idx="11" type="ftr"/>
          </p:nvPr>
        </p:nvSpPr>
        <p:spPr>
          <a:xfrm>
            <a:off x="0" y="6502400"/>
            <a:ext cx="3962400" cy="3414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t/>
            </a:r>
            <a:endParaRPr sz="1200"/>
          </a:p>
        </p:txBody>
      </p:sp>
      <p:sp>
        <p:nvSpPr>
          <p:cNvPr id="226" name="Google Shape;226;p13:notes"/>
          <p:cNvSpPr txBox="1"/>
          <p:nvPr>
            <p:ph idx="12" type="sldNum"/>
          </p:nvPr>
        </p:nvSpPr>
        <p:spPr>
          <a:xfrm>
            <a:off x="5180013" y="6502400"/>
            <a:ext cx="3962400" cy="3414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200"/>
              <a:buNone/>
            </a:pPr>
            <a:r>
              <a:rPr b="0" i="0" lang="en-US" sz="1200" u="none" cap="none" strike="noStrike">
                <a:solidFill>
                  <a:schemeClr val="dk1"/>
                </a:solidFill>
                <a:latin typeface="Calibri"/>
                <a:ea typeface="Calibri"/>
                <a:cs typeface="Calibri"/>
                <a:sym typeface="Calibri"/>
              </a:rPr>
              <a:t>‹#›</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14: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sz="1200"/>
          </a:p>
        </p:txBody>
      </p:sp>
      <p:sp>
        <p:nvSpPr>
          <p:cNvPr id="234" name="Google Shape;234;p14: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1.7.2013</a:t>
            </a:r>
            <a:endParaRPr/>
          </a:p>
        </p:txBody>
      </p:sp>
      <p:sp>
        <p:nvSpPr>
          <p:cNvPr id="235" name="Google Shape;235;p14:notes"/>
          <p:cNvSpPr/>
          <p:nvPr>
            <p:ph idx="3" type="sldImg"/>
          </p:nvPr>
        </p:nvSpPr>
        <p:spPr>
          <a:xfrm>
            <a:off x="2857500" y="512763"/>
            <a:ext cx="3429000" cy="2567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6" name="Google Shape;236;p14:notes"/>
          <p:cNvSpPr txBox="1"/>
          <p:nvPr>
            <p:ph idx="1" type="body"/>
          </p:nvPr>
        </p:nvSpPr>
        <p:spPr>
          <a:xfrm>
            <a:off x="914400" y="3251200"/>
            <a:ext cx="7315200" cy="3081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solidFill>
                  <a:srgbClr val="374151"/>
                </a:solidFill>
                <a:highlight>
                  <a:srgbClr val="F7F7F8"/>
                </a:highlight>
                <a:latin typeface="Roboto"/>
                <a:ea typeface="Roboto"/>
                <a:cs typeface="Roboto"/>
                <a:sym typeface="Roboto"/>
              </a:rPr>
              <a:t>This segment highlights successful case studies of booster doses, such as the marked improvements in immune responses and protection against severe COVID-19 outcomes observed with the Pfizer-BioNTech booster. These examples underscore the significant role booster vaccinations play in public health, reducing hospitalizations and severe cases across various groups, including the elderly and frontline workers.</a:t>
            </a:r>
            <a:endParaRPr/>
          </a:p>
        </p:txBody>
      </p:sp>
      <p:sp>
        <p:nvSpPr>
          <p:cNvPr id="237" name="Google Shape;237;p14:notes"/>
          <p:cNvSpPr txBox="1"/>
          <p:nvPr>
            <p:ph idx="11" type="ftr"/>
          </p:nvPr>
        </p:nvSpPr>
        <p:spPr>
          <a:xfrm>
            <a:off x="0" y="6502400"/>
            <a:ext cx="3962400" cy="3414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t/>
            </a:r>
            <a:endParaRPr sz="1200"/>
          </a:p>
        </p:txBody>
      </p:sp>
      <p:sp>
        <p:nvSpPr>
          <p:cNvPr id="238" name="Google Shape;238;p14:notes"/>
          <p:cNvSpPr txBox="1"/>
          <p:nvPr>
            <p:ph idx="12" type="sldNum"/>
          </p:nvPr>
        </p:nvSpPr>
        <p:spPr>
          <a:xfrm>
            <a:off x="5180013" y="6502400"/>
            <a:ext cx="3962400" cy="3414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200"/>
              <a:buNone/>
            </a:pPr>
            <a:r>
              <a:rPr b="0" i="0" lang="en-US" sz="1200" u="none" cap="none" strike="noStrike">
                <a:solidFill>
                  <a:schemeClr val="dk1"/>
                </a:solidFill>
                <a:latin typeface="Calibri"/>
                <a:ea typeface="Calibri"/>
                <a:cs typeface="Calibri"/>
                <a:sym typeface="Calibri"/>
              </a:rPr>
              <a:t>‹#›</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p15: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sz="1200"/>
          </a:p>
        </p:txBody>
      </p:sp>
      <p:sp>
        <p:nvSpPr>
          <p:cNvPr id="246" name="Google Shape;246;p15: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1.7.2013</a:t>
            </a:r>
            <a:endParaRPr/>
          </a:p>
        </p:txBody>
      </p:sp>
      <p:sp>
        <p:nvSpPr>
          <p:cNvPr id="247" name="Google Shape;247;p15:notes"/>
          <p:cNvSpPr/>
          <p:nvPr>
            <p:ph idx="3" type="sldImg"/>
          </p:nvPr>
        </p:nvSpPr>
        <p:spPr>
          <a:xfrm>
            <a:off x="2857500" y="512763"/>
            <a:ext cx="3429000" cy="2567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8" name="Google Shape;248;p15:notes"/>
          <p:cNvSpPr txBox="1"/>
          <p:nvPr>
            <p:ph idx="1" type="body"/>
          </p:nvPr>
        </p:nvSpPr>
        <p:spPr>
          <a:xfrm>
            <a:off x="914400" y="3251200"/>
            <a:ext cx="7315200" cy="3081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solidFill>
                  <a:srgbClr val="374151"/>
                </a:solidFill>
                <a:highlight>
                  <a:srgbClr val="F7F7F8"/>
                </a:highlight>
                <a:latin typeface="Roboto"/>
                <a:ea typeface="Roboto"/>
                <a:cs typeface="Roboto"/>
                <a:sym typeface="Roboto"/>
              </a:rPr>
              <a:t>Research is continuously pushing the boundaries of pneumococcal vaccine development. The focus is on enhancing vaccine formulations to cover more serotypes and improve effectiveness. Simultaneously, efforts are underway to ensure vaccines are accessible and affordable worldwide, particularly in regions that are resource-limited. Studies are also assessing the impact of PCVs on antibiotic resistance, aiming to tailor vaccination strategies based on demographic and geographic risks.</a:t>
            </a:r>
            <a:endParaRPr/>
          </a:p>
        </p:txBody>
      </p:sp>
      <p:sp>
        <p:nvSpPr>
          <p:cNvPr id="249" name="Google Shape;249;p15:notes"/>
          <p:cNvSpPr txBox="1"/>
          <p:nvPr>
            <p:ph idx="11" type="ftr"/>
          </p:nvPr>
        </p:nvSpPr>
        <p:spPr>
          <a:xfrm>
            <a:off x="0" y="6502400"/>
            <a:ext cx="3962400" cy="3414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t/>
            </a:r>
            <a:endParaRPr sz="1200"/>
          </a:p>
        </p:txBody>
      </p:sp>
      <p:sp>
        <p:nvSpPr>
          <p:cNvPr id="250" name="Google Shape;250;p15:notes"/>
          <p:cNvSpPr txBox="1"/>
          <p:nvPr>
            <p:ph idx="12" type="sldNum"/>
          </p:nvPr>
        </p:nvSpPr>
        <p:spPr>
          <a:xfrm>
            <a:off x="5180013" y="6502400"/>
            <a:ext cx="3962400" cy="3414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200"/>
              <a:buNone/>
            </a:pPr>
            <a:r>
              <a:rPr b="0" i="0" lang="en-US" sz="1200" u="none" cap="none" strike="noStrike">
                <a:solidFill>
                  <a:schemeClr val="dk1"/>
                </a:solidFill>
                <a:latin typeface="Calibri"/>
                <a:ea typeface="Calibri"/>
                <a:cs typeface="Calibri"/>
                <a:sym typeface="Calibri"/>
              </a:rPr>
              <a:t>‹#›</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p16: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sz="1200"/>
          </a:p>
        </p:txBody>
      </p:sp>
      <p:sp>
        <p:nvSpPr>
          <p:cNvPr id="258" name="Google Shape;258;p16: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1.7.2013</a:t>
            </a:r>
            <a:endParaRPr/>
          </a:p>
        </p:txBody>
      </p:sp>
      <p:sp>
        <p:nvSpPr>
          <p:cNvPr id="259" name="Google Shape;259;p16:notes"/>
          <p:cNvSpPr/>
          <p:nvPr>
            <p:ph idx="3" type="sldImg"/>
          </p:nvPr>
        </p:nvSpPr>
        <p:spPr>
          <a:xfrm>
            <a:off x="2857500" y="512763"/>
            <a:ext cx="3429000" cy="2567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0" name="Google Shape;260;p16:notes"/>
          <p:cNvSpPr txBox="1"/>
          <p:nvPr>
            <p:ph idx="1" type="body"/>
          </p:nvPr>
        </p:nvSpPr>
        <p:spPr>
          <a:xfrm>
            <a:off x="914400" y="3251200"/>
            <a:ext cx="7315200" cy="3081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solidFill>
                  <a:srgbClr val="374151"/>
                </a:solidFill>
                <a:highlight>
                  <a:srgbClr val="F7F7F8"/>
                </a:highlight>
                <a:latin typeface="Roboto"/>
                <a:ea typeface="Roboto"/>
                <a:cs typeface="Roboto"/>
                <a:sym typeface="Roboto"/>
              </a:rPr>
              <a:t>As we conclude, let's recognize the ongoing challenges and advancements in pneumococcal vaccination. It's crucial for health professionals to advocate for comprehensive vaccination schedules, including booster doses, and educate families on their importance. We also encourage policy engagement to support booster inclusion in national programs, emphasize community outreach to raise vaccination rates, and advocate for ongoing research to further global health security against pneumococcal diseases.</a:t>
            </a:r>
            <a:endParaRPr/>
          </a:p>
        </p:txBody>
      </p:sp>
      <p:sp>
        <p:nvSpPr>
          <p:cNvPr id="261" name="Google Shape;261;p16:notes"/>
          <p:cNvSpPr txBox="1"/>
          <p:nvPr>
            <p:ph idx="11" type="ftr"/>
          </p:nvPr>
        </p:nvSpPr>
        <p:spPr>
          <a:xfrm>
            <a:off x="0" y="6502400"/>
            <a:ext cx="3962400" cy="3414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t/>
            </a:r>
            <a:endParaRPr sz="1200"/>
          </a:p>
        </p:txBody>
      </p:sp>
      <p:sp>
        <p:nvSpPr>
          <p:cNvPr id="262" name="Google Shape;262;p16:notes"/>
          <p:cNvSpPr txBox="1"/>
          <p:nvPr>
            <p:ph idx="12" type="sldNum"/>
          </p:nvPr>
        </p:nvSpPr>
        <p:spPr>
          <a:xfrm>
            <a:off x="5180013" y="6502400"/>
            <a:ext cx="3962400" cy="3414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200"/>
              <a:buNone/>
            </a:pPr>
            <a:r>
              <a:rPr b="0" i="0" lang="en-US" sz="1200" u="none" cap="none" strike="noStrike">
                <a:solidFill>
                  <a:schemeClr val="dk1"/>
                </a:solidFill>
                <a:latin typeface="Calibri"/>
                <a:ea typeface="Calibri"/>
                <a:cs typeface="Calibri"/>
                <a:sym typeface="Calibri"/>
              </a:rPr>
              <a:t>‹#›</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2: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sz="1200"/>
          </a:p>
        </p:txBody>
      </p:sp>
      <p:sp>
        <p:nvSpPr>
          <p:cNvPr id="102" name="Google Shape;102;p2: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1.7.2013</a:t>
            </a:r>
            <a:endParaRPr/>
          </a:p>
        </p:txBody>
      </p:sp>
      <p:sp>
        <p:nvSpPr>
          <p:cNvPr id="103" name="Google Shape;103;p2:notes"/>
          <p:cNvSpPr/>
          <p:nvPr>
            <p:ph idx="3" type="sldImg"/>
          </p:nvPr>
        </p:nvSpPr>
        <p:spPr>
          <a:xfrm>
            <a:off x="2857500" y="512763"/>
            <a:ext cx="3429000" cy="2567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4" name="Google Shape;104;p2:notes"/>
          <p:cNvSpPr txBox="1"/>
          <p:nvPr>
            <p:ph idx="1" type="body"/>
          </p:nvPr>
        </p:nvSpPr>
        <p:spPr>
          <a:xfrm>
            <a:off x="914400" y="3251200"/>
            <a:ext cx="7315200" cy="3081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solidFill>
                  <a:srgbClr val="374151"/>
                </a:solidFill>
                <a:highlight>
                  <a:srgbClr val="F7F7F8"/>
                </a:highlight>
                <a:latin typeface="Roboto"/>
                <a:ea typeface="Roboto"/>
                <a:cs typeface="Roboto"/>
                <a:sym typeface="Roboto"/>
              </a:rPr>
              <a:t>Welcome to an overview of the Pneumococcal Conjugate Vaccine, or PCV. This vaccine targets multiple strains of Streptococcus pneumoniae, a major cause of severe infections such as pneumonia and meningitis. Since its inclusion in India's Universal Immunization Programme in 2017, the PCV has significantly impacted public health, providing essential protection to the most vulnerable populations—children and the elderly.</a:t>
            </a:r>
            <a:endParaRPr/>
          </a:p>
        </p:txBody>
      </p:sp>
      <p:sp>
        <p:nvSpPr>
          <p:cNvPr id="105" name="Google Shape;105;p2:notes"/>
          <p:cNvSpPr txBox="1"/>
          <p:nvPr>
            <p:ph idx="11" type="ftr"/>
          </p:nvPr>
        </p:nvSpPr>
        <p:spPr>
          <a:xfrm>
            <a:off x="0" y="6502400"/>
            <a:ext cx="3962400" cy="3414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t/>
            </a:r>
            <a:endParaRPr sz="1200"/>
          </a:p>
        </p:txBody>
      </p:sp>
      <p:sp>
        <p:nvSpPr>
          <p:cNvPr id="106" name="Google Shape;106;p2:notes"/>
          <p:cNvSpPr txBox="1"/>
          <p:nvPr>
            <p:ph idx="12" type="sldNum"/>
          </p:nvPr>
        </p:nvSpPr>
        <p:spPr>
          <a:xfrm>
            <a:off x="5180013" y="6502400"/>
            <a:ext cx="3962400" cy="3414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200"/>
              <a:buNone/>
            </a:pPr>
            <a:r>
              <a:rPr b="0" i="0" lang="en-US" sz="1200" u="none" cap="none" strike="noStrike">
                <a:solidFill>
                  <a:schemeClr val="dk1"/>
                </a:solidFill>
                <a:latin typeface="Calibri"/>
                <a:ea typeface="Calibri"/>
                <a:cs typeface="Calibri"/>
                <a:sym typeface="Calibri"/>
              </a:rPr>
              <a:t>‹#›</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3:notes"/>
          <p:cNvSpPr/>
          <p:nvPr>
            <p:ph idx="2" type="sldImg"/>
          </p:nvPr>
        </p:nvSpPr>
        <p:spPr>
          <a:xfrm>
            <a:off x="2857500" y="512763"/>
            <a:ext cx="3429000" cy="2567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4" name="Google Shape;114;p3:notes"/>
          <p:cNvSpPr txBox="1"/>
          <p:nvPr>
            <p:ph idx="1" type="body"/>
          </p:nvPr>
        </p:nvSpPr>
        <p:spPr>
          <a:xfrm>
            <a:off x="914400" y="3251200"/>
            <a:ext cx="7315200" cy="3081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5" name="Google Shape;115;p3:notes"/>
          <p:cNvSpPr txBox="1"/>
          <p:nvPr>
            <p:ph idx="12" type="sldNum"/>
          </p:nvPr>
        </p:nvSpPr>
        <p:spPr>
          <a:xfrm>
            <a:off x="5180013" y="6502400"/>
            <a:ext cx="3962400" cy="3414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4:notes"/>
          <p:cNvSpPr/>
          <p:nvPr>
            <p:ph idx="2" type="sldImg"/>
          </p:nvPr>
        </p:nvSpPr>
        <p:spPr>
          <a:xfrm>
            <a:off x="2857500" y="512763"/>
            <a:ext cx="3429000" cy="2567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0" name="Google Shape;120;p4:notes"/>
          <p:cNvSpPr txBox="1"/>
          <p:nvPr>
            <p:ph idx="1" type="body"/>
          </p:nvPr>
        </p:nvSpPr>
        <p:spPr>
          <a:xfrm>
            <a:off x="914400" y="3251200"/>
            <a:ext cx="7315200" cy="3081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1" name="Google Shape;121;p4:notes"/>
          <p:cNvSpPr txBox="1"/>
          <p:nvPr>
            <p:ph idx="12" type="sldNum"/>
          </p:nvPr>
        </p:nvSpPr>
        <p:spPr>
          <a:xfrm>
            <a:off x="5180013" y="6502400"/>
            <a:ext cx="3962400" cy="3414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5: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sz="1200"/>
          </a:p>
        </p:txBody>
      </p:sp>
      <p:sp>
        <p:nvSpPr>
          <p:cNvPr id="126" name="Google Shape;126;p5: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1.7.2013</a:t>
            </a:r>
            <a:endParaRPr/>
          </a:p>
        </p:txBody>
      </p:sp>
      <p:sp>
        <p:nvSpPr>
          <p:cNvPr id="127" name="Google Shape;127;p5:notes"/>
          <p:cNvSpPr/>
          <p:nvPr>
            <p:ph idx="3" type="sldImg"/>
          </p:nvPr>
        </p:nvSpPr>
        <p:spPr>
          <a:xfrm>
            <a:off x="2857500" y="512763"/>
            <a:ext cx="3429000" cy="2567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8" name="Google Shape;128;p5:notes"/>
          <p:cNvSpPr txBox="1"/>
          <p:nvPr>
            <p:ph idx="1" type="body"/>
          </p:nvPr>
        </p:nvSpPr>
        <p:spPr>
          <a:xfrm>
            <a:off x="914400" y="3251200"/>
            <a:ext cx="7315200" cy="3081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solidFill>
                  <a:srgbClr val="374151"/>
                </a:solidFill>
                <a:highlight>
                  <a:srgbClr val="F7F7F8"/>
                </a:highlight>
                <a:latin typeface="Roboto"/>
                <a:ea typeface="Roboto"/>
                <a:cs typeface="Roboto"/>
                <a:sym typeface="Roboto"/>
              </a:rPr>
              <a:t>In India, two main types of PCV are available—PCV10 and PCV13, targeting 10 and 13 serotypes of pneumococcal bacteria, respectively. The choice between these vaccines depends on regional serotype prevalence and public health objectives. Both vaccines have shown high efficacy in reducing invasive pneumococcal diseases, crucial for child health and community well-being.</a:t>
            </a:r>
            <a:endParaRPr/>
          </a:p>
        </p:txBody>
      </p:sp>
      <p:sp>
        <p:nvSpPr>
          <p:cNvPr id="129" name="Google Shape;129;p5:notes"/>
          <p:cNvSpPr txBox="1"/>
          <p:nvPr>
            <p:ph idx="11" type="ftr"/>
          </p:nvPr>
        </p:nvSpPr>
        <p:spPr>
          <a:xfrm>
            <a:off x="0" y="6502400"/>
            <a:ext cx="3962400" cy="3414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t/>
            </a:r>
            <a:endParaRPr sz="1200"/>
          </a:p>
        </p:txBody>
      </p:sp>
      <p:sp>
        <p:nvSpPr>
          <p:cNvPr id="130" name="Google Shape;130;p5:notes"/>
          <p:cNvSpPr txBox="1"/>
          <p:nvPr>
            <p:ph idx="12" type="sldNum"/>
          </p:nvPr>
        </p:nvSpPr>
        <p:spPr>
          <a:xfrm>
            <a:off x="5180013" y="6502400"/>
            <a:ext cx="3962400" cy="3414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200"/>
              <a:buNone/>
            </a:pPr>
            <a:r>
              <a:rPr b="0" i="0" lang="en-US" sz="1200" u="none" cap="none" strike="noStrike">
                <a:solidFill>
                  <a:schemeClr val="dk1"/>
                </a:solidFill>
                <a:latin typeface="Calibri"/>
                <a:ea typeface="Calibri"/>
                <a:cs typeface="Calibri"/>
                <a:sym typeface="Calibri"/>
              </a:rPr>
              <a:t>‹#›</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6: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sz="1200"/>
          </a:p>
        </p:txBody>
      </p:sp>
      <p:sp>
        <p:nvSpPr>
          <p:cNvPr id="138" name="Google Shape;138;p6: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1.7.2013</a:t>
            </a:r>
            <a:endParaRPr/>
          </a:p>
        </p:txBody>
      </p:sp>
      <p:sp>
        <p:nvSpPr>
          <p:cNvPr id="139" name="Google Shape;139;p6:notes"/>
          <p:cNvSpPr/>
          <p:nvPr>
            <p:ph idx="3" type="sldImg"/>
          </p:nvPr>
        </p:nvSpPr>
        <p:spPr>
          <a:xfrm>
            <a:off x="2857500" y="512763"/>
            <a:ext cx="3429000" cy="2567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0" name="Google Shape;140;p6:notes"/>
          <p:cNvSpPr txBox="1"/>
          <p:nvPr>
            <p:ph idx="1" type="body"/>
          </p:nvPr>
        </p:nvSpPr>
        <p:spPr>
          <a:xfrm>
            <a:off x="914400" y="3251200"/>
            <a:ext cx="7315200" cy="3081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solidFill>
                  <a:srgbClr val="374151"/>
                </a:solidFill>
                <a:highlight>
                  <a:srgbClr val="F7F7F8"/>
                </a:highlight>
                <a:latin typeface="Roboto"/>
                <a:ea typeface="Roboto"/>
                <a:cs typeface="Roboto"/>
                <a:sym typeface="Roboto"/>
              </a:rPr>
              <a:t>The Indian Academy of Pediatrics recommends the PCV be administered at 6 weeks, 14 weeks, and a booster at 9 months, aligning with the Universal Immunization Programme to maximize early childhood vaccination coverage. The widespread use of PCVs has notably decreased hospital admissions and mortality from respiratory infections among Indian children.</a:t>
            </a:r>
            <a:endParaRPr/>
          </a:p>
        </p:txBody>
      </p:sp>
      <p:sp>
        <p:nvSpPr>
          <p:cNvPr id="141" name="Google Shape;141;p6:notes"/>
          <p:cNvSpPr txBox="1"/>
          <p:nvPr>
            <p:ph idx="11" type="ftr"/>
          </p:nvPr>
        </p:nvSpPr>
        <p:spPr>
          <a:xfrm>
            <a:off x="0" y="6502400"/>
            <a:ext cx="3962400" cy="3414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t/>
            </a:r>
            <a:endParaRPr sz="1200"/>
          </a:p>
        </p:txBody>
      </p:sp>
      <p:sp>
        <p:nvSpPr>
          <p:cNvPr id="142" name="Google Shape;142;p6:notes"/>
          <p:cNvSpPr txBox="1"/>
          <p:nvPr>
            <p:ph idx="12" type="sldNum"/>
          </p:nvPr>
        </p:nvSpPr>
        <p:spPr>
          <a:xfrm>
            <a:off x="5180013" y="6502400"/>
            <a:ext cx="3962400" cy="3414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200"/>
              <a:buNone/>
            </a:pPr>
            <a:r>
              <a:rPr b="0" i="0" lang="en-US" sz="1200" u="none" cap="none" strike="noStrike">
                <a:solidFill>
                  <a:schemeClr val="dk1"/>
                </a:solidFill>
                <a:latin typeface="Calibri"/>
                <a:ea typeface="Calibri"/>
                <a:cs typeface="Calibri"/>
                <a:sym typeface="Calibri"/>
              </a:rPr>
              <a:t>‹#›</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7: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sz="1200"/>
          </a:p>
        </p:txBody>
      </p:sp>
      <p:sp>
        <p:nvSpPr>
          <p:cNvPr id="150" name="Google Shape;150;p7: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1.7.2013</a:t>
            </a:r>
            <a:endParaRPr/>
          </a:p>
        </p:txBody>
      </p:sp>
      <p:sp>
        <p:nvSpPr>
          <p:cNvPr id="151" name="Google Shape;151;p7:notes"/>
          <p:cNvSpPr/>
          <p:nvPr>
            <p:ph idx="3" type="sldImg"/>
          </p:nvPr>
        </p:nvSpPr>
        <p:spPr>
          <a:xfrm>
            <a:off x="2857500" y="512763"/>
            <a:ext cx="3429000" cy="2567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2" name="Google Shape;152;p7:notes"/>
          <p:cNvSpPr txBox="1"/>
          <p:nvPr>
            <p:ph idx="1" type="body"/>
          </p:nvPr>
        </p:nvSpPr>
        <p:spPr>
          <a:xfrm>
            <a:off x="914400" y="3251200"/>
            <a:ext cx="7315200" cy="3081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solidFill>
                  <a:srgbClr val="374151"/>
                </a:solidFill>
                <a:highlight>
                  <a:srgbClr val="F7F7F8"/>
                </a:highlight>
                <a:latin typeface="Roboto"/>
                <a:ea typeface="Roboto"/>
                <a:cs typeface="Roboto"/>
                <a:sym typeface="Roboto"/>
              </a:rPr>
              <a:t>Booster doses are key to maintaining long-term vaccine effectiveness, especially for pneumococcal conjugate vaccines. They ensure prolonged protection by maintaining high antibody concentrations, which are crucial for fighting infections effectively as initial immunity from the primary doses wanes.</a:t>
            </a:r>
            <a:endParaRPr/>
          </a:p>
        </p:txBody>
      </p:sp>
      <p:sp>
        <p:nvSpPr>
          <p:cNvPr id="153" name="Google Shape;153;p7:notes"/>
          <p:cNvSpPr txBox="1"/>
          <p:nvPr>
            <p:ph idx="11" type="ftr"/>
          </p:nvPr>
        </p:nvSpPr>
        <p:spPr>
          <a:xfrm>
            <a:off x="0" y="6502400"/>
            <a:ext cx="3962400" cy="3414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t/>
            </a:r>
            <a:endParaRPr sz="1200"/>
          </a:p>
        </p:txBody>
      </p:sp>
      <p:sp>
        <p:nvSpPr>
          <p:cNvPr id="154" name="Google Shape;154;p7:notes"/>
          <p:cNvSpPr txBox="1"/>
          <p:nvPr>
            <p:ph idx="12" type="sldNum"/>
          </p:nvPr>
        </p:nvSpPr>
        <p:spPr>
          <a:xfrm>
            <a:off x="5180013" y="6502400"/>
            <a:ext cx="3962400" cy="3414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200"/>
              <a:buNone/>
            </a:pPr>
            <a:r>
              <a:rPr b="0" i="0" lang="en-US" sz="1200" u="none" cap="none" strike="noStrike">
                <a:solidFill>
                  <a:schemeClr val="dk1"/>
                </a:solidFill>
                <a:latin typeface="Calibri"/>
                <a:ea typeface="Calibri"/>
                <a:cs typeface="Calibri"/>
                <a:sym typeface="Calibri"/>
              </a:rPr>
              <a:t>‹#›</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8: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sz="1200"/>
          </a:p>
        </p:txBody>
      </p:sp>
      <p:sp>
        <p:nvSpPr>
          <p:cNvPr id="162" name="Google Shape;162;p8: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1.7.2013</a:t>
            </a:r>
            <a:endParaRPr/>
          </a:p>
        </p:txBody>
      </p:sp>
      <p:sp>
        <p:nvSpPr>
          <p:cNvPr id="163" name="Google Shape;163;p8:notes"/>
          <p:cNvSpPr/>
          <p:nvPr>
            <p:ph idx="3" type="sldImg"/>
          </p:nvPr>
        </p:nvSpPr>
        <p:spPr>
          <a:xfrm>
            <a:off x="2857500" y="512763"/>
            <a:ext cx="3429000" cy="2567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4" name="Google Shape;164;p8:notes"/>
          <p:cNvSpPr txBox="1"/>
          <p:nvPr>
            <p:ph idx="1" type="body"/>
          </p:nvPr>
        </p:nvSpPr>
        <p:spPr>
          <a:xfrm>
            <a:off x="914400" y="3251200"/>
            <a:ext cx="7315200" cy="3081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solidFill>
                  <a:srgbClr val="374151"/>
                </a:solidFill>
                <a:highlight>
                  <a:srgbClr val="F7F7F8"/>
                </a:highlight>
                <a:latin typeface="Roboto"/>
                <a:ea typeface="Roboto"/>
                <a:cs typeface="Roboto"/>
                <a:sym typeface="Roboto"/>
              </a:rPr>
              <a:t>With changes in serotype prevalence due to vaccination, booster doses adjust the immune response to include protection against new and residual serotypes. Clinical evidence supports that booster doses provide enhanced antibody responses and superior protection against invasive pneumococcal diseases.</a:t>
            </a:r>
            <a:endParaRPr/>
          </a:p>
        </p:txBody>
      </p:sp>
      <p:sp>
        <p:nvSpPr>
          <p:cNvPr id="165" name="Google Shape;165;p8:notes"/>
          <p:cNvSpPr txBox="1"/>
          <p:nvPr>
            <p:ph idx="11" type="ftr"/>
          </p:nvPr>
        </p:nvSpPr>
        <p:spPr>
          <a:xfrm>
            <a:off x="0" y="6502400"/>
            <a:ext cx="3962400" cy="3414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t/>
            </a:r>
            <a:endParaRPr sz="1200"/>
          </a:p>
        </p:txBody>
      </p:sp>
      <p:sp>
        <p:nvSpPr>
          <p:cNvPr id="166" name="Google Shape;166;p8:notes"/>
          <p:cNvSpPr txBox="1"/>
          <p:nvPr>
            <p:ph idx="12" type="sldNum"/>
          </p:nvPr>
        </p:nvSpPr>
        <p:spPr>
          <a:xfrm>
            <a:off x="5180013" y="6502400"/>
            <a:ext cx="3962400" cy="3414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200"/>
              <a:buNone/>
            </a:pPr>
            <a:r>
              <a:rPr b="0" i="0" lang="en-US" sz="1200" u="none" cap="none" strike="noStrike">
                <a:solidFill>
                  <a:schemeClr val="dk1"/>
                </a:solidFill>
                <a:latin typeface="Calibri"/>
                <a:ea typeface="Calibri"/>
                <a:cs typeface="Calibri"/>
                <a:sym typeface="Calibri"/>
              </a:rPr>
              <a:t>‹#›</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9: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sz="1200"/>
          </a:p>
        </p:txBody>
      </p:sp>
      <p:sp>
        <p:nvSpPr>
          <p:cNvPr id="174" name="Google Shape;174;p9: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1.7.2013</a:t>
            </a:r>
            <a:endParaRPr/>
          </a:p>
        </p:txBody>
      </p:sp>
      <p:sp>
        <p:nvSpPr>
          <p:cNvPr id="175" name="Google Shape;175;p9:notes"/>
          <p:cNvSpPr/>
          <p:nvPr>
            <p:ph idx="3" type="sldImg"/>
          </p:nvPr>
        </p:nvSpPr>
        <p:spPr>
          <a:xfrm>
            <a:off x="2857500" y="512763"/>
            <a:ext cx="3429000" cy="2567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6" name="Google Shape;176;p9:notes"/>
          <p:cNvSpPr txBox="1"/>
          <p:nvPr>
            <p:ph idx="1" type="body"/>
          </p:nvPr>
        </p:nvSpPr>
        <p:spPr>
          <a:xfrm>
            <a:off x="914400" y="3251200"/>
            <a:ext cx="7315200" cy="3081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solidFill>
                  <a:srgbClr val="374151"/>
                </a:solidFill>
                <a:highlight>
                  <a:srgbClr val="F7F7F8"/>
                </a:highlight>
                <a:latin typeface="Roboto"/>
                <a:ea typeface="Roboto"/>
                <a:cs typeface="Roboto"/>
                <a:sym typeface="Roboto"/>
              </a:rPr>
              <a:t>Booster doses play a pivotal role in enhancing herd immunity and reducing the public health burden of pneumococcal diseases. Their widespread use has led to fewer cases of severe infections and a reduction in hospitalizations, contributing significantly to community health and cost savings in healthcare.</a:t>
            </a:r>
            <a:endParaRPr/>
          </a:p>
        </p:txBody>
      </p:sp>
      <p:sp>
        <p:nvSpPr>
          <p:cNvPr id="177" name="Google Shape;177;p9:notes"/>
          <p:cNvSpPr txBox="1"/>
          <p:nvPr>
            <p:ph idx="11" type="ftr"/>
          </p:nvPr>
        </p:nvSpPr>
        <p:spPr>
          <a:xfrm>
            <a:off x="0" y="6502400"/>
            <a:ext cx="3962400" cy="3414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t/>
            </a:r>
            <a:endParaRPr sz="1200"/>
          </a:p>
        </p:txBody>
      </p:sp>
      <p:sp>
        <p:nvSpPr>
          <p:cNvPr id="178" name="Google Shape;178;p9:notes"/>
          <p:cNvSpPr txBox="1"/>
          <p:nvPr>
            <p:ph idx="12" type="sldNum"/>
          </p:nvPr>
        </p:nvSpPr>
        <p:spPr>
          <a:xfrm>
            <a:off x="5180013" y="6502400"/>
            <a:ext cx="3962400" cy="3414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200"/>
              <a:buNone/>
            </a:pPr>
            <a:r>
              <a:rPr b="0" i="0" lang="en-US" sz="1200" u="none" cap="none" strike="noStrike">
                <a:solidFill>
                  <a:schemeClr val="dk1"/>
                </a:solidFill>
                <a:latin typeface="Calibri"/>
                <a:ea typeface="Calibri"/>
                <a:cs typeface="Calibri"/>
                <a:sym typeface="Calibri"/>
              </a:rPr>
              <a:t>‹#›</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 name="Shape 15"/>
        <p:cNvGrpSpPr/>
        <p:nvPr/>
      </p:nvGrpSpPr>
      <p:grpSpPr>
        <a:xfrm>
          <a:off x="0" y="0"/>
          <a:ext cx="0" cy="0"/>
          <a:chOff x="0" y="0"/>
          <a:chExt cx="0" cy="0"/>
        </a:xfrm>
      </p:grpSpPr>
      <p:sp>
        <p:nvSpPr>
          <p:cNvPr id="16" name="Google Shape;16;p1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1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1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2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28"/>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75" name="Google Shape;75;p2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2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2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29"/>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29"/>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81" name="Google Shape;81;p2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2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2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9" name="Shape 19"/>
        <p:cNvGrpSpPr/>
        <p:nvPr/>
      </p:nvGrpSpPr>
      <p:grpSpPr>
        <a:xfrm>
          <a:off x="0" y="0"/>
          <a:ext cx="0" cy="0"/>
          <a:chOff x="0" y="0"/>
          <a:chExt cx="0" cy="0"/>
        </a:xfrm>
      </p:grpSpPr>
      <p:sp>
        <p:nvSpPr>
          <p:cNvPr id="20" name="Google Shape;20;p20"/>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20"/>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p:txBody>
      </p:sp>
      <p:sp>
        <p:nvSpPr>
          <p:cNvPr id="22" name="Google Shape;22;p2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2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2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 name="Shape 25"/>
        <p:cNvGrpSpPr/>
        <p:nvPr/>
      </p:nvGrpSpPr>
      <p:grpSpPr>
        <a:xfrm>
          <a:off x="0" y="0"/>
          <a:ext cx="0" cy="0"/>
          <a:chOff x="0" y="0"/>
          <a:chExt cx="0" cy="0"/>
        </a:xfrm>
      </p:grpSpPr>
      <p:sp>
        <p:nvSpPr>
          <p:cNvPr id="26" name="Google Shape;26;p2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2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8" name="Google Shape;28;p2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2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2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1" name="Shape 31"/>
        <p:cNvGrpSpPr/>
        <p:nvPr/>
      </p:nvGrpSpPr>
      <p:grpSpPr>
        <a:xfrm>
          <a:off x="0" y="0"/>
          <a:ext cx="0" cy="0"/>
          <a:chOff x="0" y="0"/>
          <a:chExt cx="0" cy="0"/>
        </a:xfrm>
      </p:grpSpPr>
      <p:sp>
        <p:nvSpPr>
          <p:cNvPr id="32" name="Google Shape;32;p22"/>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dk1"/>
              </a:buClr>
              <a:buSzPts val="4000"/>
              <a:buFont typeface="Calibri"/>
              <a:buNone/>
              <a:defRPr b="1" sz="4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22"/>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00"/>
              </a:spcBef>
              <a:spcAft>
                <a:spcPts val="0"/>
              </a:spcAft>
              <a:buClr>
                <a:srgbClr val="888888"/>
              </a:buClr>
              <a:buSzPts val="2000"/>
              <a:buNone/>
              <a:defRPr sz="2000">
                <a:solidFill>
                  <a:srgbClr val="888888"/>
                </a:solidFill>
              </a:defRPr>
            </a:lvl1pPr>
            <a:lvl2pPr indent="-228600" lvl="1" marL="914400" algn="l">
              <a:lnSpc>
                <a:spcPct val="100000"/>
              </a:lnSpc>
              <a:spcBef>
                <a:spcPts val="360"/>
              </a:spcBef>
              <a:spcAft>
                <a:spcPts val="0"/>
              </a:spcAft>
              <a:buClr>
                <a:srgbClr val="888888"/>
              </a:buClr>
              <a:buSzPts val="1800"/>
              <a:buNone/>
              <a:defRPr sz="1800">
                <a:solidFill>
                  <a:srgbClr val="888888"/>
                </a:solidFill>
              </a:defRPr>
            </a:lvl2pPr>
            <a:lvl3pPr indent="-228600" lvl="2" marL="1371600" algn="l">
              <a:lnSpc>
                <a:spcPct val="100000"/>
              </a:lnSpc>
              <a:spcBef>
                <a:spcPts val="320"/>
              </a:spcBef>
              <a:spcAft>
                <a:spcPts val="0"/>
              </a:spcAft>
              <a:buClr>
                <a:srgbClr val="888888"/>
              </a:buClr>
              <a:buSzPts val="1600"/>
              <a:buNone/>
              <a:defRPr sz="1600">
                <a:solidFill>
                  <a:srgbClr val="888888"/>
                </a:solidFill>
              </a:defRPr>
            </a:lvl3pPr>
            <a:lvl4pPr indent="-228600" lvl="3" marL="1828800" algn="l">
              <a:lnSpc>
                <a:spcPct val="100000"/>
              </a:lnSpc>
              <a:spcBef>
                <a:spcPts val="280"/>
              </a:spcBef>
              <a:spcAft>
                <a:spcPts val="0"/>
              </a:spcAft>
              <a:buClr>
                <a:srgbClr val="888888"/>
              </a:buClr>
              <a:buSzPts val="1400"/>
              <a:buNone/>
              <a:defRPr sz="1400">
                <a:solidFill>
                  <a:srgbClr val="888888"/>
                </a:solidFill>
              </a:defRPr>
            </a:lvl4pPr>
            <a:lvl5pPr indent="-228600" lvl="4" marL="2286000" algn="l">
              <a:lnSpc>
                <a:spcPct val="100000"/>
              </a:lnSpc>
              <a:spcBef>
                <a:spcPts val="280"/>
              </a:spcBef>
              <a:spcAft>
                <a:spcPts val="0"/>
              </a:spcAft>
              <a:buClr>
                <a:srgbClr val="888888"/>
              </a:buClr>
              <a:buSzPts val="1400"/>
              <a:buNone/>
              <a:defRPr sz="1400">
                <a:solidFill>
                  <a:srgbClr val="888888"/>
                </a:solidFill>
              </a:defRPr>
            </a:lvl5pPr>
            <a:lvl6pPr indent="-228600" lvl="5" marL="2743200" algn="l">
              <a:lnSpc>
                <a:spcPct val="100000"/>
              </a:lnSpc>
              <a:spcBef>
                <a:spcPts val="280"/>
              </a:spcBef>
              <a:spcAft>
                <a:spcPts val="0"/>
              </a:spcAft>
              <a:buClr>
                <a:srgbClr val="888888"/>
              </a:buClr>
              <a:buSzPts val="1400"/>
              <a:buNone/>
              <a:defRPr sz="1400">
                <a:solidFill>
                  <a:srgbClr val="888888"/>
                </a:solidFill>
              </a:defRPr>
            </a:lvl6pPr>
            <a:lvl7pPr indent="-228600" lvl="6" marL="3200400" algn="l">
              <a:lnSpc>
                <a:spcPct val="100000"/>
              </a:lnSpc>
              <a:spcBef>
                <a:spcPts val="280"/>
              </a:spcBef>
              <a:spcAft>
                <a:spcPts val="0"/>
              </a:spcAft>
              <a:buClr>
                <a:srgbClr val="888888"/>
              </a:buClr>
              <a:buSzPts val="1400"/>
              <a:buNone/>
              <a:defRPr sz="1400">
                <a:solidFill>
                  <a:srgbClr val="888888"/>
                </a:solidFill>
              </a:defRPr>
            </a:lvl7pPr>
            <a:lvl8pPr indent="-228600" lvl="7" marL="3657600" algn="l">
              <a:lnSpc>
                <a:spcPct val="100000"/>
              </a:lnSpc>
              <a:spcBef>
                <a:spcPts val="280"/>
              </a:spcBef>
              <a:spcAft>
                <a:spcPts val="0"/>
              </a:spcAft>
              <a:buClr>
                <a:srgbClr val="888888"/>
              </a:buClr>
              <a:buSzPts val="1400"/>
              <a:buNone/>
              <a:defRPr sz="1400">
                <a:solidFill>
                  <a:srgbClr val="888888"/>
                </a:solidFill>
              </a:defRPr>
            </a:lvl8pPr>
            <a:lvl9pPr indent="-228600" lvl="8" marL="4114800" algn="l">
              <a:lnSpc>
                <a:spcPct val="100000"/>
              </a:lnSpc>
              <a:spcBef>
                <a:spcPts val="280"/>
              </a:spcBef>
              <a:spcAft>
                <a:spcPts val="0"/>
              </a:spcAft>
              <a:buClr>
                <a:srgbClr val="888888"/>
              </a:buClr>
              <a:buSzPts val="1400"/>
              <a:buNone/>
              <a:defRPr sz="1400">
                <a:solidFill>
                  <a:srgbClr val="888888"/>
                </a:solidFill>
              </a:defRPr>
            </a:lvl9pPr>
          </a:lstStyle>
          <a:p/>
        </p:txBody>
      </p:sp>
      <p:sp>
        <p:nvSpPr>
          <p:cNvPr id="34" name="Google Shape;34;p2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2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2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7" name="Shape 37"/>
        <p:cNvGrpSpPr/>
        <p:nvPr/>
      </p:nvGrpSpPr>
      <p:grpSpPr>
        <a:xfrm>
          <a:off x="0" y="0"/>
          <a:ext cx="0" cy="0"/>
          <a:chOff x="0" y="0"/>
          <a:chExt cx="0" cy="0"/>
        </a:xfrm>
      </p:grpSpPr>
      <p:sp>
        <p:nvSpPr>
          <p:cNvPr id="38" name="Google Shape;38;p2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23"/>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40" name="Google Shape;40;p23"/>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41" name="Google Shape;41;p2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2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2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4" name="Shape 44"/>
        <p:cNvGrpSpPr/>
        <p:nvPr/>
      </p:nvGrpSpPr>
      <p:grpSpPr>
        <a:xfrm>
          <a:off x="0" y="0"/>
          <a:ext cx="0" cy="0"/>
          <a:chOff x="0" y="0"/>
          <a:chExt cx="0" cy="0"/>
        </a:xfrm>
      </p:grpSpPr>
      <p:sp>
        <p:nvSpPr>
          <p:cNvPr id="45" name="Google Shape;45;p2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44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24"/>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47" name="Google Shape;47;p24"/>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48" name="Google Shape;48;p24"/>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49" name="Google Shape;49;p24"/>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50" name="Google Shape;50;p2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2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2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 name="Shape 53"/>
        <p:cNvGrpSpPr/>
        <p:nvPr/>
      </p:nvGrpSpPr>
      <p:grpSpPr>
        <a:xfrm>
          <a:off x="0" y="0"/>
          <a:ext cx="0" cy="0"/>
          <a:chOff x="0" y="0"/>
          <a:chExt cx="0" cy="0"/>
        </a:xfrm>
      </p:grpSpPr>
      <p:sp>
        <p:nvSpPr>
          <p:cNvPr id="54" name="Google Shape;54;p2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2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2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2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26"/>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26"/>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lnSpc>
                <a:spcPct val="100000"/>
              </a:lnSpc>
              <a:spcBef>
                <a:spcPts val="640"/>
              </a:spcBef>
              <a:spcAft>
                <a:spcPts val="0"/>
              </a:spcAft>
              <a:buClr>
                <a:schemeClr val="dk1"/>
              </a:buClr>
              <a:buSzPts val="3200"/>
              <a:buChar char="•"/>
              <a:defRPr sz="3200"/>
            </a:lvl1pPr>
            <a:lvl2pPr indent="-406400" lvl="1" marL="914400" algn="l">
              <a:lnSpc>
                <a:spcPct val="100000"/>
              </a:lnSpc>
              <a:spcBef>
                <a:spcPts val="560"/>
              </a:spcBef>
              <a:spcAft>
                <a:spcPts val="0"/>
              </a:spcAft>
              <a:buClr>
                <a:schemeClr val="dk1"/>
              </a:buClr>
              <a:buSzPts val="2800"/>
              <a:buChar char="–"/>
              <a:defRPr sz="2800"/>
            </a:lvl2pPr>
            <a:lvl3pPr indent="-381000" lvl="2" marL="1371600" algn="l">
              <a:lnSpc>
                <a:spcPct val="100000"/>
              </a:lnSpc>
              <a:spcBef>
                <a:spcPts val="480"/>
              </a:spcBef>
              <a:spcAft>
                <a:spcPts val="0"/>
              </a:spcAft>
              <a:buClr>
                <a:schemeClr val="dk1"/>
              </a:buClr>
              <a:buSzPts val="2400"/>
              <a:buChar char="•"/>
              <a:defRPr sz="2400"/>
            </a:lvl3pPr>
            <a:lvl4pPr indent="-355600" lvl="3" marL="1828800" algn="l">
              <a:lnSpc>
                <a:spcPct val="100000"/>
              </a:lnSpc>
              <a:spcBef>
                <a:spcPts val="400"/>
              </a:spcBef>
              <a:spcAft>
                <a:spcPts val="0"/>
              </a:spcAft>
              <a:buClr>
                <a:schemeClr val="dk1"/>
              </a:buClr>
              <a:buSzPts val="2000"/>
              <a:buChar char="–"/>
              <a:defRPr sz="2000"/>
            </a:lvl4pPr>
            <a:lvl5pPr indent="-355600" lvl="4" marL="2286000" algn="l">
              <a:lnSpc>
                <a:spcPct val="100000"/>
              </a:lnSpc>
              <a:spcBef>
                <a:spcPts val="400"/>
              </a:spcBef>
              <a:spcAft>
                <a:spcPts val="0"/>
              </a:spcAft>
              <a:buClr>
                <a:schemeClr val="dk1"/>
              </a:buClr>
              <a:buSzPts val="2000"/>
              <a:buChar char="»"/>
              <a:defRPr sz="2000"/>
            </a:lvl5pPr>
            <a:lvl6pPr indent="-355600" lvl="5" marL="2743200" algn="l">
              <a:lnSpc>
                <a:spcPct val="100000"/>
              </a:lnSpc>
              <a:spcBef>
                <a:spcPts val="400"/>
              </a:spcBef>
              <a:spcAft>
                <a:spcPts val="0"/>
              </a:spcAft>
              <a:buClr>
                <a:schemeClr val="dk1"/>
              </a:buClr>
              <a:buSzPts val="2000"/>
              <a:buChar char="•"/>
              <a:defRPr sz="2000"/>
            </a:lvl6pPr>
            <a:lvl7pPr indent="-355600" lvl="6" marL="3200400" algn="l">
              <a:lnSpc>
                <a:spcPct val="100000"/>
              </a:lnSpc>
              <a:spcBef>
                <a:spcPts val="400"/>
              </a:spcBef>
              <a:spcAft>
                <a:spcPts val="0"/>
              </a:spcAft>
              <a:buClr>
                <a:schemeClr val="dk1"/>
              </a:buClr>
              <a:buSzPts val="2000"/>
              <a:buChar char="•"/>
              <a:defRPr sz="2000"/>
            </a:lvl7pPr>
            <a:lvl8pPr indent="-355600" lvl="7" marL="3657600" algn="l">
              <a:lnSpc>
                <a:spcPct val="100000"/>
              </a:lnSpc>
              <a:spcBef>
                <a:spcPts val="400"/>
              </a:spcBef>
              <a:spcAft>
                <a:spcPts val="0"/>
              </a:spcAft>
              <a:buClr>
                <a:schemeClr val="dk1"/>
              </a:buClr>
              <a:buSzPts val="2000"/>
              <a:buChar char="•"/>
              <a:defRPr sz="2000"/>
            </a:lvl8pPr>
            <a:lvl9pPr indent="-355600" lvl="8" marL="4114800" algn="l">
              <a:lnSpc>
                <a:spcPct val="100000"/>
              </a:lnSpc>
              <a:spcBef>
                <a:spcPts val="400"/>
              </a:spcBef>
              <a:spcAft>
                <a:spcPts val="0"/>
              </a:spcAft>
              <a:buClr>
                <a:schemeClr val="dk1"/>
              </a:buClr>
              <a:buSzPts val="2000"/>
              <a:buChar char="•"/>
              <a:defRPr sz="2000"/>
            </a:lvl9pPr>
          </a:lstStyle>
          <a:p/>
        </p:txBody>
      </p:sp>
      <p:sp>
        <p:nvSpPr>
          <p:cNvPr id="61" name="Google Shape;61;p26"/>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62" name="Google Shape;62;p2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2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2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27"/>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27"/>
          <p:cNvSpPr/>
          <p:nvPr>
            <p:ph idx="2" type="pic"/>
          </p:nvPr>
        </p:nvSpPr>
        <p:spPr>
          <a:xfrm>
            <a:off x="1792288" y="612775"/>
            <a:ext cx="5486400" cy="4114800"/>
          </a:xfrm>
          <a:prstGeom prst="rect">
            <a:avLst/>
          </a:prstGeom>
          <a:noFill/>
          <a:ln>
            <a:noFill/>
          </a:ln>
        </p:spPr>
      </p:sp>
      <p:sp>
        <p:nvSpPr>
          <p:cNvPr id="68" name="Google Shape;68;p27"/>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69" name="Google Shape;69;p2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2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2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lnSpc>
                <a:spcPct val="10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1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1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1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9DFEC"/>
        </a:solidFill>
      </p:bgPr>
    </p:bg>
    <p:spTree>
      <p:nvGrpSpPr>
        <p:cNvPr id="91" name="Shape 91"/>
        <p:cNvGrpSpPr/>
        <p:nvPr/>
      </p:nvGrpSpPr>
      <p:grpSpPr>
        <a:xfrm>
          <a:off x="0" y="0"/>
          <a:ext cx="0" cy="0"/>
          <a:chOff x="0" y="0"/>
          <a:chExt cx="0" cy="0"/>
        </a:xfrm>
      </p:grpSpPr>
      <p:sp>
        <p:nvSpPr>
          <p:cNvPr id="92" name="Google Shape;92;p1"/>
          <p:cNvSpPr/>
          <p:nvPr/>
        </p:nvSpPr>
        <p:spPr>
          <a:xfrm rot="7685570">
            <a:off x="-2493362" y="-1306613"/>
            <a:ext cx="5252064" cy="5252064"/>
          </a:xfrm>
          <a:custGeom>
            <a:rect b="b" l="l" r="r" t="t"/>
            <a:pathLst>
              <a:path extrusionOk="0" h="7005828" w="7005828">
                <a:moveTo>
                  <a:pt x="0" y="0"/>
                </a:moveTo>
                <a:lnTo>
                  <a:pt x="7005828" y="0"/>
                </a:lnTo>
                <a:lnTo>
                  <a:pt x="7005828" y="7005828"/>
                </a:lnTo>
                <a:lnTo>
                  <a:pt x="0" y="7005828"/>
                </a:lnTo>
                <a:lnTo>
                  <a:pt x="0" y="0"/>
                </a:lnTo>
                <a:close/>
              </a:path>
            </a:pathLst>
          </a:custGeom>
          <a:blipFill rotWithShape="1">
            <a:blip r:embed="rId3">
              <a:alphaModFix/>
            </a:blip>
            <a:stretch>
              <a:fillRect b="0" l="0" r="0" t="0"/>
            </a:stretch>
          </a:blipFill>
          <a:ln>
            <a:noFill/>
          </a:ln>
        </p:spPr>
      </p:sp>
      <p:sp>
        <p:nvSpPr>
          <p:cNvPr id="93" name="Google Shape;93;p1"/>
          <p:cNvSpPr txBox="1"/>
          <p:nvPr/>
        </p:nvSpPr>
        <p:spPr>
          <a:xfrm>
            <a:off x="3428700" y="287525"/>
            <a:ext cx="13856700" cy="29553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9600"/>
              <a:buFont typeface="Arial"/>
              <a:buNone/>
            </a:pPr>
            <a:r>
              <a:rPr b="1" i="0" lang="en-US" sz="9600" u="none" cap="none" strike="noStrike">
                <a:solidFill>
                  <a:schemeClr val="dk2"/>
                </a:solidFill>
                <a:latin typeface="Alice"/>
                <a:ea typeface="Alice"/>
                <a:cs typeface="Alice"/>
                <a:sym typeface="Alice"/>
              </a:rPr>
              <a:t>Importance of PCV Booster Dose</a:t>
            </a:r>
            <a:endParaRPr b="1" i="0" sz="9600" u="none" cap="none" strike="noStrike">
              <a:solidFill>
                <a:schemeClr val="dk2"/>
              </a:solidFill>
              <a:latin typeface="Alice"/>
              <a:ea typeface="Alice"/>
              <a:cs typeface="Alice"/>
              <a:sym typeface="Alice"/>
            </a:endParaRPr>
          </a:p>
        </p:txBody>
      </p:sp>
      <p:sp>
        <p:nvSpPr>
          <p:cNvPr id="94" name="Google Shape;94;p1"/>
          <p:cNvSpPr txBox="1"/>
          <p:nvPr/>
        </p:nvSpPr>
        <p:spPr>
          <a:xfrm>
            <a:off x="4431300" y="7145375"/>
            <a:ext cx="13856700" cy="831300"/>
          </a:xfrm>
          <a:prstGeom prst="rect">
            <a:avLst/>
          </a:prstGeom>
          <a:noFill/>
          <a:ln>
            <a:noFill/>
          </a:ln>
        </p:spPr>
        <p:txBody>
          <a:bodyPr anchorCtr="0" anchor="t" bIns="0" lIns="0" spcFirstLastPara="1" rIns="0" wrap="square" tIns="0">
            <a:spAutoFit/>
          </a:bodyPr>
          <a:lstStyle/>
          <a:p>
            <a:pPr indent="0" lvl="0" marL="0" marR="0" rtl="0" algn="l">
              <a:lnSpc>
                <a:spcPct val="201537"/>
              </a:lnSpc>
              <a:spcBef>
                <a:spcPts val="0"/>
              </a:spcBef>
              <a:spcAft>
                <a:spcPts val="0"/>
              </a:spcAft>
              <a:buClr>
                <a:srgbClr val="000000"/>
              </a:buClr>
              <a:buSzPts val="5400"/>
              <a:buFont typeface="Arial"/>
              <a:buNone/>
            </a:pPr>
            <a:r>
              <a:rPr b="0" i="0" lang="en-US" sz="5400" u="none" cap="none" strike="noStrike">
                <a:solidFill>
                  <a:srgbClr val="000000"/>
                </a:solidFill>
                <a:latin typeface="Nunito Sans Black"/>
                <a:ea typeface="Nunito Sans Black"/>
                <a:cs typeface="Nunito Sans Black"/>
                <a:sym typeface="Nunito Sans Black"/>
              </a:rPr>
              <a:t>DR.  SHEKHAR BISWAS </a:t>
            </a:r>
            <a:endParaRPr b="0" i="0" sz="1400" u="none" cap="none" strike="noStrike">
              <a:solidFill>
                <a:srgbClr val="000000"/>
              </a:solidFill>
              <a:latin typeface="Arial"/>
              <a:ea typeface="Arial"/>
              <a:cs typeface="Arial"/>
              <a:sym typeface="Arial"/>
            </a:endParaRPr>
          </a:p>
        </p:txBody>
      </p:sp>
      <p:sp>
        <p:nvSpPr>
          <p:cNvPr id="95" name="Google Shape;95;p1"/>
          <p:cNvSpPr txBox="1"/>
          <p:nvPr/>
        </p:nvSpPr>
        <p:spPr>
          <a:xfrm>
            <a:off x="2543850" y="8102575"/>
            <a:ext cx="15744300" cy="461700"/>
          </a:xfrm>
          <a:prstGeom prst="rect">
            <a:avLst/>
          </a:prstGeom>
          <a:noFill/>
          <a:ln>
            <a:noFill/>
          </a:ln>
        </p:spPr>
        <p:txBody>
          <a:bodyPr anchorCtr="0" anchor="t" bIns="0" lIns="0" spcFirstLastPara="1" rIns="0" wrap="square" tIns="0">
            <a:spAutoFit/>
          </a:bodyPr>
          <a:lstStyle/>
          <a:p>
            <a:pPr indent="0" lvl="0" marL="0" marR="0" rtl="0" algn="ctr">
              <a:lnSpc>
                <a:spcPct val="201600"/>
              </a:lnSpc>
              <a:spcBef>
                <a:spcPts val="0"/>
              </a:spcBef>
              <a:spcAft>
                <a:spcPts val="0"/>
              </a:spcAft>
              <a:buClr>
                <a:srgbClr val="000000"/>
              </a:buClr>
              <a:buSzPts val="3000"/>
              <a:buFont typeface="Arial"/>
              <a:buNone/>
            </a:pPr>
            <a:r>
              <a:rPr b="0" i="0" lang="en-US" sz="3000" u="none" cap="none" strike="noStrike">
                <a:solidFill>
                  <a:srgbClr val="000000"/>
                </a:solidFill>
                <a:latin typeface="Nunito Sans Black"/>
                <a:ea typeface="Nunito Sans Black"/>
                <a:cs typeface="Nunito Sans Black"/>
                <a:sym typeface="Nunito Sans Black"/>
              </a:rPr>
              <a:t>MD </a:t>
            </a:r>
            <a:endParaRPr b="0" i="0" sz="1400" u="none" cap="none" strike="noStrike">
              <a:solidFill>
                <a:srgbClr val="000000"/>
              </a:solidFill>
              <a:latin typeface="Arial"/>
              <a:ea typeface="Arial"/>
              <a:cs typeface="Arial"/>
              <a:sym typeface="Arial"/>
            </a:endParaRPr>
          </a:p>
        </p:txBody>
      </p:sp>
      <p:sp>
        <p:nvSpPr>
          <p:cNvPr id="96" name="Google Shape;96;p1"/>
          <p:cNvSpPr txBox="1"/>
          <p:nvPr/>
        </p:nvSpPr>
        <p:spPr>
          <a:xfrm>
            <a:off x="864976" y="5432000"/>
            <a:ext cx="8426100" cy="215400"/>
          </a:xfrm>
          <a:prstGeom prst="rect">
            <a:avLst/>
          </a:prstGeom>
          <a:noFill/>
          <a:ln>
            <a:noFill/>
          </a:ln>
        </p:spPr>
        <p:txBody>
          <a:bodyPr anchorCtr="0" anchor="t" bIns="0" lIns="0" spcFirstLastPara="1" rIns="0" wrap="square" tIns="0">
            <a:spAutoFit/>
          </a:bodyPr>
          <a:lstStyle/>
          <a:p>
            <a:pPr indent="0" lvl="0" marL="0" marR="0" rtl="0" algn="ctr">
              <a:lnSpc>
                <a:spcPct val="201614"/>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 name="Google Shape;97;p1"/>
          <p:cNvSpPr txBox="1"/>
          <p:nvPr/>
        </p:nvSpPr>
        <p:spPr>
          <a:xfrm>
            <a:off x="3428700" y="8564275"/>
            <a:ext cx="12054300" cy="17547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Clr>
                <a:srgbClr val="000000"/>
              </a:buClr>
              <a:buSzPts val="3000"/>
              <a:buFont typeface="Arial"/>
              <a:buNone/>
            </a:pPr>
            <a:r>
              <a:rPr b="0" i="0" lang="en-US" sz="3000" u="none" cap="none" strike="noStrike">
                <a:solidFill>
                  <a:srgbClr val="000000"/>
                </a:solidFill>
                <a:latin typeface="Nunito Sans Black"/>
                <a:ea typeface="Nunito Sans Black"/>
                <a:cs typeface="Nunito Sans Black"/>
                <a:sym typeface="Nunito Sans Black"/>
              </a:rPr>
              <a:t>Senior Consultant </a:t>
            </a:r>
            <a:endParaRPr b="0" i="0" sz="3000" u="none" cap="none" strike="noStrike">
              <a:solidFill>
                <a:srgbClr val="000000"/>
              </a:solidFill>
              <a:latin typeface="Nunito Sans Black"/>
              <a:ea typeface="Nunito Sans Black"/>
              <a:cs typeface="Nunito Sans Black"/>
              <a:sym typeface="Nunito Sans Black"/>
            </a:endParaRPr>
          </a:p>
          <a:p>
            <a:pPr indent="0" lvl="0" marL="0" marR="0" rtl="0" algn="ctr">
              <a:lnSpc>
                <a:spcPct val="140000"/>
              </a:lnSpc>
              <a:spcBef>
                <a:spcPts val="0"/>
              </a:spcBef>
              <a:spcAft>
                <a:spcPts val="0"/>
              </a:spcAft>
              <a:buClr>
                <a:srgbClr val="000000"/>
              </a:buClr>
              <a:buSzPts val="3000"/>
              <a:buFont typeface="Arial"/>
              <a:buNone/>
            </a:pPr>
            <a:r>
              <a:rPr b="0" i="0" lang="en-US" sz="3000" u="none" cap="none" strike="noStrike">
                <a:solidFill>
                  <a:srgbClr val="000000"/>
                </a:solidFill>
                <a:latin typeface="Nunito Sans Black"/>
                <a:ea typeface="Nunito Sans Black"/>
                <a:cs typeface="Nunito Sans Black"/>
                <a:sym typeface="Nunito Sans Black"/>
              </a:rPr>
              <a:t>Department </a:t>
            </a:r>
            <a:r>
              <a:rPr b="0" i="0" lang="en-US" sz="3000" u="none" cap="none" strike="noStrike">
                <a:solidFill>
                  <a:schemeClr val="dk1"/>
                </a:solidFill>
                <a:latin typeface="Nunito Sans Black"/>
                <a:ea typeface="Nunito Sans Black"/>
                <a:cs typeface="Nunito Sans Black"/>
                <a:sym typeface="Nunito Sans Black"/>
              </a:rPr>
              <a:t>of Pediatrics </a:t>
            </a:r>
            <a:endParaRPr b="0" i="0" sz="1400" u="none" cap="none" strike="noStrike">
              <a:solidFill>
                <a:srgbClr val="000000"/>
              </a:solidFill>
              <a:latin typeface="Arial"/>
              <a:ea typeface="Arial"/>
              <a:cs typeface="Arial"/>
              <a:sym typeface="Arial"/>
            </a:endParaRPr>
          </a:p>
          <a:p>
            <a:pPr indent="0" lvl="0" marL="0" marR="0" rtl="0" algn="ctr">
              <a:lnSpc>
                <a:spcPct val="140000"/>
              </a:lnSpc>
              <a:spcBef>
                <a:spcPts val="0"/>
              </a:spcBef>
              <a:spcAft>
                <a:spcPts val="0"/>
              </a:spcAft>
              <a:buClr>
                <a:srgbClr val="000000"/>
              </a:buClr>
              <a:buSzPts val="3000"/>
              <a:buFont typeface="Arial"/>
              <a:buNone/>
            </a:pPr>
            <a:r>
              <a:rPr b="0" i="0" lang="en-US" sz="3000" u="none" cap="none" strike="noStrike">
                <a:solidFill>
                  <a:srgbClr val="000000"/>
                </a:solidFill>
                <a:latin typeface="Nunito Sans Black"/>
                <a:ea typeface="Nunito Sans Black"/>
                <a:cs typeface="Nunito Sans Black"/>
                <a:sym typeface="Nunito Sans Black"/>
              </a:rPr>
              <a:t>Jaipur Golden Hospital , New Delhi</a:t>
            </a:r>
            <a:endParaRPr b="0" i="0" sz="1400" u="none" cap="none" strike="noStrike">
              <a:solidFill>
                <a:srgbClr val="000000"/>
              </a:solidFill>
              <a:latin typeface="Arial"/>
              <a:ea typeface="Arial"/>
              <a:cs typeface="Arial"/>
              <a:sym typeface="Arial"/>
            </a:endParaRPr>
          </a:p>
        </p:txBody>
      </p:sp>
      <p:cxnSp>
        <p:nvCxnSpPr>
          <p:cNvPr id="98" name="Google Shape;98;p1"/>
          <p:cNvCxnSpPr/>
          <p:nvPr/>
        </p:nvCxnSpPr>
        <p:spPr>
          <a:xfrm>
            <a:off x="4153350" y="3277125"/>
            <a:ext cx="12407400" cy="17400"/>
          </a:xfrm>
          <a:prstGeom prst="straightConnector1">
            <a:avLst/>
          </a:prstGeom>
          <a:noFill/>
          <a:ln cap="flat" cmpd="sng" w="38100">
            <a:solidFill>
              <a:srgbClr val="000000"/>
            </a:solidFill>
            <a:prstDash val="solid"/>
            <a:round/>
            <a:headEnd len="sm" w="sm" type="none"/>
            <a:tailEnd len="sm" w="sm" type="none"/>
          </a:ln>
        </p:spPr>
      </p:cxnSp>
      <p:sp>
        <p:nvSpPr>
          <p:cNvPr id="99" name="Google Shape;99;p1"/>
          <p:cNvSpPr txBox="1"/>
          <p:nvPr/>
        </p:nvSpPr>
        <p:spPr>
          <a:xfrm>
            <a:off x="395475" y="6795925"/>
            <a:ext cx="9365100" cy="215400"/>
          </a:xfrm>
          <a:prstGeom prst="rect">
            <a:avLst/>
          </a:prstGeom>
          <a:noFill/>
          <a:ln>
            <a:noFill/>
          </a:ln>
        </p:spPr>
        <p:txBody>
          <a:bodyPr anchorCtr="0" anchor="t" bIns="0" lIns="0" spcFirstLastPara="1" rIns="0" wrap="square" tIns="0">
            <a:spAutoFit/>
          </a:bodyPr>
          <a:lstStyle/>
          <a:p>
            <a:pPr indent="0" lvl="0" marL="0" marR="0" rtl="0" algn="ctr">
              <a:lnSpc>
                <a:spcPct val="201607"/>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EFFFF"/>
        </a:solidFill>
      </p:bgPr>
    </p:bg>
    <p:spTree>
      <p:nvGrpSpPr>
        <p:cNvPr id="191" name="Shape 191"/>
        <p:cNvGrpSpPr/>
        <p:nvPr/>
      </p:nvGrpSpPr>
      <p:grpSpPr>
        <a:xfrm>
          <a:off x="0" y="0"/>
          <a:ext cx="0" cy="0"/>
          <a:chOff x="0" y="0"/>
          <a:chExt cx="0" cy="0"/>
        </a:xfrm>
      </p:grpSpPr>
      <p:sp>
        <p:nvSpPr>
          <p:cNvPr id="192" name="Google Shape;192;p10"/>
          <p:cNvSpPr/>
          <p:nvPr/>
        </p:nvSpPr>
        <p:spPr>
          <a:xfrm rot="-5400000">
            <a:off x="16399378" y="-227370"/>
            <a:ext cx="2512124" cy="2512124"/>
          </a:xfrm>
          <a:custGeom>
            <a:rect b="b" l="l" r="r" t="t"/>
            <a:pathLst>
              <a:path extrusionOk="0" h="3349498" w="3349498">
                <a:moveTo>
                  <a:pt x="0" y="0"/>
                </a:moveTo>
                <a:lnTo>
                  <a:pt x="3349498" y="0"/>
                </a:lnTo>
                <a:lnTo>
                  <a:pt x="3349498" y="3349498"/>
                </a:lnTo>
                <a:lnTo>
                  <a:pt x="0" y="3349498"/>
                </a:lnTo>
                <a:lnTo>
                  <a:pt x="0" y="0"/>
                </a:lnTo>
                <a:close/>
              </a:path>
            </a:pathLst>
          </a:custGeom>
          <a:blipFill rotWithShape="1">
            <a:blip r:embed="rId3">
              <a:alphaModFix/>
            </a:blip>
            <a:stretch>
              <a:fillRect b="0" l="0" r="0" t="0"/>
            </a:stretch>
          </a:blipFill>
          <a:ln>
            <a:noFill/>
          </a:ln>
        </p:spPr>
      </p:sp>
      <p:sp>
        <p:nvSpPr>
          <p:cNvPr id="193" name="Google Shape;193;p10"/>
          <p:cNvSpPr txBox="1"/>
          <p:nvPr/>
        </p:nvSpPr>
        <p:spPr>
          <a:xfrm>
            <a:off x="727975" y="0"/>
            <a:ext cx="15671400" cy="10620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6900"/>
              <a:buFont typeface="Arial"/>
              <a:buNone/>
            </a:pPr>
            <a:r>
              <a:rPr b="1" i="0" lang="en-US" sz="6900" u="none" cap="none" strike="noStrike">
                <a:solidFill>
                  <a:srgbClr val="F37221"/>
                </a:solidFill>
                <a:latin typeface="Alice"/>
                <a:ea typeface="Alice"/>
                <a:cs typeface="Alice"/>
                <a:sym typeface="Alice"/>
              </a:rPr>
              <a:t>Booster Dose Impact on Public Health</a:t>
            </a:r>
            <a:endParaRPr b="1" i="0" sz="6900" u="none" cap="none" strike="noStrike">
              <a:solidFill>
                <a:srgbClr val="F37221"/>
              </a:solidFill>
              <a:latin typeface="Alice"/>
              <a:ea typeface="Alice"/>
              <a:cs typeface="Alice"/>
              <a:sym typeface="Alice"/>
            </a:endParaRPr>
          </a:p>
        </p:txBody>
      </p:sp>
      <p:sp>
        <p:nvSpPr>
          <p:cNvPr id="194" name="Google Shape;194;p10"/>
          <p:cNvSpPr txBox="1"/>
          <p:nvPr/>
        </p:nvSpPr>
        <p:spPr>
          <a:xfrm>
            <a:off x="893750" y="972850"/>
            <a:ext cx="16420500" cy="8201100"/>
          </a:xfrm>
          <a:prstGeom prst="rect">
            <a:avLst/>
          </a:prstGeom>
          <a:noFill/>
          <a:ln>
            <a:noFill/>
          </a:ln>
        </p:spPr>
        <p:txBody>
          <a:bodyPr anchorCtr="0" anchor="t" bIns="0" lIns="0" spcFirstLastPara="1" rIns="0" wrap="square" tIns="0">
            <a:spAutoFit/>
          </a:bodyPr>
          <a:lstStyle/>
          <a:p>
            <a:pPr indent="-457200" lvl="0" marL="1371600" marR="0" rtl="0" algn="l">
              <a:lnSpc>
                <a:spcPct val="115000"/>
              </a:lnSpc>
              <a:spcBef>
                <a:spcPts val="0"/>
              </a:spcBef>
              <a:spcAft>
                <a:spcPts val="0"/>
              </a:spcAft>
              <a:buClr>
                <a:schemeClr val="dk2"/>
              </a:buClr>
              <a:buSzPts val="3600"/>
              <a:buFont typeface="Arimo"/>
              <a:buChar char="●"/>
            </a:pPr>
            <a:r>
              <a:rPr b="1" i="0" lang="en-US" sz="3600" u="none" cap="none" strike="noStrike">
                <a:solidFill>
                  <a:schemeClr val="dk2"/>
                </a:solidFill>
                <a:latin typeface="Arimo"/>
                <a:ea typeface="Arimo"/>
                <a:cs typeface="Arimo"/>
                <a:sym typeface="Arimo"/>
              </a:rPr>
              <a:t>Cost-Effectiveness:</a:t>
            </a:r>
            <a:r>
              <a:rPr b="0" i="0" lang="en-US" sz="3600" u="none" cap="none" strike="noStrike">
                <a:solidFill>
                  <a:schemeClr val="dk2"/>
                </a:solidFill>
                <a:latin typeface="Arimo"/>
                <a:ea typeface="Arimo"/>
                <a:cs typeface="Arimo"/>
                <a:sym typeface="Arimo"/>
              </a:rPr>
              <a:t> Inclusion of booster doses in vaccination programs has proven to be cost-effective. By reducing the incidence of severe pneumococcal infections, booster doses decrease long-term healthcare costs associated with the treatment of acute and chronic complications of these infections. Economies scale further by minimizing potential outbreaks, which can be particularly costly to manage and control​.</a:t>
            </a:r>
            <a:endParaRPr b="0" i="0" sz="3600" u="none" cap="none" strike="noStrike">
              <a:solidFill>
                <a:schemeClr val="dk2"/>
              </a:solidFill>
              <a:latin typeface="Arimo"/>
              <a:ea typeface="Arimo"/>
              <a:cs typeface="Arimo"/>
              <a:sym typeface="Arimo"/>
            </a:endParaRPr>
          </a:p>
          <a:p>
            <a:pPr indent="-457200" lvl="0" marL="1371600" marR="0" rtl="0" algn="l">
              <a:lnSpc>
                <a:spcPct val="115000"/>
              </a:lnSpc>
              <a:spcBef>
                <a:spcPts val="0"/>
              </a:spcBef>
              <a:spcAft>
                <a:spcPts val="0"/>
              </a:spcAft>
              <a:buClr>
                <a:schemeClr val="dk2"/>
              </a:buClr>
              <a:buSzPts val="3600"/>
              <a:buFont typeface="Arimo"/>
              <a:buChar char="●"/>
            </a:pPr>
            <a:r>
              <a:rPr b="1" i="0" lang="en-US" sz="3600" u="none" cap="none" strike="noStrike">
                <a:solidFill>
                  <a:schemeClr val="dk2"/>
                </a:solidFill>
                <a:latin typeface="Arimo"/>
                <a:ea typeface="Arimo"/>
                <a:cs typeface="Arimo"/>
                <a:sym typeface="Arimo"/>
              </a:rPr>
              <a:t>Supporting Long-term Health Outcomes: </a:t>
            </a:r>
            <a:r>
              <a:rPr b="0" i="0" lang="en-US" sz="3600" u="none" cap="none" strike="noStrike">
                <a:solidFill>
                  <a:schemeClr val="dk2"/>
                </a:solidFill>
                <a:latin typeface="Arimo"/>
                <a:ea typeface="Arimo"/>
                <a:cs typeface="Arimo"/>
                <a:sym typeface="Arimo"/>
              </a:rPr>
              <a:t>The long-term health benefits of booster doses extend beyond immediate disease prevention. By maintaining high immunity levels in the population, booster doses contribute to the overall health resilience of societies, ensuring that children can reach their developmental milestones without the setbacks of severe infections, thereby supporting better educational and social outcomes.</a:t>
            </a:r>
            <a:endParaRPr b="0" i="0" sz="3600" u="none" cap="none" strike="noStrike">
              <a:solidFill>
                <a:schemeClr val="dk2"/>
              </a:solidFill>
              <a:latin typeface="Arimo"/>
              <a:ea typeface="Arimo"/>
              <a:cs typeface="Arimo"/>
              <a:sym typeface="Arimo"/>
            </a:endParaRPr>
          </a:p>
        </p:txBody>
      </p:sp>
      <p:sp>
        <p:nvSpPr>
          <p:cNvPr id="195" name="Google Shape;195;p10"/>
          <p:cNvSpPr txBox="1"/>
          <p:nvPr/>
        </p:nvSpPr>
        <p:spPr>
          <a:xfrm>
            <a:off x="1848061" y="9075425"/>
            <a:ext cx="14734800" cy="8127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Clr>
                <a:srgbClr val="000000"/>
              </a:buClr>
              <a:buSzPts val="2200"/>
              <a:buFont typeface="Arial"/>
              <a:buNone/>
            </a:pPr>
            <a:r>
              <a:rPr b="0" i="0" lang="en-US" sz="2200" u="none" cap="none" strike="noStrike">
                <a:solidFill>
                  <a:srgbClr val="000000"/>
                </a:solidFill>
                <a:latin typeface="Nunito Sans"/>
                <a:ea typeface="Nunito Sans"/>
                <a:cs typeface="Nunito Sans"/>
                <a:sym typeface="Nunito Sans"/>
              </a:rPr>
              <a:t>The content is by Dr. Bhaskar and adheres to medical academy guidelines and does not favor any individual, group, or product. This video is produced by Inditech Technology Services Pvt. Ltd. Distribution prohibited without permission.</a:t>
            </a:r>
            <a:endParaRPr b="0" i="0" sz="600" u="none" cap="none" strike="noStrik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EFFFF"/>
        </a:solidFill>
      </p:bgPr>
    </p:bg>
    <p:spTree>
      <p:nvGrpSpPr>
        <p:cNvPr id="203" name="Shape 203"/>
        <p:cNvGrpSpPr/>
        <p:nvPr/>
      </p:nvGrpSpPr>
      <p:grpSpPr>
        <a:xfrm>
          <a:off x="0" y="0"/>
          <a:ext cx="0" cy="0"/>
          <a:chOff x="0" y="0"/>
          <a:chExt cx="0" cy="0"/>
        </a:xfrm>
      </p:grpSpPr>
      <p:sp>
        <p:nvSpPr>
          <p:cNvPr id="204" name="Google Shape;204;p11"/>
          <p:cNvSpPr/>
          <p:nvPr/>
        </p:nvSpPr>
        <p:spPr>
          <a:xfrm rot="-5400000">
            <a:off x="16399378" y="-227370"/>
            <a:ext cx="2512124" cy="2512124"/>
          </a:xfrm>
          <a:custGeom>
            <a:rect b="b" l="l" r="r" t="t"/>
            <a:pathLst>
              <a:path extrusionOk="0" h="3349498" w="3349498">
                <a:moveTo>
                  <a:pt x="0" y="0"/>
                </a:moveTo>
                <a:lnTo>
                  <a:pt x="3349498" y="0"/>
                </a:lnTo>
                <a:lnTo>
                  <a:pt x="3349498" y="3349498"/>
                </a:lnTo>
                <a:lnTo>
                  <a:pt x="0" y="3349498"/>
                </a:lnTo>
                <a:lnTo>
                  <a:pt x="0" y="0"/>
                </a:lnTo>
                <a:close/>
              </a:path>
            </a:pathLst>
          </a:custGeom>
          <a:blipFill rotWithShape="1">
            <a:blip r:embed="rId3">
              <a:alphaModFix/>
            </a:blip>
            <a:stretch>
              <a:fillRect b="0" l="0" r="0" t="0"/>
            </a:stretch>
          </a:blipFill>
          <a:ln>
            <a:noFill/>
          </a:ln>
        </p:spPr>
      </p:sp>
      <p:sp>
        <p:nvSpPr>
          <p:cNvPr id="205" name="Google Shape;205;p11"/>
          <p:cNvSpPr txBox="1"/>
          <p:nvPr/>
        </p:nvSpPr>
        <p:spPr>
          <a:xfrm>
            <a:off x="727975" y="0"/>
            <a:ext cx="15671400" cy="21243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6900"/>
              <a:buFont typeface="Arial"/>
              <a:buNone/>
            </a:pPr>
            <a:r>
              <a:rPr b="1" i="0" lang="en-US" sz="6900" u="none" cap="none" strike="noStrike">
                <a:solidFill>
                  <a:srgbClr val="F37221"/>
                </a:solidFill>
                <a:latin typeface="Alice"/>
                <a:ea typeface="Alice"/>
                <a:cs typeface="Alice"/>
                <a:sym typeface="Alice"/>
              </a:rPr>
              <a:t>International Guidelines and Recommendations</a:t>
            </a:r>
            <a:endParaRPr b="1" i="0" sz="6900" u="none" cap="none" strike="noStrike">
              <a:solidFill>
                <a:srgbClr val="F37221"/>
              </a:solidFill>
              <a:latin typeface="Alice"/>
              <a:ea typeface="Alice"/>
              <a:cs typeface="Alice"/>
              <a:sym typeface="Alice"/>
            </a:endParaRPr>
          </a:p>
        </p:txBody>
      </p:sp>
      <p:sp>
        <p:nvSpPr>
          <p:cNvPr id="206" name="Google Shape;206;p11"/>
          <p:cNvSpPr txBox="1"/>
          <p:nvPr/>
        </p:nvSpPr>
        <p:spPr>
          <a:xfrm>
            <a:off x="933750" y="2124300"/>
            <a:ext cx="16420500" cy="6933600"/>
          </a:xfrm>
          <a:prstGeom prst="rect">
            <a:avLst/>
          </a:prstGeom>
          <a:noFill/>
          <a:ln>
            <a:noFill/>
          </a:ln>
        </p:spPr>
        <p:txBody>
          <a:bodyPr anchorCtr="0" anchor="t" bIns="0" lIns="0" spcFirstLastPara="1" rIns="0" wrap="square" tIns="0">
            <a:spAutoFit/>
          </a:bodyPr>
          <a:lstStyle/>
          <a:p>
            <a:pPr indent="-438150" lvl="0" marL="1371600" marR="0" rtl="0" algn="l">
              <a:lnSpc>
                <a:spcPct val="115000"/>
              </a:lnSpc>
              <a:spcBef>
                <a:spcPts val="0"/>
              </a:spcBef>
              <a:spcAft>
                <a:spcPts val="0"/>
              </a:spcAft>
              <a:buClr>
                <a:schemeClr val="dk2"/>
              </a:buClr>
              <a:buSzPts val="3300"/>
              <a:buFont typeface="Arimo"/>
              <a:buChar char="●"/>
            </a:pPr>
            <a:r>
              <a:rPr b="1" i="0" lang="en-US" sz="3300" u="none" cap="none" strike="noStrike">
                <a:solidFill>
                  <a:schemeClr val="dk2"/>
                </a:solidFill>
                <a:latin typeface="Arimo"/>
                <a:ea typeface="Arimo"/>
                <a:cs typeface="Arimo"/>
                <a:sym typeface="Arimo"/>
              </a:rPr>
              <a:t>World Health Organization (WHO): </a:t>
            </a:r>
            <a:r>
              <a:rPr b="0" i="0" lang="en-US" sz="3300" u="none" cap="none" strike="noStrike">
                <a:solidFill>
                  <a:schemeClr val="dk2"/>
                </a:solidFill>
                <a:latin typeface="Arimo"/>
                <a:ea typeface="Arimo"/>
                <a:cs typeface="Arimo"/>
                <a:sym typeface="Arimo"/>
              </a:rPr>
              <a:t>WHO recommends the inclusion of the pneumococcal conjugate vaccine (PCV) in national immunization programs globally, especially in countries with high child mortality rates. According to WHO, </a:t>
            </a:r>
            <a:r>
              <a:rPr b="1" i="0" lang="en-US" sz="3300" u="none" cap="none" strike="noStrike">
                <a:solidFill>
                  <a:schemeClr val="dk2"/>
                </a:solidFill>
                <a:latin typeface="Arimo"/>
                <a:ea typeface="Arimo"/>
                <a:cs typeface="Arimo"/>
                <a:sym typeface="Arimo"/>
              </a:rPr>
              <a:t>a complete PCV series should include at least one booster dose, </a:t>
            </a:r>
            <a:r>
              <a:rPr b="0" i="0" lang="en-US" sz="3300" u="none" cap="none" strike="noStrike">
                <a:solidFill>
                  <a:schemeClr val="dk2"/>
                </a:solidFill>
                <a:latin typeface="Arimo"/>
                <a:ea typeface="Arimo"/>
                <a:cs typeface="Arimo"/>
                <a:sym typeface="Arimo"/>
              </a:rPr>
              <a:t>emphasizing its critical role in sustaining immunity against pneumococcal disease in children under the age of five .</a:t>
            </a:r>
            <a:endParaRPr b="0" i="0" sz="3300" u="none" cap="none" strike="noStrike">
              <a:solidFill>
                <a:schemeClr val="dk2"/>
              </a:solidFill>
              <a:latin typeface="Arimo"/>
              <a:ea typeface="Arimo"/>
              <a:cs typeface="Arimo"/>
              <a:sym typeface="Arimo"/>
            </a:endParaRPr>
          </a:p>
          <a:p>
            <a:pPr indent="-438150" lvl="0" marL="1371600" marR="0" rtl="0" algn="l">
              <a:lnSpc>
                <a:spcPct val="115000"/>
              </a:lnSpc>
              <a:spcBef>
                <a:spcPts val="0"/>
              </a:spcBef>
              <a:spcAft>
                <a:spcPts val="0"/>
              </a:spcAft>
              <a:buClr>
                <a:schemeClr val="dk2"/>
              </a:buClr>
              <a:buSzPts val="3300"/>
              <a:buFont typeface="Arimo"/>
              <a:buChar char="●"/>
            </a:pPr>
            <a:r>
              <a:rPr b="1" i="0" lang="en-US" sz="3300" u="none" cap="none" strike="noStrike">
                <a:solidFill>
                  <a:schemeClr val="dk2"/>
                </a:solidFill>
                <a:latin typeface="Arimo"/>
                <a:ea typeface="Arimo"/>
                <a:cs typeface="Arimo"/>
                <a:sym typeface="Arimo"/>
              </a:rPr>
              <a:t>Centers for Disease Control and Prevention (CDC): The CDC advises the use of a booster dose of PCV for children aged 6 through 18 years who are at </a:t>
            </a:r>
            <a:r>
              <a:rPr b="0" i="0" lang="en-US" sz="3300" u="none" cap="none" strike="noStrike">
                <a:solidFill>
                  <a:schemeClr val="dk2"/>
                </a:solidFill>
                <a:latin typeface="Arimo"/>
                <a:ea typeface="Arimo"/>
                <a:cs typeface="Arimo"/>
                <a:sym typeface="Arimo"/>
              </a:rPr>
              <a:t>increased risk for pneumococcal disease due to certain medical conditions, despite previously completing the recommended PCV series during infancy. This recommendation underlines the importance of maintaining protective immunity against pneumococcal infections throughout childhood and adolescence .</a:t>
            </a:r>
            <a:endParaRPr b="0" i="0" sz="3300" u="none" cap="none" strike="noStrike">
              <a:solidFill>
                <a:schemeClr val="dk2"/>
              </a:solidFill>
              <a:latin typeface="Arimo"/>
              <a:ea typeface="Arimo"/>
              <a:cs typeface="Arimo"/>
              <a:sym typeface="Arimo"/>
            </a:endParaRPr>
          </a:p>
        </p:txBody>
      </p:sp>
      <p:sp>
        <p:nvSpPr>
          <p:cNvPr id="207" name="Google Shape;207;p11"/>
          <p:cNvSpPr txBox="1"/>
          <p:nvPr/>
        </p:nvSpPr>
        <p:spPr>
          <a:xfrm>
            <a:off x="1848061" y="9075425"/>
            <a:ext cx="14734800" cy="8127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Clr>
                <a:srgbClr val="000000"/>
              </a:buClr>
              <a:buSzPts val="2200"/>
              <a:buFont typeface="Arial"/>
              <a:buNone/>
            </a:pPr>
            <a:r>
              <a:rPr b="0" i="0" lang="en-US" sz="2200" u="none" cap="none" strike="noStrike">
                <a:solidFill>
                  <a:srgbClr val="000000"/>
                </a:solidFill>
                <a:latin typeface="Nunito Sans"/>
                <a:ea typeface="Nunito Sans"/>
                <a:cs typeface="Nunito Sans"/>
                <a:sym typeface="Nunito Sans"/>
              </a:rPr>
              <a:t>The content is by Dr. Bhaskar and adheres to medical academy guidelines and does not favor any individual, group, or product. This video is produced by Inditech Technology Services Pvt. Ltd. Distribution prohibited without permission.</a:t>
            </a:r>
            <a:endParaRPr b="0" i="0" sz="600" u="none" cap="none" strike="noStrik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EFFFF"/>
        </a:solidFill>
      </p:bgPr>
    </p:bg>
    <p:spTree>
      <p:nvGrpSpPr>
        <p:cNvPr id="215" name="Shape 215"/>
        <p:cNvGrpSpPr/>
        <p:nvPr/>
      </p:nvGrpSpPr>
      <p:grpSpPr>
        <a:xfrm>
          <a:off x="0" y="0"/>
          <a:ext cx="0" cy="0"/>
          <a:chOff x="0" y="0"/>
          <a:chExt cx="0" cy="0"/>
        </a:xfrm>
      </p:grpSpPr>
      <p:sp>
        <p:nvSpPr>
          <p:cNvPr id="216" name="Google Shape;216;p12"/>
          <p:cNvSpPr/>
          <p:nvPr/>
        </p:nvSpPr>
        <p:spPr>
          <a:xfrm rot="-5400000">
            <a:off x="16399378" y="-227370"/>
            <a:ext cx="2512124" cy="2512124"/>
          </a:xfrm>
          <a:custGeom>
            <a:rect b="b" l="l" r="r" t="t"/>
            <a:pathLst>
              <a:path extrusionOk="0" h="3349498" w="3349498">
                <a:moveTo>
                  <a:pt x="0" y="0"/>
                </a:moveTo>
                <a:lnTo>
                  <a:pt x="3349498" y="0"/>
                </a:lnTo>
                <a:lnTo>
                  <a:pt x="3349498" y="3349498"/>
                </a:lnTo>
                <a:lnTo>
                  <a:pt x="0" y="3349498"/>
                </a:lnTo>
                <a:lnTo>
                  <a:pt x="0" y="0"/>
                </a:lnTo>
                <a:close/>
              </a:path>
            </a:pathLst>
          </a:custGeom>
          <a:blipFill rotWithShape="1">
            <a:blip r:embed="rId3">
              <a:alphaModFix/>
            </a:blip>
            <a:stretch>
              <a:fillRect b="0" l="0" r="0" t="0"/>
            </a:stretch>
          </a:blipFill>
          <a:ln>
            <a:noFill/>
          </a:ln>
        </p:spPr>
      </p:sp>
      <p:sp>
        <p:nvSpPr>
          <p:cNvPr id="217" name="Google Shape;217;p12"/>
          <p:cNvSpPr txBox="1"/>
          <p:nvPr/>
        </p:nvSpPr>
        <p:spPr>
          <a:xfrm>
            <a:off x="727975" y="0"/>
            <a:ext cx="15671400" cy="21243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6900"/>
              <a:buFont typeface="Arial"/>
              <a:buNone/>
            </a:pPr>
            <a:r>
              <a:rPr b="1" i="0" lang="en-US" sz="6900" u="none" cap="none" strike="noStrike">
                <a:solidFill>
                  <a:srgbClr val="F37221"/>
                </a:solidFill>
                <a:latin typeface="Alice"/>
                <a:ea typeface="Alice"/>
                <a:cs typeface="Alice"/>
                <a:sym typeface="Alice"/>
              </a:rPr>
              <a:t>International Guidelines and Recommendations</a:t>
            </a:r>
            <a:endParaRPr b="1" i="0" sz="6900" u="none" cap="none" strike="noStrike">
              <a:solidFill>
                <a:srgbClr val="F37221"/>
              </a:solidFill>
              <a:latin typeface="Alice"/>
              <a:ea typeface="Alice"/>
              <a:cs typeface="Alice"/>
              <a:sym typeface="Alice"/>
            </a:endParaRPr>
          </a:p>
        </p:txBody>
      </p:sp>
      <p:sp>
        <p:nvSpPr>
          <p:cNvPr id="218" name="Google Shape;218;p12"/>
          <p:cNvSpPr txBox="1"/>
          <p:nvPr/>
        </p:nvSpPr>
        <p:spPr>
          <a:xfrm>
            <a:off x="933750" y="2124300"/>
            <a:ext cx="16420500" cy="6882000"/>
          </a:xfrm>
          <a:prstGeom prst="rect">
            <a:avLst/>
          </a:prstGeom>
          <a:noFill/>
          <a:ln>
            <a:noFill/>
          </a:ln>
        </p:spPr>
        <p:txBody>
          <a:bodyPr anchorCtr="0" anchor="t" bIns="0" lIns="0" spcFirstLastPara="1" rIns="0" wrap="square" tIns="0">
            <a:spAutoFit/>
          </a:bodyPr>
          <a:lstStyle/>
          <a:p>
            <a:pPr indent="-444500" lvl="0" marL="1371600" marR="0" rtl="0" algn="l">
              <a:lnSpc>
                <a:spcPct val="135000"/>
              </a:lnSpc>
              <a:spcBef>
                <a:spcPts val="0"/>
              </a:spcBef>
              <a:spcAft>
                <a:spcPts val="0"/>
              </a:spcAft>
              <a:buClr>
                <a:schemeClr val="dk2"/>
              </a:buClr>
              <a:buSzPts val="3400"/>
              <a:buFont typeface="Arimo"/>
              <a:buChar char="●"/>
            </a:pPr>
            <a:r>
              <a:rPr b="1" i="0" lang="en-US" sz="3400" u="none" cap="none" strike="noStrike">
                <a:solidFill>
                  <a:schemeClr val="dk2"/>
                </a:solidFill>
                <a:latin typeface="Arimo"/>
                <a:ea typeface="Arimo"/>
                <a:cs typeface="Arimo"/>
                <a:sym typeface="Arimo"/>
              </a:rPr>
              <a:t>European Centre for Disease Prevention and Control (ECDC):</a:t>
            </a:r>
            <a:r>
              <a:rPr b="0" i="0" lang="en-US" sz="3400" u="none" cap="none" strike="noStrike">
                <a:solidFill>
                  <a:schemeClr val="dk2"/>
                </a:solidFill>
                <a:latin typeface="Arimo"/>
                <a:ea typeface="Arimo"/>
                <a:cs typeface="Arimo"/>
                <a:sym typeface="Arimo"/>
              </a:rPr>
              <a:t> ECDC supports the administration of a booster dose of PCV, particularly in regions with high incidence of pneumococcal disease. </a:t>
            </a:r>
            <a:r>
              <a:rPr b="1" i="0" lang="en-US" sz="3400" u="none" cap="none" strike="noStrike">
                <a:solidFill>
                  <a:schemeClr val="dk2"/>
                </a:solidFill>
                <a:latin typeface="Arimo"/>
                <a:ea typeface="Arimo"/>
                <a:cs typeface="Arimo"/>
                <a:sym typeface="Arimo"/>
              </a:rPr>
              <a:t>Their guidelines suggest tailoring the vaccination schedule based on local epidemiological data,</a:t>
            </a:r>
            <a:r>
              <a:rPr b="0" i="0" lang="en-US" sz="3400" u="none" cap="none" strike="noStrike">
                <a:solidFill>
                  <a:schemeClr val="dk2"/>
                </a:solidFill>
                <a:latin typeface="Arimo"/>
                <a:ea typeface="Arimo"/>
                <a:cs typeface="Arimo"/>
                <a:sym typeface="Arimo"/>
              </a:rPr>
              <a:t> thereby optimizing the impact of the booster dose in reducing disease burden.</a:t>
            </a:r>
            <a:endParaRPr b="0" i="0" sz="3400" u="none" cap="none" strike="noStrike">
              <a:solidFill>
                <a:schemeClr val="dk2"/>
              </a:solidFill>
              <a:latin typeface="Arimo"/>
              <a:ea typeface="Arimo"/>
              <a:cs typeface="Arimo"/>
              <a:sym typeface="Arimo"/>
            </a:endParaRPr>
          </a:p>
          <a:p>
            <a:pPr indent="-444500" lvl="0" marL="1371600" marR="0" rtl="0" algn="l">
              <a:lnSpc>
                <a:spcPct val="135000"/>
              </a:lnSpc>
              <a:spcBef>
                <a:spcPts val="0"/>
              </a:spcBef>
              <a:spcAft>
                <a:spcPts val="0"/>
              </a:spcAft>
              <a:buClr>
                <a:schemeClr val="dk2"/>
              </a:buClr>
              <a:buSzPts val="3400"/>
              <a:buFont typeface="Arimo"/>
              <a:buChar char="●"/>
            </a:pPr>
            <a:r>
              <a:rPr b="1" i="0" lang="en-US" sz="3400" u="none" cap="none" strike="noStrike">
                <a:solidFill>
                  <a:schemeClr val="dk2"/>
                </a:solidFill>
                <a:latin typeface="Arimo"/>
                <a:ea typeface="Arimo"/>
                <a:cs typeface="Arimo"/>
                <a:sym typeface="Arimo"/>
              </a:rPr>
              <a:t>Indian Academy of Pediatrics (IAP): </a:t>
            </a:r>
            <a:r>
              <a:rPr b="0" i="0" lang="en-US" sz="3400" u="none" cap="none" strike="noStrike">
                <a:solidFill>
                  <a:schemeClr val="dk2"/>
                </a:solidFill>
                <a:latin typeface="Arimo"/>
                <a:ea typeface="Arimo"/>
                <a:cs typeface="Arimo"/>
                <a:sym typeface="Arimo"/>
              </a:rPr>
              <a:t>Reflecting on local disease burden, the </a:t>
            </a:r>
            <a:r>
              <a:rPr b="1" i="0" lang="en-US" sz="3400" u="none" cap="none" strike="noStrike">
                <a:solidFill>
                  <a:schemeClr val="dk2"/>
                </a:solidFill>
                <a:latin typeface="Arimo"/>
                <a:ea typeface="Arimo"/>
                <a:cs typeface="Arimo"/>
                <a:sym typeface="Arimo"/>
              </a:rPr>
              <a:t>IAP recommends a booster dose of PCV at 15-18 months after the primary series.</a:t>
            </a:r>
            <a:r>
              <a:rPr b="0" i="0" lang="en-US" sz="3400" u="none" cap="none" strike="noStrike">
                <a:solidFill>
                  <a:schemeClr val="dk2"/>
                </a:solidFill>
                <a:latin typeface="Arimo"/>
                <a:ea typeface="Arimo"/>
                <a:cs typeface="Arimo"/>
                <a:sym typeface="Arimo"/>
              </a:rPr>
              <a:t> This guidance aims to enhance the duration of immunity provided by the initial vaccination series in Indian children, who are particularly susceptible to pneumococcal infections due to higher exposure risks .</a:t>
            </a:r>
            <a:endParaRPr b="0" i="0" sz="3400" u="none" cap="none" strike="noStrike">
              <a:solidFill>
                <a:schemeClr val="dk2"/>
              </a:solidFill>
              <a:latin typeface="Arimo"/>
              <a:ea typeface="Arimo"/>
              <a:cs typeface="Arimo"/>
              <a:sym typeface="Arimo"/>
            </a:endParaRPr>
          </a:p>
        </p:txBody>
      </p:sp>
      <p:sp>
        <p:nvSpPr>
          <p:cNvPr id="219" name="Google Shape;219;p12"/>
          <p:cNvSpPr txBox="1"/>
          <p:nvPr/>
        </p:nvSpPr>
        <p:spPr>
          <a:xfrm>
            <a:off x="1848061" y="9075425"/>
            <a:ext cx="14734800" cy="8127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Clr>
                <a:srgbClr val="000000"/>
              </a:buClr>
              <a:buSzPts val="2200"/>
              <a:buFont typeface="Arial"/>
              <a:buNone/>
            </a:pPr>
            <a:r>
              <a:rPr b="0" i="0" lang="en-US" sz="2200" u="none" cap="none" strike="noStrike">
                <a:solidFill>
                  <a:srgbClr val="000000"/>
                </a:solidFill>
                <a:latin typeface="Nunito Sans"/>
                <a:ea typeface="Nunito Sans"/>
                <a:cs typeface="Nunito Sans"/>
                <a:sym typeface="Nunito Sans"/>
              </a:rPr>
              <a:t>The content is by Dr. Bhaskar and adheres to medical academy guidelines and does not favor any individual, group, or product. This video is produced by Inditech Technology Services Pvt. Ltd. Distribution prohibited without permission.</a:t>
            </a:r>
            <a:endParaRPr b="0" i="0" sz="600" u="none" cap="none" strike="noStrike">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EFFFF"/>
        </a:solidFill>
      </p:bgPr>
    </p:bg>
    <p:spTree>
      <p:nvGrpSpPr>
        <p:cNvPr id="227" name="Shape 227"/>
        <p:cNvGrpSpPr/>
        <p:nvPr/>
      </p:nvGrpSpPr>
      <p:grpSpPr>
        <a:xfrm>
          <a:off x="0" y="0"/>
          <a:ext cx="0" cy="0"/>
          <a:chOff x="0" y="0"/>
          <a:chExt cx="0" cy="0"/>
        </a:xfrm>
      </p:grpSpPr>
      <p:sp>
        <p:nvSpPr>
          <p:cNvPr id="228" name="Google Shape;228;p13"/>
          <p:cNvSpPr/>
          <p:nvPr/>
        </p:nvSpPr>
        <p:spPr>
          <a:xfrm rot="-5400000">
            <a:off x="16399378" y="-227370"/>
            <a:ext cx="2512124" cy="2512124"/>
          </a:xfrm>
          <a:custGeom>
            <a:rect b="b" l="l" r="r" t="t"/>
            <a:pathLst>
              <a:path extrusionOk="0" h="3349498" w="3349498">
                <a:moveTo>
                  <a:pt x="0" y="0"/>
                </a:moveTo>
                <a:lnTo>
                  <a:pt x="3349498" y="0"/>
                </a:lnTo>
                <a:lnTo>
                  <a:pt x="3349498" y="3349498"/>
                </a:lnTo>
                <a:lnTo>
                  <a:pt x="0" y="3349498"/>
                </a:lnTo>
                <a:lnTo>
                  <a:pt x="0" y="0"/>
                </a:lnTo>
                <a:close/>
              </a:path>
            </a:pathLst>
          </a:custGeom>
          <a:blipFill rotWithShape="1">
            <a:blip r:embed="rId3">
              <a:alphaModFix/>
            </a:blip>
            <a:stretch>
              <a:fillRect b="0" l="0" r="0" t="0"/>
            </a:stretch>
          </a:blipFill>
          <a:ln>
            <a:noFill/>
          </a:ln>
        </p:spPr>
      </p:sp>
      <p:sp>
        <p:nvSpPr>
          <p:cNvPr id="229" name="Google Shape;229;p13"/>
          <p:cNvSpPr txBox="1"/>
          <p:nvPr/>
        </p:nvSpPr>
        <p:spPr>
          <a:xfrm>
            <a:off x="727975" y="-103575"/>
            <a:ext cx="15671400" cy="21243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1100"/>
              <a:buFont typeface="Arial"/>
              <a:buNone/>
            </a:pPr>
            <a:r>
              <a:rPr b="1" i="0" lang="en-US" sz="6900" u="none" cap="none" strike="noStrike">
                <a:solidFill>
                  <a:srgbClr val="F37221"/>
                </a:solidFill>
                <a:latin typeface="Alice"/>
                <a:ea typeface="Alice"/>
                <a:cs typeface="Alice"/>
                <a:sym typeface="Alice"/>
              </a:rPr>
              <a:t>Barriers to Booster Dose Implementation in India</a:t>
            </a:r>
            <a:endParaRPr b="1" i="0" sz="6900" u="none" cap="none" strike="noStrike">
              <a:solidFill>
                <a:srgbClr val="F37221"/>
              </a:solidFill>
              <a:latin typeface="Alice"/>
              <a:ea typeface="Alice"/>
              <a:cs typeface="Alice"/>
              <a:sym typeface="Alice"/>
            </a:endParaRPr>
          </a:p>
        </p:txBody>
      </p:sp>
      <p:sp>
        <p:nvSpPr>
          <p:cNvPr id="230" name="Google Shape;230;p13"/>
          <p:cNvSpPr txBox="1"/>
          <p:nvPr/>
        </p:nvSpPr>
        <p:spPr>
          <a:xfrm>
            <a:off x="727975" y="2020725"/>
            <a:ext cx="16428600" cy="6933600"/>
          </a:xfrm>
          <a:prstGeom prst="rect">
            <a:avLst/>
          </a:prstGeom>
          <a:noFill/>
          <a:ln>
            <a:noFill/>
          </a:ln>
        </p:spPr>
        <p:txBody>
          <a:bodyPr anchorCtr="0" anchor="t" bIns="0" lIns="0" spcFirstLastPara="1" rIns="0" wrap="square" tIns="0">
            <a:spAutoFit/>
          </a:bodyPr>
          <a:lstStyle/>
          <a:p>
            <a:pPr indent="-438150" lvl="0" marL="1371600" marR="0" rtl="0" algn="l">
              <a:lnSpc>
                <a:spcPct val="115000"/>
              </a:lnSpc>
              <a:spcBef>
                <a:spcPts val="0"/>
              </a:spcBef>
              <a:spcAft>
                <a:spcPts val="0"/>
              </a:spcAft>
              <a:buClr>
                <a:schemeClr val="dk2"/>
              </a:buClr>
              <a:buSzPts val="3300"/>
              <a:buFont typeface="Arimo"/>
              <a:buChar char="●"/>
            </a:pPr>
            <a:r>
              <a:rPr b="1" i="0" lang="en-US" sz="3300" u="none" cap="none" strike="noStrike">
                <a:solidFill>
                  <a:schemeClr val="dk2"/>
                </a:solidFill>
                <a:latin typeface="Arimo"/>
                <a:ea typeface="Arimo"/>
                <a:cs typeface="Arimo"/>
                <a:sym typeface="Arimo"/>
              </a:rPr>
              <a:t>Awareness and Education: </a:t>
            </a:r>
            <a:r>
              <a:rPr b="0" i="0" lang="en-US" sz="3300" u="none" cap="none" strike="noStrike">
                <a:solidFill>
                  <a:schemeClr val="dk2"/>
                </a:solidFill>
                <a:latin typeface="Arimo"/>
                <a:ea typeface="Arimo"/>
                <a:cs typeface="Arimo"/>
                <a:sym typeface="Arimo"/>
              </a:rPr>
              <a:t>There is a significant lack of awareness among the general population about the importance of booster doses. This is particularly true in rural and underserved areas where educational efforts are not as robust.</a:t>
            </a:r>
            <a:endParaRPr b="0" i="0" sz="3300" u="none" cap="none" strike="noStrike">
              <a:solidFill>
                <a:schemeClr val="dk2"/>
              </a:solidFill>
              <a:latin typeface="Arimo"/>
              <a:ea typeface="Arimo"/>
              <a:cs typeface="Arimo"/>
              <a:sym typeface="Arimo"/>
            </a:endParaRPr>
          </a:p>
          <a:p>
            <a:pPr indent="-438150" lvl="0" marL="1371600" marR="0" rtl="0" algn="l">
              <a:lnSpc>
                <a:spcPct val="115000"/>
              </a:lnSpc>
              <a:spcBef>
                <a:spcPts val="0"/>
              </a:spcBef>
              <a:spcAft>
                <a:spcPts val="0"/>
              </a:spcAft>
              <a:buClr>
                <a:schemeClr val="dk2"/>
              </a:buClr>
              <a:buSzPts val="3300"/>
              <a:buFont typeface="Arimo"/>
              <a:buChar char="●"/>
            </a:pPr>
            <a:r>
              <a:rPr b="1" i="0" lang="en-US" sz="3300" u="none" cap="none" strike="noStrike">
                <a:solidFill>
                  <a:schemeClr val="dk2"/>
                </a:solidFill>
                <a:latin typeface="Arimo"/>
                <a:ea typeface="Arimo"/>
                <a:cs typeface="Arimo"/>
                <a:sym typeface="Arimo"/>
              </a:rPr>
              <a:t>Vaccine Availability:</a:t>
            </a:r>
            <a:r>
              <a:rPr b="0" i="0" lang="en-US" sz="3300" u="none" cap="none" strike="noStrike">
                <a:solidFill>
                  <a:schemeClr val="dk2"/>
                </a:solidFill>
                <a:latin typeface="Arimo"/>
                <a:ea typeface="Arimo"/>
                <a:cs typeface="Arimo"/>
                <a:sym typeface="Arimo"/>
              </a:rPr>
              <a:t> Inconsistencies in vaccine supply chains can lead to shortages at critical times. This issue is exacerbated in remote areas where logistics and infrastructure are limited.</a:t>
            </a:r>
            <a:endParaRPr b="0" i="0" sz="3300" u="none" cap="none" strike="noStrike">
              <a:solidFill>
                <a:schemeClr val="dk2"/>
              </a:solidFill>
              <a:latin typeface="Arimo"/>
              <a:ea typeface="Arimo"/>
              <a:cs typeface="Arimo"/>
              <a:sym typeface="Arimo"/>
            </a:endParaRPr>
          </a:p>
          <a:p>
            <a:pPr indent="-438150" lvl="0" marL="1371600" marR="0" rtl="0" algn="l">
              <a:lnSpc>
                <a:spcPct val="115000"/>
              </a:lnSpc>
              <a:spcBef>
                <a:spcPts val="0"/>
              </a:spcBef>
              <a:spcAft>
                <a:spcPts val="0"/>
              </a:spcAft>
              <a:buClr>
                <a:schemeClr val="dk2"/>
              </a:buClr>
              <a:buSzPts val="3300"/>
              <a:buFont typeface="Arimo"/>
              <a:buChar char="●"/>
            </a:pPr>
            <a:r>
              <a:rPr b="1" i="0" lang="en-US" sz="3300" u="none" cap="none" strike="noStrike">
                <a:solidFill>
                  <a:schemeClr val="dk2"/>
                </a:solidFill>
                <a:latin typeface="Arimo"/>
                <a:ea typeface="Arimo"/>
                <a:cs typeface="Arimo"/>
                <a:sym typeface="Arimo"/>
              </a:rPr>
              <a:t>Cost and Accessibility: </a:t>
            </a:r>
            <a:r>
              <a:rPr b="0" i="0" lang="en-US" sz="3300" u="none" cap="none" strike="noStrike">
                <a:solidFill>
                  <a:schemeClr val="dk2"/>
                </a:solidFill>
                <a:latin typeface="Arimo"/>
                <a:ea typeface="Arimo"/>
                <a:cs typeface="Arimo"/>
                <a:sym typeface="Arimo"/>
              </a:rPr>
              <a:t>The cost of vaccines can be a barrier for low-income families, despite government subsidies. Private healthcare settings may offer the vaccine but at a higher cost, making it inaccessible to a broader population.</a:t>
            </a:r>
            <a:endParaRPr b="0" i="0" sz="3300" u="none" cap="none" strike="noStrike">
              <a:solidFill>
                <a:schemeClr val="dk2"/>
              </a:solidFill>
              <a:latin typeface="Arimo"/>
              <a:ea typeface="Arimo"/>
              <a:cs typeface="Arimo"/>
              <a:sym typeface="Arimo"/>
            </a:endParaRPr>
          </a:p>
          <a:p>
            <a:pPr indent="-438150" lvl="0" marL="1371600" marR="0" rtl="0" algn="l">
              <a:lnSpc>
                <a:spcPct val="115000"/>
              </a:lnSpc>
              <a:spcBef>
                <a:spcPts val="0"/>
              </a:spcBef>
              <a:spcAft>
                <a:spcPts val="0"/>
              </a:spcAft>
              <a:buClr>
                <a:schemeClr val="dk2"/>
              </a:buClr>
              <a:buSzPts val="3300"/>
              <a:buFont typeface="Arimo"/>
              <a:buChar char="●"/>
            </a:pPr>
            <a:r>
              <a:rPr b="1" i="0" lang="en-US" sz="3300" u="none" cap="none" strike="noStrike">
                <a:solidFill>
                  <a:schemeClr val="dk2"/>
                </a:solidFill>
                <a:latin typeface="Arimo"/>
                <a:ea typeface="Arimo"/>
                <a:cs typeface="Arimo"/>
                <a:sym typeface="Arimo"/>
              </a:rPr>
              <a:t>Healthcare Infrastructure: </a:t>
            </a:r>
            <a:r>
              <a:rPr b="0" i="0" lang="en-US" sz="3300" u="none" cap="none" strike="noStrike">
                <a:solidFill>
                  <a:schemeClr val="dk2"/>
                </a:solidFill>
                <a:latin typeface="Arimo"/>
                <a:ea typeface="Arimo"/>
                <a:cs typeface="Arimo"/>
                <a:sym typeface="Arimo"/>
              </a:rPr>
              <a:t>Limited healthcare infrastructure and insufficient numbers of healthcare providers can hinder the effective distribution and administration of vaccines, especially in densely populated or rural areas.</a:t>
            </a:r>
            <a:endParaRPr b="0" i="0" sz="3300" u="none" cap="none" strike="noStrike">
              <a:solidFill>
                <a:schemeClr val="dk2"/>
              </a:solidFill>
              <a:latin typeface="Arimo"/>
              <a:ea typeface="Arimo"/>
              <a:cs typeface="Arimo"/>
              <a:sym typeface="Arimo"/>
            </a:endParaRPr>
          </a:p>
        </p:txBody>
      </p:sp>
      <p:sp>
        <p:nvSpPr>
          <p:cNvPr id="231" name="Google Shape;231;p13"/>
          <p:cNvSpPr txBox="1"/>
          <p:nvPr/>
        </p:nvSpPr>
        <p:spPr>
          <a:xfrm>
            <a:off x="1848061" y="9075425"/>
            <a:ext cx="14734800" cy="8127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Clr>
                <a:srgbClr val="000000"/>
              </a:buClr>
              <a:buSzPts val="2200"/>
              <a:buFont typeface="Arial"/>
              <a:buNone/>
            </a:pPr>
            <a:r>
              <a:rPr b="0" i="0" lang="en-US" sz="2200" u="none" cap="none" strike="noStrike">
                <a:solidFill>
                  <a:srgbClr val="000000"/>
                </a:solidFill>
                <a:latin typeface="Nunito Sans"/>
                <a:ea typeface="Nunito Sans"/>
                <a:cs typeface="Nunito Sans"/>
                <a:sym typeface="Nunito Sans"/>
              </a:rPr>
              <a:t>The content is by Dr. Bhaskar and adheres to medical academy guidelines and does not favor any individual, group, or product. This video is produced by Inditech Technology Services Pvt. Ltd. Distribution prohibited without permission.</a:t>
            </a:r>
            <a:endParaRPr b="0" i="0" sz="600" u="none" cap="none" strike="noStrike">
              <a:solidFill>
                <a:srgbClr val="00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EFFFF"/>
        </a:solidFill>
      </p:bgPr>
    </p:bg>
    <p:spTree>
      <p:nvGrpSpPr>
        <p:cNvPr id="239" name="Shape 239"/>
        <p:cNvGrpSpPr/>
        <p:nvPr/>
      </p:nvGrpSpPr>
      <p:grpSpPr>
        <a:xfrm>
          <a:off x="0" y="0"/>
          <a:ext cx="0" cy="0"/>
          <a:chOff x="0" y="0"/>
          <a:chExt cx="0" cy="0"/>
        </a:xfrm>
      </p:grpSpPr>
      <p:sp>
        <p:nvSpPr>
          <p:cNvPr id="240" name="Google Shape;240;p14"/>
          <p:cNvSpPr/>
          <p:nvPr/>
        </p:nvSpPr>
        <p:spPr>
          <a:xfrm rot="-5400000">
            <a:off x="16399378" y="-227370"/>
            <a:ext cx="2512124" cy="2512124"/>
          </a:xfrm>
          <a:custGeom>
            <a:rect b="b" l="l" r="r" t="t"/>
            <a:pathLst>
              <a:path extrusionOk="0" h="3349498" w="3349498">
                <a:moveTo>
                  <a:pt x="0" y="0"/>
                </a:moveTo>
                <a:lnTo>
                  <a:pt x="3349498" y="0"/>
                </a:lnTo>
                <a:lnTo>
                  <a:pt x="3349498" y="3349498"/>
                </a:lnTo>
                <a:lnTo>
                  <a:pt x="0" y="3349498"/>
                </a:lnTo>
                <a:lnTo>
                  <a:pt x="0" y="0"/>
                </a:lnTo>
                <a:close/>
              </a:path>
            </a:pathLst>
          </a:custGeom>
          <a:blipFill rotWithShape="1">
            <a:blip r:embed="rId3">
              <a:alphaModFix/>
            </a:blip>
            <a:stretch>
              <a:fillRect b="0" l="0" r="0" t="0"/>
            </a:stretch>
          </a:blipFill>
          <a:ln>
            <a:noFill/>
          </a:ln>
        </p:spPr>
      </p:sp>
      <p:sp>
        <p:nvSpPr>
          <p:cNvPr id="241" name="Google Shape;241;p14"/>
          <p:cNvSpPr txBox="1"/>
          <p:nvPr/>
        </p:nvSpPr>
        <p:spPr>
          <a:xfrm>
            <a:off x="727975" y="-103575"/>
            <a:ext cx="15671400" cy="10620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1100"/>
              <a:buFont typeface="Arial"/>
              <a:buNone/>
            </a:pPr>
            <a:r>
              <a:rPr b="1" i="0" lang="en-US" sz="6900" u="none" cap="none" strike="noStrike">
                <a:solidFill>
                  <a:srgbClr val="F37221"/>
                </a:solidFill>
                <a:latin typeface="Alice"/>
                <a:ea typeface="Alice"/>
                <a:cs typeface="Alice"/>
                <a:sym typeface="Alice"/>
              </a:rPr>
              <a:t>Case Studies - Booster Dose Success</a:t>
            </a:r>
            <a:endParaRPr b="1" i="0" sz="6900" u="none" cap="none" strike="noStrike">
              <a:solidFill>
                <a:srgbClr val="F37221"/>
              </a:solidFill>
              <a:latin typeface="Alice"/>
              <a:ea typeface="Alice"/>
              <a:cs typeface="Alice"/>
              <a:sym typeface="Alice"/>
            </a:endParaRPr>
          </a:p>
        </p:txBody>
      </p:sp>
      <p:sp>
        <p:nvSpPr>
          <p:cNvPr id="242" name="Google Shape;242;p14"/>
          <p:cNvSpPr txBox="1"/>
          <p:nvPr/>
        </p:nvSpPr>
        <p:spPr>
          <a:xfrm>
            <a:off x="850650" y="958425"/>
            <a:ext cx="15732300" cy="8173500"/>
          </a:xfrm>
          <a:prstGeom prst="rect">
            <a:avLst/>
          </a:prstGeom>
          <a:noFill/>
          <a:ln>
            <a:noFill/>
          </a:ln>
        </p:spPr>
        <p:txBody>
          <a:bodyPr anchorCtr="0" anchor="t" bIns="0" lIns="0" spcFirstLastPara="1" rIns="0" wrap="square" tIns="0">
            <a:spAutoFit/>
          </a:bodyPr>
          <a:lstStyle/>
          <a:p>
            <a:pPr indent="-457200" lvl="0" marL="1371600" marR="0" rtl="0" algn="l">
              <a:lnSpc>
                <a:spcPct val="125000"/>
              </a:lnSpc>
              <a:spcBef>
                <a:spcPts val="0"/>
              </a:spcBef>
              <a:spcAft>
                <a:spcPts val="0"/>
              </a:spcAft>
              <a:buClr>
                <a:schemeClr val="dk2"/>
              </a:buClr>
              <a:buSzPts val="3600"/>
              <a:buFont typeface="Arimo"/>
              <a:buChar char="●"/>
            </a:pPr>
            <a:r>
              <a:rPr b="1" i="0" lang="en-US" sz="3600" u="none" cap="none" strike="noStrike">
                <a:solidFill>
                  <a:schemeClr val="dk2"/>
                </a:solidFill>
                <a:latin typeface="Arimo"/>
                <a:ea typeface="Arimo"/>
                <a:cs typeface="Arimo"/>
                <a:sym typeface="Arimo"/>
              </a:rPr>
              <a:t>COVID-19 Vaccine Booster Success:</a:t>
            </a:r>
            <a:endParaRPr b="1" i="0" sz="3600" u="none" cap="none" strike="noStrike">
              <a:solidFill>
                <a:schemeClr val="dk2"/>
              </a:solidFill>
              <a:latin typeface="Arimo"/>
              <a:ea typeface="Arimo"/>
              <a:cs typeface="Arimo"/>
              <a:sym typeface="Arimo"/>
            </a:endParaRPr>
          </a:p>
          <a:p>
            <a:pPr indent="-457200" lvl="0" marL="1371600" marR="0" rtl="0" algn="l">
              <a:lnSpc>
                <a:spcPct val="125000"/>
              </a:lnSpc>
              <a:spcBef>
                <a:spcPts val="0"/>
              </a:spcBef>
              <a:spcAft>
                <a:spcPts val="0"/>
              </a:spcAft>
              <a:buClr>
                <a:schemeClr val="dk2"/>
              </a:buClr>
              <a:buSzPts val="3600"/>
              <a:buFont typeface="Arimo"/>
              <a:buChar char="●"/>
            </a:pPr>
            <a:r>
              <a:rPr b="0" i="0" lang="en-US" sz="3600" u="none" cap="none" strike="noStrike">
                <a:solidFill>
                  <a:schemeClr val="dk2"/>
                </a:solidFill>
                <a:latin typeface="Arimo"/>
                <a:ea typeface="Arimo"/>
                <a:cs typeface="Arimo"/>
                <a:sym typeface="Arimo"/>
              </a:rPr>
              <a:t>Research demonstrates significant benefits of booster doses, especially with mRNA vaccines like Pfizer-BioNTech's. In clinical trials, the Pfizer-BioNTech booster dose was shown to markedly enhance immune responses and improve protection against severe outcomes of COVID-19, even in high-risk populations​.</a:t>
            </a:r>
            <a:endParaRPr b="0" i="0" sz="3600" u="none" cap="none" strike="noStrike">
              <a:solidFill>
                <a:schemeClr val="dk2"/>
              </a:solidFill>
              <a:latin typeface="Arimo"/>
              <a:ea typeface="Arimo"/>
              <a:cs typeface="Arimo"/>
              <a:sym typeface="Arimo"/>
            </a:endParaRPr>
          </a:p>
          <a:p>
            <a:pPr indent="-457200" lvl="0" marL="1371600" marR="0" rtl="0" algn="l">
              <a:lnSpc>
                <a:spcPct val="125000"/>
              </a:lnSpc>
              <a:spcBef>
                <a:spcPts val="0"/>
              </a:spcBef>
              <a:spcAft>
                <a:spcPts val="0"/>
              </a:spcAft>
              <a:buClr>
                <a:schemeClr val="dk2"/>
              </a:buClr>
              <a:buSzPts val="3600"/>
              <a:buFont typeface="Arimo"/>
              <a:buChar char="●"/>
            </a:pPr>
            <a:r>
              <a:rPr b="1" i="0" lang="en-US" sz="3600" u="none" cap="none" strike="noStrike">
                <a:solidFill>
                  <a:schemeClr val="dk2"/>
                </a:solidFill>
                <a:latin typeface="Arimo"/>
                <a:ea typeface="Arimo"/>
                <a:cs typeface="Arimo"/>
                <a:sym typeface="Arimo"/>
              </a:rPr>
              <a:t>General Public Health Impact:</a:t>
            </a:r>
            <a:endParaRPr b="1" i="0" sz="3600" u="none" cap="none" strike="noStrike">
              <a:solidFill>
                <a:schemeClr val="dk2"/>
              </a:solidFill>
              <a:latin typeface="Arimo"/>
              <a:ea typeface="Arimo"/>
              <a:cs typeface="Arimo"/>
              <a:sym typeface="Arimo"/>
            </a:endParaRPr>
          </a:p>
          <a:p>
            <a:pPr indent="-457200" lvl="0" marL="1371600" marR="0" rtl="0" algn="l">
              <a:lnSpc>
                <a:spcPct val="125000"/>
              </a:lnSpc>
              <a:spcBef>
                <a:spcPts val="0"/>
              </a:spcBef>
              <a:spcAft>
                <a:spcPts val="0"/>
              </a:spcAft>
              <a:buClr>
                <a:schemeClr val="dk2"/>
              </a:buClr>
              <a:buSzPts val="3600"/>
              <a:buFont typeface="Arimo"/>
              <a:buChar char="●"/>
            </a:pPr>
            <a:r>
              <a:rPr b="0" i="0" lang="en-US" sz="3600" u="none" cap="none" strike="noStrike">
                <a:solidFill>
                  <a:schemeClr val="dk2"/>
                </a:solidFill>
                <a:latin typeface="Arimo"/>
                <a:ea typeface="Arimo"/>
                <a:cs typeface="Arimo"/>
                <a:sym typeface="Arimo"/>
              </a:rPr>
              <a:t>The introduction of booster doses has been linked to reduced hospitalization rates and severe COVID-19 cases across various demographics, including the elderly and frontline workers. This underscores the role of booster vaccinations in controlling the pandemic and preventing health systems from being overwhelmed​.</a:t>
            </a:r>
            <a:endParaRPr b="0" i="0" sz="3600" u="none" cap="none" strike="noStrike">
              <a:solidFill>
                <a:schemeClr val="dk2"/>
              </a:solidFill>
              <a:latin typeface="Arimo"/>
              <a:ea typeface="Arimo"/>
              <a:cs typeface="Arimo"/>
              <a:sym typeface="Arimo"/>
            </a:endParaRPr>
          </a:p>
        </p:txBody>
      </p:sp>
      <p:sp>
        <p:nvSpPr>
          <p:cNvPr id="243" name="Google Shape;243;p14"/>
          <p:cNvSpPr txBox="1"/>
          <p:nvPr/>
        </p:nvSpPr>
        <p:spPr>
          <a:xfrm>
            <a:off x="1848061" y="9075425"/>
            <a:ext cx="14734800" cy="8127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Clr>
                <a:srgbClr val="000000"/>
              </a:buClr>
              <a:buSzPts val="2200"/>
              <a:buFont typeface="Arial"/>
              <a:buNone/>
            </a:pPr>
            <a:r>
              <a:rPr b="0" i="0" lang="en-US" sz="2200" u="none" cap="none" strike="noStrike">
                <a:solidFill>
                  <a:srgbClr val="000000"/>
                </a:solidFill>
                <a:latin typeface="Nunito Sans"/>
                <a:ea typeface="Nunito Sans"/>
                <a:cs typeface="Nunito Sans"/>
                <a:sym typeface="Nunito Sans"/>
              </a:rPr>
              <a:t>The content is by Dr. Bhaskar and adheres to medical academy guidelines and does not favor any individual, group, or product. This video is produced by Inditech Technology Services Pvt. Ltd. Distribution prohibited without permission.</a:t>
            </a:r>
            <a:endParaRPr b="0" i="0" sz="600" u="none" cap="none" strike="noStrike">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EFFFF"/>
        </a:solidFill>
      </p:bgPr>
    </p:bg>
    <p:spTree>
      <p:nvGrpSpPr>
        <p:cNvPr id="251" name="Shape 251"/>
        <p:cNvGrpSpPr/>
        <p:nvPr/>
      </p:nvGrpSpPr>
      <p:grpSpPr>
        <a:xfrm>
          <a:off x="0" y="0"/>
          <a:ext cx="0" cy="0"/>
          <a:chOff x="0" y="0"/>
          <a:chExt cx="0" cy="0"/>
        </a:xfrm>
      </p:grpSpPr>
      <p:sp>
        <p:nvSpPr>
          <p:cNvPr id="252" name="Google Shape;252;p15"/>
          <p:cNvSpPr/>
          <p:nvPr/>
        </p:nvSpPr>
        <p:spPr>
          <a:xfrm rot="-5400000">
            <a:off x="16399378" y="-227370"/>
            <a:ext cx="2512124" cy="2512124"/>
          </a:xfrm>
          <a:custGeom>
            <a:rect b="b" l="l" r="r" t="t"/>
            <a:pathLst>
              <a:path extrusionOk="0" h="3349498" w="3349498">
                <a:moveTo>
                  <a:pt x="0" y="0"/>
                </a:moveTo>
                <a:lnTo>
                  <a:pt x="3349498" y="0"/>
                </a:lnTo>
                <a:lnTo>
                  <a:pt x="3349498" y="3349498"/>
                </a:lnTo>
                <a:lnTo>
                  <a:pt x="0" y="3349498"/>
                </a:lnTo>
                <a:lnTo>
                  <a:pt x="0" y="0"/>
                </a:lnTo>
                <a:close/>
              </a:path>
            </a:pathLst>
          </a:custGeom>
          <a:blipFill rotWithShape="1">
            <a:blip r:embed="rId3">
              <a:alphaModFix/>
            </a:blip>
            <a:stretch>
              <a:fillRect b="0" l="0" r="0" t="0"/>
            </a:stretch>
          </a:blipFill>
          <a:ln>
            <a:noFill/>
          </a:ln>
        </p:spPr>
      </p:sp>
      <p:sp>
        <p:nvSpPr>
          <p:cNvPr id="253" name="Google Shape;253;p15"/>
          <p:cNvSpPr txBox="1"/>
          <p:nvPr/>
        </p:nvSpPr>
        <p:spPr>
          <a:xfrm>
            <a:off x="727975" y="-103575"/>
            <a:ext cx="15671400" cy="10620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1100"/>
              <a:buFont typeface="Arial"/>
              <a:buNone/>
            </a:pPr>
            <a:r>
              <a:rPr b="1" i="0" lang="en-US" sz="6900" u="none" cap="none" strike="noStrike">
                <a:solidFill>
                  <a:srgbClr val="F37221"/>
                </a:solidFill>
                <a:latin typeface="Alice"/>
                <a:ea typeface="Alice"/>
                <a:cs typeface="Alice"/>
                <a:sym typeface="Alice"/>
              </a:rPr>
              <a:t>Future Directions in PCV Research</a:t>
            </a:r>
            <a:endParaRPr b="1" i="0" sz="6900" u="none" cap="none" strike="noStrike">
              <a:solidFill>
                <a:srgbClr val="F37221"/>
              </a:solidFill>
              <a:latin typeface="Alice"/>
              <a:ea typeface="Alice"/>
              <a:cs typeface="Alice"/>
              <a:sym typeface="Alice"/>
            </a:endParaRPr>
          </a:p>
        </p:txBody>
      </p:sp>
      <p:sp>
        <p:nvSpPr>
          <p:cNvPr id="254" name="Google Shape;254;p15"/>
          <p:cNvSpPr txBox="1"/>
          <p:nvPr/>
        </p:nvSpPr>
        <p:spPr>
          <a:xfrm>
            <a:off x="850650" y="958425"/>
            <a:ext cx="15732300" cy="8117400"/>
          </a:xfrm>
          <a:prstGeom prst="rect">
            <a:avLst/>
          </a:prstGeom>
          <a:noFill/>
          <a:ln>
            <a:noFill/>
          </a:ln>
        </p:spPr>
        <p:txBody>
          <a:bodyPr anchorCtr="0" anchor="t" bIns="0" lIns="0" spcFirstLastPara="1" rIns="0" wrap="square" tIns="0">
            <a:spAutoFit/>
          </a:bodyPr>
          <a:lstStyle/>
          <a:p>
            <a:pPr indent="-431800" lvl="0" marL="1371600" marR="0" rtl="0" algn="l">
              <a:lnSpc>
                <a:spcPct val="129000"/>
              </a:lnSpc>
              <a:spcBef>
                <a:spcPts val="0"/>
              </a:spcBef>
              <a:spcAft>
                <a:spcPts val="0"/>
              </a:spcAft>
              <a:buClr>
                <a:schemeClr val="dk2"/>
              </a:buClr>
              <a:buSzPts val="3200"/>
              <a:buFont typeface="Arimo"/>
              <a:buChar char="●"/>
            </a:pPr>
            <a:r>
              <a:rPr b="1" i="0" lang="en-US" sz="3200" u="none" cap="none" strike="noStrike">
                <a:solidFill>
                  <a:schemeClr val="dk2"/>
                </a:solidFill>
                <a:latin typeface="Arimo"/>
                <a:ea typeface="Arimo"/>
                <a:cs typeface="Arimo"/>
                <a:sym typeface="Arimo"/>
              </a:rPr>
              <a:t>Enhanced Vaccine Formulations:</a:t>
            </a:r>
            <a:r>
              <a:rPr b="0" i="0" lang="en-US" sz="3200" u="none" cap="none" strike="noStrike">
                <a:solidFill>
                  <a:schemeClr val="dk2"/>
                </a:solidFill>
                <a:latin typeface="Arimo"/>
                <a:ea typeface="Arimo"/>
                <a:cs typeface="Arimo"/>
                <a:sym typeface="Arimo"/>
              </a:rPr>
              <a:t> Ongoing development aims to broaden serotype coverage and effectiveness across diverse pneumococcal strains.</a:t>
            </a:r>
            <a:endParaRPr b="0" i="0" sz="3200" u="none" cap="none" strike="noStrike">
              <a:solidFill>
                <a:schemeClr val="dk2"/>
              </a:solidFill>
              <a:latin typeface="Arimo"/>
              <a:ea typeface="Arimo"/>
              <a:cs typeface="Arimo"/>
              <a:sym typeface="Arimo"/>
            </a:endParaRPr>
          </a:p>
          <a:p>
            <a:pPr indent="-431800" lvl="0" marL="1371600" marR="0" rtl="0" algn="l">
              <a:lnSpc>
                <a:spcPct val="129000"/>
              </a:lnSpc>
              <a:spcBef>
                <a:spcPts val="0"/>
              </a:spcBef>
              <a:spcAft>
                <a:spcPts val="0"/>
              </a:spcAft>
              <a:buClr>
                <a:schemeClr val="dk2"/>
              </a:buClr>
              <a:buSzPts val="3200"/>
              <a:buFont typeface="Arimo"/>
              <a:buChar char="●"/>
            </a:pPr>
            <a:r>
              <a:rPr b="1" i="0" lang="en-US" sz="3200" u="none" cap="none" strike="noStrike">
                <a:solidFill>
                  <a:schemeClr val="dk2"/>
                </a:solidFill>
                <a:latin typeface="Arimo"/>
                <a:ea typeface="Arimo"/>
                <a:cs typeface="Arimo"/>
                <a:sym typeface="Arimo"/>
              </a:rPr>
              <a:t>Accessibility and Affordability:</a:t>
            </a:r>
            <a:r>
              <a:rPr b="0" i="0" lang="en-US" sz="3200" u="none" cap="none" strike="noStrike">
                <a:solidFill>
                  <a:schemeClr val="dk2"/>
                </a:solidFill>
                <a:latin typeface="Arimo"/>
                <a:ea typeface="Arimo"/>
                <a:cs typeface="Arimo"/>
                <a:sym typeface="Arimo"/>
              </a:rPr>
              <a:t> Efforts to reduce costs and enhance global access to PCV, especially in low-resource settings, are crucial.</a:t>
            </a:r>
            <a:endParaRPr b="0" i="0" sz="3200" u="none" cap="none" strike="noStrike">
              <a:solidFill>
                <a:schemeClr val="dk2"/>
              </a:solidFill>
              <a:latin typeface="Arimo"/>
              <a:ea typeface="Arimo"/>
              <a:cs typeface="Arimo"/>
              <a:sym typeface="Arimo"/>
            </a:endParaRPr>
          </a:p>
          <a:p>
            <a:pPr indent="-431800" lvl="0" marL="1371600" marR="0" rtl="0" algn="l">
              <a:lnSpc>
                <a:spcPct val="129000"/>
              </a:lnSpc>
              <a:spcBef>
                <a:spcPts val="0"/>
              </a:spcBef>
              <a:spcAft>
                <a:spcPts val="0"/>
              </a:spcAft>
              <a:buClr>
                <a:schemeClr val="dk2"/>
              </a:buClr>
              <a:buSzPts val="3200"/>
              <a:buFont typeface="Arimo"/>
              <a:buChar char="●"/>
            </a:pPr>
            <a:r>
              <a:rPr b="1" i="0" lang="en-US" sz="3200" u="none" cap="none" strike="noStrike">
                <a:solidFill>
                  <a:schemeClr val="dk2"/>
                </a:solidFill>
                <a:latin typeface="Arimo"/>
                <a:ea typeface="Arimo"/>
                <a:cs typeface="Arimo"/>
                <a:sym typeface="Arimo"/>
              </a:rPr>
              <a:t>Antibiotic Resistance:</a:t>
            </a:r>
            <a:r>
              <a:rPr b="0" i="0" lang="en-US" sz="3200" u="none" cap="none" strike="noStrike">
                <a:solidFill>
                  <a:schemeClr val="dk2"/>
                </a:solidFill>
                <a:latin typeface="Arimo"/>
                <a:ea typeface="Arimo"/>
                <a:cs typeface="Arimo"/>
                <a:sym typeface="Arimo"/>
              </a:rPr>
              <a:t> Research is evaluating the impact of widespread PCV use on antibiotic resistance patterns among pneumococcal bacteria.</a:t>
            </a:r>
            <a:endParaRPr b="0" i="0" sz="3200" u="none" cap="none" strike="noStrike">
              <a:solidFill>
                <a:schemeClr val="dk2"/>
              </a:solidFill>
              <a:latin typeface="Arimo"/>
              <a:ea typeface="Arimo"/>
              <a:cs typeface="Arimo"/>
              <a:sym typeface="Arimo"/>
            </a:endParaRPr>
          </a:p>
          <a:p>
            <a:pPr indent="-431800" lvl="0" marL="1371600" marR="0" rtl="0" algn="l">
              <a:lnSpc>
                <a:spcPct val="129000"/>
              </a:lnSpc>
              <a:spcBef>
                <a:spcPts val="0"/>
              </a:spcBef>
              <a:spcAft>
                <a:spcPts val="0"/>
              </a:spcAft>
              <a:buClr>
                <a:schemeClr val="dk2"/>
              </a:buClr>
              <a:buSzPts val="3200"/>
              <a:buFont typeface="Arimo"/>
              <a:buChar char="●"/>
            </a:pPr>
            <a:r>
              <a:rPr b="1" i="0" lang="en-US" sz="3200" u="none" cap="none" strike="noStrike">
                <a:solidFill>
                  <a:schemeClr val="dk2"/>
                </a:solidFill>
                <a:latin typeface="Arimo"/>
                <a:ea typeface="Arimo"/>
                <a:cs typeface="Arimo"/>
                <a:sym typeface="Arimo"/>
              </a:rPr>
              <a:t>Tailored Vaccination Strategies:</a:t>
            </a:r>
            <a:r>
              <a:rPr b="0" i="0" lang="en-US" sz="3200" u="none" cap="none" strike="noStrike">
                <a:solidFill>
                  <a:schemeClr val="dk2"/>
                </a:solidFill>
                <a:latin typeface="Arimo"/>
                <a:ea typeface="Arimo"/>
                <a:cs typeface="Arimo"/>
                <a:sym typeface="Arimo"/>
              </a:rPr>
              <a:t> Studies focus on optimizing vaccine schedules based on demographic and geographic risk factors to improve outcomes.</a:t>
            </a:r>
            <a:endParaRPr b="0" i="0" sz="3200" u="none" cap="none" strike="noStrike">
              <a:solidFill>
                <a:schemeClr val="dk2"/>
              </a:solidFill>
              <a:latin typeface="Arimo"/>
              <a:ea typeface="Arimo"/>
              <a:cs typeface="Arimo"/>
              <a:sym typeface="Arimo"/>
            </a:endParaRPr>
          </a:p>
          <a:p>
            <a:pPr indent="-431800" lvl="0" marL="1371600" marR="0" rtl="0" algn="l">
              <a:lnSpc>
                <a:spcPct val="129000"/>
              </a:lnSpc>
              <a:spcBef>
                <a:spcPts val="0"/>
              </a:spcBef>
              <a:spcAft>
                <a:spcPts val="0"/>
              </a:spcAft>
              <a:buClr>
                <a:schemeClr val="dk2"/>
              </a:buClr>
              <a:buSzPts val="3200"/>
              <a:buFont typeface="Arimo"/>
              <a:buChar char="●"/>
            </a:pPr>
            <a:r>
              <a:rPr b="1" i="0" lang="en-US" sz="3200" u="none" cap="none" strike="noStrike">
                <a:solidFill>
                  <a:schemeClr val="dk2"/>
                </a:solidFill>
                <a:latin typeface="Arimo"/>
                <a:ea typeface="Arimo"/>
                <a:cs typeface="Arimo"/>
                <a:sym typeface="Arimo"/>
              </a:rPr>
              <a:t>Long-term Efficacy and Safety:</a:t>
            </a:r>
            <a:r>
              <a:rPr b="0" i="0" lang="en-US" sz="3200" u="none" cap="none" strike="noStrike">
                <a:solidFill>
                  <a:schemeClr val="dk2"/>
                </a:solidFill>
                <a:latin typeface="Arimo"/>
                <a:ea typeface="Arimo"/>
                <a:cs typeface="Arimo"/>
                <a:sym typeface="Arimo"/>
              </a:rPr>
              <a:t> Continuous monitoring is essential to assess the longevity of protection and the potential need for additional booster doses.</a:t>
            </a:r>
            <a:endParaRPr b="0" i="0" sz="3200" u="none" cap="none" strike="noStrike">
              <a:solidFill>
                <a:schemeClr val="dk2"/>
              </a:solidFill>
              <a:latin typeface="Arimo"/>
              <a:ea typeface="Arimo"/>
              <a:cs typeface="Arimo"/>
              <a:sym typeface="Arimo"/>
            </a:endParaRPr>
          </a:p>
          <a:p>
            <a:pPr indent="-431800" lvl="0" marL="1371600" marR="0" rtl="0" algn="l">
              <a:lnSpc>
                <a:spcPct val="129000"/>
              </a:lnSpc>
              <a:spcBef>
                <a:spcPts val="0"/>
              </a:spcBef>
              <a:spcAft>
                <a:spcPts val="0"/>
              </a:spcAft>
              <a:buClr>
                <a:schemeClr val="dk2"/>
              </a:buClr>
              <a:buSzPts val="3200"/>
              <a:buFont typeface="Arimo"/>
              <a:buChar char="●"/>
            </a:pPr>
            <a:r>
              <a:rPr b="1" i="0" lang="en-US" sz="3200" u="none" cap="none" strike="noStrike">
                <a:solidFill>
                  <a:schemeClr val="dk2"/>
                </a:solidFill>
                <a:latin typeface="Arimo"/>
                <a:ea typeface="Arimo"/>
                <a:cs typeface="Arimo"/>
                <a:sym typeface="Arimo"/>
              </a:rPr>
              <a:t>Integration with Other Vaccines: </a:t>
            </a:r>
            <a:r>
              <a:rPr b="0" i="0" lang="en-US" sz="3200" u="none" cap="none" strike="noStrike">
                <a:solidFill>
                  <a:schemeClr val="dk2"/>
                </a:solidFill>
                <a:latin typeface="Arimo"/>
                <a:ea typeface="Arimo"/>
                <a:cs typeface="Arimo"/>
                <a:sym typeface="Arimo"/>
              </a:rPr>
              <a:t>Exploring possibilities to combine PCV with other vaccines to simplify immunization schedules and increase coverage.</a:t>
            </a:r>
            <a:endParaRPr b="0" i="0" sz="3200" u="none" cap="none" strike="noStrike">
              <a:solidFill>
                <a:schemeClr val="dk2"/>
              </a:solidFill>
              <a:latin typeface="Arimo"/>
              <a:ea typeface="Arimo"/>
              <a:cs typeface="Arimo"/>
              <a:sym typeface="Arimo"/>
            </a:endParaRPr>
          </a:p>
        </p:txBody>
      </p:sp>
      <p:sp>
        <p:nvSpPr>
          <p:cNvPr id="255" name="Google Shape;255;p15"/>
          <p:cNvSpPr txBox="1"/>
          <p:nvPr/>
        </p:nvSpPr>
        <p:spPr>
          <a:xfrm>
            <a:off x="1848061" y="9075425"/>
            <a:ext cx="14734800" cy="8127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Clr>
                <a:srgbClr val="000000"/>
              </a:buClr>
              <a:buSzPts val="2200"/>
              <a:buFont typeface="Arial"/>
              <a:buNone/>
            </a:pPr>
            <a:r>
              <a:rPr b="0" i="0" lang="en-US" sz="2200" u="none" cap="none" strike="noStrike">
                <a:solidFill>
                  <a:srgbClr val="000000"/>
                </a:solidFill>
                <a:latin typeface="Nunito Sans"/>
                <a:ea typeface="Nunito Sans"/>
                <a:cs typeface="Nunito Sans"/>
                <a:sym typeface="Nunito Sans"/>
              </a:rPr>
              <a:t>The content is by Dr. Bhaskar and adheres to medical academy guidelines and does not favor any individual, group, or product. This video is produced by Inditech Technology Services Pvt. Ltd. Distribution prohibited without permission.</a:t>
            </a:r>
            <a:endParaRPr b="0" i="0" sz="600" u="none" cap="none" strike="noStrike">
              <a:solidFill>
                <a:srgbClr val="000000"/>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EFFFF"/>
        </a:solidFill>
      </p:bgPr>
    </p:bg>
    <p:spTree>
      <p:nvGrpSpPr>
        <p:cNvPr id="263" name="Shape 263"/>
        <p:cNvGrpSpPr/>
        <p:nvPr/>
      </p:nvGrpSpPr>
      <p:grpSpPr>
        <a:xfrm>
          <a:off x="0" y="0"/>
          <a:ext cx="0" cy="0"/>
          <a:chOff x="0" y="0"/>
          <a:chExt cx="0" cy="0"/>
        </a:xfrm>
      </p:grpSpPr>
      <p:sp>
        <p:nvSpPr>
          <p:cNvPr id="264" name="Google Shape;264;p16"/>
          <p:cNvSpPr/>
          <p:nvPr/>
        </p:nvSpPr>
        <p:spPr>
          <a:xfrm rot="-5400000">
            <a:off x="16399378" y="-227370"/>
            <a:ext cx="2512124" cy="2512124"/>
          </a:xfrm>
          <a:custGeom>
            <a:rect b="b" l="l" r="r" t="t"/>
            <a:pathLst>
              <a:path extrusionOk="0" h="3349498" w="3349498">
                <a:moveTo>
                  <a:pt x="0" y="0"/>
                </a:moveTo>
                <a:lnTo>
                  <a:pt x="3349498" y="0"/>
                </a:lnTo>
                <a:lnTo>
                  <a:pt x="3349498" y="3349498"/>
                </a:lnTo>
                <a:lnTo>
                  <a:pt x="0" y="3349498"/>
                </a:lnTo>
                <a:lnTo>
                  <a:pt x="0" y="0"/>
                </a:lnTo>
                <a:close/>
              </a:path>
            </a:pathLst>
          </a:custGeom>
          <a:blipFill rotWithShape="1">
            <a:blip r:embed="rId3">
              <a:alphaModFix/>
            </a:blip>
            <a:stretch>
              <a:fillRect b="0" l="0" r="0" t="0"/>
            </a:stretch>
          </a:blipFill>
          <a:ln>
            <a:noFill/>
          </a:ln>
        </p:spPr>
      </p:sp>
      <p:sp>
        <p:nvSpPr>
          <p:cNvPr id="265" name="Google Shape;265;p16"/>
          <p:cNvSpPr txBox="1"/>
          <p:nvPr/>
        </p:nvSpPr>
        <p:spPr>
          <a:xfrm>
            <a:off x="727975" y="-103575"/>
            <a:ext cx="15671400" cy="10620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1100"/>
              <a:buFont typeface="Arial"/>
              <a:buNone/>
            </a:pPr>
            <a:r>
              <a:rPr b="1" i="0" lang="en-US" sz="6900" u="none" cap="none" strike="noStrike">
                <a:solidFill>
                  <a:srgbClr val="F37221"/>
                </a:solidFill>
                <a:latin typeface="Alice"/>
                <a:ea typeface="Alice"/>
                <a:cs typeface="Alice"/>
                <a:sym typeface="Alice"/>
              </a:rPr>
              <a:t>Conclusion</a:t>
            </a:r>
            <a:endParaRPr b="1" i="0" sz="6900" u="none" cap="none" strike="noStrike">
              <a:solidFill>
                <a:srgbClr val="F37221"/>
              </a:solidFill>
              <a:latin typeface="Alice"/>
              <a:ea typeface="Alice"/>
              <a:cs typeface="Alice"/>
              <a:sym typeface="Alice"/>
            </a:endParaRPr>
          </a:p>
        </p:txBody>
      </p:sp>
      <p:sp>
        <p:nvSpPr>
          <p:cNvPr id="266" name="Google Shape;266;p16"/>
          <p:cNvSpPr txBox="1"/>
          <p:nvPr/>
        </p:nvSpPr>
        <p:spPr>
          <a:xfrm>
            <a:off x="850650" y="788600"/>
            <a:ext cx="15732300" cy="8422800"/>
          </a:xfrm>
          <a:prstGeom prst="rect">
            <a:avLst/>
          </a:prstGeom>
          <a:noFill/>
          <a:ln>
            <a:noFill/>
          </a:ln>
        </p:spPr>
        <p:txBody>
          <a:bodyPr anchorCtr="0" anchor="t" bIns="0" lIns="0" spcFirstLastPara="1" rIns="0" wrap="square" tIns="0">
            <a:spAutoFit/>
          </a:bodyPr>
          <a:lstStyle/>
          <a:p>
            <a:pPr indent="-431800" lvl="0" marL="1371600" marR="0" rtl="0" algn="l">
              <a:lnSpc>
                <a:spcPct val="115000"/>
              </a:lnSpc>
              <a:spcBef>
                <a:spcPts val="0"/>
              </a:spcBef>
              <a:spcAft>
                <a:spcPts val="0"/>
              </a:spcAft>
              <a:buClr>
                <a:schemeClr val="dk2"/>
              </a:buClr>
              <a:buSzPts val="3200"/>
              <a:buFont typeface="Arimo"/>
              <a:buChar char="●"/>
            </a:pPr>
            <a:r>
              <a:rPr b="1" i="0" lang="en-US" sz="3200" u="none" cap="none" strike="noStrike">
                <a:solidFill>
                  <a:schemeClr val="dk2"/>
                </a:solidFill>
                <a:latin typeface="Arimo"/>
                <a:ea typeface="Arimo"/>
                <a:cs typeface="Arimo"/>
                <a:sym typeface="Arimo"/>
              </a:rPr>
              <a:t>Challenges and Advances:</a:t>
            </a:r>
            <a:r>
              <a:rPr b="0" i="0" lang="en-US" sz="3200" u="none" cap="none" strike="noStrike">
                <a:solidFill>
                  <a:schemeClr val="dk2"/>
                </a:solidFill>
                <a:latin typeface="Arimo"/>
                <a:ea typeface="Arimo"/>
                <a:cs typeface="Arimo"/>
                <a:sym typeface="Arimo"/>
              </a:rPr>
              <a:t> Recognizes existing barriers such as logistics and public awareness but also notes progress due to ongoing research and international cooperation improving vaccine accessibility and efficacy.</a:t>
            </a:r>
            <a:endParaRPr b="0" i="0" sz="3200" u="none" cap="none" strike="noStrike">
              <a:solidFill>
                <a:schemeClr val="dk2"/>
              </a:solidFill>
              <a:latin typeface="Arimo"/>
              <a:ea typeface="Arimo"/>
              <a:cs typeface="Arimo"/>
              <a:sym typeface="Arimo"/>
            </a:endParaRPr>
          </a:p>
          <a:p>
            <a:pPr indent="-431800" lvl="0" marL="1371600" marR="0" rtl="0" algn="l">
              <a:lnSpc>
                <a:spcPct val="115000"/>
              </a:lnSpc>
              <a:spcBef>
                <a:spcPts val="0"/>
              </a:spcBef>
              <a:spcAft>
                <a:spcPts val="0"/>
              </a:spcAft>
              <a:buClr>
                <a:schemeClr val="dk2"/>
              </a:buClr>
              <a:buSzPts val="3200"/>
              <a:buFont typeface="Arimo"/>
              <a:buChar char="●"/>
            </a:pPr>
            <a:r>
              <a:rPr b="1" i="0" lang="en-US" sz="3200" u="none" cap="none" strike="noStrike">
                <a:solidFill>
                  <a:schemeClr val="dk2"/>
                </a:solidFill>
                <a:latin typeface="Arimo"/>
                <a:ea typeface="Arimo"/>
                <a:cs typeface="Arimo"/>
                <a:sym typeface="Arimo"/>
              </a:rPr>
              <a:t>Health Professionals' Role: </a:t>
            </a:r>
            <a:r>
              <a:rPr b="0" i="0" lang="en-US" sz="3200" u="none" cap="none" strike="noStrike">
                <a:solidFill>
                  <a:schemeClr val="dk2"/>
                </a:solidFill>
                <a:latin typeface="Arimo"/>
                <a:ea typeface="Arimo"/>
                <a:cs typeface="Arimo"/>
                <a:sym typeface="Arimo"/>
              </a:rPr>
              <a:t>Urges pediatricians and healthcare providers to advocate for complete PCV schedules, including booster doses, and educate families on the importance of full vaccination.</a:t>
            </a:r>
            <a:endParaRPr b="0" i="0" sz="3200" u="none" cap="none" strike="noStrike">
              <a:solidFill>
                <a:schemeClr val="dk2"/>
              </a:solidFill>
              <a:latin typeface="Arimo"/>
              <a:ea typeface="Arimo"/>
              <a:cs typeface="Arimo"/>
              <a:sym typeface="Arimo"/>
            </a:endParaRPr>
          </a:p>
          <a:p>
            <a:pPr indent="-431800" lvl="0" marL="1371600" marR="0" rtl="0" algn="l">
              <a:lnSpc>
                <a:spcPct val="115000"/>
              </a:lnSpc>
              <a:spcBef>
                <a:spcPts val="0"/>
              </a:spcBef>
              <a:spcAft>
                <a:spcPts val="0"/>
              </a:spcAft>
              <a:buClr>
                <a:schemeClr val="dk2"/>
              </a:buClr>
              <a:buSzPts val="3200"/>
              <a:buFont typeface="Arimo"/>
              <a:buChar char="●"/>
            </a:pPr>
            <a:r>
              <a:rPr b="1" i="0" lang="en-US" sz="3200" u="none" cap="none" strike="noStrike">
                <a:solidFill>
                  <a:schemeClr val="dk2"/>
                </a:solidFill>
                <a:latin typeface="Arimo"/>
                <a:ea typeface="Arimo"/>
                <a:cs typeface="Arimo"/>
                <a:sym typeface="Arimo"/>
              </a:rPr>
              <a:t>Policy Engagement:</a:t>
            </a:r>
            <a:r>
              <a:rPr b="0" i="0" lang="en-US" sz="3200" u="none" cap="none" strike="noStrike">
                <a:solidFill>
                  <a:schemeClr val="dk2"/>
                </a:solidFill>
                <a:latin typeface="Arimo"/>
                <a:ea typeface="Arimo"/>
                <a:cs typeface="Arimo"/>
                <a:sym typeface="Arimo"/>
              </a:rPr>
              <a:t> Encourages interaction with policymakers to support the inclusion of booster doses in national immunization programs, highlighting the health benefits and cost-effectiveness of pneumococcal disease prevention.</a:t>
            </a:r>
            <a:endParaRPr b="0" i="0" sz="3200" u="none" cap="none" strike="noStrike">
              <a:solidFill>
                <a:schemeClr val="dk2"/>
              </a:solidFill>
              <a:latin typeface="Arimo"/>
              <a:ea typeface="Arimo"/>
              <a:cs typeface="Arimo"/>
              <a:sym typeface="Arimo"/>
            </a:endParaRPr>
          </a:p>
          <a:p>
            <a:pPr indent="-431800" lvl="0" marL="1371600" marR="0" rtl="0" algn="l">
              <a:lnSpc>
                <a:spcPct val="115000"/>
              </a:lnSpc>
              <a:spcBef>
                <a:spcPts val="0"/>
              </a:spcBef>
              <a:spcAft>
                <a:spcPts val="0"/>
              </a:spcAft>
              <a:buClr>
                <a:schemeClr val="dk2"/>
              </a:buClr>
              <a:buSzPts val="3200"/>
              <a:buFont typeface="Arimo"/>
              <a:buChar char="●"/>
            </a:pPr>
            <a:r>
              <a:rPr b="1" i="0" lang="en-US" sz="3200" u="none" cap="none" strike="noStrike">
                <a:solidFill>
                  <a:schemeClr val="dk2"/>
                </a:solidFill>
                <a:latin typeface="Arimo"/>
                <a:ea typeface="Arimo"/>
                <a:cs typeface="Arimo"/>
                <a:sym typeface="Arimo"/>
              </a:rPr>
              <a:t>Community Outreach:</a:t>
            </a:r>
            <a:r>
              <a:rPr b="0" i="0" lang="en-US" sz="3200" u="none" cap="none" strike="noStrike">
                <a:solidFill>
                  <a:schemeClr val="dk2"/>
                </a:solidFill>
                <a:latin typeface="Arimo"/>
                <a:ea typeface="Arimo"/>
                <a:cs typeface="Arimo"/>
                <a:sym typeface="Arimo"/>
              </a:rPr>
              <a:t> Calls for community-level engagement to raise awareness and drive up vaccination rates through educational campaigns and public health initiatives.</a:t>
            </a:r>
            <a:endParaRPr b="0" i="0" sz="3200" u="none" cap="none" strike="noStrike">
              <a:solidFill>
                <a:schemeClr val="dk2"/>
              </a:solidFill>
              <a:latin typeface="Arimo"/>
              <a:ea typeface="Arimo"/>
              <a:cs typeface="Arimo"/>
              <a:sym typeface="Arimo"/>
            </a:endParaRPr>
          </a:p>
          <a:p>
            <a:pPr indent="-431800" lvl="0" marL="1371600" marR="0" rtl="0" algn="l">
              <a:lnSpc>
                <a:spcPct val="115000"/>
              </a:lnSpc>
              <a:spcBef>
                <a:spcPts val="0"/>
              </a:spcBef>
              <a:spcAft>
                <a:spcPts val="0"/>
              </a:spcAft>
              <a:buClr>
                <a:schemeClr val="dk2"/>
              </a:buClr>
              <a:buSzPts val="3200"/>
              <a:buFont typeface="Arimo"/>
              <a:buChar char="●"/>
            </a:pPr>
            <a:r>
              <a:rPr b="1" i="0" lang="en-US" sz="3200" u="none" cap="none" strike="noStrike">
                <a:solidFill>
                  <a:schemeClr val="dk2"/>
                </a:solidFill>
                <a:latin typeface="Arimo"/>
                <a:ea typeface="Arimo"/>
                <a:cs typeface="Arimo"/>
                <a:sym typeface="Arimo"/>
              </a:rPr>
              <a:t>Support for Research:</a:t>
            </a:r>
            <a:r>
              <a:rPr b="0" i="0" lang="en-US" sz="3200" u="none" cap="none" strike="noStrike">
                <a:solidFill>
                  <a:schemeClr val="dk2"/>
                </a:solidFill>
                <a:latin typeface="Arimo"/>
                <a:ea typeface="Arimo"/>
                <a:cs typeface="Arimo"/>
                <a:sym typeface="Arimo"/>
              </a:rPr>
              <a:t> Advocates for continued support for research into PCV, including new vaccine developments and long-term efficacy studies, to further global health security against pneumococcal diseases.</a:t>
            </a:r>
            <a:endParaRPr b="0" i="0" sz="3200" u="none" cap="none" strike="noStrike">
              <a:solidFill>
                <a:schemeClr val="dk2"/>
              </a:solidFill>
              <a:latin typeface="Arimo"/>
              <a:ea typeface="Arimo"/>
              <a:cs typeface="Arimo"/>
              <a:sym typeface="Arimo"/>
            </a:endParaRPr>
          </a:p>
        </p:txBody>
      </p:sp>
      <p:sp>
        <p:nvSpPr>
          <p:cNvPr id="267" name="Google Shape;267;p16"/>
          <p:cNvSpPr txBox="1"/>
          <p:nvPr/>
        </p:nvSpPr>
        <p:spPr>
          <a:xfrm>
            <a:off x="1848061" y="9075425"/>
            <a:ext cx="14734800" cy="8127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Clr>
                <a:srgbClr val="000000"/>
              </a:buClr>
              <a:buSzPts val="2200"/>
              <a:buFont typeface="Arial"/>
              <a:buNone/>
            </a:pPr>
            <a:r>
              <a:rPr b="0" i="0" lang="en-US" sz="2200" u="none" cap="none" strike="noStrike">
                <a:solidFill>
                  <a:srgbClr val="000000"/>
                </a:solidFill>
                <a:latin typeface="Nunito Sans"/>
                <a:ea typeface="Nunito Sans"/>
                <a:cs typeface="Nunito Sans"/>
                <a:sym typeface="Nunito Sans"/>
              </a:rPr>
              <a:t>The content is by Dr. Bhaskar and adheres to medical academy guidelines and does not favor any individual, group, or product. This video is produced by Inditech Technology Services Pvt. Ltd. Distribution prohibited without permission.</a:t>
            </a:r>
            <a:endParaRPr b="0" i="0" sz="6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EFFFF"/>
        </a:solidFill>
      </p:bgPr>
    </p:bg>
    <p:spTree>
      <p:nvGrpSpPr>
        <p:cNvPr id="107" name="Shape 107"/>
        <p:cNvGrpSpPr/>
        <p:nvPr/>
      </p:nvGrpSpPr>
      <p:grpSpPr>
        <a:xfrm>
          <a:off x="0" y="0"/>
          <a:ext cx="0" cy="0"/>
          <a:chOff x="0" y="0"/>
          <a:chExt cx="0" cy="0"/>
        </a:xfrm>
      </p:grpSpPr>
      <p:sp>
        <p:nvSpPr>
          <p:cNvPr id="108" name="Google Shape;108;p2"/>
          <p:cNvSpPr/>
          <p:nvPr/>
        </p:nvSpPr>
        <p:spPr>
          <a:xfrm rot="-5400000">
            <a:off x="16399378" y="-227370"/>
            <a:ext cx="2512124" cy="2512124"/>
          </a:xfrm>
          <a:custGeom>
            <a:rect b="b" l="l" r="r" t="t"/>
            <a:pathLst>
              <a:path extrusionOk="0" h="3349498" w="3349498">
                <a:moveTo>
                  <a:pt x="0" y="0"/>
                </a:moveTo>
                <a:lnTo>
                  <a:pt x="3349498" y="0"/>
                </a:lnTo>
                <a:lnTo>
                  <a:pt x="3349498" y="3349498"/>
                </a:lnTo>
                <a:lnTo>
                  <a:pt x="0" y="3349498"/>
                </a:lnTo>
                <a:lnTo>
                  <a:pt x="0" y="0"/>
                </a:lnTo>
                <a:close/>
              </a:path>
            </a:pathLst>
          </a:custGeom>
          <a:blipFill rotWithShape="1">
            <a:blip r:embed="rId3">
              <a:alphaModFix/>
            </a:blip>
            <a:stretch>
              <a:fillRect b="0" l="0" r="0" t="0"/>
            </a:stretch>
          </a:blipFill>
          <a:ln>
            <a:noFill/>
          </a:ln>
        </p:spPr>
      </p:sp>
      <p:sp>
        <p:nvSpPr>
          <p:cNvPr id="109" name="Google Shape;109;p2"/>
          <p:cNvSpPr txBox="1"/>
          <p:nvPr/>
        </p:nvSpPr>
        <p:spPr>
          <a:xfrm>
            <a:off x="918050" y="-163650"/>
            <a:ext cx="14990700" cy="1062000"/>
          </a:xfrm>
          <a:prstGeom prst="rect">
            <a:avLst/>
          </a:prstGeom>
          <a:noFill/>
          <a:ln>
            <a:noFill/>
          </a:ln>
        </p:spPr>
        <p:txBody>
          <a:bodyPr anchorCtr="0" anchor="t" bIns="0" lIns="0" spcFirstLastPara="1" rIns="0" wrap="square" tIns="0">
            <a:spAutoFit/>
          </a:bodyPr>
          <a:lstStyle/>
          <a:p>
            <a:pPr indent="0" lvl="0" marL="0" marR="0" rtl="0" algn="ctr">
              <a:lnSpc>
                <a:spcPct val="137986"/>
              </a:lnSpc>
              <a:spcBef>
                <a:spcPts val="0"/>
              </a:spcBef>
              <a:spcAft>
                <a:spcPts val="0"/>
              </a:spcAft>
              <a:buClr>
                <a:srgbClr val="000000"/>
              </a:buClr>
              <a:buSzPts val="1100"/>
              <a:buFont typeface="Arial"/>
              <a:buNone/>
            </a:pPr>
            <a:r>
              <a:rPr b="1" i="0" lang="en-US" sz="6900" u="none" cap="none" strike="noStrike">
                <a:solidFill>
                  <a:srgbClr val="F37221"/>
                </a:solidFill>
                <a:latin typeface="Alice"/>
                <a:ea typeface="Alice"/>
                <a:cs typeface="Alice"/>
                <a:sym typeface="Alice"/>
              </a:rPr>
              <a:t>Introduction</a:t>
            </a:r>
            <a:endParaRPr b="1" i="0" sz="6900" u="none" cap="none" strike="noStrike">
              <a:solidFill>
                <a:srgbClr val="F37221"/>
              </a:solidFill>
              <a:latin typeface="Alice"/>
              <a:ea typeface="Alice"/>
              <a:cs typeface="Alice"/>
              <a:sym typeface="Alice"/>
            </a:endParaRPr>
          </a:p>
        </p:txBody>
      </p:sp>
      <p:sp>
        <p:nvSpPr>
          <p:cNvPr id="110" name="Google Shape;110;p2"/>
          <p:cNvSpPr txBox="1"/>
          <p:nvPr/>
        </p:nvSpPr>
        <p:spPr>
          <a:xfrm>
            <a:off x="1848061" y="8847600"/>
            <a:ext cx="14734800" cy="8127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Clr>
                <a:srgbClr val="000000"/>
              </a:buClr>
              <a:buSzPts val="2200"/>
              <a:buFont typeface="Arial"/>
              <a:buNone/>
            </a:pPr>
            <a:r>
              <a:rPr b="0" i="0" lang="en-US" sz="2200" u="none" cap="none" strike="noStrike">
                <a:solidFill>
                  <a:srgbClr val="000000"/>
                </a:solidFill>
                <a:latin typeface="Nunito Sans"/>
                <a:ea typeface="Nunito Sans"/>
                <a:cs typeface="Nunito Sans"/>
                <a:sym typeface="Nunito Sans"/>
              </a:rPr>
              <a:t>The content is by Dr. Bhaskar and adheres to medical academy guidelines and does not favor any individual, group, or product. This video is produced by Inditech Technology Services Pvt. Ltd. Distribution prohibited without permission.</a:t>
            </a:r>
            <a:endParaRPr b="0" i="0" sz="600" u="none" cap="none" strike="noStrike">
              <a:solidFill>
                <a:srgbClr val="000000"/>
              </a:solidFill>
              <a:latin typeface="Arial"/>
              <a:ea typeface="Arial"/>
              <a:cs typeface="Arial"/>
              <a:sym typeface="Arial"/>
            </a:endParaRPr>
          </a:p>
        </p:txBody>
      </p:sp>
      <p:sp>
        <p:nvSpPr>
          <p:cNvPr id="111" name="Google Shape;111;p2"/>
          <p:cNvSpPr txBox="1"/>
          <p:nvPr/>
        </p:nvSpPr>
        <p:spPr>
          <a:xfrm>
            <a:off x="918050" y="775675"/>
            <a:ext cx="15845700" cy="8053200"/>
          </a:xfrm>
          <a:prstGeom prst="rect">
            <a:avLst/>
          </a:prstGeom>
          <a:noFill/>
          <a:ln>
            <a:noFill/>
          </a:ln>
        </p:spPr>
        <p:txBody>
          <a:bodyPr anchorCtr="0" anchor="t" bIns="91425" lIns="91425" spcFirstLastPara="1" rIns="91425" wrap="square" tIns="91425">
            <a:spAutoFit/>
          </a:bodyPr>
          <a:lstStyle/>
          <a:p>
            <a:pPr indent="-457200" lvl="0" marL="914400" marR="0" rtl="0" algn="l">
              <a:lnSpc>
                <a:spcPct val="120000"/>
              </a:lnSpc>
              <a:spcBef>
                <a:spcPts val="0"/>
              </a:spcBef>
              <a:spcAft>
                <a:spcPts val="0"/>
              </a:spcAft>
              <a:buClr>
                <a:schemeClr val="dk2"/>
              </a:buClr>
              <a:buSzPts val="3600"/>
              <a:buFont typeface="Arimo"/>
              <a:buChar char="●"/>
            </a:pPr>
            <a:r>
              <a:rPr b="0" i="0" lang="en-US" sz="3600" u="none" cap="none" strike="noStrike">
                <a:solidFill>
                  <a:schemeClr val="dk2"/>
                </a:solidFill>
                <a:latin typeface="Arimo"/>
                <a:ea typeface="Arimo"/>
                <a:cs typeface="Arimo"/>
                <a:sym typeface="Arimo"/>
              </a:rPr>
              <a:t>The PCV targets </a:t>
            </a:r>
            <a:r>
              <a:rPr b="1" i="0" lang="en-US" sz="3600" u="none" cap="none" strike="noStrike">
                <a:solidFill>
                  <a:schemeClr val="dk2"/>
                </a:solidFill>
                <a:latin typeface="Arimo"/>
                <a:ea typeface="Arimo"/>
                <a:cs typeface="Arimo"/>
                <a:sym typeface="Arimo"/>
              </a:rPr>
              <a:t>several strains of the bacterium Streptococcus</a:t>
            </a:r>
            <a:r>
              <a:rPr b="0" i="0" lang="en-US" sz="3600" u="none" cap="none" strike="noStrike">
                <a:solidFill>
                  <a:schemeClr val="dk2"/>
                </a:solidFill>
                <a:latin typeface="Arimo"/>
                <a:ea typeface="Arimo"/>
                <a:cs typeface="Arimo"/>
                <a:sym typeface="Arimo"/>
              </a:rPr>
              <a:t> pneumoniae, which can cause severe infections such as pneumonia, meningitis, and sepsis, particularly dangerous in children and the elderly.</a:t>
            </a:r>
            <a:endParaRPr b="0" i="0" sz="3600" u="none" cap="none" strike="noStrike">
              <a:solidFill>
                <a:schemeClr val="dk2"/>
              </a:solidFill>
              <a:latin typeface="Arimo"/>
              <a:ea typeface="Arimo"/>
              <a:cs typeface="Arimo"/>
              <a:sym typeface="Arimo"/>
            </a:endParaRPr>
          </a:p>
          <a:p>
            <a:pPr indent="-457200" lvl="0" marL="914400" marR="0" rtl="0" algn="l">
              <a:lnSpc>
                <a:spcPct val="120000"/>
              </a:lnSpc>
              <a:spcBef>
                <a:spcPts val="0"/>
              </a:spcBef>
              <a:spcAft>
                <a:spcPts val="0"/>
              </a:spcAft>
              <a:buClr>
                <a:schemeClr val="dk2"/>
              </a:buClr>
              <a:buSzPts val="3600"/>
              <a:buFont typeface="Arimo"/>
              <a:buChar char="●"/>
            </a:pPr>
            <a:r>
              <a:rPr b="0" i="0" lang="en-US" sz="3600" u="none" cap="none" strike="noStrike">
                <a:solidFill>
                  <a:schemeClr val="dk2"/>
                </a:solidFill>
                <a:latin typeface="Arimo"/>
                <a:ea typeface="Arimo"/>
                <a:cs typeface="Arimo"/>
                <a:sym typeface="Arimo"/>
              </a:rPr>
              <a:t>The introduction of PCV in I</a:t>
            </a:r>
            <a:r>
              <a:rPr b="1" i="0" lang="en-US" sz="3600" u="none" cap="none" strike="noStrike">
                <a:solidFill>
                  <a:schemeClr val="dk2"/>
                </a:solidFill>
                <a:latin typeface="Arimo"/>
                <a:ea typeface="Arimo"/>
                <a:cs typeface="Arimo"/>
                <a:sym typeface="Arimo"/>
              </a:rPr>
              <a:t>ndia's Universal Immunization Programme (UIP)</a:t>
            </a:r>
            <a:r>
              <a:rPr b="0" i="0" lang="en-US" sz="3600" u="none" cap="none" strike="noStrike">
                <a:solidFill>
                  <a:schemeClr val="dk2"/>
                </a:solidFill>
                <a:latin typeface="Arimo"/>
                <a:ea typeface="Arimo"/>
                <a:cs typeface="Arimo"/>
                <a:sym typeface="Arimo"/>
              </a:rPr>
              <a:t> in 2017 marked a crucial step in combating this public health issue. The PCV is administered in a </a:t>
            </a:r>
            <a:r>
              <a:rPr b="1" i="0" lang="en-US" sz="3600" u="none" cap="none" strike="noStrike">
                <a:solidFill>
                  <a:schemeClr val="dk2"/>
                </a:solidFill>
                <a:latin typeface="Arimo"/>
                <a:ea typeface="Arimo"/>
                <a:cs typeface="Arimo"/>
                <a:sym typeface="Arimo"/>
              </a:rPr>
              <a:t>three-dose schedule at 6 weeks, 14 weeks with a booster at 9-12 months. </a:t>
            </a:r>
            <a:endParaRPr b="1" i="0" sz="3600" u="none" cap="none" strike="noStrike">
              <a:solidFill>
                <a:schemeClr val="dk2"/>
              </a:solidFill>
              <a:latin typeface="Arimo"/>
              <a:ea typeface="Arimo"/>
              <a:cs typeface="Arimo"/>
              <a:sym typeface="Arimo"/>
            </a:endParaRPr>
          </a:p>
          <a:p>
            <a:pPr indent="-457200" lvl="0" marL="914400" marR="0" rtl="0" algn="l">
              <a:lnSpc>
                <a:spcPct val="120000"/>
              </a:lnSpc>
              <a:spcBef>
                <a:spcPts val="0"/>
              </a:spcBef>
              <a:spcAft>
                <a:spcPts val="0"/>
              </a:spcAft>
              <a:buClr>
                <a:schemeClr val="dk2"/>
              </a:buClr>
              <a:buSzPts val="3600"/>
              <a:buFont typeface="Arimo"/>
              <a:buChar char="●"/>
            </a:pPr>
            <a:r>
              <a:rPr b="0" i="0" lang="en-US" sz="3600" u="none" cap="none" strike="noStrike">
                <a:solidFill>
                  <a:schemeClr val="dk2"/>
                </a:solidFill>
                <a:latin typeface="Arimo"/>
                <a:ea typeface="Arimo"/>
                <a:cs typeface="Arimo"/>
                <a:sym typeface="Arimo"/>
              </a:rPr>
              <a:t>The </a:t>
            </a:r>
            <a:r>
              <a:rPr b="1" i="0" lang="en-US" sz="3600" u="none" cap="none" strike="noStrike">
                <a:solidFill>
                  <a:schemeClr val="dk2"/>
                </a:solidFill>
                <a:latin typeface="Arimo"/>
                <a:ea typeface="Arimo"/>
                <a:cs typeface="Arimo"/>
                <a:sym typeface="Arimo"/>
              </a:rPr>
              <a:t>booster dose of PCV, given at 9-12 months</a:t>
            </a:r>
            <a:r>
              <a:rPr b="0" i="0" lang="en-US" sz="3600" u="none" cap="none" strike="noStrike">
                <a:solidFill>
                  <a:schemeClr val="dk2"/>
                </a:solidFill>
                <a:latin typeface="Arimo"/>
                <a:ea typeface="Arimo"/>
                <a:cs typeface="Arimo"/>
                <a:sym typeface="Arimo"/>
              </a:rPr>
              <a:t>, is crucial for reinforcing the initial immunity provided by the primary doses. This additional dose </a:t>
            </a:r>
            <a:r>
              <a:rPr b="1" i="0" lang="en-US" sz="3600" u="none" cap="none" strike="noStrike">
                <a:solidFill>
                  <a:schemeClr val="dk2"/>
                </a:solidFill>
                <a:latin typeface="Arimo"/>
                <a:ea typeface="Arimo"/>
                <a:cs typeface="Arimo"/>
                <a:sym typeface="Arimo"/>
              </a:rPr>
              <a:t>ensures prolonged protection</a:t>
            </a:r>
            <a:r>
              <a:rPr b="0" i="0" lang="en-US" sz="3600" u="none" cap="none" strike="noStrike">
                <a:solidFill>
                  <a:schemeClr val="dk2"/>
                </a:solidFill>
                <a:latin typeface="Arimo"/>
                <a:ea typeface="Arimo"/>
                <a:cs typeface="Arimo"/>
                <a:sym typeface="Arimo"/>
              </a:rPr>
              <a:t> against pneumococcal diseases as the child grows, which is critical in preventing the resurgence of vulnerability to infections.</a:t>
            </a:r>
            <a:endParaRPr b="0" i="0" sz="3600" u="none" cap="none" strike="noStrike">
              <a:solidFill>
                <a:schemeClr val="dk2"/>
              </a:solidFill>
              <a:latin typeface="Arimo"/>
              <a:ea typeface="Arimo"/>
              <a:cs typeface="Arimo"/>
              <a:sym typeface="Arim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pic>
        <p:nvPicPr>
          <p:cNvPr id="117" name="Google Shape;117;p3"/>
          <p:cNvPicPr preferRelativeResize="0"/>
          <p:nvPr/>
        </p:nvPicPr>
        <p:blipFill rotWithShape="1">
          <a:blip r:embed="rId3">
            <a:alphaModFix/>
          </a:blip>
          <a:srcRect b="0" l="0" r="0" t="0"/>
          <a:stretch/>
        </p:blipFill>
        <p:spPr>
          <a:xfrm>
            <a:off x="152400" y="152400"/>
            <a:ext cx="18135598" cy="9982202"/>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pic>
        <p:nvPicPr>
          <p:cNvPr id="123" name="Google Shape;123;p4"/>
          <p:cNvPicPr preferRelativeResize="0"/>
          <p:nvPr/>
        </p:nvPicPr>
        <p:blipFill rotWithShape="1">
          <a:blip r:embed="rId3">
            <a:alphaModFix/>
          </a:blip>
          <a:srcRect b="0" l="0" r="0" t="0"/>
          <a:stretch/>
        </p:blipFill>
        <p:spPr>
          <a:xfrm>
            <a:off x="152400" y="152400"/>
            <a:ext cx="17983201" cy="100007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EFFFF"/>
        </a:solidFill>
      </p:bgPr>
    </p:bg>
    <p:spTree>
      <p:nvGrpSpPr>
        <p:cNvPr id="131" name="Shape 131"/>
        <p:cNvGrpSpPr/>
        <p:nvPr/>
      </p:nvGrpSpPr>
      <p:grpSpPr>
        <a:xfrm>
          <a:off x="0" y="0"/>
          <a:ext cx="0" cy="0"/>
          <a:chOff x="0" y="0"/>
          <a:chExt cx="0" cy="0"/>
        </a:xfrm>
      </p:grpSpPr>
      <p:sp>
        <p:nvSpPr>
          <p:cNvPr id="132" name="Google Shape;132;p5"/>
          <p:cNvSpPr/>
          <p:nvPr/>
        </p:nvSpPr>
        <p:spPr>
          <a:xfrm rot="-5400000">
            <a:off x="16399378" y="-227370"/>
            <a:ext cx="2512124" cy="2512124"/>
          </a:xfrm>
          <a:custGeom>
            <a:rect b="b" l="l" r="r" t="t"/>
            <a:pathLst>
              <a:path extrusionOk="0" h="3349498" w="3349498">
                <a:moveTo>
                  <a:pt x="0" y="0"/>
                </a:moveTo>
                <a:lnTo>
                  <a:pt x="3349498" y="0"/>
                </a:lnTo>
                <a:lnTo>
                  <a:pt x="3349498" y="3349498"/>
                </a:lnTo>
                <a:lnTo>
                  <a:pt x="0" y="3349498"/>
                </a:lnTo>
                <a:lnTo>
                  <a:pt x="0" y="0"/>
                </a:lnTo>
                <a:close/>
              </a:path>
            </a:pathLst>
          </a:custGeom>
          <a:blipFill rotWithShape="1">
            <a:blip r:embed="rId3">
              <a:alphaModFix/>
            </a:blip>
            <a:stretch>
              <a:fillRect b="0" l="0" r="0" t="0"/>
            </a:stretch>
          </a:blipFill>
          <a:ln>
            <a:noFill/>
          </a:ln>
        </p:spPr>
      </p:sp>
      <p:sp>
        <p:nvSpPr>
          <p:cNvPr id="133" name="Google Shape;133;p5"/>
          <p:cNvSpPr txBox="1"/>
          <p:nvPr/>
        </p:nvSpPr>
        <p:spPr>
          <a:xfrm>
            <a:off x="727975" y="0"/>
            <a:ext cx="15671400" cy="10620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6900"/>
              <a:buFont typeface="Arial"/>
              <a:buNone/>
            </a:pPr>
            <a:r>
              <a:rPr b="1" i="0" lang="en-US" sz="6900" u="none" cap="none" strike="noStrike">
                <a:solidFill>
                  <a:srgbClr val="F37221"/>
                </a:solidFill>
                <a:latin typeface="Alice"/>
                <a:ea typeface="Alice"/>
                <a:cs typeface="Alice"/>
                <a:sym typeface="Alice"/>
              </a:rPr>
              <a:t>Pneumococcal Vaccines Overview</a:t>
            </a:r>
            <a:endParaRPr b="1" i="0" sz="6900" u="none" cap="none" strike="noStrike">
              <a:solidFill>
                <a:srgbClr val="F37221"/>
              </a:solidFill>
              <a:latin typeface="Alice"/>
              <a:ea typeface="Alice"/>
              <a:cs typeface="Alice"/>
              <a:sym typeface="Alice"/>
            </a:endParaRPr>
          </a:p>
        </p:txBody>
      </p:sp>
      <p:sp>
        <p:nvSpPr>
          <p:cNvPr id="134" name="Google Shape;134;p5"/>
          <p:cNvSpPr txBox="1"/>
          <p:nvPr/>
        </p:nvSpPr>
        <p:spPr>
          <a:xfrm>
            <a:off x="893750" y="956250"/>
            <a:ext cx="16017600" cy="8201100"/>
          </a:xfrm>
          <a:prstGeom prst="rect">
            <a:avLst/>
          </a:prstGeom>
          <a:noFill/>
          <a:ln>
            <a:noFill/>
          </a:ln>
        </p:spPr>
        <p:txBody>
          <a:bodyPr anchorCtr="0" anchor="t" bIns="0" lIns="0" spcFirstLastPara="1" rIns="0" wrap="square" tIns="0">
            <a:spAutoFit/>
          </a:bodyPr>
          <a:lstStyle/>
          <a:p>
            <a:pPr indent="-457200" lvl="0" marL="1371600" marR="0" rtl="0" algn="l">
              <a:lnSpc>
                <a:spcPct val="115000"/>
              </a:lnSpc>
              <a:spcBef>
                <a:spcPts val="0"/>
              </a:spcBef>
              <a:spcAft>
                <a:spcPts val="0"/>
              </a:spcAft>
              <a:buClr>
                <a:schemeClr val="dk2"/>
              </a:buClr>
              <a:buSzPts val="3600"/>
              <a:buFont typeface="Arimo"/>
              <a:buChar char="●"/>
            </a:pPr>
            <a:r>
              <a:rPr b="1" i="0" lang="en-US" sz="3600" u="none" cap="none" strike="noStrike">
                <a:solidFill>
                  <a:schemeClr val="dk2"/>
                </a:solidFill>
                <a:latin typeface="Arimo"/>
                <a:ea typeface="Arimo"/>
                <a:cs typeface="Arimo"/>
                <a:sym typeface="Arimo"/>
              </a:rPr>
              <a:t>Types of PCVs Available in India:</a:t>
            </a:r>
            <a:endParaRPr b="1" i="0" sz="3600" u="none" cap="none" strike="noStrike">
              <a:solidFill>
                <a:schemeClr val="dk2"/>
              </a:solidFill>
              <a:latin typeface="Arimo"/>
              <a:ea typeface="Arimo"/>
              <a:cs typeface="Arimo"/>
              <a:sym typeface="Arimo"/>
            </a:endParaRPr>
          </a:p>
          <a:p>
            <a:pPr indent="-457200" lvl="1" marL="1828800" marR="0" rtl="0" algn="l">
              <a:lnSpc>
                <a:spcPct val="115000"/>
              </a:lnSpc>
              <a:spcBef>
                <a:spcPts val="0"/>
              </a:spcBef>
              <a:spcAft>
                <a:spcPts val="0"/>
              </a:spcAft>
              <a:buClr>
                <a:schemeClr val="dk2"/>
              </a:buClr>
              <a:buSzPts val="3600"/>
              <a:buFont typeface="Arimo"/>
              <a:buChar char="○"/>
            </a:pPr>
            <a:r>
              <a:rPr b="1" i="0" lang="en-US" sz="3600" u="none" cap="none" strike="noStrike">
                <a:solidFill>
                  <a:schemeClr val="dk2"/>
                </a:solidFill>
                <a:latin typeface="Arimo"/>
                <a:ea typeface="Arimo"/>
                <a:cs typeface="Arimo"/>
                <a:sym typeface="Arimo"/>
              </a:rPr>
              <a:t>PCV10 and PCV13: </a:t>
            </a:r>
            <a:r>
              <a:rPr b="0" i="0" lang="en-US" sz="3600" u="none" cap="none" strike="noStrike">
                <a:solidFill>
                  <a:schemeClr val="dk2"/>
                </a:solidFill>
                <a:latin typeface="Arimo"/>
                <a:ea typeface="Arimo"/>
                <a:cs typeface="Arimo"/>
                <a:sym typeface="Arimo"/>
              </a:rPr>
              <a:t>These vaccines cover 10 and 13 serotypes of pneumococcal bacteria, respectively. </a:t>
            </a:r>
            <a:r>
              <a:rPr b="1" i="0" lang="en-US" sz="3600" u="none" cap="none" strike="noStrike">
                <a:solidFill>
                  <a:schemeClr val="dk2"/>
                </a:solidFill>
                <a:latin typeface="Arimo"/>
                <a:ea typeface="Arimo"/>
                <a:cs typeface="Arimo"/>
                <a:sym typeface="Arimo"/>
              </a:rPr>
              <a:t>PCV13 includes serotypes 1, 3, 4, 5, 6A, 6B, 7F, 9V, 14, 18C, 19A, 19F, and 23F, </a:t>
            </a:r>
            <a:r>
              <a:rPr b="0" i="0" lang="en-US" sz="3600" u="none" cap="none" strike="noStrike">
                <a:solidFill>
                  <a:schemeClr val="dk2"/>
                </a:solidFill>
                <a:latin typeface="Arimo"/>
                <a:ea typeface="Arimo"/>
                <a:cs typeface="Arimo"/>
                <a:sym typeface="Arimo"/>
              </a:rPr>
              <a:t>which are among the most prevalent and invasive serotypes globally and in India.</a:t>
            </a:r>
            <a:endParaRPr b="0" i="0" sz="3600" u="none" cap="none" strike="noStrike">
              <a:solidFill>
                <a:schemeClr val="dk2"/>
              </a:solidFill>
              <a:latin typeface="Arimo"/>
              <a:ea typeface="Arimo"/>
              <a:cs typeface="Arimo"/>
              <a:sym typeface="Arimo"/>
            </a:endParaRPr>
          </a:p>
          <a:p>
            <a:pPr indent="-457200" lvl="1" marL="1828800" marR="0" rtl="0" algn="l">
              <a:lnSpc>
                <a:spcPct val="115000"/>
              </a:lnSpc>
              <a:spcBef>
                <a:spcPts val="0"/>
              </a:spcBef>
              <a:spcAft>
                <a:spcPts val="0"/>
              </a:spcAft>
              <a:buClr>
                <a:schemeClr val="dk2"/>
              </a:buClr>
              <a:buSzPts val="3600"/>
              <a:buFont typeface="Arimo"/>
              <a:buChar char="○"/>
            </a:pPr>
            <a:r>
              <a:rPr b="0" i="0" lang="en-US" sz="3600" u="none" cap="none" strike="noStrike">
                <a:solidFill>
                  <a:schemeClr val="dk2"/>
                </a:solidFill>
                <a:latin typeface="Arimo"/>
                <a:ea typeface="Arimo"/>
                <a:cs typeface="Arimo"/>
                <a:sym typeface="Arimo"/>
              </a:rPr>
              <a:t>PCV10 covers 10 serotypes but does not include serotypes 3, 6A, and 19A which are covered by PCV13.</a:t>
            </a:r>
            <a:endParaRPr b="0" i="0" sz="3600" u="none" cap="none" strike="noStrike">
              <a:solidFill>
                <a:schemeClr val="dk2"/>
              </a:solidFill>
              <a:latin typeface="Arimo"/>
              <a:ea typeface="Arimo"/>
              <a:cs typeface="Arimo"/>
              <a:sym typeface="Arimo"/>
            </a:endParaRPr>
          </a:p>
          <a:p>
            <a:pPr indent="-457200" lvl="0" marL="1371600" marR="0" rtl="0" algn="l">
              <a:lnSpc>
                <a:spcPct val="115000"/>
              </a:lnSpc>
              <a:spcBef>
                <a:spcPts val="0"/>
              </a:spcBef>
              <a:spcAft>
                <a:spcPts val="0"/>
              </a:spcAft>
              <a:buClr>
                <a:schemeClr val="dk2"/>
              </a:buClr>
              <a:buSzPts val="3600"/>
              <a:buFont typeface="Arimo"/>
              <a:buChar char="●"/>
            </a:pPr>
            <a:r>
              <a:rPr b="1" i="0" lang="en-US" sz="3600" u="none" cap="none" strike="noStrike">
                <a:solidFill>
                  <a:schemeClr val="dk2"/>
                </a:solidFill>
                <a:latin typeface="Arimo"/>
                <a:ea typeface="Arimo"/>
                <a:cs typeface="Arimo"/>
                <a:sym typeface="Arimo"/>
              </a:rPr>
              <a:t>Efficacy and Serotype Coverage:</a:t>
            </a:r>
            <a:endParaRPr b="1" i="0" sz="3600" u="none" cap="none" strike="noStrike">
              <a:solidFill>
                <a:schemeClr val="dk2"/>
              </a:solidFill>
              <a:latin typeface="Arimo"/>
              <a:ea typeface="Arimo"/>
              <a:cs typeface="Arimo"/>
              <a:sym typeface="Arimo"/>
            </a:endParaRPr>
          </a:p>
          <a:p>
            <a:pPr indent="-457200" lvl="1" marL="1828800" marR="0" rtl="0" algn="l">
              <a:lnSpc>
                <a:spcPct val="115000"/>
              </a:lnSpc>
              <a:spcBef>
                <a:spcPts val="0"/>
              </a:spcBef>
              <a:spcAft>
                <a:spcPts val="0"/>
              </a:spcAft>
              <a:buClr>
                <a:schemeClr val="dk2"/>
              </a:buClr>
              <a:buSzPts val="3600"/>
              <a:buFont typeface="Arimo"/>
              <a:buChar char="○"/>
            </a:pPr>
            <a:r>
              <a:rPr b="1" i="0" lang="en-US" sz="3600" u="none" cap="none" strike="noStrike">
                <a:solidFill>
                  <a:schemeClr val="dk2"/>
                </a:solidFill>
                <a:latin typeface="Arimo"/>
                <a:ea typeface="Arimo"/>
                <a:cs typeface="Arimo"/>
                <a:sym typeface="Arimo"/>
              </a:rPr>
              <a:t>Studies show that both PCV10 and PCV13 are highly effective</a:t>
            </a:r>
            <a:r>
              <a:rPr b="0" i="0" lang="en-US" sz="3600" u="none" cap="none" strike="noStrike">
                <a:solidFill>
                  <a:schemeClr val="dk2"/>
                </a:solidFill>
                <a:latin typeface="Arimo"/>
                <a:ea typeface="Arimo"/>
                <a:cs typeface="Arimo"/>
                <a:sym typeface="Arimo"/>
              </a:rPr>
              <a:t> in reducing the incidence of invasive pneumococcal diseases caused by the serotypes they cover.</a:t>
            </a:r>
            <a:endParaRPr b="0" i="0" sz="3600" u="none" cap="none" strike="noStrike">
              <a:solidFill>
                <a:schemeClr val="dk2"/>
              </a:solidFill>
              <a:latin typeface="Arimo"/>
              <a:ea typeface="Arimo"/>
              <a:cs typeface="Arimo"/>
              <a:sym typeface="Arimo"/>
            </a:endParaRPr>
          </a:p>
          <a:p>
            <a:pPr indent="-457200" lvl="1" marL="1828800" marR="0" rtl="0" algn="l">
              <a:lnSpc>
                <a:spcPct val="115000"/>
              </a:lnSpc>
              <a:spcBef>
                <a:spcPts val="0"/>
              </a:spcBef>
              <a:spcAft>
                <a:spcPts val="0"/>
              </a:spcAft>
              <a:buClr>
                <a:schemeClr val="dk2"/>
              </a:buClr>
              <a:buSzPts val="3600"/>
              <a:buFont typeface="Arimo"/>
              <a:buChar char="○"/>
            </a:pPr>
            <a:r>
              <a:rPr b="0" i="0" lang="en-US" sz="3600" u="none" cap="none" strike="noStrike">
                <a:solidFill>
                  <a:schemeClr val="dk2"/>
                </a:solidFill>
                <a:latin typeface="Arimo"/>
                <a:ea typeface="Arimo"/>
                <a:cs typeface="Arimo"/>
                <a:sym typeface="Arimo"/>
              </a:rPr>
              <a:t>The choice between PCV10 and PCV13 may depend on regional serotype prevalence and specific public health goals.</a:t>
            </a:r>
            <a:endParaRPr b="0" i="0" sz="3600" u="none" cap="none" strike="noStrike">
              <a:solidFill>
                <a:schemeClr val="dk2"/>
              </a:solidFill>
              <a:latin typeface="Arimo"/>
              <a:ea typeface="Arimo"/>
              <a:cs typeface="Arimo"/>
              <a:sym typeface="Arimo"/>
            </a:endParaRPr>
          </a:p>
        </p:txBody>
      </p:sp>
      <p:sp>
        <p:nvSpPr>
          <p:cNvPr id="135" name="Google Shape;135;p5"/>
          <p:cNvSpPr txBox="1"/>
          <p:nvPr/>
        </p:nvSpPr>
        <p:spPr>
          <a:xfrm>
            <a:off x="1848061" y="9075425"/>
            <a:ext cx="14734800" cy="8127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Clr>
                <a:srgbClr val="000000"/>
              </a:buClr>
              <a:buSzPts val="2200"/>
              <a:buFont typeface="Arial"/>
              <a:buNone/>
            </a:pPr>
            <a:r>
              <a:rPr b="0" i="0" lang="en-US" sz="2200" u="none" cap="none" strike="noStrike">
                <a:solidFill>
                  <a:srgbClr val="000000"/>
                </a:solidFill>
                <a:latin typeface="Nunito Sans"/>
                <a:ea typeface="Nunito Sans"/>
                <a:cs typeface="Nunito Sans"/>
                <a:sym typeface="Nunito Sans"/>
              </a:rPr>
              <a:t>The content is by Dr. Bhaskar and adheres to medical academy guidelines and does not favor any individual, group, or product. This video is produced by Inditech Technology Services Pvt. Ltd. Distribution prohibited without permission.</a:t>
            </a:r>
            <a:endParaRPr b="0" i="0" sz="600" u="none" cap="none" strike="noStrik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EFFFF"/>
        </a:solidFill>
      </p:bgPr>
    </p:bg>
    <p:spTree>
      <p:nvGrpSpPr>
        <p:cNvPr id="143" name="Shape 143"/>
        <p:cNvGrpSpPr/>
        <p:nvPr/>
      </p:nvGrpSpPr>
      <p:grpSpPr>
        <a:xfrm>
          <a:off x="0" y="0"/>
          <a:ext cx="0" cy="0"/>
          <a:chOff x="0" y="0"/>
          <a:chExt cx="0" cy="0"/>
        </a:xfrm>
      </p:grpSpPr>
      <p:sp>
        <p:nvSpPr>
          <p:cNvPr id="144" name="Google Shape;144;p6"/>
          <p:cNvSpPr/>
          <p:nvPr/>
        </p:nvSpPr>
        <p:spPr>
          <a:xfrm rot="-5400000">
            <a:off x="16399378" y="-227370"/>
            <a:ext cx="2512124" cy="2512124"/>
          </a:xfrm>
          <a:custGeom>
            <a:rect b="b" l="l" r="r" t="t"/>
            <a:pathLst>
              <a:path extrusionOk="0" h="3349498" w="3349498">
                <a:moveTo>
                  <a:pt x="0" y="0"/>
                </a:moveTo>
                <a:lnTo>
                  <a:pt x="3349498" y="0"/>
                </a:lnTo>
                <a:lnTo>
                  <a:pt x="3349498" y="3349498"/>
                </a:lnTo>
                <a:lnTo>
                  <a:pt x="0" y="3349498"/>
                </a:lnTo>
                <a:lnTo>
                  <a:pt x="0" y="0"/>
                </a:lnTo>
                <a:close/>
              </a:path>
            </a:pathLst>
          </a:custGeom>
          <a:blipFill rotWithShape="1">
            <a:blip r:embed="rId3">
              <a:alphaModFix/>
            </a:blip>
            <a:stretch>
              <a:fillRect b="0" l="0" r="0" t="0"/>
            </a:stretch>
          </a:blipFill>
          <a:ln>
            <a:noFill/>
          </a:ln>
        </p:spPr>
      </p:sp>
      <p:sp>
        <p:nvSpPr>
          <p:cNvPr id="145" name="Google Shape;145;p6"/>
          <p:cNvSpPr txBox="1"/>
          <p:nvPr/>
        </p:nvSpPr>
        <p:spPr>
          <a:xfrm>
            <a:off x="727975" y="0"/>
            <a:ext cx="15671400" cy="10620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6900"/>
              <a:buFont typeface="Arial"/>
              <a:buNone/>
            </a:pPr>
            <a:r>
              <a:rPr b="1" i="0" lang="en-US" sz="6900" u="none" cap="none" strike="noStrike">
                <a:solidFill>
                  <a:srgbClr val="F37221"/>
                </a:solidFill>
                <a:latin typeface="Alice"/>
                <a:ea typeface="Alice"/>
                <a:cs typeface="Alice"/>
                <a:sym typeface="Alice"/>
              </a:rPr>
              <a:t>Pneumococcal Vaccines Overview</a:t>
            </a:r>
            <a:endParaRPr b="1" i="0" sz="6900" u="none" cap="none" strike="noStrike">
              <a:solidFill>
                <a:srgbClr val="F37221"/>
              </a:solidFill>
              <a:latin typeface="Alice"/>
              <a:ea typeface="Alice"/>
              <a:cs typeface="Alice"/>
              <a:sym typeface="Alice"/>
            </a:endParaRPr>
          </a:p>
        </p:txBody>
      </p:sp>
      <p:sp>
        <p:nvSpPr>
          <p:cNvPr id="146" name="Google Shape;146;p6"/>
          <p:cNvSpPr txBox="1"/>
          <p:nvPr/>
        </p:nvSpPr>
        <p:spPr>
          <a:xfrm>
            <a:off x="893750" y="956250"/>
            <a:ext cx="16017600" cy="8201100"/>
          </a:xfrm>
          <a:prstGeom prst="rect">
            <a:avLst/>
          </a:prstGeom>
          <a:noFill/>
          <a:ln>
            <a:noFill/>
          </a:ln>
        </p:spPr>
        <p:txBody>
          <a:bodyPr anchorCtr="0" anchor="t" bIns="0" lIns="0" spcFirstLastPara="1" rIns="0" wrap="square" tIns="0">
            <a:spAutoFit/>
          </a:bodyPr>
          <a:lstStyle/>
          <a:p>
            <a:pPr indent="-457200" lvl="0" marL="1371600" marR="0" rtl="0" algn="l">
              <a:lnSpc>
                <a:spcPct val="115000"/>
              </a:lnSpc>
              <a:spcBef>
                <a:spcPts val="0"/>
              </a:spcBef>
              <a:spcAft>
                <a:spcPts val="0"/>
              </a:spcAft>
              <a:buClr>
                <a:schemeClr val="dk2"/>
              </a:buClr>
              <a:buSzPts val="3600"/>
              <a:buFont typeface="Arimo"/>
              <a:buChar char="●"/>
            </a:pPr>
            <a:r>
              <a:rPr b="1" i="0" lang="en-US" sz="3600" u="none" cap="none" strike="noStrike">
                <a:solidFill>
                  <a:schemeClr val="dk2"/>
                </a:solidFill>
                <a:latin typeface="Arimo"/>
                <a:ea typeface="Arimo"/>
                <a:cs typeface="Arimo"/>
                <a:sym typeface="Arimo"/>
              </a:rPr>
              <a:t>Vaccination Schedule and Administration:</a:t>
            </a:r>
            <a:endParaRPr b="1" i="0" sz="3600" u="none" cap="none" strike="noStrike">
              <a:solidFill>
                <a:schemeClr val="dk2"/>
              </a:solidFill>
              <a:latin typeface="Arimo"/>
              <a:ea typeface="Arimo"/>
              <a:cs typeface="Arimo"/>
              <a:sym typeface="Arimo"/>
            </a:endParaRPr>
          </a:p>
          <a:p>
            <a:pPr indent="-457200" lvl="1" marL="1828800" marR="0" rtl="0" algn="l">
              <a:lnSpc>
                <a:spcPct val="115000"/>
              </a:lnSpc>
              <a:spcBef>
                <a:spcPts val="0"/>
              </a:spcBef>
              <a:spcAft>
                <a:spcPts val="0"/>
              </a:spcAft>
              <a:buClr>
                <a:schemeClr val="dk2"/>
              </a:buClr>
              <a:buSzPts val="3600"/>
              <a:buFont typeface="Arimo"/>
              <a:buChar char="○"/>
            </a:pPr>
            <a:r>
              <a:rPr b="0" i="0" lang="en-US" sz="3600" u="none" cap="none" strike="noStrike">
                <a:solidFill>
                  <a:schemeClr val="dk2"/>
                </a:solidFill>
                <a:latin typeface="Arimo"/>
                <a:ea typeface="Arimo"/>
                <a:cs typeface="Arimo"/>
                <a:sym typeface="Arimo"/>
              </a:rPr>
              <a:t>The Indian Academy of Pediatrics (IAP) </a:t>
            </a:r>
            <a:r>
              <a:rPr b="1" i="0" lang="en-US" sz="3600" u="none" cap="none" strike="noStrike">
                <a:solidFill>
                  <a:schemeClr val="dk2"/>
                </a:solidFill>
                <a:latin typeface="Arimo"/>
                <a:ea typeface="Arimo"/>
                <a:cs typeface="Arimo"/>
                <a:sym typeface="Arimo"/>
              </a:rPr>
              <a:t>recommends administering the PCV at 6 weeks, 14 weeks, and a booster dose at 9 months</a:t>
            </a:r>
            <a:r>
              <a:rPr b="0" i="0" lang="en-US" sz="3600" u="none" cap="none" strike="noStrike">
                <a:solidFill>
                  <a:schemeClr val="dk2"/>
                </a:solidFill>
                <a:latin typeface="Arimo"/>
                <a:ea typeface="Arimo"/>
                <a:cs typeface="Arimo"/>
                <a:sym typeface="Arimo"/>
              </a:rPr>
              <a:t> to ensure optimal immune response and prolonged protection.</a:t>
            </a:r>
            <a:endParaRPr b="0" i="0" sz="3600" u="none" cap="none" strike="noStrike">
              <a:solidFill>
                <a:schemeClr val="dk2"/>
              </a:solidFill>
              <a:latin typeface="Arimo"/>
              <a:ea typeface="Arimo"/>
              <a:cs typeface="Arimo"/>
              <a:sym typeface="Arimo"/>
            </a:endParaRPr>
          </a:p>
          <a:p>
            <a:pPr indent="-457200" lvl="1" marL="1828800" marR="0" rtl="0" algn="l">
              <a:lnSpc>
                <a:spcPct val="115000"/>
              </a:lnSpc>
              <a:spcBef>
                <a:spcPts val="0"/>
              </a:spcBef>
              <a:spcAft>
                <a:spcPts val="0"/>
              </a:spcAft>
              <a:buClr>
                <a:schemeClr val="dk2"/>
              </a:buClr>
              <a:buSzPts val="3600"/>
              <a:buFont typeface="Arimo"/>
              <a:buChar char="○"/>
            </a:pPr>
            <a:r>
              <a:rPr b="0" i="0" lang="en-US" sz="3600" u="none" cap="none" strike="noStrike">
                <a:solidFill>
                  <a:schemeClr val="dk2"/>
                </a:solidFill>
                <a:latin typeface="Arimo"/>
                <a:ea typeface="Arimo"/>
                <a:cs typeface="Arimo"/>
                <a:sym typeface="Arimo"/>
              </a:rPr>
              <a:t>This schedule is designed to integrate with the existing Universal Immunization Programme (UIP) which seeks to maximize early childhood vaccination coverage.</a:t>
            </a:r>
            <a:endParaRPr b="0" i="0" sz="3600" u="none" cap="none" strike="noStrike">
              <a:solidFill>
                <a:schemeClr val="dk2"/>
              </a:solidFill>
              <a:latin typeface="Arimo"/>
              <a:ea typeface="Arimo"/>
              <a:cs typeface="Arimo"/>
              <a:sym typeface="Arimo"/>
            </a:endParaRPr>
          </a:p>
          <a:p>
            <a:pPr indent="-457200" lvl="0" marL="1371600" marR="0" rtl="0" algn="l">
              <a:lnSpc>
                <a:spcPct val="115000"/>
              </a:lnSpc>
              <a:spcBef>
                <a:spcPts val="0"/>
              </a:spcBef>
              <a:spcAft>
                <a:spcPts val="0"/>
              </a:spcAft>
              <a:buClr>
                <a:schemeClr val="dk2"/>
              </a:buClr>
              <a:buSzPts val="3600"/>
              <a:buFont typeface="Arimo"/>
              <a:buChar char="●"/>
            </a:pPr>
            <a:r>
              <a:rPr b="1" i="0" lang="en-US" sz="3600" u="none" cap="none" strike="noStrike">
                <a:solidFill>
                  <a:schemeClr val="dk2"/>
                </a:solidFill>
                <a:latin typeface="Arimo"/>
                <a:ea typeface="Arimo"/>
                <a:cs typeface="Arimo"/>
                <a:sym typeface="Arimo"/>
              </a:rPr>
              <a:t>Public Health Impact:</a:t>
            </a:r>
            <a:endParaRPr b="1" i="0" sz="3600" u="none" cap="none" strike="noStrike">
              <a:solidFill>
                <a:schemeClr val="dk2"/>
              </a:solidFill>
              <a:latin typeface="Arimo"/>
              <a:ea typeface="Arimo"/>
              <a:cs typeface="Arimo"/>
              <a:sym typeface="Arimo"/>
            </a:endParaRPr>
          </a:p>
          <a:p>
            <a:pPr indent="-457200" lvl="1" marL="1828800" marR="0" rtl="0" algn="l">
              <a:lnSpc>
                <a:spcPct val="115000"/>
              </a:lnSpc>
              <a:spcBef>
                <a:spcPts val="0"/>
              </a:spcBef>
              <a:spcAft>
                <a:spcPts val="0"/>
              </a:spcAft>
              <a:buClr>
                <a:schemeClr val="dk2"/>
              </a:buClr>
              <a:buSzPts val="3600"/>
              <a:buFont typeface="Arimo"/>
              <a:buChar char="○"/>
            </a:pPr>
            <a:r>
              <a:rPr b="0" i="0" lang="en-US" sz="3600" u="none" cap="none" strike="noStrike">
                <a:solidFill>
                  <a:schemeClr val="dk2"/>
                </a:solidFill>
                <a:latin typeface="Arimo"/>
                <a:ea typeface="Arimo"/>
                <a:cs typeface="Arimo"/>
                <a:sym typeface="Arimo"/>
              </a:rPr>
              <a:t>The widespread use of PCVs as part of the UIP has significantly reduced the burden of pneumococcal disease among Indian children.</a:t>
            </a:r>
            <a:endParaRPr b="0" i="0" sz="3600" u="none" cap="none" strike="noStrike">
              <a:solidFill>
                <a:schemeClr val="dk2"/>
              </a:solidFill>
              <a:latin typeface="Arimo"/>
              <a:ea typeface="Arimo"/>
              <a:cs typeface="Arimo"/>
              <a:sym typeface="Arimo"/>
            </a:endParaRPr>
          </a:p>
          <a:p>
            <a:pPr indent="-457200" lvl="1" marL="1828800" marR="0" rtl="0" algn="l">
              <a:lnSpc>
                <a:spcPct val="115000"/>
              </a:lnSpc>
              <a:spcBef>
                <a:spcPts val="0"/>
              </a:spcBef>
              <a:spcAft>
                <a:spcPts val="0"/>
              </a:spcAft>
              <a:buClr>
                <a:schemeClr val="dk2"/>
              </a:buClr>
              <a:buSzPts val="3600"/>
              <a:buFont typeface="Arimo"/>
              <a:buChar char="○"/>
            </a:pPr>
            <a:r>
              <a:rPr b="0" i="0" lang="en-US" sz="3600" u="none" cap="none" strike="noStrike">
                <a:solidFill>
                  <a:schemeClr val="dk2"/>
                </a:solidFill>
                <a:latin typeface="Arimo"/>
                <a:ea typeface="Arimo"/>
                <a:cs typeface="Arimo"/>
                <a:sym typeface="Arimo"/>
              </a:rPr>
              <a:t>The introduction of these vaccines has been linked to decreases in hospital admissions for pneumococcal disease and reductions in overall child mortality rates from respiratory infections.</a:t>
            </a:r>
            <a:endParaRPr b="0" i="0" sz="3600" u="none" cap="none" strike="noStrike">
              <a:solidFill>
                <a:schemeClr val="dk2"/>
              </a:solidFill>
              <a:latin typeface="Arimo"/>
              <a:ea typeface="Arimo"/>
              <a:cs typeface="Arimo"/>
              <a:sym typeface="Arimo"/>
            </a:endParaRPr>
          </a:p>
        </p:txBody>
      </p:sp>
      <p:sp>
        <p:nvSpPr>
          <p:cNvPr id="147" name="Google Shape;147;p6"/>
          <p:cNvSpPr txBox="1"/>
          <p:nvPr/>
        </p:nvSpPr>
        <p:spPr>
          <a:xfrm>
            <a:off x="1848061" y="9075425"/>
            <a:ext cx="14734800" cy="8127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Clr>
                <a:srgbClr val="000000"/>
              </a:buClr>
              <a:buSzPts val="2200"/>
              <a:buFont typeface="Arial"/>
              <a:buNone/>
            </a:pPr>
            <a:r>
              <a:rPr b="0" i="0" lang="en-US" sz="2200" u="none" cap="none" strike="noStrike">
                <a:solidFill>
                  <a:srgbClr val="000000"/>
                </a:solidFill>
                <a:latin typeface="Nunito Sans"/>
                <a:ea typeface="Nunito Sans"/>
                <a:cs typeface="Nunito Sans"/>
                <a:sym typeface="Nunito Sans"/>
              </a:rPr>
              <a:t>The content is by Dr. Bhaskar and adheres to medical academy guidelines and does not favor any individual, group, or product. This video is produced by Inditech Technology Services Pvt. Ltd. Distribution prohibited without permission.</a:t>
            </a:r>
            <a:endParaRPr b="0" i="0" sz="600" u="none" cap="none" strike="noStrik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EFFFF"/>
        </a:solidFill>
      </p:bgPr>
    </p:bg>
    <p:spTree>
      <p:nvGrpSpPr>
        <p:cNvPr id="155" name="Shape 155"/>
        <p:cNvGrpSpPr/>
        <p:nvPr/>
      </p:nvGrpSpPr>
      <p:grpSpPr>
        <a:xfrm>
          <a:off x="0" y="0"/>
          <a:ext cx="0" cy="0"/>
          <a:chOff x="0" y="0"/>
          <a:chExt cx="0" cy="0"/>
        </a:xfrm>
      </p:grpSpPr>
      <p:sp>
        <p:nvSpPr>
          <p:cNvPr id="156" name="Google Shape;156;p7"/>
          <p:cNvSpPr/>
          <p:nvPr/>
        </p:nvSpPr>
        <p:spPr>
          <a:xfrm rot="-5400000">
            <a:off x="16399378" y="-227370"/>
            <a:ext cx="2512124" cy="2512124"/>
          </a:xfrm>
          <a:custGeom>
            <a:rect b="b" l="l" r="r" t="t"/>
            <a:pathLst>
              <a:path extrusionOk="0" h="3349498" w="3349498">
                <a:moveTo>
                  <a:pt x="0" y="0"/>
                </a:moveTo>
                <a:lnTo>
                  <a:pt x="3349498" y="0"/>
                </a:lnTo>
                <a:lnTo>
                  <a:pt x="3349498" y="3349498"/>
                </a:lnTo>
                <a:lnTo>
                  <a:pt x="0" y="3349498"/>
                </a:lnTo>
                <a:lnTo>
                  <a:pt x="0" y="0"/>
                </a:lnTo>
                <a:close/>
              </a:path>
            </a:pathLst>
          </a:custGeom>
          <a:blipFill rotWithShape="1">
            <a:blip r:embed="rId3">
              <a:alphaModFix/>
            </a:blip>
            <a:stretch>
              <a:fillRect b="0" l="0" r="0" t="0"/>
            </a:stretch>
          </a:blipFill>
          <a:ln>
            <a:noFill/>
          </a:ln>
        </p:spPr>
      </p:sp>
      <p:sp>
        <p:nvSpPr>
          <p:cNvPr id="157" name="Google Shape;157;p7"/>
          <p:cNvSpPr txBox="1"/>
          <p:nvPr/>
        </p:nvSpPr>
        <p:spPr>
          <a:xfrm>
            <a:off x="727975" y="0"/>
            <a:ext cx="15671400" cy="10620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6900"/>
              <a:buFont typeface="Arial"/>
              <a:buNone/>
            </a:pPr>
            <a:r>
              <a:rPr b="1" i="0" lang="en-US" sz="6900" u="none" cap="none" strike="noStrike">
                <a:solidFill>
                  <a:srgbClr val="F37221"/>
                </a:solidFill>
                <a:latin typeface="Alice"/>
                <a:ea typeface="Alice"/>
                <a:cs typeface="Alice"/>
                <a:sym typeface="Alice"/>
              </a:rPr>
              <a:t>Necessity of Booster Doses</a:t>
            </a:r>
            <a:endParaRPr b="1" i="0" sz="6900" u="none" cap="none" strike="noStrike">
              <a:solidFill>
                <a:srgbClr val="F37221"/>
              </a:solidFill>
              <a:latin typeface="Alice"/>
              <a:ea typeface="Alice"/>
              <a:cs typeface="Alice"/>
              <a:sym typeface="Alice"/>
            </a:endParaRPr>
          </a:p>
        </p:txBody>
      </p:sp>
      <p:sp>
        <p:nvSpPr>
          <p:cNvPr id="158" name="Google Shape;158;p7"/>
          <p:cNvSpPr txBox="1"/>
          <p:nvPr/>
        </p:nvSpPr>
        <p:spPr>
          <a:xfrm>
            <a:off x="911450" y="1062000"/>
            <a:ext cx="15671400" cy="7757700"/>
          </a:xfrm>
          <a:prstGeom prst="rect">
            <a:avLst/>
          </a:prstGeom>
          <a:noFill/>
          <a:ln>
            <a:noFill/>
          </a:ln>
        </p:spPr>
        <p:txBody>
          <a:bodyPr anchorCtr="0" anchor="t" bIns="0" lIns="0" spcFirstLastPara="1" rIns="0" wrap="square" tIns="0">
            <a:spAutoFit/>
          </a:bodyPr>
          <a:lstStyle/>
          <a:p>
            <a:pPr indent="-457200" lvl="0" marL="1371600" marR="0" rtl="0" algn="l">
              <a:lnSpc>
                <a:spcPct val="130000"/>
              </a:lnSpc>
              <a:spcBef>
                <a:spcPts val="0"/>
              </a:spcBef>
              <a:spcAft>
                <a:spcPts val="0"/>
              </a:spcAft>
              <a:buClr>
                <a:schemeClr val="dk2"/>
              </a:buClr>
              <a:buSzPts val="3600"/>
              <a:buFont typeface="Arimo"/>
              <a:buChar char="●"/>
            </a:pPr>
            <a:r>
              <a:rPr b="1" i="0" lang="en-US" sz="3600" u="none" cap="none" strike="noStrike">
                <a:solidFill>
                  <a:schemeClr val="dk2"/>
                </a:solidFill>
                <a:latin typeface="Arimo"/>
                <a:ea typeface="Arimo"/>
                <a:cs typeface="Arimo"/>
                <a:sym typeface="Arimo"/>
              </a:rPr>
              <a:t>Background: </a:t>
            </a:r>
            <a:r>
              <a:rPr b="0" i="0" lang="en-US" sz="3600" u="none" cap="none" strike="noStrike">
                <a:solidFill>
                  <a:schemeClr val="dk2"/>
                </a:solidFill>
                <a:latin typeface="Arimo"/>
                <a:ea typeface="Arimo"/>
                <a:cs typeface="Arimo"/>
                <a:sym typeface="Arimo"/>
              </a:rPr>
              <a:t>Booster doses are pivotal in maintaining the long-term effectiveness of vaccination programs. </a:t>
            </a:r>
            <a:r>
              <a:rPr b="1" i="0" lang="en-US" sz="3600" u="none" cap="none" strike="noStrike">
                <a:solidFill>
                  <a:schemeClr val="dk2"/>
                </a:solidFill>
                <a:latin typeface="Arimo"/>
                <a:ea typeface="Arimo"/>
                <a:cs typeface="Arimo"/>
                <a:sym typeface="Arimo"/>
              </a:rPr>
              <a:t>They are particularly important in the context of pneumococcal conjugate vaccines (PCVs) </a:t>
            </a:r>
            <a:r>
              <a:rPr b="0" i="0" lang="en-US" sz="3600" u="none" cap="none" strike="noStrike">
                <a:solidFill>
                  <a:schemeClr val="dk2"/>
                </a:solidFill>
                <a:latin typeface="Arimo"/>
                <a:ea typeface="Arimo"/>
                <a:cs typeface="Arimo"/>
                <a:sym typeface="Arimo"/>
              </a:rPr>
              <a:t>to ensure continued protection against pneumococcal diseases, which can be severe and life-threatening in young children.</a:t>
            </a:r>
            <a:endParaRPr b="0" i="0" sz="3600" u="none" cap="none" strike="noStrike">
              <a:solidFill>
                <a:schemeClr val="dk2"/>
              </a:solidFill>
              <a:latin typeface="Arimo"/>
              <a:ea typeface="Arimo"/>
              <a:cs typeface="Arimo"/>
              <a:sym typeface="Arimo"/>
            </a:endParaRPr>
          </a:p>
          <a:p>
            <a:pPr indent="0" lvl="0" marL="0" marR="0" rtl="0" algn="l">
              <a:lnSpc>
                <a:spcPct val="130000"/>
              </a:lnSpc>
              <a:spcBef>
                <a:spcPts val="0"/>
              </a:spcBef>
              <a:spcAft>
                <a:spcPts val="0"/>
              </a:spcAft>
              <a:buClr>
                <a:srgbClr val="000000"/>
              </a:buClr>
              <a:buSzPts val="3600"/>
              <a:buFont typeface="Arial"/>
              <a:buNone/>
            </a:pPr>
            <a:r>
              <a:t/>
            </a:r>
            <a:endParaRPr b="0" i="0" sz="3600" u="none" cap="none" strike="noStrike">
              <a:solidFill>
                <a:schemeClr val="dk2"/>
              </a:solidFill>
              <a:latin typeface="Arimo"/>
              <a:ea typeface="Arimo"/>
              <a:cs typeface="Arimo"/>
              <a:sym typeface="Arimo"/>
            </a:endParaRPr>
          </a:p>
          <a:p>
            <a:pPr indent="-457200" lvl="0" marL="1371600" marR="0" rtl="0" algn="l">
              <a:lnSpc>
                <a:spcPct val="130000"/>
              </a:lnSpc>
              <a:spcBef>
                <a:spcPts val="0"/>
              </a:spcBef>
              <a:spcAft>
                <a:spcPts val="0"/>
              </a:spcAft>
              <a:buClr>
                <a:schemeClr val="dk2"/>
              </a:buClr>
              <a:buSzPts val="3600"/>
              <a:buFont typeface="Arimo"/>
              <a:buChar char="●"/>
            </a:pPr>
            <a:r>
              <a:rPr b="1" i="0" lang="en-US" sz="3600" u="none" cap="none" strike="noStrike">
                <a:solidFill>
                  <a:schemeClr val="dk2"/>
                </a:solidFill>
                <a:latin typeface="Arimo"/>
                <a:ea typeface="Arimo"/>
                <a:cs typeface="Arimo"/>
                <a:sym typeface="Arimo"/>
              </a:rPr>
              <a:t>Strengthening Immunity:</a:t>
            </a:r>
            <a:r>
              <a:rPr b="0" i="0" lang="en-US" sz="3600" u="none" cap="none" strike="noStrike">
                <a:solidFill>
                  <a:schemeClr val="dk2"/>
                </a:solidFill>
                <a:latin typeface="Arimo"/>
                <a:ea typeface="Arimo"/>
                <a:cs typeface="Arimo"/>
                <a:sym typeface="Arimo"/>
              </a:rPr>
              <a:t> Studies have shown that while the </a:t>
            </a:r>
            <a:r>
              <a:rPr b="1" i="0" lang="en-US" sz="3600" u="none" cap="none" strike="noStrike">
                <a:solidFill>
                  <a:schemeClr val="dk2"/>
                </a:solidFill>
                <a:latin typeface="Arimo"/>
                <a:ea typeface="Arimo"/>
                <a:cs typeface="Arimo"/>
                <a:sym typeface="Arimo"/>
              </a:rPr>
              <a:t>initial series of PCV shots establish the foundation of immunity</a:t>
            </a:r>
            <a:r>
              <a:rPr b="0" i="0" lang="en-US" sz="3600" u="none" cap="none" strike="noStrike">
                <a:solidFill>
                  <a:schemeClr val="dk2"/>
                </a:solidFill>
                <a:latin typeface="Arimo"/>
                <a:ea typeface="Arimo"/>
                <a:cs typeface="Arimo"/>
                <a:sym typeface="Arimo"/>
              </a:rPr>
              <a:t>, booster doses are critical for</a:t>
            </a:r>
            <a:r>
              <a:rPr b="1" i="0" lang="en-US" sz="3600" u="none" cap="none" strike="noStrike">
                <a:solidFill>
                  <a:schemeClr val="dk2"/>
                </a:solidFill>
                <a:latin typeface="Arimo"/>
                <a:ea typeface="Arimo"/>
                <a:cs typeface="Arimo"/>
                <a:sym typeface="Arimo"/>
              </a:rPr>
              <a:t> extending and enhancing</a:t>
            </a:r>
            <a:r>
              <a:rPr b="0" i="0" lang="en-US" sz="3600" u="none" cap="none" strike="noStrike">
                <a:solidFill>
                  <a:schemeClr val="dk2"/>
                </a:solidFill>
                <a:latin typeface="Arimo"/>
                <a:ea typeface="Arimo"/>
                <a:cs typeface="Arimo"/>
                <a:sym typeface="Arimo"/>
              </a:rPr>
              <a:t> this protection. Booster doses help in maintaining higher antibody concentrations over time, which are essential to combating infection effectively</a:t>
            </a:r>
            <a:endParaRPr b="0" i="0" sz="3600" u="none" cap="none" strike="noStrike">
              <a:solidFill>
                <a:schemeClr val="dk2"/>
              </a:solidFill>
              <a:latin typeface="Arimo"/>
              <a:ea typeface="Arimo"/>
              <a:cs typeface="Arimo"/>
              <a:sym typeface="Arimo"/>
            </a:endParaRPr>
          </a:p>
        </p:txBody>
      </p:sp>
      <p:sp>
        <p:nvSpPr>
          <p:cNvPr id="159" name="Google Shape;159;p7"/>
          <p:cNvSpPr txBox="1"/>
          <p:nvPr/>
        </p:nvSpPr>
        <p:spPr>
          <a:xfrm>
            <a:off x="1848061" y="9075425"/>
            <a:ext cx="14734800" cy="8127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Clr>
                <a:srgbClr val="000000"/>
              </a:buClr>
              <a:buSzPts val="2200"/>
              <a:buFont typeface="Arial"/>
              <a:buNone/>
            </a:pPr>
            <a:r>
              <a:rPr b="0" i="0" lang="en-US" sz="2200" u="none" cap="none" strike="noStrike">
                <a:solidFill>
                  <a:srgbClr val="000000"/>
                </a:solidFill>
                <a:latin typeface="Nunito Sans"/>
                <a:ea typeface="Nunito Sans"/>
                <a:cs typeface="Nunito Sans"/>
                <a:sym typeface="Nunito Sans"/>
              </a:rPr>
              <a:t>The content is by Dr. Bhaskar and adheres to medical academy guidelines and does not favor any individual, group, or product. This video is produced by Inditech Technology Services Pvt. Ltd. Distribution prohibited without permission.</a:t>
            </a:r>
            <a:endParaRPr b="0" i="0" sz="600" u="none" cap="none" strike="noStrik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EFFFF"/>
        </a:solidFill>
      </p:bgPr>
    </p:bg>
    <p:spTree>
      <p:nvGrpSpPr>
        <p:cNvPr id="167" name="Shape 167"/>
        <p:cNvGrpSpPr/>
        <p:nvPr/>
      </p:nvGrpSpPr>
      <p:grpSpPr>
        <a:xfrm>
          <a:off x="0" y="0"/>
          <a:ext cx="0" cy="0"/>
          <a:chOff x="0" y="0"/>
          <a:chExt cx="0" cy="0"/>
        </a:xfrm>
      </p:grpSpPr>
      <p:sp>
        <p:nvSpPr>
          <p:cNvPr id="168" name="Google Shape;168;p8"/>
          <p:cNvSpPr/>
          <p:nvPr/>
        </p:nvSpPr>
        <p:spPr>
          <a:xfrm rot="-5400000">
            <a:off x="16399378" y="-227370"/>
            <a:ext cx="2512124" cy="2512124"/>
          </a:xfrm>
          <a:custGeom>
            <a:rect b="b" l="l" r="r" t="t"/>
            <a:pathLst>
              <a:path extrusionOk="0" h="3349498" w="3349498">
                <a:moveTo>
                  <a:pt x="0" y="0"/>
                </a:moveTo>
                <a:lnTo>
                  <a:pt x="3349498" y="0"/>
                </a:lnTo>
                <a:lnTo>
                  <a:pt x="3349498" y="3349498"/>
                </a:lnTo>
                <a:lnTo>
                  <a:pt x="0" y="3349498"/>
                </a:lnTo>
                <a:lnTo>
                  <a:pt x="0" y="0"/>
                </a:lnTo>
                <a:close/>
              </a:path>
            </a:pathLst>
          </a:custGeom>
          <a:blipFill rotWithShape="1">
            <a:blip r:embed="rId3">
              <a:alphaModFix/>
            </a:blip>
            <a:stretch>
              <a:fillRect b="0" l="0" r="0" t="0"/>
            </a:stretch>
          </a:blipFill>
          <a:ln>
            <a:noFill/>
          </a:ln>
        </p:spPr>
      </p:sp>
      <p:sp>
        <p:nvSpPr>
          <p:cNvPr id="169" name="Google Shape;169;p8"/>
          <p:cNvSpPr txBox="1"/>
          <p:nvPr/>
        </p:nvSpPr>
        <p:spPr>
          <a:xfrm>
            <a:off x="727975" y="0"/>
            <a:ext cx="15671400" cy="10620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6900"/>
              <a:buFont typeface="Arial"/>
              <a:buNone/>
            </a:pPr>
            <a:r>
              <a:rPr b="1" i="0" lang="en-US" sz="6900" u="none" cap="none" strike="noStrike">
                <a:solidFill>
                  <a:srgbClr val="F37221"/>
                </a:solidFill>
                <a:latin typeface="Alice"/>
                <a:ea typeface="Alice"/>
                <a:cs typeface="Alice"/>
                <a:sym typeface="Alice"/>
              </a:rPr>
              <a:t>Necessity of Booster Doses</a:t>
            </a:r>
            <a:endParaRPr b="1" i="0" sz="6900" u="none" cap="none" strike="noStrike">
              <a:solidFill>
                <a:srgbClr val="F37221"/>
              </a:solidFill>
              <a:latin typeface="Alice"/>
              <a:ea typeface="Alice"/>
              <a:cs typeface="Alice"/>
              <a:sym typeface="Alice"/>
            </a:endParaRPr>
          </a:p>
        </p:txBody>
      </p:sp>
      <p:sp>
        <p:nvSpPr>
          <p:cNvPr id="170" name="Google Shape;170;p8"/>
          <p:cNvSpPr txBox="1"/>
          <p:nvPr/>
        </p:nvSpPr>
        <p:spPr>
          <a:xfrm>
            <a:off x="893750" y="1062000"/>
            <a:ext cx="15671400" cy="7757700"/>
          </a:xfrm>
          <a:prstGeom prst="rect">
            <a:avLst/>
          </a:prstGeom>
          <a:noFill/>
          <a:ln>
            <a:noFill/>
          </a:ln>
        </p:spPr>
        <p:txBody>
          <a:bodyPr anchorCtr="0" anchor="t" bIns="0" lIns="0" spcFirstLastPara="1" rIns="0" wrap="square" tIns="0">
            <a:spAutoFit/>
          </a:bodyPr>
          <a:lstStyle/>
          <a:p>
            <a:pPr indent="-457200" lvl="0" marL="1371600" marR="0" rtl="0" algn="l">
              <a:lnSpc>
                <a:spcPct val="130000"/>
              </a:lnSpc>
              <a:spcBef>
                <a:spcPts val="0"/>
              </a:spcBef>
              <a:spcAft>
                <a:spcPts val="0"/>
              </a:spcAft>
              <a:buClr>
                <a:schemeClr val="dk2"/>
              </a:buClr>
              <a:buSzPts val="3600"/>
              <a:buFont typeface="Arimo"/>
              <a:buChar char="●"/>
            </a:pPr>
            <a:r>
              <a:rPr b="1" i="0" lang="en-US" sz="3600" u="none" cap="none" strike="noStrike">
                <a:solidFill>
                  <a:schemeClr val="dk2"/>
                </a:solidFill>
                <a:latin typeface="Arimo"/>
                <a:ea typeface="Arimo"/>
                <a:cs typeface="Arimo"/>
                <a:sym typeface="Arimo"/>
              </a:rPr>
              <a:t>Addressing Serotype Replacement: </a:t>
            </a:r>
            <a:r>
              <a:rPr b="0" i="0" lang="en-US" sz="3600" u="none" cap="none" strike="noStrike">
                <a:solidFill>
                  <a:schemeClr val="dk2"/>
                </a:solidFill>
                <a:latin typeface="Arimo"/>
                <a:ea typeface="Arimo"/>
                <a:cs typeface="Arimo"/>
                <a:sym typeface="Arimo"/>
              </a:rPr>
              <a:t>The pneumococcal landscape is dynamic, with changes in serotype prevalence occurring as a result of vaccination. Booster doses play a crucial role in adjusting the body's immune response to these changes, particularly with the introduction of vaccines like PCV-13 and PCV-15, which cover additional serotypes not included in earlier vaccines.</a:t>
            </a:r>
            <a:endParaRPr b="0" i="0" sz="3600" u="none" cap="none" strike="noStrike">
              <a:solidFill>
                <a:schemeClr val="dk2"/>
              </a:solidFill>
              <a:latin typeface="Arimo"/>
              <a:ea typeface="Arimo"/>
              <a:cs typeface="Arimo"/>
              <a:sym typeface="Arimo"/>
            </a:endParaRPr>
          </a:p>
          <a:p>
            <a:pPr indent="-457200" lvl="0" marL="1371600" marR="0" rtl="0" algn="l">
              <a:lnSpc>
                <a:spcPct val="130000"/>
              </a:lnSpc>
              <a:spcBef>
                <a:spcPts val="0"/>
              </a:spcBef>
              <a:spcAft>
                <a:spcPts val="0"/>
              </a:spcAft>
              <a:buClr>
                <a:schemeClr val="dk2"/>
              </a:buClr>
              <a:buSzPts val="3600"/>
              <a:buFont typeface="Arimo"/>
              <a:buChar char="●"/>
            </a:pPr>
            <a:r>
              <a:rPr b="1" i="0" lang="en-US" sz="3600" u="none" cap="none" strike="noStrike">
                <a:solidFill>
                  <a:schemeClr val="dk2"/>
                </a:solidFill>
                <a:latin typeface="Arimo"/>
                <a:ea typeface="Arimo"/>
                <a:cs typeface="Arimo"/>
                <a:sym typeface="Arimo"/>
              </a:rPr>
              <a:t>Clinical Evidence:</a:t>
            </a:r>
            <a:r>
              <a:rPr b="0" i="0" lang="en-US" sz="3600" u="none" cap="none" strike="noStrike">
                <a:solidFill>
                  <a:schemeClr val="dk2"/>
                </a:solidFill>
                <a:latin typeface="Arimo"/>
                <a:ea typeface="Arimo"/>
                <a:cs typeface="Arimo"/>
                <a:sym typeface="Arimo"/>
              </a:rPr>
              <a:t> Research indicates i</a:t>
            </a:r>
            <a:r>
              <a:rPr b="1" i="0" lang="en-US" sz="3600" u="none" cap="none" strike="noStrike">
                <a:solidFill>
                  <a:schemeClr val="dk2"/>
                </a:solidFill>
                <a:latin typeface="Arimo"/>
                <a:ea typeface="Arimo"/>
                <a:cs typeface="Arimo"/>
                <a:sym typeface="Arimo"/>
              </a:rPr>
              <a:t>mproved serotype-specific antibody responses</a:t>
            </a:r>
            <a:r>
              <a:rPr b="0" i="0" lang="en-US" sz="3600" u="none" cap="none" strike="noStrike">
                <a:solidFill>
                  <a:schemeClr val="dk2"/>
                </a:solidFill>
                <a:latin typeface="Arimo"/>
                <a:ea typeface="Arimo"/>
                <a:cs typeface="Arimo"/>
                <a:sym typeface="Arimo"/>
              </a:rPr>
              <a:t> and </a:t>
            </a:r>
            <a:r>
              <a:rPr b="1" i="0" lang="en-US" sz="3600" u="none" cap="none" strike="noStrike">
                <a:solidFill>
                  <a:schemeClr val="dk2"/>
                </a:solidFill>
                <a:latin typeface="Arimo"/>
                <a:ea typeface="Arimo"/>
                <a:cs typeface="Arimo"/>
                <a:sym typeface="Arimo"/>
              </a:rPr>
              <a:t>better overall protection</a:t>
            </a:r>
            <a:r>
              <a:rPr b="0" i="0" lang="en-US" sz="3600" u="none" cap="none" strike="noStrike">
                <a:solidFill>
                  <a:schemeClr val="dk2"/>
                </a:solidFill>
                <a:latin typeface="Arimo"/>
                <a:ea typeface="Arimo"/>
                <a:cs typeface="Arimo"/>
                <a:sym typeface="Arimo"/>
              </a:rPr>
              <a:t> against invasive diseases after receiving booster doses. This enhanced response is crucial in maintaining the vaccine's effectiveness against working both old and new pneumococcal serotypes​.</a:t>
            </a:r>
            <a:endParaRPr b="0" i="0" sz="3600" u="none" cap="none" strike="noStrike">
              <a:solidFill>
                <a:schemeClr val="dk2"/>
              </a:solidFill>
              <a:latin typeface="Arimo"/>
              <a:ea typeface="Arimo"/>
              <a:cs typeface="Arimo"/>
              <a:sym typeface="Arimo"/>
            </a:endParaRPr>
          </a:p>
        </p:txBody>
      </p:sp>
      <p:sp>
        <p:nvSpPr>
          <p:cNvPr id="171" name="Google Shape;171;p8"/>
          <p:cNvSpPr txBox="1"/>
          <p:nvPr/>
        </p:nvSpPr>
        <p:spPr>
          <a:xfrm>
            <a:off x="1848061" y="9075425"/>
            <a:ext cx="14734800" cy="8127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Clr>
                <a:srgbClr val="000000"/>
              </a:buClr>
              <a:buSzPts val="2200"/>
              <a:buFont typeface="Arial"/>
              <a:buNone/>
            </a:pPr>
            <a:r>
              <a:rPr b="0" i="0" lang="en-US" sz="2200" u="none" cap="none" strike="noStrike">
                <a:solidFill>
                  <a:srgbClr val="000000"/>
                </a:solidFill>
                <a:latin typeface="Nunito Sans"/>
                <a:ea typeface="Nunito Sans"/>
                <a:cs typeface="Nunito Sans"/>
                <a:sym typeface="Nunito Sans"/>
              </a:rPr>
              <a:t>The content is by Dr. Bhaskar and adheres to medical academy guidelines and does not favor any individual, group, or product. This video is produced by Inditech Technology Services Pvt. Ltd. Distribution prohibited without permission.</a:t>
            </a:r>
            <a:endParaRPr b="0" i="0" sz="600" u="none" cap="none"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EFFFF"/>
        </a:solidFill>
      </p:bgPr>
    </p:bg>
    <p:spTree>
      <p:nvGrpSpPr>
        <p:cNvPr id="179" name="Shape 179"/>
        <p:cNvGrpSpPr/>
        <p:nvPr/>
      </p:nvGrpSpPr>
      <p:grpSpPr>
        <a:xfrm>
          <a:off x="0" y="0"/>
          <a:ext cx="0" cy="0"/>
          <a:chOff x="0" y="0"/>
          <a:chExt cx="0" cy="0"/>
        </a:xfrm>
      </p:grpSpPr>
      <p:sp>
        <p:nvSpPr>
          <p:cNvPr id="180" name="Google Shape;180;p9"/>
          <p:cNvSpPr/>
          <p:nvPr/>
        </p:nvSpPr>
        <p:spPr>
          <a:xfrm rot="-5400000">
            <a:off x="16399378" y="-227370"/>
            <a:ext cx="2512124" cy="2512124"/>
          </a:xfrm>
          <a:custGeom>
            <a:rect b="b" l="l" r="r" t="t"/>
            <a:pathLst>
              <a:path extrusionOk="0" h="3349498" w="3349498">
                <a:moveTo>
                  <a:pt x="0" y="0"/>
                </a:moveTo>
                <a:lnTo>
                  <a:pt x="3349498" y="0"/>
                </a:lnTo>
                <a:lnTo>
                  <a:pt x="3349498" y="3349498"/>
                </a:lnTo>
                <a:lnTo>
                  <a:pt x="0" y="3349498"/>
                </a:lnTo>
                <a:lnTo>
                  <a:pt x="0" y="0"/>
                </a:lnTo>
                <a:close/>
              </a:path>
            </a:pathLst>
          </a:custGeom>
          <a:blipFill rotWithShape="1">
            <a:blip r:embed="rId3">
              <a:alphaModFix/>
            </a:blip>
            <a:stretch>
              <a:fillRect b="0" l="0" r="0" t="0"/>
            </a:stretch>
          </a:blipFill>
          <a:ln>
            <a:noFill/>
          </a:ln>
        </p:spPr>
      </p:sp>
      <p:sp>
        <p:nvSpPr>
          <p:cNvPr id="181" name="Google Shape;181;p9"/>
          <p:cNvSpPr txBox="1"/>
          <p:nvPr/>
        </p:nvSpPr>
        <p:spPr>
          <a:xfrm>
            <a:off x="727975" y="0"/>
            <a:ext cx="15671400" cy="10620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rgbClr val="000000"/>
              </a:buClr>
              <a:buSzPts val="6900"/>
              <a:buFont typeface="Arial"/>
              <a:buNone/>
            </a:pPr>
            <a:r>
              <a:rPr b="1" i="0" lang="en-US" sz="6900" u="none" cap="none" strike="noStrike">
                <a:solidFill>
                  <a:srgbClr val="F37221"/>
                </a:solidFill>
                <a:latin typeface="Alice"/>
                <a:ea typeface="Alice"/>
                <a:cs typeface="Alice"/>
                <a:sym typeface="Alice"/>
              </a:rPr>
              <a:t>Booster Dose Impact on Public Health</a:t>
            </a:r>
            <a:endParaRPr b="1" i="0" sz="6900" u="none" cap="none" strike="noStrike">
              <a:solidFill>
                <a:srgbClr val="F37221"/>
              </a:solidFill>
              <a:latin typeface="Alice"/>
              <a:ea typeface="Alice"/>
              <a:cs typeface="Alice"/>
              <a:sym typeface="Alice"/>
            </a:endParaRPr>
          </a:p>
        </p:txBody>
      </p:sp>
      <p:sp>
        <p:nvSpPr>
          <p:cNvPr id="182" name="Google Shape;182;p9"/>
          <p:cNvSpPr txBox="1"/>
          <p:nvPr/>
        </p:nvSpPr>
        <p:spPr>
          <a:xfrm>
            <a:off x="911450" y="972850"/>
            <a:ext cx="15671400" cy="8201100"/>
          </a:xfrm>
          <a:prstGeom prst="rect">
            <a:avLst/>
          </a:prstGeom>
          <a:noFill/>
          <a:ln>
            <a:noFill/>
          </a:ln>
        </p:spPr>
        <p:txBody>
          <a:bodyPr anchorCtr="0" anchor="t" bIns="0" lIns="0" spcFirstLastPara="1" rIns="0" wrap="square" tIns="0">
            <a:spAutoFit/>
          </a:bodyPr>
          <a:lstStyle/>
          <a:p>
            <a:pPr indent="-457200" lvl="0" marL="1371600" marR="0" rtl="0" algn="l">
              <a:lnSpc>
                <a:spcPct val="115000"/>
              </a:lnSpc>
              <a:spcBef>
                <a:spcPts val="0"/>
              </a:spcBef>
              <a:spcAft>
                <a:spcPts val="0"/>
              </a:spcAft>
              <a:buClr>
                <a:schemeClr val="dk2"/>
              </a:buClr>
              <a:buSzPts val="3600"/>
              <a:buFont typeface="Arimo"/>
              <a:buChar char="●"/>
            </a:pPr>
            <a:r>
              <a:rPr b="1" i="0" lang="en-US" sz="3600" u="none" cap="none" strike="noStrike">
                <a:solidFill>
                  <a:schemeClr val="dk2"/>
                </a:solidFill>
                <a:latin typeface="Arimo"/>
                <a:ea typeface="Arimo"/>
                <a:cs typeface="Arimo"/>
                <a:sym typeface="Arimo"/>
              </a:rPr>
              <a:t>Enhancing Herd Immunity: </a:t>
            </a:r>
            <a:r>
              <a:rPr b="0" i="0" lang="en-US" sz="3600" u="none" cap="none" strike="noStrike">
                <a:solidFill>
                  <a:schemeClr val="dk2"/>
                </a:solidFill>
                <a:latin typeface="Arimo"/>
                <a:ea typeface="Arimo"/>
                <a:cs typeface="Arimo"/>
                <a:sym typeface="Arimo"/>
              </a:rPr>
              <a:t>By ensuring a higher and more uniform level of immunity within the population, booster doses </a:t>
            </a:r>
            <a:r>
              <a:rPr b="1" i="0" lang="en-US" sz="3600" u="none" cap="none" strike="noStrike">
                <a:solidFill>
                  <a:schemeClr val="dk2"/>
                </a:solidFill>
                <a:latin typeface="Arimo"/>
                <a:ea typeface="Arimo"/>
                <a:cs typeface="Arimo"/>
                <a:sym typeface="Arimo"/>
              </a:rPr>
              <a:t>reduce the overall transmission</a:t>
            </a:r>
            <a:r>
              <a:rPr b="0" i="0" lang="en-US" sz="3600" u="none" cap="none" strike="noStrike">
                <a:solidFill>
                  <a:schemeClr val="dk2"/>
                </a:solidFill>
                <a:latin typeface="Arimo"/>
                <a:ea typeface="Arimo"/>
                <a:cs typeface="Arimo"/>
                <a:sym typeface="Arimo"/>
              </a:rPr>
              <a:t> of Streptococcus pneumoniae within communities. This is especially significant in densely populated areas or communities with lower overall vaccination rates, where </a:t>
            </a:r>
            <a:r>
              <a:rPr b="1" i="0" lang="en-US" sz="3600" u="none" cap="none" strike="noStrike">
                <a:solidFill>
                  <a:schemeClr val="dk2"/>
                </a:solidFill>
                <a:latin typeface="Arimo"/>
                <a:ea typeface="Arimo"/>
                <a:cs typeface="Arimo"/>
                <a:sym typeface="Arimo"/>
              </a:rPr>
              <a:t>herd immunity can prevent outbreaks</a:t>
            </a:r>
            <a:r>
              <a:rPr b="0" i="0" lang="en-US" sz="3600" u="none" cap="none" strike="noStrike">
                <a:solidFill>
                  <a:schemeClr val="dk2"/>
                </a:solidFill>
                <a:latin typeface="Arimo"/>
                <a:ea typeface="Arimo"/>
                <a:cs typeface="Arimo"/>
                <a:sym typeface="Arimo"/>
              </a:rPr>
              <a:t> among unvaccinated individuals.</a:t>
            </a:r>
            <a:endParaRPr b="0" i="0" sz="3600" u="none" cap="none" strike="noStrike">
              <a:solidFill>
                <a:schemeClr val="dk2"/>
              </a:solidFill>
              <a:latin typeface="Arimo"/>
              <a:ea typeface="Arimo"/>
              <a:cs typeface="Arimo"/>
              <a:sym typeface="Arimo"/>
            </a:endParaRPr>
          </a:p>
          <a:p>
            <a:pPr indent="-457200" lvl="0" marL="1371600" marR="0" rtl="0" algn="l">
              <a:lnSpc>
                <a:spcPct val="115000"/>
              </a:lnSpc>
              <a:spcBef>
                <a:spcPts val="0"/>
              </a:spcBef>
              <a:spcAft>
                <a:spcPts val="0"/>
              </a:spcAft>
              <a:buClr>
                <a:schemeClr val="dk2"/>
              </a:buClr>
              <a:buSzPts val="3600"/>
              <a:buFont typeface="Arimo"/>
              <a:buChar char="●"/>
            </a:pPr>
            <a:r>
              <a:rPr b="1" i="0" lang="en-US" sz="3600" u="none" cap="none" strike="noStrike">
                <a:solidFill>
                  <a:schemeClr val="dk2"/>
                </a:solidFill>
                <a:latin typeface="Arimo"/>
                <a:ea typeface="Arimo"/>
                <a:cs typeface="Arimo"/>
                <a:sym typeface="Arimo"/>
              </a:rPr>
              <a:t>Reduction in Disease Burden:</a:t>
            </a:r>
            <a:r>
              <a:rPr b="0" i="0" lang="en-US" sz="3600" u="none" cap="none" strike="noStrike">
                <a:solidFill>
                  <a:schemeClr val="dk2"/>
                </a:solidFill>
                <a:latin typeface="Arimo"/>
                <a:ea typeface="Arimo"/>
                <a:cs typeface="Arimo"/>
                <a:sym typeface="Arimo"/>
              </a:rPr>
              <a:t> Widespread administration of booster doses has been associated with a </a:t>
            </a:r>
            <a:r>
              <a:rPr b="1" i="0" lang="en-US" sz="3600" u="none" cap="none" strike="noStrike">
                <a:solidFill>
                  <a:schemeClr val="dk2"/>
                </a:solidFill>
                <a:latin typeface="Arimo"/>
                <a:ea typeface="Arimo"/>
                <a:cs typeface="Arimo"/>
                <a:sym typeface="Arimo"/>
              </a:rPr>
              <a:t>significant reduction in the burden of pneumococcal diseases.</a:t>
            </a:r>
            <a:r>
              <a:rPr b="0" i="0" lang="en-US" sz="3600" u="none" cap="none" strike="noStrike">
                <a:solidFill>
                  <a:schemeClr val="dk2"/>
                </a:solidFill>
                <a:latin typeface="Arimo"/>
                <a:ea typeface="Arimo"/>
                <a:cs typeface="Arimo"/>
                <a:sym typeface="Arimo"/>
              </a:rPr>
              <a:t> This includes decreases in the number of cases of invasive pneumococcal disease, pneumonia, and otitis media. Studies have demonstrated that enhanced immunization schedules incorporating booster doses can lead to a </a:t>
            </a:r>
            <a:r>
              <a:rPr b="1" i="0" lang="en-US" sz="3600" u="none" cap="none" strike="noStrike">
                <a:solidFill>
                  <a:schemeClr val="dk2"/>
                </a:solidFill>
                <a:latin typeface="Arimo"/>
                <a:ea typeface="Arimo"/>
                <a:cs typeface="Arimo"/>
                <a:sym typeface="Arimo"/>
              </a:rPr>
              <a:t>noticeable decline in hospital admissions</a:t>
            </a:r>
            <a:r>
              <a:rPr b="0" i="0" lang="en-US" sz="3600" u="none" cap="none" strike="noStrike">
                <a:solidFill>
                  <a:schemeClr val="dk2"/>
                </a:solidFill>
                <a:latin typeface="Arimo"/>
                <a:ea typeface="Arimo"/>
                <a:cs typeface="Arimo"/>
                <a:sym typeface="Arimo"/>
              </a:rPr>
              <a:t> and medical interventions.</a:t>
            </a:r>
            <a:endParaRPr b="0" i="0" sz="3600" u="none" cap="none" strike="noStrike">
              <a:solidFill>
                <a:schemeClr val="dk2"/>
              </a:solidFill>
              <a:latin typeface="Arimo"/>
              <a:ea typeface="Arimo"/>
              <a:cs typeface="Arimo"/>
              <a:sym typeface="Arimo"/>
            </a:endParaRPr>
          </a:p>
        </p:txBody>
      </p:sp>
      <p:sp>
        <p:nvSpPr>
          <p:cNvPr id="183" name="Google Shape;183;p9"/>
          <p:cNvSpPr txBox="1"/>
          <p:nvPr/>
        </p:nvSpPr>
        <p:spPr>
          <a:xfrm>
            <a:off x="1848061" y="9075425"/>
            <a:ext cx="14734800" cy="8127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Clr>
                <a:srgbClr val="000000"/>
              </a:buClr>
              <a:buSzPts val="2200"/>
              <a:buFont typeface="Arial"/>
              <a:buNone/>
            </a:pPr>
            <a:r>
              <a:rPr b="0" i="0" lang="en-US" sz="2200" u="none" cap="none" strike="noStrike">
                <a:solidFill>
                  <a:srgbClr val="000000"/>
                </a:solidFill>
                <a:latin typeface="Nunito Sans"/>
                <a:ea typeface="Nunito Sans"/>
                <a:cs typeface="Nunito Sans"/>
                <a:sym typeface="Nunito Sans"/>
              </a:rPr>
              <a:t>The content is by Dr. Bhaskar and adheres to medical academy guidelines and does not favor any individual, group, or product. This video is produced by Inditech Technology Services Pvt. Ltd. Distribution prohibited without permission.</a:t>
            </a:r>
            <a:endParaRPr b="0" i="0" sz="600"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