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Alice" panose="020B0604020202020204" charset="0"/>
      <p:regular r:id="rId16"/>
    </p:embeddedFont>
    <p:embeddedFont>
      <p:font typeface="Arimo" panose="020B0604020202020204" charset="0"/>
      <p:regular r:id="rId17"/>
      <p:bold r:id="rId18"/>
      <p:italic r:id="rId19"/>
      <p:boldItalic r:id="rId20"/>
    </p:embeddedFont>
    <p:embeddedFont>
      <p:font typeface="Baskerville Old Face" panose="02020602080505020303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6F9251-089F-4037-A822-CF9D94143796}">
  <a:tblStyle styleId="{3F6F9251-089F-4037-A822-CF9D941437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fa43f309_0_104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1" name="Google Shape;161;g2eefa43f309_0_104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2" name="Google Shape;162;g2eefa43f309_0_104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eefa43f309_0_104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eefa43f309_0_104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5" name="Google Shape;165;g2eefa43f309_0_104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1e5c24e88_0_9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8" name="Google Shape;268;g2f1e5c24e88_0_9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9" name="Google Shape;269;g2f1e5c24e88_0_9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f1e5c24e88_0_9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"Atopic dermatitis involves genetic, immune, and environmental factors. Common triggers include irritants, allergens, climate changes, and infections. Identifying and managing these triggers is essential."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g2f1e5c24e88_0_9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72" name="Google Shape;272;g2f1e5c24e88_0_9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1e5c24e88_0_10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0" name="Google Shape;280;g2f1e5c24e88_0_10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1" name="Google Shape;281;g2f1e5c24e88_0_10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f1e5c24e88_0_10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"Vitamin D3 and probiotics play crucial roles in enhancing immunity in infants. Healthcare providers should integrate these nutrients into routine care and advocate for supportive policies and community programs."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g2f1e5c24e88_0_10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84" name="Google Shape;284;g2f1e5c24e88_0_10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efa43f309_0_105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2eefa43f30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1e5c24e88_0_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1" name="Google Shape;181;g2f1e5c24e88_0_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2" name="Google Shape;182;g2f1e5c24e88_0_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f1e5c24e88_0_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"Atopic dermatitis, or eczema, is a common chronic skin condition in infants characterized by dry, itchy, and inflamed skin. Understanding multifaceted treatment approaches is crucial for effective management."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4" name="Google Shape;184;g2f1e5c24e88_0_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g2f1e5c24e88_0_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1e5c24e88_0_1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3" name="Google Shape;193;g2f1e5c24e88_0_1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4" name="Google Shape;194;g2f1e5c24e88_0_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f1e5c24e88_0_1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"Atopic dermatitis involves genetic, immune, and environmental factors. Common triggers include irritants, allergens, climate changes, and infections. Identifying and managing these triggers is essential."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g2f1e5c24e88_0_1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7" name="Google Shape;197;g2f1e5c24e88_0_1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1e5c24e88_0_2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6" name="Google Shape;206;g2f1e5c24e88_0_2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7" name="Google Shape;207;g2f1e5c24e88_0_2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f1e5c24e88_0_2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"Syndet cleansers provide gentle cleansing without disrupting the skin barrier, maintaining skin pH, and reducing irritation. They are recommended for daily use in infants with atopic dermatitis."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g2f1e5c24e88_0_2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g2f1e5c24e88_0_2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1e5c24e88_0_3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8" name="Google Shape;218;g2f1e5c24e88_0_3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9" name="Google Shape;219;g2f1e5c24e88_0_3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f1e5c24e88_0_3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"Moisturizers hydrate the skin and reinforce the skin barrier. Types include occlusives, humectants, and emollients. Apply immediately after bathing and throughout the day to maintain skin hydration."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g2f1e5c24e88_0_3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2" name="Google Shape;222;g2f1e5c24e88_0_3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1e5c24e88_0_4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1" name="Google Shape;231;g2f1e5c24e88_0_4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2" name="Google Shape;232;g2f1e5c24e88_0_4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f1e5c24e88_0_4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"Probiotics support gut health and modulate immune responses. Specific strains like Lactobacillus rhamnosus GG and Bifidobacterium lactis can reduce the severity of atopic dermatitis."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g2f1e5c24e88_0_4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5" name="Google Shape;235;g2f1e5c24e88_0_4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1e5c24e88_0_6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3" name="Google Shape;243;g2f1e5c24e88_0_6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4" name="Google Shape;244;g2f1e5c24e88_0_6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2f1e5c24e88_0_6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Topical steroids reduce inflammation and itchiness. Use the lowest effective potency, apply sparingly, and limit duration to prevent side effects. Monitor for potential side effects like skin thinning."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g2f1e5c24e88_0_6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7" name="Google Shape;247;g2f1e5c24e88_0_6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1e5c24e88_0_7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56" name="Google Shape;256;g2f1e5c24e88_0_7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7" name="Google Shape;257;g2f1e5c24e88_0_7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2f1e5c24e88_0_7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"An integrated approach combines syndet cleansers, moisturizers, topical steroids, and probiotics. Tailor treatment plans based on individual needs, and ensure regular monitoring and follow-ups."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g2f1e5c24e88_0_7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60" name="Google Shape;260;g2f1e5c24e88_0_7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E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2045778" y="296377"/>
            <a:ext cx="14754386" cy="926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5200" b="1" dirty="0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9000" b="1" dirty="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Integrated Approach to Managing Atopic Dermatitis in Infants: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9000" b="1" dirty="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Current Treatment Guidelines and Emerging Therapies</a:t>
            </a:r>
            <a:endParaRPr sz="9000" b="1" dirty="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/>
        </p:nvSpPr>
        <p:spPr>
          <a:xfrm>
            <a:off x="920689" y="493480"/>
            <a:ext cx="15681000" cy="44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48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Practical Recommendations for Healthcare Providers</a:t>
            </a:r>
            <a:endParaRPr sz="48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8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2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64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1123000" y="1720063"/>
            <a:ext cx="16412100" cy="83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604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Education and Guidance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Educate parents on the importance of a consistent skin care routine and proper use of treatments.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Product Recommendations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Recommend specific syndet cleansers, moisturizers, and probiotic supplements.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Monitoring and Follow-Up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Schedule regular follow-ups to monitor progress and address any concerns.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Support and Resources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Provide resources and support for managing atopic dermatitis at home.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Effective education and support can empower parents to manage their child's condition more effectively.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Regular monitoring allows for timely adjustments to the treatment plan.</a:t>
            </a:r>
            <a:endParaRPr sz="3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2200"/>
              <a:buFont typeface="Arial"/>
              <a:buNone/>
            </a:pPr>
            <a:endParaRPr sz="32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/>
        </p:nvSpPr>
        <p:spPr>
          <a:xfrm>
            <a:off x="901850" y="321354"/>
            <a:ext cx="15681000" cy="10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5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Conclusion and Takeaways</a:t>
            </a:r>
            <a:endParaRPr sz="55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914400" lvl="0" indent="-6731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Summary of Key Points</a:t>
            </a: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integrated approach combining syndet cleansers, moisturizers, topical steroids, and probiotics is effective in managing atopic dermatitis.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Emerging therapies offer additional options for severe cases.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Best Practices for Management</a:t>
            </a: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Educate caregivers on prevention techniques and proper treatment use.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Monitor and adjust treatment plans based on individual needs.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34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Call to Action</a:t>
            </a: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Encourage healthcare providers to adopt an integrated approach to managing atopic dermatitis.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3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Advocate for supportive policies and community awareness to improve care practices.</a:t>
            </a:r>
            <a:endParaRPr sz="34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0400" b="1" dirty="0">
              <a:solidFill>
                <a:srgbClr val="F3722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1848050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88" name="Google Shape;288;p35"/>
          <p:cNvSpPr txBox="1"/>
          <p:nvPr/>
        </p:nvSpPr>
        <p:spPr>
          <a:xfrm>
            <a:off x="1061000" y="795150"/>
            <a:ext cx="15363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400" b="1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47A0-567B-0F7D-A0F8-7F96809F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155" y="3673500"/>
            <a:ext cx="11433875" cy="1470000"/>
          </a:xfrm>
        </p:spPr>
        <p:txBody>
          <a:bodyPr>
            <a:noAutofit/>
          </a:bodyPr>
          <a:lstStyle/>
          <a:p>
            <a:r>
              <a:rPr lang="en-US" sz="14000" dirty="0">
                <a:latin typeface="Baskerville Old Face" panose="02020602080505020303" pitchFamily="18" charset="0"/>
              </a:rPr>
              <a:t>THANK YOU</a:t>
            </a:r>
            <a:endParaRPr lang="en-IN" sz="14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FE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1369850" y="801588"/>
            <a:ext cx="4308821" cy="3716359"/>
          </a:xfrm>
          <a:custGeom>
            <a:avLst/>
            <a:gdLst/>
            <a:ahLst/>
            <a:cxnLst/>
            <a:rect l="l" t="t" r="r" b="b"/>
            <a:pathLst>
              <a:path w="4308821" h="3716359" extrusionOk="0">
                <a:moveTo>
                  <a:pt x="0" y="0"/>
                </a:moveTo>
                <a:lnTo>
                  <a:pt x="4308821" y="0"/>
                </a:lnTo>
                <a:lnTo>
                  <a:pt x="4308821" y="3716358"/>
                </a:lnTo>
                <a:lnTo>
                  <a:pt x="0" y="37163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0406CE-911C-9012-E8D4-0017DC920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50" y="801588"/>
            <a:ext cx="5738523" cy="4886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7CE5BB-AE71-646B-93DA-642352282C5A}"/>
              </a:ext>
            </a:extLst>
          </p:cNvPr>
          <p:cNvSpPr txBox="1"/>
          <p:nvPr/>
        </p:nvSpPr>
        <p:spPr>
          <a:xfrm>
            <a:off x="7757352" y="4959458"/>
            <a:ext cx="95624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RASHMI AGRAWAL</a:t>
            </a:r>
          </a:p>
          <a:p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 PROFESSOR</a:t>
            </a:r>
          </a:p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Pediatrics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NMCH, Patna, Bihar</a:t>
            </a:r>
          </a:p>
          <a:p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IAP BIHAR, STATE SECRETARY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2024 -2025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1496700" y="1348353"/>
            <a:ext cx="15294600" cy="8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858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Overview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Atopic dermatitis (AD), also known as eczema, is a common chronic skin condition in infants characterized by dry, itchy, and inflamed skin.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Significance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Understanding the multifaceted treatment approaches is crucial for effective management and improving the quality of life for affected infants.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Objective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Discuss current treatment guidelines for managing atopic dermatitis in infants.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Explore emerging therapies and an integrated approach to care.</a:t>
            </a:r>
            <a:endParaRPr sz="36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6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901825" y="-115675"/>
            <a:ext cx="149910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69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Introduction</a:t>
            </a:r>
            <a:endParaRPr sz="69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901850" y="136602"/>
            <a:ext cx="15681000" cy="3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1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Pathophysiology and Triggers of Atopic Dermatitis</a:t>
            </a:r>
            <a:endParaRPr sz="73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5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67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901850" y="1208407"/>
            <a:ext cx="15113700" cy="3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858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Pathophysiology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Atopic dermatitis involves a combination of genetic, immune, and environmental factors.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Dysfunction of the skin barrier and immune dysregulation play central roles.</a:t>
            </a:r>
            <a:endParaRPr sz="36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02" name="Google Shape;202;p28"/>
          <p:cNvGraphicFramePr/>
          <p:nvPr>
            <p:extLst>
              <p:ext uri="{D42A27DB-BD31-4B8C-83A1-F6EECF244321}">
                <p14:modId xmlns:p14="http://schemas.microsoft.com/office/powerpoint/2010/main" val="3128761732"/>
              </p:ext>
            </p:extLst>
          </p:nvPr>
        </p:nvGraphicFramePr>
        <p:xfrm>
          <a:off x="1008050" y="4897528"/>
          <a:ext cx="16271900" cy="4739000"/>
        </p:xfrm>
        <a:graphic>
          <a:graphicData uri="http://schemas.openxmlformats.org/drawingml/2006/table">
            <a:tbl>
              <a:tblPr>
                <a:noFill/>
                <a:tableStyleId>{3F6F9251-089F-4037-A822-CF9D94143796}</a:tableStyleId>
              </a:tblPr>
              <a:tblGrid>
                <a:gridCol w="81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 b="1" dirty="0">
                          <a:solidFill>
                            <a:schemeClr val="dk1"/>
                          </a:solidFill>
                        </a:rPr>
                        <a:t>Trigger</a:t>
                      </a:r>
                      <a:endParaRPr sz="3300" b="1" dirty="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 b="1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33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</a:rPr>
                        <a:t>Irritants</a:t>
                      </a:r>
                      <a:endParaRPr sz="33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</a:rPr>
                        <a:t>Soaps, detergents, fragrances</a:t>
                      </a:r>
                      <a:endParaRPr sz="33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</a:rPr>
                        <a:t>Allergens</a:t>
                      </a:r>
                      <a:endParaRPr sz="33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</a:rPr>
                        <a:t>Pollen, dust mites, pet dander</a:t>
                      </a:r>
                      <a:endParaRPr sz="33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</a:rPr>
                        <a:t>Climate</a:t>
                      </a:r>
                      <a:endParaRPr sz="33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>
                          <a:solidFill>
                            <a:schemeClr val="dk1"/>
                          </a:solidFill>
                        </a:rPr>
                        <a:t>Extreme temperatures, humidity changes</a:t>
                      </a:r>
                      <a:endParaRPr sz="33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 dirty="0">
                          <a:solidFill>
                            <a:schemeClr val="dk1"/>
                          </a:solidFill>
                        </a:rPr>
                        <a:t>Infections</a:t>
                      </a:r>
                      <a:endParaRPr sz="3300" b="1" dirty="0">
                        <a:solidFill>
                          <a:schemeClr val="dk1"/>
                        </a:solidFill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300" dirty="0">
                          <a:solidFill>
                            <a:schemeClr val="dk1"/>
                          </a:solidFill>
                        </a:rPr>
                        <a:t>Bacterial, viral, or fungal infections</a:t>
                      </a:r>
                      <a:endParaRPr sz="3300" dirty="0">
                        <a:solidFill>
                          <a:schemeClr val="dk1"/>
                        </a:solidFill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/>
        </p:nvSpPr>
        <p:spPr>
          <a:xfrm>
            <a:off x="718378" y="322782"/>
            <a:ext cx="15681000" cy="46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6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The Role of Syndet Cleansers in AD Management</a:t>
            </a:r>
            <a:endParaRPr sz="56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6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6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56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082082" y="1317013"/>
            <a:ext cx="15681000" cy="8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858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</a:rPr>
              <a:t>Gentle Cleansing</a:t>
            </a:r>
            <a:r>
              <a:rPr lang="en-US" sz="3600" dirty="0">
                <a:solidFill>
                  <a:schemeClr val="dk1"/>
                </a:solidFill>
              </a:rPr>
              <a:t>:</a:t>
            </a:r>
            <a:endParaRPr sz="3600" dirty="0">
              <a:solidFill>
                <a:schemeClr val="dk1"/>
              </a:solidFill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 dirty="0">
                <a:solidFill>
                  <a:schemeClr val="dk1"/>
                </a:solidFill>
              </a:rPr>
              <a:t>Syndet cleansers provide gentle cleansing without disrupting the skin barrier.</a:t>
            </a:r>
            <a:endParaRPr sz="3600" dirty="0">
              <a:solidFill>
                <a:schemeClr val="dk1"/>
              </a:solidFill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</a:rPr>
              <a:t>Maintaining Skin pH</a:t>
            </a:r>
            <a:r>
              <a:rPr lang="en-US" sz="3600" dirty="0">
                <a:solidFill>
                  <a:schemeClr val="dk1"/>
                </a:solidFill>
              </a:rPr>
              <a:t>:</a:t>
            </a:r>
            <a:endParaRPr sz="3600" dirty="0">
              <a:solidFill>
                <a:schemeClr val="dk1"/>
              </a:solidFill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 dirty="0">
                <a:solidFill>
                  <a:schemeClr val="dk1"/>
                </a:solidFill>
              </a:rPr>
              <a:t>Formulated to maintain the natural pH of the skin, reducing irritation.</a:t>
            </a:r>
            <a:endParaRPr sz="3600" dirty="0">
              <a:solidFill>
                <a:schemeClr val="dk1"/>
              </a:solidFill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</a:rPr>
              <a:t>Reduction of Irritation</a:t>
            </a:r>
            <a:r>
              <a:rPr lang="en-US" sz="3600" dirty="0">
                <a:solidFill>
                  <a:schemeClr val="dk1"/>
                </a:solidFill>
              </a:rPr>
              <a:t>:</a:t>
            </a:r>
            <a:endParaRPr sz="3600" dirty="0">
              <a:solidFill>
                <a:schemeClr val="dk1"/>
              </a:solidFill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 dirty="0">
                <a:solidFill>
                  <a:schemeClr val="dk1"/>
                </a:solidFill>
              </a:rPr>
              <a:t>Free from harsh soaps and detergents, minimizing the risk of skin irritation.</a:t>
            </a:r>
            <a:endParaRPr sz="3600" dirty="0">
              <a:solidFill>
                <a:schemeClr val="dk1"/>
              </a:solidFill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Syndet cleansers are recommended for daily use in infants with atopic dermatitis.</a:t>
            </a:r>
            <a:endParaRPr sz="3600" dirty="0">
              <a:solidFill>
                <a:schemeClr val="dk1"/>
              </a:solidFill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dirty="0">
                <a:solidFill>
                  <a:schemeClr val="dk1"/>
                </a:solidFill>
              </a:rPr>
              <a:t>Regular use can prevent flare-ups by maintaining skin barrier integrity.</a:t>
            </a:r>
            <a:endParaRPr sz="3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901850" y="-33462"/>
            <a:ext cx="15681000" cy="44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000" b="1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Importance of Moisturizers in AD Management</a:t>
            </a:r>
            <a:endParaRPr sz="98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8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2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64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20940" y="1028692"/>
            <a:ext cx="168345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604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Hydration and Barrier Protection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Moisturizers hydrate the skin and reinforce the skin barrier.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Types of Moisturizers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b="1" dirty="0">
                <a:solidFill>
                  <a:schemeClr val="dk1"/>
                </a:solidFill>
              </a:rPr>
              <a:t>Occlusives</a:t>
            </a:r>
            <a:r>
              <a:rPr lang="en-US" sz="3200" dirty="0">
                <a:solidFill>
                  <a:schemeClr val="dk1"/>
                </a:solidFill>
              </a:rPr>
              <a:t>: Prevent water loss (e.g., petrolatum).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b="1" dirty="0">
                <a:solidFill>
                  <a:schemeClr val="dk1"/>
                </a:solidFill>
              </a:rPr>
              <a:t>Humectants</a:t>
            </a:r>
            <a:r>
              <a:rPr lang="en-US" sz="3200" dirty="0">
                <a:solidFill>
                  <a:schemeClr val="dk1"/>
                </a:solidFill>
              </a:rPr>
              <a:t>: Attract moisture to the skin (e.g., glycerin).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b="1" dirty="0">
                <a:solidFill>
                  <a:schemeClr val="dk1"/>
                </a:solidFill>
              </a:rPr>
              <a:t>Emollients</a:t>
            </a:r>
            <a:r>
              <a:rPr lang="en-US" sz="3200" dirty="0">
                <a:solidFill>
                  <a:schemeClr val="dk1"/>
                </a:solidFill>
              </a:rPr>
              <a:t>: Smooth and soften the skin (e.g., ceramides).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Application Guidelines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Apply immediately after bathing and as needed throughout the day.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Consistent use of moisturizers is essential for managing atopic dermatitis.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Selecting the right type of moisturizer based on skin needs can enhance efficacy.</a:t>
            </a:r>
            <a:endParaRPr sz="3200" b="1" dirty="0">
              <a:solidFill>
                <a:schemeClr val="dk1"/>
              </a:solidFill>
            </a:endParaRPr>
          </a:p>
        </p:txBody>
      </p:sp>
      <p:graphicFrame>
        <p:nvGraphicFramePr>
          <p:cNvPr id="227" name="Google Shape;227;p30"/>
          <p:cNvGraphicFramePr/>
          <p:nvPr>
            <p:extLst>
              <p:ext uri="{D42A27DB-BD31-4B8C-83A1-F6EECF244321}">
                <p14:modId xmlns:p14="http://schemas.microsoft.com/office/powerpoint/2010/main" val="3484568265"/>
              </p:ext>
            </p:extLst>
          </p:nvPr>
        </p:nvGraphicFramePr>
        <p:xfrm>
          <a:off x="1008075" y="6619162"/>
          <a:ext cx="16271850" cy="3249692"/>
        </p:xfrm>
        <a:graphic>
          <a:graphicData uri="http://schemas.openxmlformats.org/drawingml/2006/table">
            <a:tbl>
              <a:tblPr>
                <a:noFill/>
                <a:tableStyleId>{3F6F9251-089F-4037-A822-CF9D94143796}</a:tableStyleId>
              </a:tblPr>
              <a:tblGrid>
                <a:gridCol w="54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3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</a:t>
                      </a:r>
                      <a:endParaRPr sz="2800" b="1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Example</a:t>
                      </a:r>
                      <a:endParaRPr sz="28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Function</a:t>
                      </a:r>
                      <a:endParaRPr sz="28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Occlusives</a:t>
                      </a:r>
                      <a:endParaRPr sz="2800" b="1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Petrolatum</a:t>
                      </a:r>
                      <a:endParaRPr sz="28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Prevent water loss</a:t>
                      </a:r>
                      <a:endParaRPr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Humectants</a:t>
                      </a:r>
                      <a:endParaRPr sz="2800" b="1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Glycerin</a:t>
                      </a:r>
                      <a:endParaRPr sz="2800" b="1" dirty="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Attract moisture</a:t>
                      </a:r>
                      <a:endParaRPr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Emollients</a:t>
                      </a:r>
                      <a:endParaRPr sz="2800" b="1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Ceramides</a:t>
                      </a:r>
                      <a:endParaRPr sz="28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Smooth and soften the skin</a:t>
                      </a:r>
                      <a:endParaRPr sz="2800" dirty="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>
            <a:off x="718378" y="242428"/>
            <a:ext cx="15681000" cy="7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1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Benefits of Probiotics in AD Management</a:t>
            </a:r>
            <a:endParaRPr sz="51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9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1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9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3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65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974050" y="1239404"/>
            <a:ext cx="16412100" cy="8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7945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Gut-Immune Connection</a:t>
            </a: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○"/>
            </a:pP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Probiotics support a healthy gut microbiota, which influences immune responses.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Specific Strains for AD</a:t>
            </a: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lang="en-US" sz="3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Lactobacillus </a:t>
            </a:r>
            <a:r>
              <a:rPr lang="en-US" sz="3500" b="1" dirty="0" err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rhamnosus</a:t>
            </a:r>
            <a:r>
              <a:rPr lang="en-US" sz="3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GG</a:t>
            </a: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Reduces severity of atopic dermatitis.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○"/>
            </a:pPr>
            <a:r>
              <a:rPr lang="en-US" sz="3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Bifidobacterium lactis</a:t>
            </a: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Enhances immune modulation.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Administration Guidelines</a:t>
            </a: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○"/>
            </a:pP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Probiotics can be administered through supplements or probiotic-rich foods.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Clinical studies have shown that specific probiotics can reduce the incidence and severity of atopic dermatitis.</a:t>
            </a:r>
            <a:endParaRPr sz="35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lang="en-US" sz="35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Probiotics are considered a safe and beneficial adjunct to conventional treatments.</a:t>
            </a:r>
            <a:endParaRPr sz="35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901850" y="-33462"/>
            <a:ext cx="15681000" cy="4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200" b="1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The Role of Topical Steroids</a:t>
            </a:r>
            <a:endParaRPr sz="100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8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2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6400" b="1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1079525" y="1068252"/>
            <a:ext cx="16455300" cy="43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604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Anti-Inflammatory Action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Topical steroids reduce inflammation and itchiness in affected areas.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b="1" dirty="0">
                <a:solidFill>
                  <a:schemeClr val="dk1"/>
                </a:solidFill>
              </a:rPr>
              <a:t>Monitoring and Safety</a:t>
            </a:r>
            <a:r>
              <a:rPr lang="en-US" sz="3200" dirty="0">
                <a:solidFill>
                  <a:schemeClr val="dk1"/>
                </a:solidFill>
              </a:rPr>
              <a:t>:</a:t>
            </a:r>
            <a:endParaRPr sz="3200" dirty="0">
              <a:solidFill>
                <a:schemeClr val="dk1"/>
              </a:solidFill>
            </a:endParaRPr>
          </a:p>
          <a:p>
            <a:pPr marL="1828800" lvl="1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 dirty="0">
                <a:solidFill>
                  <a:schemeClr val="dk1"/>
                </a:solidFill>
              </a:rPr>
              <a:t>Monitor for potential side effects, such as skin thinning and adrenal suppression.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Topical steroids are effective for controlling acute flares of atopic dermatitis.</a:t>
            </a:r>
            <a:endParaRPr sz="3200" dirty="0">
              <a:solidFill>
                <a:schemeClr val="dk1"/>
              </a:solidFill>
            </a:endParaRPr>
          </a:p>
          <a:p>
            <a:pPr marL="9144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</a:rPr>
              <a:t>Healthcare providers should educate parents on proper usage and monitoring.</a:t>
            </a:r>
            <a:endParaRPr sz="3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200" b="1" dirty="0">
              <a:solidFill>
                <a:schemeClr val="dk1"/>
              </a:solidFill>
            </a:endParaRPr>
          </a:p>
        </p:txBody>
      </p:sp>
      <p:graphicFrame>
        <p:nvGraphicFramePr>
          <p:cNvPr id="252" name="Google Shape;252;p32"/>
          <p:cNvGraphicFramePr/>
          <p:nvPr>
            <p:extLst>
              <p:ext uri="{D42A27DB-BD31-4B8C-83A1-F6EECF244321}">
                <p14:modId xmlns:p14="http://schemas.microsoft.com/office/powerpoint/2010/main" val="626043726"/>
              </p:ext>
            </p:extLst>
          </p:nvPr>
        </p:nvGraphicFramePr>
        <p:xfrm>
          <a:off x="1171225" y="5204850"/>
          <a:ext cx="16271900" cy="4221180"/>
        </p:xfrm>
        <a:graphic>
          <a:graphicData uri="http://schemas.openxmlformats.org/drawingml/2006/table">
            <a:tbl>
              <a:tblPr>
                <a:noFill/>
                <a:tableStyleId>{3F6F9251-089F-4037-A822-CF9D94143796}</a:tableStyleId>
              </a:tblPr>
              <a:tblGrid>
                <a:gridCol w="81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Guideline</a:t>
                      </a:r>
                      <a:endParaRPr sz="30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 b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Description</a:t>
                      </a:r>
                      <a:endParaRPr sz="30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Potency</a:t>
                      </a:r>
                      <a:endParaRPr sz="30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 the lowest effective potency</a:t>
                      </a:r>
                      <a:endParaRPr sz="3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Application</a:t>
                      </a:r>
                      <a:endParaRPr sz="30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Apply sparingly to affected areas</a:t>
                      </a:r>
                      <a:endParaRPr sz="3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Duration</a:t>
                      </a:r>
                      <a:endParaRPr sz="3000" b="1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Limit use to short durations</a:t>
                      </a:r>
                      <a:endParaRPr sz="30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Monitoring</a:t>
                      </a:r>
                      <a:endParaRPr sz="30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000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Monitor for side effects</a:t>
                      </a:r>
                      <a:endParaRPr sz="3000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82850" marR="182850" marT="182850" marB="18285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/>
        </p:nvSpPr>
        <p:spPr>
          <a:xfrm>
            <a:off x="853450" y="276504"/>
            <a:ext cx="15681000" cy="7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4900" b="1" dirty="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 Integrated Management Approach</a:t>
            </a:r>
            <a:endParaRPr sz="49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1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1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49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53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endParaRPr sz="6500" b="1" dirty="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901850" y="1564243"/>
            <a:ext cx="16532700" cy="86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914400" lvl="0" indent="-6858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Combining Treatments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Utilize a combination of syndet cleansers, moisturizers, topical steroids, and probiotics.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Individualized Care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Tailor treatment plans based on the severity of symptoms and individual response.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 b="1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Ongoing Monitoring</a:t>
            </a: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828800" lvl="1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Regular follow-ups to assess treatment efficacy and adjust as needed.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 integrated approach ensures comprehensive management of atopic dermatitis.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914400" lvl="0" indent="-685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Collaboration between healthcare providers and caregivers is essential for optimal outcomes.</a:t>
            </a:r>
            <a:endParaRPr sz="3600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endParaRPr sz="3600" b="1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1128</Words>
  <Application>Microsoft Office PowerPoint</Application>
  <PresentationFormat>Custom</PresentationFormat>
  <Paragraphs>170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Alice</vt:lpstr>
      <vt:lpstr>Arial</vt:lpstr>
      <vt:lpstr>Calibri</vt:lpstr>
      <vt:lpstr>Arimo</vt:lpstr>
      <vt:lpstr>Baskerville Old Face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 Messengeorge Dangshawa</cp:lastModifiedBy>
  <cp:revision>12</cp:revision>
  <dcterms:modified xsi:type="dcterms:W3CDTF">2024-11-30T10:15:16Z</dcterms:modified>
</cp:coreProperties>
</file>