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7" r:id="rId12"/>
    <p:sldId id="268" r:id="rId13"/>
  </p:sldIdLst>
  <p:sldSz cx="18288000" cy="10287000"/>
  <p:notesSz cx="6858000" cy="9144000"/>
  <p:embeddedFontLst>
    <p:embeddedFont>
      <p:font typeface="Alice" panose="020B0604020202020204" charset="0"/>
      <p:regular r:id="rId15"/>
    </p:embeddedFont>
    <p:embeddedFont>
      <p:font typeface="Arial Narrow" panose="020B0606020202030204" pitchFamily="34" charset="0"/>
      <p:regular r:id="rId16"/>
      <p:bold r:id="rId17"/>
      <p:italic r:id="rId18"/>
      <p:boldItalic r:id="rId19"/>
    </p:embeddedFont>
    <p:embeddedFont>
      <p:font typeface="Arimo" panose="020B0604020202020204" charset="0"/>
      <p:regular r:id="rId20"/>
      <p:bold r:id="rId21"/>
      <p:italic r:id="rId22"/>
      <p:boldItalic r:id="rId23"/>
    </p:embeddedFont>
    <p:embeddedFont>
      <p:font typeface="Nunito Sans Black" pitchFamily="2" charset="0"/>
      <p:bold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EA090-A683-4755-BF9D-5CD3BC2A5408}">
  <a:tblStyle styleId="{315EA090-A683-4755-BF9D-5CD3BC2A54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8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eefa43f309_0_1056:notes"/>
          <p:cNvSpPr txBox="1">
            <a:spLocks noGrp="1"/>
          </p:cNvSpPr>
          <p:nvPr>
            <p:ph type="body" idx="1"/>
          </p:nvPr>
        </p:nvSpPr>
        <p:spPr>
          <a:xfrm>
            <a:off x="914400" y="3251200"/>
            <a:ext cx="7315200" cy="3081300"/>
          </a:xfrm>
          <a:prstGeom prst="rect">
            <a:avLst/>
          </a:prstGeom>
        </p:spPr>
        <p:txBody>
          <a:bodyPr spcFirstLastPara="1" wrap="square" lIns="91425" tIns="45700" rIns="91425" bIns="45700" anchor="t" anchorCtr="0">
            <a:noAutofit/>
          </a:bodyPr>
          <a:lstStyle/>
          <a:p>
            <a:pPr marL="0" lvl="0" indent="0" algn="ctr" rtl="0">
              <a:lnSpc>
                <a:spcPct val="140018"/>
              </a:lnSpc>
              <a:spcBef>
                <a:spcPts val="0"/>
              </a:spcBef>
              <a:spcAft>
                <a:spcPts val="0"/>
              </a:spcAft>
              <a:buClr>
                <a:schemeClr val="dk1"/>
              </a:buClr>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marL="0" lvl="0" indent="0" algn="l" rtl="0">
              <a:spcBef>
                <a:spcPts val="0"/>
              </a:spcBef>
              <a:spcAft>
                <a:spcPts val="0"/>
              </a:spcAft>
              <a:buNone/>
            </a:pPr>
            <a:endParaRPr/>
          </a:p>
        </p:txBody>
      </p:sp>
      <p:sp>
        <p:nvSpPr>
          <p:cNvPr id="171" name="Google Shape;171;g2eefa43f309_0_1056: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efa43f309_0_124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7" name="Google Shape;297;g2eefa43f309_0_124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98" name="Google Shape;298;g2eefa43f309_0_124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g2eefa43f309_0_1240: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Here, we compare </a:t>
            </a:r>
            <a:r>
              <a:rPr lang="en-US" b="1">
                <a:solidFill>
                  <a:schemeClr val="dk1"/>
                </a:solidFill>
                <a:latin typeface="Roboto"/>
                <a:ea typeface="Roboto"/>
                <a:cs typeface="Roboto"/>
                <a:sym typeface="Roboto"/>
              </a:rPr>
              <a:t>regular scalp care</a:t>
            </a:r>
            <a:r>
              <a:rPr lang="en-US">
                <a:solidFill>
                  <a:schemeClr val="dk1"/>
                </a:solidFill>
                <a:latin typeface="Roboto"/>
                <a:ea typeface="Roboto"/>
                <a:cs typeface="Roboto"/>
                <a:sym typeface="Roboto"/>
              </a:rPr>
              <a:t> and </a:t>
            </a:r>
            <a:r>
              <a:rPr lang="en-US" b="1">
                <a:solidFill>
                  <a:schemeClr val="dk1"/>
                </a:solidFill>
                <a:latin typeface="Roboto"/>
                <a:ea typeface="Roboto"/>
                <a:cs typeface="Roboto"/>
                <a:sym typeface="Roboto"/>
              </a:rPr>
              <a:t>avoiding harsh products</a:t>
            </a:r>
            <a:r>
              <a:rPr lang="en-US">
                <a:solidFill>
                  <a:schemeClr val="dk1"/>
                </a:solidFill>
                <a:latin typeface="Roboto"/>
                <a:ea typeface="Roboto"/>
                <a:cs typeface="Roboto"/>
                <a:sym typeface="Roboto"/>
              </a:rPr>
              <a:t> for managing cradle cap. </a:t>
            </a:r>
            <a:r>
              <a:rPr lang="en-US" b="1">
                <a:solidFill>
                  <a:schemeClr val="dk1"/>
                </a:solidFill>
                <a:latin typeface="Roboto"/>
                <a:ea typeface="Roboto"/>
                <a:cs typeface="Roboto"/>
                <a:sym typeface="Roboto"/>
              </a:rPr>
              <a:t>Regular scalp care</a:t>
            </a:r>
            <a:r>
              <a:rPr lang="en-US">
                <a:solidFill>
                  <a:schemeClr val="dk1"/>
                </a:solidFill>
                <a:latin typeface="Roboto"/>
                <a:ea typeface="Roboto"/>
                <a:cs typeface="Roboto"/>
                <a:sym typeface="Roboto"/>
              </a:rPr>
              <a:t> involves gentle washing and brushing to maintain scalp health, while </a:t>
            </a:r>
            <a:r>
              <a:rPr lang="en-US" b="1">
                <a:solidFill>
                  <a:schemeClr val="dk1"/>
                </a:solidFill>
                <a:latin typeface="Roboto"/>
                <a:ea typeface="Roboto"/>
                <a:cs typeface="Roboto"/>
                <a:sym typeface="Roboto"/>
              </a:rPr>
              <a:t>avoiding harsh products</a:t>
            </a:r>
            <a:r>
              <a:rPr lang="en-US">
                <a:solidFill>
                  <a:schemeClr val="dk1"/>
                </a:solidFill>
                <a:latin typeface="Roboto"/>
                <a:ea typeface="Roboto"/>
                <a:cs typeface="Roboto"/>
                <a:sym typeface="Roboto"/>
              </a:rPr>
              <a:t> focuses on using mild, baby-specific shampoos to prevent irritation. </a:t>
            </a:r>
            <a:r>
              <a:rPr lang="en-US" b="1">
                <a:solidFill>
                  <a:schemeClr val="dk1"/>
                </a:solidFill>
                <a:latin typeface="Roboto"/>
                <a:ea typeface="Roboto"/>
                <a:cs typeface="Roboto"/>
                <a:sym typeface="Roboto"/>
              </a:rPr>
              <a:t>Early intervention</a:t>
            </a:r>
            <a:r>
              <a:rPr lang="en-US">
                <a:solidFill>
                  <a:schemeClr val="dk1"/>
                </a:solidFill>
                <a:latin typeface="Roboto"/>
                <a:ea typeface="Roboto"/>
                <a:cs typeface="Roboto"/>
                <a:sym typeface="Roboto"/>
              </a:rPr>
              <a:t> addresses cradle cap promptly to prevent worsening, whereas </a:t>
            </a:r>
            <a:r>
              <a:rPr lang="en-US" b="1">
                <a:solidFill>
                  <a:schemeClr val="dk1"/>
                </a:solidFill>
                <a:latin typeface="Roboto"/>
                <a:ea typeface="Roboto"/>
                <a:cs typeface="Roboto"/>
                <a:sym typeface="Roboto"/>
              </a:rPr>
              <a:t>pediatric check-ups</a:t>
            </a:r>
            <a:r>
              <a:rPr lang="en-US">
                <a:solidFill>
                  <a:schemeClr val="dk1"/>
                </a:solidFill>
                <a:latin typeface="Roboto"/>
                <a:ea typeface="Roboto"/>
                <a:cs typeface="Roboto"/>
                <a:sym typeface="Roboto"/>
              </a:rPr>
              <a:t> ensure ongoing monitoring and preventive care to manage skin conditions effectively.</a:t>
            </a:r>
            <a:endParaRPr>
              <a:latin typeface="Roboto"/>
              <a:ea typeface="Roboto"/>
              <a:cs typeface="Roboto"/>
              <a:sym typeface="Roboto"/>
            </a:endParaRPr>
          </a:p>
        </p:txBody>
      </p:sp>
      <p:sp>
        <p:nvSpPr>
          <p:cNvPr id="300" name="Google Shape;300;g2eefa43f309_0_1240: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01" name="Google Shape;301;g2eefa43f309_0_1240: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eefa43f309_0_125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10" name="Google Shape;310;g2eefa43f309_0_125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11" name="Google Shape;311;g2eefa43f309_0_125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2" name="Google Shape;312;g2eefa43f309_0_1252: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Effective cradle cap management involves understanding its causes and symptoms, using a step-by-step care approach. Recognizing conditions like seborrheic dermatitis and psoriasis is key, and best practices include regular scalp care, medicated treatments, and specialist referrals. Healthcare providers should focus on prevention, early intervention, and comprehensive care.</a:t>
            </a:r>
            <a:endParaRPr>
              <a:latin typeface="Roboto"/>
              <a:ea typeface="Roboto"/>
              <a:cs typeface="Roboto"/>
              <a:sym typeface="Roboto"/>
            </a:endParaRPr>
          </a:p>
          <a:p>
            <a:pPr marL="0" lvl="0" indent="0" algn="l" rtl="0">
              <a:spcBef>
                <a:spcPts val="1200"/>
              </a:spcBef>
              <a:spcAft>
                <a:spcPts val="0"/>
              </a:spcAft>
              <a:buNone/>
            </a:pPr>
            <a:endParaRPr/>
          </a:p>
        </p:txBody>
      </p:sp>
      <p:sp>
        <p:nvSpPr>
          <p:cNvPr id="313" name="Google Shape;313;g2eefa43f309_0_1252: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14" name="Google Shape;314;g2eefa43f309_0_1252: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efa43f309_0_106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81" name="Google Shape;181;g2eefa43f309_0_106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82" name="Google Shape;182;g2eefa43f309_0_106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eefa43f309_0_1065: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Roboto"/>
                <a:ea typeface="Roboto"/>
                <a:cs typeface="Roboto"/>
                <a:sym typeface="Roboto"/>
              </a:rPr>
              <a:t>Cradle cap is a common, non-serious condition that affects infants, characterized by yellowish, greasy, scaly patches on the scalp. It typically appears within the first few months of life and usually clears up on its own within weeks to months.</a:t>
            </a:r>
            <a:endParaRPr>
              <a:latin typeface="Roboto"/>
              <a:ea typeface="Roboto"/>
              <a:cs typeface="Roboto"/>
              <a:sym typeface="Roboto"/>
            </a:endParaRPr>
          </a:p>
        </p:txBody>
      </p:sp>
      <p:sp>
        <p:nvSpPr>
          <p:cNvPr id="184" name="Google Shape;184;g2eefa43f309_0_1065: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85" name="Google Shape;185;g2eefa43f309_0_1065: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eefa43f309_0_107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94" name="Google Shape;194;g2eefa43f309_0_107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95" name="Google Shape;195;g2eefa43f309_0_107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2eefa43f309_0_1076: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Roboto"/>
                <a:ea typeface="Roboto"/>
                <a:cs typeface="Roboto"/>
                <a:sym typeface="Roboto"/>
              </a:rPr>
              <a:t>Cradle cap is caused by overproduction of sebum due to overactive sebaceous glands, leading to greasy scales on the infant's scalp. The presence of Malassezia yeast on the skin contributes to the condition, while maternal hormones in the baby’s body may trigger increased sebaceous gland activity. Environmental factors such as humidity and heat can further exacerbate cradle cap.</a:t>
            </a:r>
            <a:endParaRPr>
              <a:latin typeface="Roboto"/>
              <a:ea typeface="Roboto"/>
              <a:cs typeface="Roboto"/>
              <a:sym typeface="Roboto"/>
            </a:endParaRPr>
          </a:p>
        </p:txBody>
      </p:sp>
      <p:sp>
        <p:nvSpPr>
          <p:cNvPr id="197" name="Google Shape;197;g2eefa43f309_0_1076: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98" name="Google Shape;198;g2eefa43f309_0_1076: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eefa43f309_0_109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06" name="Google Shape;206;g2eefa43f309_0_109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07" name="Google Shape;207;g2eefa43f309_0_109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eefa43f309_0_1099: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US">
                <a:latin typeface="Roboto"/>
                <a:ea typeface="Roboto"/>
                <a:cs typeface="Roboto"/>
                <a:sym typeface="Roboto"/>
              </a:rPr>
              <a:t>Cradle cap symptoms include greasy, yellow or brown scales on the scalp, with possible redness and mild inflammation. The flaky skin may also spread to the face, neck, and diaper area. Diagnosis is made through clinical examination and differential diagnosis to exclude conditions like atopic dermatitis or psoriasis.</a:t>
            </a:r>
            <a:endParaRPr>
              <a:latin typeface="Roboto"/>
              <a:ea typeface="Roboto"/>
              <a:cs typeface="Roboto"/>
              <a:sym typeface="Roboto"/>
            </a:endParaRPr>
          </a:p>
          <a:p>
            <a:pPr marL="0" lvl="0" indent="0" algn="l" rtl="0">
              <a:lnSpc>
                <a:spcPct val="115000"/>
              </a:lnSpc>
              <a:spcBef>
                <a:spcPts val="1200"/>
              </a:spcBef>
              <a:spcAft>
                <a:spcPts val="0"/>
              </a:spcAft>
              <a:buSzPts val="1100"/>
              <a:buNone/>
            </a:pPr>
            <a:r>
              <a:rPr lang="en-US"/>
              <a:t>4o mini</a:t>
            </a:r>
            <a:endParaRPr/>
          </a:p>
          <a:p>
            <a:pPr marL="0" lvl="0" indent="0" algn="l" rtl="0">
              <a:spcBef>
                <a:spcPts val="0"/>
              </a:spcBef>
              <a:spcAft>
                <a:spcPts val="0"/>
              </a:spcAft>
              <a:buNone/>
            </a:pPr>
            <a:endParaRPr/>
          </a:p>
        </p:txBody>
      </p:sp>
      <p:sp>
        <p:nvSpPr>
          <p:cNvPr id="209" name="Google Shape;209;g2eefa43f309_0_1099: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10" name="Google Shape;210;g2eefa43f309_0_1099: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efa43f309_0_11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19" name="Google Shape;219;g2eefa43f309_0_11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20" name="Google Shape;220;g2eefa43f309_0_11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g2eefa43f309_0_1121: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To manage cradle cap, gently wash the baby's scalp with a mild baby shampoo daily or every other day to remove scales. Apply mineral oil, baby oil, or petroleum jelly to soften the scales before washing, and use a soft-bristled brush to remove them. For persistent cases, medicated shampoos with ketoconazole, selenium sulfide, or zinc pyrithione can be used.</a:t>
            </a:r>
            <a:endParaRPr/>
          </a:p>
          <a:p>
            <a:pPr marL="0" lvl="0" indent="0" algn="l" rtl="0">
              <a:spcBef>
                <a:spcPts val="1200"/>
              </a:spcBef>
              <a:spcAft>
                <a:spcPts val="0"/>
              </a:spcAft>
              <a:buNone/>
            </a:pPr>
            <a:endParaRPr/>
          </a:p>
        </p:txBody>
      </p:sp>
      <p:sp>
        <p:nvSpPr>
          <p:cNvPr id="222" name="Google Shape;222;g2eefa43f309_0_1121: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23" name="Google Shape;223;g2eefa43f309_0_1121: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eefa43f309_0_113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32" name="Google Shape;232;g2eefa43f309_0_113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33" name="Google Shape;233;g2eefa43f309_0_113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eefa43f309_0_1133: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Maintain a regular scalp care routine with gentle washing and brushing, using mild, baby-specific shampoos. Keep the baby's skin hydrated with appropriate moisturizers and avoid harsh chemicals. Monitor the condition for any changes, such as increased redness or spreading, and adjust care accordingly.</a:t>
            </a:r>
            <a:endParaRPr/>
          </a:p>
        </p:txBody>
      </p:sp>
      <p:sp>
        <p:nvSpPr>
          <p:cNvPr id="235" name="Google Shape;235;g2eefa43f309_0_1133: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36" name="Google Shape;236;g2eefa43f309_0_1133: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eefa43f309_0_115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45" name="Google Shape;245;g2eefa43f309_0_115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46" name="Google Shape;246;g2eefa43f309_0_115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eefa43f309_0_1157: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Severe/Persistent Cap shows no improvement with home care, while Signs of Infection include pustules, oozing, and increased redness. Spreading Rash extends to the face, neck, and diaper area, and Baby's Discomfort is indicated by excessive crying and scratching.</a:t>
            </a:r>
            <a:endParaRPr>
              <a:latin typeface="Roboto"/>
              <a:ea typeface="Roboto"/>
              <a:cs typeface="Roboto"/>
              <a:sym typeface="Roboto"/>
            </a:endParaRPr>
          </a:p>
        </p:txBody>
      </p:sp>
      <p:sp>
        <p:nvSpPr>
          <p:cNvPr id="248" name="Google Shape;248;g2eefa43f309_0_1157: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49" name="Google Shape;249;g2eefa43f309_0_1157: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eefa43f309_0_118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59" name="Google Shape;259;g2eefa43f309_0_118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60" name="Google Shape;260;g2eefa43f309_0_118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g2eefa43f309_0_1182: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Roboto"/>
                <a:ea typeface="Roboto"/>
                <a:cs typeface="Roboto"/>
                <a:sym typeface="Roboto"/>
              </a:rPr>
              <a:t>Severe cradle cap may indicate seborrheic dermatitis if it affects other areas like the eyebrows, behind the ears, and the diaper area. Psoriasis should be considered if there are thick, silvery scales and a family history of the condition, along with joint pain or nail changes. Diagnosis involves a detailed medical history, physical examination, and possibly a referral to a dermatologist for further evaluation.</a:t>
            </a:r>
            <a:endParaRPr>
              <a:latin typeface="Roboto"/>
              <a:ea typeface="Roboto"/>
              <a:cs typeface="Roboto"/>
              <a:sym typeface="Roboto"/>
            </a:endParaRPr>
          </a:p>
        </p:txBody>
      </p:sp>
      <p:sp>
        <p:nvSpPr>
          <p:cNvPr id="262" name="Google Shape;262;g2eefa43f309_0_1182: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63" name="Google Shape;263;g2eefa43f309_0_1182: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eefa43f309_0_120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2" name="Google Shape;272;g2eefa43f309_0_120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73" name="Google Shape;273;g2eefa43f309_0_120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g2eefa43f309_0_1206:notes"/>
          <p:cNvSpPr txBox="1">
            <a:spLocks noGrp="1"/>
          </p:cNvSpPr>
          <p:nvPr>
            <p:ph type="body" idx="1"/>
          </p:nvPr>
        </p:nvSpPr>
        <p:spPr>
          <a:xfrm>
            <a:off x="914400" y="3251200"/>
            <a:ext cx="7315200" cy="3081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chemeClr val="dk1"/>
                </a:solidFill>
                <a:latin typeface="Roboto"/>
                <a:ea typeface="Roboto"/>
                <a:cs typeface="Roboto"/>
                <a:sym typeface="Roboto"/>
              </a:rPr>
              <a:t>Here, we compare </a:t>
            </a:r>
            <a:r>
              <a:rPr lang="en-US" b="1">
                <a:solidFill>
                  <a:schemeClr val="dk1"/>
                </a:solidFill>
                <a:latin typeface="Roboto"/>
                <a:ea typeface="Roboto"/>
                <a:cs typeface="Roboto"/>
                <a:sym typeface="Roboto"/>
              </a:rPr>
              <a:t>medicated shampoos</a:t>
            </a:r>
            <a:r>
              <a:rPr lang="en-US">
                <a:solidFill>
                  <a:schemeClr val="dk1"/>
                </a:solidFill>
                <a:latin typeface="Roboto"/>
                <a:ea typeface="Roboto"/>
                <a:cs typeface="Roboto"/>
                <a:sym typeface="Roboto"/>
              </a:rPr>
              <a:t> and </a:t>
            </a:r>
            <a:r>
              <a:rPr lang="en-US" b="1">
                <a:solidFill>
                  <a:schemeClr val="dk1"/>
                </a:solidFill>
                <a:latin typeface="Roboto"/>
                <a:ea typeface="Roboto"/>
                <a:cs typeface="Roboto"/>
                <a:sym typeface="Roboto"/>
              </a:rPr>
              <a:t>topical steroids</a:t>
            </a:r>
            <a:r>
              <a:rPr lang="en-US">
                <a:solidFill>
                  <a:schemeClr val="dk1"/>
                </a:solidFill>
                <a:latin typeface="Roboto"/>
                <a:ea typeface="Roboto"/>
                <a:cs typeface="Roboto"/>
                <a:sym typeface="Roboto"/>
              </a:rPr>
              <a:t> for treating cradle cap. </a:t>
            </a:r>
            <a:r>
              <a:rPr lang="en-US" b="1">
                <a:solidFill>
                  <a:schemeClr val="dk1"/>
                </a:solidFill>
                <a:latin typeface="Roboto"/>
                <a:ea typeface="Roboto"/>
                <a:cs typeface="Roboto"/>
                <a:sym typeface="Roboto"/>
              </a:rPr>
              <a:t>Medicated shampoos</a:t>
            </a:r>
            <a:r>
              <a:rPr lang="en-US">
                <a:solidFill>
                  <a:schemeClr val="dk1"/>
                </a:solidFill>
                <a:latin typeface="Roboto"/>
                <a:ea typeface="Roboto"/>
                <a:cs typeface="Roboto"/>
                <a:sym typeface="Roboto"/>
              </a:rPr>
              <a:t> such as ketoconazole, selenium sulfide, and zinc pyrithione are effective for managing yeast and inflammation, while </a:t>
            </a:r>
            <a:r>
              <a:rPr lang="en-US" b="1">
                <a:solidFill>
                  <a:schemeClr val="dk1"/>
                </a:solidFill>
                <a:latin typeface="Roboto"/>
                <a:ea typeface="Roboto"/>
                <a:cs typeface="Roboto"/>
                <a:sym typeface="Roboto"/>
              </a:rPr>
              <a:t>topical steroids</a:t>
            </a:r>
            <a:r>
              <a:rPr lang="en-US">
                <a:solidFill>
                  <a:schemeClr val="dk1"/>
                </a:solidFill>
                <a:latin typeface="Roboto"/>
                <a:ea typeface="Roboto"/>
                <a:cs typeface="Roboto"/>
                <a:sym typeface="Roboto"/>
              </a:rPr>
              <a:t> like mild hydrocortisone specifically reduce inflammation and irritation. </a:t>
            </a:r>
            <a:r>
              <a:rPr lang="en-US" b="1">
                <a:solidFill>
                  <a:schemeClr val="dk1"/>
                </a:solidFill>
                <a:latin typeface="Roboto"/>
                <a:ea typeface="Roboto"/>
                <a:cs typeface="Roboto"/>
                <a:sym typeface="Roboto"/>
              </a:rPr>
              <a:t>Antifungal treatments</a:t>
            </a:r>
            <a:r>
              <a:rPr lang="en-US">
                <a:solidFill>
                  <a:schemeClr val="dk1"/>
                </a:solidFill>
                <a:latin typeface="Roboto"/>
                <a:ea typeface="Roboto"/>
                <a:cs typeface="Roboto"/>
                <a:sym typeface="Roboto"/>
              </a:rPr>
              <a:t> with topical creams address yeast-related symptoms, and a </a:t>
            </a:r>
            <a:r>
              <a:rPr lang="en-US" b="1">
                <a:solidFill>
                  <a:schemeClr val="dk1"/>
                </a:solidFill>
                <a:latin typeface="Roboto"/>
                <a:ea typeface="Roboto"/>
                <a:cs typeface="Roboto"/>
                <a:sym typeface="Roboto"/>
              </a:rPr>
              <a:t>specialist referral</a:t>
            </a:r>
            <a:r>
              <a:rPr lang="en-US">
                <a:solidFill>
                  <a:schemeClr val="dk1"/>
                </a:solidFill>
                <a:latin typeface="Roboto"/>
                <a:ea typeface="Roboto"/>
                <a:cs typeface="Roboto"/>
                <a:sym typeface="Roboto"/>
              </a:rPr>
              <a:t> may be necessary for advanced cases requiring dermatological or pediatric expertise.</a:t>
            </a:r>
            <a:endParaRPr>
              <a:latin typeface="Roboto"/>
              <a:ea typeface="Roboto"/>
              <a:cs typeface="Roboto"/>
              <a:sym typeface="Roboto"/>
            </a:endParaRPr>
          </a:p>
        </p:txBody>
      </p:sp>
      <p:sp>
        <p:nvSpPr>
          <p:cNvPr id="275" name="Google Shape;275;g2eefa43f309_0_1206:notes"/>
          <p:cNvSpPr txBox="1">
            <a:spLocks noGrp="1"/>
          </p:cNvSpPr>
          <p:nvPr>
            <p:ph type="ftr" idx="11"/>
          </p:nvPr>
        </p:nvSpPr>
        <p:spPr>
          <a:xfrm>
            <a:off x="0" y="6502400"/>
            <a:ext cx="3962400" cy="3414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6" name="Google Shape;276;g2eefa43f309_0_1206:notes"/>
          <p:cNvSpPr txBox="1">
            <a:spLocks noGrp="1"/>
          </p:cNvSpPr>
          <p:nvPr>
            <p:ph type="sldNum" idx="12"/>
          </p:nvPr>
        </p:nvSpPr>
        <p:spPr>
          <a:xfrm>
            <a:off x="5180013" y="6502400"/>
            <a:ext cx="3962400" cy="341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97" name="Google Shape;97;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2" name="Google Shape;102;p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03" name="Google Shape;103;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7"/>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109" name="Google Shape;109;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4" name="Google Shape;114;p18"/>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5" name="Google Shape;115;p18"/>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116" name="Google Shape;116;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9"/>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2" name="Google Shape;122;p19"/>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3" name="Google Shape;123;p19"/>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124" name="Google Shape;124;p19"/>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125" name="Google Shape;125;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6" name="Google Shape;126;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0" name="Google Shape;130;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37" name="Google Shape;137;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2" name="Google Shape;142;p22"/>
          <p:cNvSpPr>
            <a:spLocks noGrp="1"/>
          </p:cNvSpPr>
          <p:nvPr>
            <p:ph type="pic" idx="2"/>
          </p:nvPr>
        </p:nvSpPr>
        <p:spPr>
          <a:xfrm>
            <a:off x="1792288" y="612775"/>
            <a:ext cx="5486400" cy="4114800"/>
          </a:xfrm>
          <a:prstGeom prst="rect">
            <a:avLst/>
          </a:prstGeom>
          <a:noFill/>
          <a:ln>
            <a:noFill/>
          </a:ln>
        </p:spPr>
      </p:sp>
      <p:sp>
        <p:nvSpPr>
          <p:cNvPr id="143" name="Google Shape;143;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44" name="Google Shape;144;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DFEC">
            <a:alpha val="46000"/>
          </a:srgbClr>
        </a:solidFill>
        <a:effectLst/>
      </p:bgPr>
    </p:bg>
    <p:spTree>
      <p:nvGrpSpPr>
        <p:cNvPr id="1" name="Shape 172"/>
        <p:cNvGrpSpPr/>
        <p:nvPr/>
      </p:nvGrpSpPr>
      <p:grpSpPr>
        <a:xfrm>
          <a:off x="0" y="0"/>
          <a:ext cx="0" cy="0"/>
          <a:chOff x="0" y="0"/>
          <a:chExt cx="0" cy="0"/>
        </a:xfrm>
      </p:grpSpPr>
      <p:sp>
        <p:nvSpPr>
          <p:cNvPr id="174" name="Google Shape;174;p26"/>
          <p:cNvSpPr txBox="1"/>
          <p:nvPr/>
        </p:nvSpPr>
        <p:spPr>
          <a:xfrm>
            <a:off x="4647533" y="3898624"/>
            <a:ext cx="8917404" cy="2154436"/>
          </a:xfrm>
          <a:prstGeom prst="rect">
            <a:avLst/>
          </a:prstGeom>
          <a:noFill/>
          <a:ln>
            <a:solidFill>
              <a:schemeClr val="tx1"/>
            </a:solidFill>
          </a:ln>
        </p:spPr>
        <p:txBody>
          <a:bodyPr spcFirstLastPara="1" wrap="square" lIns="0" tIns="0" rIns="0" bIns="0" anchor="t" anchorCtr="0">
            <a:spAutoFit/>
          </a:bodyPr>
          <a:lstStyle/>
          <a:p>
            <a:pPr marL="0" marR="0" lvl="0" indent="0" algn="ctr" rtl="0">
              <a:spcBef>
                <a:spcPts val="0"/>
              </a:spcBef>
              <a:spcAft>
                <a:spcPts val="0"/>
              </a:spcAft>
              <a:buNone/>
            </a:pPr>
            <a:r>
              <a:rPr lang="en-US" sz="3600" b="1" i="0" u="none" strike="noStrike" cap="none" dirty="0">
                <a:solidFill>
                  <a:srgbClr val="0000FF"/>
                </a:solidFill>
                <a:latin typeface="+mn-lt"/>
                <a:ea typeface="Nunito Sans Black"/>
                <a:cs typeface="Nunito Sans Black"/>
                <a:sym typeface="Nunito Sans Black"/>
              </a:rPr>
              <a:t> </a:t>
            </a:r>
          </a:p>
          <a:p>
            <a:pPr marL="0" marR="0" lvl="0" indent="0" algn="ctr" rtl="0">
              <a:spcBef>
                <a:spcPts val="0"/>
              </a:spcBef>
              <a:spcAft>
                <a:spcPts val="0"/>
              </a:spcAft>
              <a:buNone/>
            </a:pPr>
            <a:r>
              <a:rPr lang="en-US" sz="4000" b="1" i="0" u="none" strike="noStrike" cap="none" dirty="0">
                <a:solidFill>
                  <a:srgbClr val="0000FF"/>
                </a:solidFill>
                <a:latin typeface="+mj-lt"/>
                <a:ea typeface="Nunito Sans Black"/>
                <a:cs typeface="Nunito Sans Black"/>
                <a:sym typeface="Nunito Sans Black"/>
              </a:rPr>
              <a:t>Dr. Vidya Kharkar</a:t>
            </a:r>
          </a:p>
          <a:p>
            <a:pPr marL="0" marR="0" lvl="0" indent="0" algn="ctr" rtl="0">
              <a:spcBef>
                <a:spcPts val="0"/>
              </a:spcBef>
              <a:spcAft>
                <a:spcPts val="0"/>
              </a:spcAft>
              <a:buNone/>
            </a:pPr>
            <a:r>
              <a:rPr lang="en-US" sz="2800" b="1" dirty="0">
                <a:solidFill>
                  <a:srgbClr val="0000FF"/>
                </a:solidFill>
                <a:latin typeface="+mj-lt"/>
                <a:sym typeface="Nunito Sans Black"/>
              </a:rPr>
              <a:t>                         M.D, D.V.D     </a:t>
            </a:r>
          </a:p>
          <a:p>
            <a:pPr marL="0" marR="0" lvl="0" indent="0" algn="ctr" rtl="0">
              <a:spcBef>
                <a:spcPts val="0"/>
              </a:spcBef>
              <a:spcAft>
                <a:spcPts val="0"/>
              </a:spcAft>
              <a:buNone/>
            </a:pPr>
            <a:r>
              <a:rPr lang="en-US" sz="3600" b="1" dirty="0">
                <a:solidFill>
                  <a:srgbClr val="0000FF"/>
                </a:solidFill>
                <a:latin typeface="+mj-lt"/>
                <a:sym typeface="Nunito Sans Black"/>
              </a:rPr>
              <a:t> </a:t>
            </a:r>
            <a:endParaRPr lang="en-US" sz="1000" b="1" dirty="0">
              <a:solidFill>
                <a:srgbClr val="C00000"/>
              </a:solidFill>
              <a:latin typeface="+mj-lt"/>
            </a:endParaRPr>
          </a:p>
        </p:txBody>
      </p:sp>
      <p:sp>
        <p:nvSpPr>
          <p:cNvPr id="176" name="Google Shape;176;p26"/>
          <p:cNvSpPr txBox="1"/>
          <p:nvPr/>
        </p:nvSpPr>
        <p:spPr>
          <a:xfrm>
            <a:off x="4647533" y="6060742"/>
            <a:ext cx="8917404" cy="2757678"/>
          </a:xfrm>
          <a:prstGeom prst="rect">
            <a:avLst/>
          </a:prstGeom>
          <a:noFill/>
          <a:ln>
            <a:solidFill>
              <a:schemeClr val="tx1"/>
            </a:solid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lang="en-GB" sz="3000" b="0" i="0" u="none" strike="noStrike" cap="none" dirty="0">
              <a:solidFill>
                <a:srgbClr val="000000"/>
              </a:solidFill>
              <a:latin typeface="Nunito Sans Black"/>
              <a:ea typeface="Nunito Sans Black"/>
              <a:cs typeface="Nunito Sans Black"/>
              <a:sym typeface="Nunito Sans Black"/>
            </a:endParaRPr>
          </a:p>
          <a:p>
            <a:pPr marL="0" marR="0" lvl="0" indent="0" algn="ctr" rtl="0">
              <a:lnSpc>
                <a:spcPct val="140000"/>
              </a:lnSpc>
              <a:spcBef>
                <a:spcPts val="0"/>
              </a:spcBef>
              <a:spcAft>
                <a:spcPts val="0"/>
              </a:spcAft>
              <a:buNone/>
            </a:pPr>
            <a:r>
              <a:rPr lang="en-GB" sz="2800" b="1" i="0" u="none" strike="noStrike" cap="none" dirty="0">
                <a:solidFill>
                  <a:srgbClr val="C00000"/>
                </a:solidFill>
                <a:latin typeface="+mj-lt"/>
                <a:ea typeface="Nunito Sans Black"/>
                <a:cs typeface="Nunito Sans Black"/>
                <a:sym typeface="Nunito Sans Black"/>
              </a:rPr>
              <a:t>Professor &amp; Head </a:t>
            </a:r>
          </a:p>
          <a:p>
            <a:pPr marL="0" marR="0" lvl="0" indent="0" algn="ctr" rtl="0">
              <a:lnSpc>
                <a:spcPct val="140000"/>
              </a:lnSpc>
              <a:spcBef>
                <a:spcPts val="0"/>
              </a:spcBef>
              <a:spcAft>
                <a:spcPts val="0"/>
              </a:spcAft>
              <a:buNone/>
            </a:pPr>
            <a:r>
              <a:rPr lang="en-GB" sz="2800" b="1" i="0" u="none" strike="noStrike" cap="none" dirty="0">
                <a:solidFill>
                  <a:srgbClr val="000000"/>
                </a:solidFill>
                <a:latin typeface="+mj-lt"/>
                <a:ea typeface="Nunito Sans Black"/>
                <a:cs typeface="Nunito Sans Black"/>
                <a:sym typeface="Nunito Sans Black"/>
              </a:rPr>
              <a:t> Department of Dermatology</a:t>
            </a:r>
          </a:p>
          <a:p>
            <a:pPr marL="0" marR="0" lvl="0" indent="0" algn="ctr" rtl="0">
              <a:lnSpc>
                <a:spcPct val="140000"/>
              </a:lnSpc>
              <a:spcBef>
                <a:spcPts val="0"/>
              </a:spcBef>
              <a:spcAft>
                <a:spcPts val="0"/>
              </a:spcAft>
              <a:buNone/>
            </a:pPr>
            <a:r>
              <a:rPr lang="en-GB" sz="2800" b="1" dirty="0">
                <a:latin typeface="+mj-lt"/>
                <a:sym typeface="Nunito Sans Black"/>
              </a:rPr>
              <a:t>Seth G.S. Medical College &amp; KEM Hospital, Mumbai</a:t>
            </a:r>
            <a:endParaRPr sz="1200" b="1" dirty="0">
              <a:latin typeface="+mj-lt"/>
            </a:endParaRPr>
          </a:p>
          <a:p>
            <a:pPr marL="0" marR="0" lvl="0" indent="0" algn="ctr" rtl="0">
              <a:lnSpc>
                <a:spcPct val="140000"/>
              </a:lnSpc>
              <a:spcBef>
                <a:spcPts val="0"/>
              </a:spcBef>
              <a:spcAft>
                <a:spcPts val="0"/>
              </a:spcAft>
              <a:buNone/>
            </a:pPr>
            <a:endParaRPr sz="1400" dirty="0"/>
          </a:p>
        </p:txBody>
      </p:sp>
      <p:sp>
        <p:nvSpPr>
          <p:cNvPr id="177" name="Google Shape;177;p26"/>
          <p:cNvSpPr txBox="1"/>
          <p:nvPr/>
        </p:nvSpPr>
        <p:spPr>
          <a:xfrm>
            <a:off x="571695" y="8981684"/>
            <a:ext cx="17482389" cy="1034129"/>
          </a:xfrm>
          <a:prstGeom prst="rect">
            <a:avLst/>
          </a:prstGeom>
          <a:noFill/>
          <a:ln>
            <a:noFill/>
          </a:ln>
        </p:spPr>
        <p:txBody>
          <a:bodyPr spcFirstLastPara="1" wrap="square" lIns="0" tIns="0" rIns="0" bIns="0" anchor="t" anchorCtr="0">
            <a:spAutoFit/>
          </a:bodyPr>
          <a:lstStyle/>
          <a:p>
            <a:pPr marL="0" marR="0" lvl="0" indent="0" rtl="0">
              <a:lnSpc>
                <a:spcPct val="140018"/>
              </a:lnSpc>
              <a:spcBef>
                <a:spcPts val="0"/>
              </a:spcBef>
              <a:spcAft>
                <a:spcPts val="0"/>
              </a:spcAft>
              <a:buNone/>
            </a:pPr>
            <a:r>
              <a:rPr lang="en-US" sz="2400" b="1" i="0" u="none" strike="noStrike" cap="none" dirty="0">
                <a:solidFill>
                  <a:srgbClr val="000000"/>
                </a:solidFill>
                <a:latin typeface="Arial Narrow" panose="020B0606020202030204" pitchFamily="34" charset="0"/>
                <a:ea typeface="Nunito Sans Black"/>
                <a:cs typeface="Nunito Sans Black"/>
                <a:sym typeface="Nunito Sans Black"/>
              </a:rPr>
              <a:t>Dr. Kharkar</a:t>
            </a:r>
            <a:r>
              <a:rPr lang="en-US" sz="2400" b="1" dirty="0">
                <a:latin typeface="Arial Narrow" panose="020B0606020202030204" pitchFamily="34" charset="0"/>
                <a:ea typeface="Nunito Sans Black"/>
                <a:cs typeface="Nunito Sans Black"/>
                <a:sym typeface="Nunito Sans Black"/>
              </a:rPr>
              <a:t>,</a:t>
            </a:r>
            <a:r>
              <a:rPr lang="en-US" sz="2400" b="1" i="0" u="none" strike="noStrike" cap="none" dirty="0">
                <a:solidFill>
                  <a:srgbClr val="000000"/>
                </a:solidFill>
                <a:latin typeface="Arial Narrow" panose="020B0606020202030204" pitchFamily="34" charset="0"/>
                <a:ea typeface="Nunito Sans Black"/>
                <a:cs typeface="Nunito Sans Black"/>
                <a:sym typeface="Nunito Sans Black"/>
              </a:rPr>
              <a:t> </a:t>
            </a:r>
            <a:r>
              <a:rPr lang="en-US" sz="2400" b="1" dirty="0">
                <a:latin typeface="Arial Narrow" panose="020B0606020202030204" pitchFamily="34" charset="0"/>
                <a:ea typeface="Nunito Sans Black"/>
                <a:cs typeface="Nunito Sans Black"/>
                <a:sym typeface="Nunito Sans Black"/>
              </a:rPr>
              <a:t>has confirmed that the presentation content is as per mainstream medical guidelines and medical academy guidelines and is not biased or in favor of any individual, group, product, or company</a:t>
            </a:r>
            <a:endParaRPr sz="600" b="1" dirty="0">
              <a:latin typeface="Arial Narrow" panose="020B0606020202030204" pitchFamily="34" charset="0"/>
            </a:endParaRPr>
          </a:p>
        </p:txBody>
      </p:sp>
      <p:sp>
        <p:nvSpPr>
          <p:cNvPr id="178" name="Google Shape;178;p26"/>
          <p:cNvSpPr/>
          <p:nvPr/>
        </p:nvSpPr>
        <p:spPr>
          <a:xfrm rot="7685570">
            <a:off x="-2183137" y="-1600538"/>
            <a:ext cx="5252064" cy="5252064"/>
          </a:xfrm>
          <a:custGeom>
            <a:avLst/>
            <a:gdLst/>
            <a:ahLst/>
            <a:cxnLst/>
            <a:rect l="l" t="t" r="r" b="b"/>
            <a:pathLst>
              <a:path w="7005828" h="7005828" extrusionOk="0">
                <a:moveTo>
                  <a:pt x="0" y="0"/>
                </a:moveTo>
                <a:lnTo>
                  <a:pt x="7005828" y="0"/>
                </a:lnTo>
                <a:lnTo>
                  <a:pt x="7005828" y="7005828"/>
                </a:lnTo>
                <a:lnTo>
                  <a:pt x="0" y="7005828"/>
                </a:lnTo>
                <a:lnTo>
                  <a:pt x="0" y="0"/>
                </a:lnTo>
                <a:close/>
              </a:path>
            </a:pathLst>
          </a:custGeom>
          <a:blipFill rotWithShape="1">
            <a:blip r:embed="rId3">
              <a:alphaModFix/>
            </a:blip>
            <a:stretch>
              <a:fillRect/>
            </a:stretch>
          </a:blipFill>
          <a:ln>
            <a:noFill/>
          </a:ln>
        </p:spPr>
      </p:sp>
      <p:pic>
        <p:nvPicPr>
          <p:cNvPr id="2" name="Picture 1">
            <a:extLst>
              <a:ext uri="{FF2B5EF4-FFF2-40B4-BE49-F238E27FC236}">
                <a16:creationId xmlns:a16="http://schemas.microsoft.com/office/drawing/2014/main" id="{775DD429-3D31-7BB8-4970-AB0D2EA9EA8C}"/>
              </a:ext>
            </a:extLst>
          </p:cNvPr>
          <p:cNvPicPr>
            <a:picLocks noChangeAspect="1"/>
          </p:cNvPicPr>
          <p:nvPr/>
        </p:nvPicPr>
        <p:blipFill>
          <a:blip r:embed="rId4"/>
          <a:stretch>
            <a:fillRect/>
          </a:stretch>
        </p:blipFill>
        <p:spPr>
          <a:xfrm>
            <a:off x="15263063" y="871932"/>
            <a:ext cx="2583295" cy="3277963"/>
          </a:xfrm>
          <a:prstGeom prst="rect">
            <a:avLst/>
          </a:prstGeom>
        </p:spPr>
      </p:pic>
      <p:sp>
        <p:nvSpPr>
          <p:cNvPr id="4" name="TextBox 3">
            <a:extLst>
              <a:ext uri="{FF2B5EF4-FFF2-40B4-BE49-F238E27FC236}">
                <a16:creationId xmlns:a16="http://schemas.microsoft.com/office/drawing/2014/main" id="{06EEE7F6-ECB9-68BB-DB7F-FBD6591D6B2B}"/>
              </a:ext>
            </a:extLst>
          </p:cNvPr>
          <p:cNvSpPr txBox="1"/>
          <p:nvPr/>
        </p:nvSpPr>
        <p:spPr>
          <a:xfrm>
            <a:off x="3301410" y="271187"/>
            <a:ext cx="10770780" cy="1015663"/>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sz="6000" dirty="0"/>
              <a:t>Managing Cradle Cap: </a:t>
            </a:r>
          </a:p>
        </p:txBody>
      </p:sp>
      <p:sp>
        <p:nvSpPr>
          <p:cNvPr id="5" name="Slide Number Placeholder 4">
            <a:extLst>
              <a:ext uri="{FF2B5EF4-FFF2-40B4-BE49-F238E27FC236}">
                <a16:creationId xmlns:a16="http://schemas.microsoft.com/office/drawing/2014/main" id="{4096FB10-2413-46D2-EF4C-DEB971BB34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dirty="0"/>
          </a:p>
        </p:txBody>
      </p:sp>
      <p:sp>
        <p:nvSpPr>
          <p:cNvPr id="7" name="TextBox 6">
            <a:extLst>
              <a:ext uri="{FF2B5EF4-FFF2-40B4-BE49-F238E27FC236}">
                <a16:creationId xmlns:a16="http://schemas.microsoft.com/office/drawing/2014/main" id="{65FEC326-D8E2-C03A-1F8E-125824BCB3F1}"/>
              </a:ext>
            </a:extLst>
          </p:cNvPr>
          <p:cNvSpPr txBox="1"/>
          <p:nvPr/>
        </p:nvSpPr>
        <p:spPr>
          <a:xfrm>
            <a:off x="3051026" y="1702352"/>
            <a:ext cx="12099851" cy="17543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GB" sz="3600" dirty="0"/>
              <a:t>A Step-by-Step Approach</a:t>
            </a:r>
          </a:p>
          <a:p>
            <a:pPr algn="ctr"/>
            <a:r>
              <a:rPr lang="en-GB" sz="3600" dirty="0"/>
              <a:t>Comprehensive Insights for Indian Healthcare Providers</a:t>
            </a:r>
            <a:br>
              <a:rPr lang="en-GB" sz="3600" dirty="0"/>
            </a:br>
            <a:endParaRPr lang="en-GB"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302"/>
        <p:cNvGrpSpPr/>
        <p:nvPr/>
      </p:nvGrpSpPr>
      <p:grpSpPr>
        <a:xfrm>
          <a:off x="0" y="0"/>
          <a:ext cx="0" cy="0"/>
          <a:chOff x="0" y="0"/>
          <a:chExt cx="0" cy="0"/>
        </a:xfrm>
      </p:grpSpPr>
      <p:sp>
        <p:nvSpPr>
          <p:cNvPr id="303" name="Google Shape;303;p36"/>
          <p:cNvSpPr txBox="1"/>
          <p:nvPr/>
        </p:nvSpPr>
        <p:spPr>
          <a:xfrm>
            <a:off x="901850" y="233359"/>
            <a:ext cx="15681000" cy="5326073"/>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2400"/>
              </a:spcBef>
              <a:spcAft>
                <a:spcPts val="0"/>
              </a:spcAft>
              <a:buNone/>
            </a:pPr>
            <a:r>
              <a:rPr lang="en-US" sz="6400" b="1" dirty="0">
                <a:solidFill>
                  <a:srgbClr val="F37221"/>
                </a:solidFill>
                <a:latin typeface="+mj-lt"/>
                <a:ea typeface="Alice"/>
                <a:cs typeface="Alice"/>
                <a:sym typeface="Alice"/>
              </a:rPr>
              <a:t>Preventive Measures</a:t>
            </a:r>
            <a:endParaRPr sz="6400" b="1" dirty="0">
              <a:solidFill>
                <a:srgbClr val="F37221"/>
              </a:solidFill>
              <a:latin typeface="+mj-lt"/>
              <a:ea typeface="Alice"/>
              <a:cs typeface="Alice"/>
              <a:sym typeface="Alice"/>
            </a:endParaRPr>
          </a:p>
          <a:p>
            <a:pPr marL="0" lvl="0" indent="0" algn="ctr" rtl="0">
              <a:lnSpc>
                <a:spcPct val="115000"/>
              </a:lnSpc>
              <a:spcBef>
                <a:spcPts val="2400"/>
              </a:spcBef>
              <a:spcAft>
                <a:spcPts val="0"/>
              </a:spcAft>
              <a:buClr>
                <a:schemeClr val="dk1"/>
              </a:buClr>
              <a:buSzPts val="2200"/>
              <a:buFont typeface="Arial"/>
              <a:buNone/>
            </a:pPr>
            <a:endParaRPr sz="6400" b="1" dirty="0">
              <a:solidFill>
                <a:srgbClr val="F37221"/>
              </a:solidFill>
              <a:latin typeface="Alice"/>
              <a:ea typeface="Alice"/>
              <a:cs typeface="Alice"/>
              <a:sym typeface="Alice"/>
            </a:endParaRPr>
          </a:p>
          <a:p>
            <a:pPr marL="914400" lvl="0" indent="0" algn="ctr" rtl="0">
              <a:lnSpc>
                <a:spcPct val="115000"/>
              </a:lnSpc>
              <a:spcBef>
                <a:spcPts val="2400"/>
              </a:spcBef>
              <a:spcAft>
                <a:spcPts val="0"/>
              </a:spcAft>
              <a:buNone/>
            </a:pPr>
            <a:endParaRPr sz="2200" b="1" dirty="0">
              <a:solidFill>
                <a:schemeClr val="dk1"/>
              </a:solidFill>
              <a:latin typeface="Alice"/>
              <a:ea typeface="Alice"/>
              <a:cs typeface="Alice"/>
              <a:sym typeface="Alice"/>
            </a:endParaRPr>
          </a:p>
          <a:p>
            <a:pPr marL="0" lvl="0" indent="0" algn="ctr" rtl="0">
              <a:lnSpc>
                <a:spcPct val="115000"/>
              </a:lnSpc>
              <a:spcBef>
                <a:spcPts val="2400"/>
              </a:spcBef>
              <a:spcAft>
                <a:spcPts val="2400"/>
              </a:spcAft>
              <a:buNone/>
            </a:pPr>
            <a:endParaRPr sz="6400" b="1" dirty="0">
              <a:solidFill>
                <a:srgbClr val="F37221"/>
              </a:solidFill>
              <a:latin typeface="Alice"/>
              <a:ea typeface="Alice"/>
              <a:cs typeface="Alice"/>
              <a:sym typeface="Alice"/>
            </a:endParaRPr>
          </a:p>
        </p:txBody>
      </p:sp>
      <p:sp>
        <p:nvSpPr>
          <p:cNvPr id="304" name="Google Shape;304;p36"/>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graphicFrame>
        <p:nvGraphicFramePr>
          <p:cNvPr id="306" name="Google Shape;306;p36"/>
          <p:cNvGraphicFramePr/>
          <p:nvPr>
            <p:extLst>
              <p:ext uri="{D42A27DB-BD31-4B8C-83A1-F6EECF244321}">
                <p14:modId xmlns:p14="http://schemas.microsoft.com/office/powerpoint/2010/main" val="3799989763"/>
              </p:ext>
            </p:extLst>
          </p:nvPr>
        </p:nvGraphicFramePr>
        <p:xfrm>
          <a:off x="1503350" y="1938790"/>
          <a:ext cx="15202000" cy="7716755"/>
        </p:xfrm>
        <a:graphic>
          <a:graphicData uri="http://schemas.openxmlformats.org/drawingml/2006/table">
            <a:tbl>
              <a:tblPr>
                <a:noFill/>
                <a:tableStyleId>{315EA090-A683-4755-BF9D-5CD3BC2A5408}</a:tableStyleId>
              </a:tblPr>
              <a:tblGrid>
                <a:gridCol w="7601000">
                  <a:extLst>
                    <a:ext uri="{9D8B030D-6E8A-4147-A177-3AD203B41FA5}">
                      <a16:colId xmlns:a16="http://schemas.microsoft.com/office/drawing/2014/main" val="20000"/>
                    </a:ext>
                  </a:extLst>
                </a:gridCol>
                <a:gridCol w="7601000">
                  <a:extLst>
                    <a:ext uri="{9D8B030D-6E8A-4147-A177-3AD203B41FA5}">
                      <a16:colId xmlns:a16="http://schemas.microsoft.com/office/drawing/2014/main" val="20001"/>
                    </a:ext>
                  </a:extLst>
                </a:gridCol>
              </a:tblGrid>
              <a:tr h="1012450">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0000FF"/>
                          </a:solidFill>
                          <a:latin typeface="Arimo"/>
                          <a:ea typeface="Arimo"/>
                          <a:cs typeface="Arimo"/>
                          <a:sym typeface="Arimo"/>
                        </a:rPr>
                        <a:t>Measure</a:t>
                      </a:r>
                      <a:endParaRPr sz="36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0000FF"/>
                          </a:solidFill>
                          <a:latin typeface="Arimo"/>
                          <a:ea typeface="Arimo"/>
                          <a:cs typeface="Arimo"/>
                          <a:sym typeface="Arimo"/>
                        </a:rPr>
                        <a:t>Description</a:t>
                      </a:r>
                      <a:endParaRPr sz="36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extLst>
                  <a:ext uri="{0D108BD9-81ED-4DB2-BD59-A6C34878D82A}">
                    <a16:rowId xmlns:a16="http://schemas.microsoft.com/office/drawing/2014/main" val="10000"/>
                  </a:ext>
                </a:extLst>
              </a:tr>
              <a:tr h="1012450">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Regular Scalp Care</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Gentle washing and  wiping with soft cloth</a:t>
                      </a:r>
                      <a:endParaRPr sz="36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11125">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Avoid Harsh Products</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Use mild, baby-specific shampoos</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711125">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Early Intervention</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Recognize and treat early signs of cradle cap</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711125">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Pediatric Check-ups</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Routine monitoring and preventive care</a:t>
                      </a:r>
                      <a:endParaRPr sz="36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07" name="Google Shape;307;p36"/>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10</a:t>
            </a:r>
            <a:endParaRPr lang="en-US" dirty="0"/>
          </a:p>
        </p:txBody>
      </p:sp>
      <p:sp>
        <p:nvSpPr>
          <p:cNvPr id="2" name="Slide Number Placeholder 1">
            <a:extLst>
              <a:ext uri="{FF2B5EF4-FFF2-40B4-BE49-F238E27FC236}">
                <a16:creationId xmlns:a16="http://schemas.microsoft.com/office/drawing/2014/main" id="{64A3B4D2-4142-71F8-BA33-3F717243E1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315"/>
        <p:cNvGrpSpPr/>
        <p:nvPr/>
      </p:nvGrpSpPr>
      <p:grpSpPr>
        <a:xfrm>
          <a:off x="0" y="0"/>
          <a:ext cx="0" cy="0"/>
          <a:chOff x="0" y="0"/>
          <a:chExt cx="0" cy="0"/>
        </a:xfrm>
      </p:grpSpPr>
      <p:sp>
        <p:nvSpPr>
          <p:cNvPr id="316" name="Google Shape;316;p37"/>
          <p:cNvSpPr txBox="1"/>
          <p:nvPr/>
        </p:nvSpPr>
        <p:spPr>
          <a:xfrm>
            <a:off x="901850" y="382196"/>
            <a:ext cx="15681000" cy="8980920"/>
          </a:xfrm>
          <a:prstGeom prst="rect">
            <a:avLst/>
          </a:prstGeom>
          <a:noFill/>
          <a:ln>
            <a:solidFill>
              <a:schemeClr val="tx1"/>
            </a:solidFill>
          </a:ln>
        </p:spPr>
        <p:txBody>
          <a:bodyPr spcFirstLastPara="1" wrap="square" lIns="0" tIns="0" rIns="0" bIns="0" anchor="t" anchorCtr="0">
            <a:spAutoFit/>
          </a:bodyPr>
          <a:lstStyle/>
          <a:p>
            <a:pPr marL="0" lvl="0" indent="0" algn="l" rtl="0">
              <a:lnSpc>
                <a:spcPct val="115000"/>
              </a:lnSpc>
              <a:spcBef>
                <a:spcPts val="2800"/>
              </a:spcBef>
              <a:spcAft>
                <a:spcPts val="0"/>
              </a:spcAft>
              <a:buNone/>
            </a:pPr>
            <a:r>
              <a:rPr lang="en-US" sz="6400" b="1" dirty="0">
                <a:solidFill>
                  <a:srgbClr val="F37221"/>
                </a:solidFill>
                <a:latin typeface="Arimo"/>
                <a:ea typeface="Arimo"/>
                <a:cs typeface="Arimo"/>
                <a:sym typeface="Arimo"/>
              </a:rPr>
              <a:t>           </a:t>
            </a:r>
            <a:r>
              <a:rPr lang="en-US" sz="6400" b="1" dirty="0">
                <a:solidFill>
                  <a:srgbClr val="F37221"/>
                </a:solidFill>
                <a:latin typeface="+mj-lt"/>
                <a:ea typeface="Alice"/>
                <a:cs typeface="Alice"/>
                <a:sym typeface="Alice"/>
              </a:rPr>
              <a:t>Conclusion and Takeaways</a:t>
            </a:r>
            <a:endParaRPr sz="10200" b="1" dirty="0">
              <a:solidFill>
                <a:srgbClr val="F37221"/>
              </a:solidFill>
              <a:latin typeface="+mj-lt"/>
              <a:ea typeface="Alice"/>
              <a:cs typeface="Alice"/>
              <a:sym typeface="Alice"/>
            </a:endParaRPr>
          </a:p>
          <a:p>
            <a:pPr marL="914400" lvl="0" indent="-660400" algn="l" rtl="0">
              <a:lnSpc>
                <a:spcPct val="150000"/>
              </a:lnSpc>
              <a:spcBef>
                <a:spcPts val="800"/>
              </a:spcBef>
              <a:spcAft>
                <a:spcPts val="0"/>
              </a:spcAft>
              <a:buClr>
                <a:schemeClr val="dk1"/>
              </a:buClr>
              <a:buSzPts val="3200"/>
              <a:buChar char="●"/>
            </a:pPr>
            <a:r>
              <a:rPr lang="en-US" sz="3200" b="1" dirty="0">
                <a:solidFill>
                  <a:srgbClr val="C00000"/>
                </a:solidFill>
                <a:latin typeface="Arimo"/>
                <a:ea typeface="Arimo"/>
                <a:cs typeface="Arimo"/>
                <a:sym typeface="Arimo"/>
              </a:rPr>
              <a:t>Summary of Key Points</a:t>
            </a:r>
            <a:r>
              <a:rPr lang="en-US" sz="3200" dirty="0">
                <a:solidFill>
                  <a:srgbClr val="C00000"/>
                </a:solidFill>
                <a:latin typeface="Arimo"/>
                <a:ea typeface="Arimo"/>
                <a:cs typeface="Arimo"/>
                <a:sym typeface="Arimo"/>
              </a:rPr>
              <a:t>:</a:t>
            </a:r>
            <a:endParaRPr sz="3200" dirty="0">
              <a:solidFill>
                <a:srgbClr val="C00000"/>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chemeClr val="dk1"/>
                </a:solidFill>
                <a:latin typeface="Arimo"/>
                <a:ea typeface="Arimo"/>
                <a:cs typeface="Arimo"/>
                <a:sym typeface="Arimo"/>
              </a:rPr>
              <a:t>Understanding the </a:t>
            </a:r>
            <a:r>
              <a:rPr lang="en-US" sz="3200" dirty="0">
                <a:solidFill>
                  <a:srgbClr val="0000FF"/>
                </a:solidFill>
                <a:latin typeface="Arimo"/>
                <a:ea typeface="Arimo"/>
                <a:cs typeface="Arimo"/>
                <a:sym typeface="Arimo"/>
              </a:rPr>
              <a:t>causes and symptoms </a:t>
            </a:r>
            <a:r>
              <a:rPr lang="en-US" sz="3200" dirty="0">
                <a:solidFill>
                  <a:schemeClr val="dk1"/>
                </a:solidFill>
                <a:latin typeface="Arimo"/>
                <a:ea typeface="Arimo"/>
                <a:cs typeface="Arimo"/>
                <a:sym typeface="Arimo"/>
              </a:rPr>
              <a:t>of cradle cap is essential for effective management</a:t>
            </a:r>
            <a:endParaRPr sz="3200" dirty="0">
              <a:solidFill>
                <a:schemeClr val="dk1"/>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chemeClr val="dk1"/>
                </a:solidFill>
                <a:latin typeface="Arimo"/>
                <a:ea typeface="Arimo"/>
                <a:cs typeface="Arimo"/>
                <a:sym typeface="Arimo"/>
              </a:rPr>
              <a:t>A </a:t>
            </a:r>
            <a:r>
              <a:rPr lang="en-US" sz="3200" dirty="0">
                <a:solidFill>
                  <a:srgbClr val="0000FF"/>
                </a:solidFill>
                <a:latin typeface="Arimo"/>
                <a:ea typeface="Arimo"/>
                <a:cs typeface="Arimo"/>
                <a:sym typeface="Arimo"/>
              </a:rPr>
              <a:t>step-by-step approach </a:t>
            </a:r>
            <a:r>
              <a:rPr lang="en-US" sz="3200" dirty="0">
                <a:solidFill>
                  <a:schemeClr val="dk1"/>
                </a:solidFill>
                <a:latin typeface="Arimo"/>
                <a:ea typeface="Arimo"/>
                <a:cs typeface="Arimo"/>
                <a:sym typeface="Arimo"/>
              </a:rPr>
              <a:t>ensures proper care and treatment</a:t>
            </a:r>
            <a:endParaRPr sz="3200" dirty="0">
              <a:solidFill>
                <a:schemeClr val="dk1"/>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chemeClr val="dk1"/>
                </a:solidFill>
                <a:latin typeface="Arimo"/>
                <a:ea typeface="Arimo"/>
                <a:cs typeface="Arimo"/>
                <a:sym typeface="Arimo"/>
              </a:rPr>
              <a:t>Recognizing and addressing underlying conditions like </a:t>
            </a:r>
            <a:r>
              <a:rPr lang="en-US" sz="3200" dirty="0">
                <a:solidFill>
                  <a:srgbClr val="0000FF"/>
                </a:solidFill>
                <a:latin typeface="Arimo"/>
                <a:ea typeface="Arimo"/>
                <a:cs typeface="Arimo"/>
                <a:sym typeface="Arimo"/>
              </a:rPr>
              <a:t>seborrheic dermatitis and psoriasis</a:t>
            </a:r>
            <a:r>
              <a:rPr lang="en-US" sz="3200" dirty="0">
                <a:solidFill>
                  <a:schemeClr val="dk1"/>
                </a:solidFill>
                <a:latin typeface="Arimo"/>
                <a:ea typeface="Arimo"/>
                <a:cs typeface="Arimo"/>
                <a:sym typeface="Arimo"/>
              </a:rPr>
              <a:t> is crucial</a:t>
            </a:r>
            <a:endParaRPr sz="3200" dirty="0">
              <a:solidFill>
                <a:schemeClr val="dk1"/>
              </a:solidFill>
              <a:latin typeface="Arimo"/>
              <a:ea typeface="Arimo"/>
              <a:cs typeface="Arimo"/>
              <a:sym typeface="Arimo"/>
            </a:endParaRPr>
          </a:p>
          <a:p>
            <a:pPr marL="914400" lvl="0" indent="-660400" algn="l" rtl="0">
              <a:lnSpc>
                <a:spcPct val="150000"/>
              </a:lnSpc>
              <a:spcBef>
                <a:spcPts val="0"/>
              </a:spcBef>
              <a:spcAft>
                <a:spcPts val="0"/>
              </a:spcAft>
              <a:buClr>
                <a:schemeClr val="dk1"/>
              </a:buClr>
              <a:buSzPts val="3200"/>
              <a:buChar char="●"/>
            </a:pPr>
            <a:r>
              <a:rPr lang="en-US" sz="3200" b="1" dirty="0">
                <a:solidFill>
                  <a:srgbClr val="C00000"/>
                </a:solidFill>
                <a:latin typeface="Arimo"/>
                <a:ea typeface="Arimo"/>
                <a:cs typeface="Arimo"/>
                <a:sym typeface="Arimo"/>
              </a:rPr>
              <a:t>Best Practices for Management</a:t>
            </a:r>
            <a:r>
              <a:rPr lang="en-US" sz="3200" dirty="0">
                <a:solidFill>
                  <a:srgbClr val="C00000"/>
                </a:solidFill>
                <a:latin typeface="Arimo"/>
                <a:ea typeface="Arimo"/>
                <a:cs typeface="Arimo"/>
                <a:sym typeface="Arimo"/>
              </a:rPr>
              <a:t>:</a:t>
            </a:r>
            <a:endParaRPr sz="3200" dirty="0">
              <a:solidFill>
                <a:srgbClr val="C00000"/>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rgbClr val="0000FF"/>
                </a:solidFill>
                <a:latin typeface="Arimo"/>
                <a:ea typeface="Arimo"/>
                <a:cs typeface="Arimo"/>
                <a:sym typeface="Arimo"/>
              </a:rPr>
              <a:t>Regular scalp care </a:t>
            </a:r>
            <a:r>
              <a:rPr lang="en-US" sz="3200" dirty="0">
                <a:solidFill>
                  <a:schemeClr val="dk1"/>
                </a:solidFill>
                <a:latin typeface="Arimo"/>
                <a:ea typeface="Arimo"/>
                <a:cs typeface="Arimo"/>
                <a:sym typeface="Arimo"/>
              </a:rPr>
              <a:t>with gentle products</a:t>
            </a:r>
            <a:endParaRPr sz="3200" dirty="0">
              <a:solidFill>
                <a:schemeClr val="dk1"/>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chemeClr val="dk1"/>
                </a:solidFill>
                <a:latin typeface="Arimo"/>
                <a:ea typeface="Arimo"/>
                <a:cs typeface="Arimo"/>
                <a:sym typeface="Arimo"/>
              </a:rPr>
              <a:t>Use of medicated treatments for </a:t>
            </a:r>
            <a:r>
              <a:rPr lang="en-US" sz="3200" dirty="0">
                <a:solidFill>
                  <a:srgbClr val="0000FF"/>
                </a:solidFill>
                <a:latin typeface="Arimo"/>
                <a:ea typeface="Arimo"/>
                <a:cs typeface="Arimo"/>
                <a:sym typeface="Arimo"/>
              </a:rPr>
              <a:t>severe cases</a:t>
            </a:r>
            <a:endParaRPr sz="3200" dirty="0">
              <a:solidFill>
                <a:srgbClr val="0000FF"/>
              </a:solidFill>
              <a:latin typeface="Arimo"/>
              <a:ea typeface="Arimo"/>
              <a:cs typeface="Arimo"/>
              <a:sym typeface="Arimo"/>
            </a:endParaRPr>
          </a:p>
          <a:p>
            <a:pPr marL="1828800" lvl="1" indent="-660400" algn="l" rtl="0">
              <a:lnSpc>
                <a:spcPct val="150000"/>
              </a:lnSpc>
              <a:spcBef>
                <a:spcPts val="0"/>
              </a:spcBef>
              <a:spcAft>
                <a:spcPts val="0"/>
              </a:spcAft>
              <a:buClr>
                <a:schemeClr val="dk1"/>
              </a:buClr>
              <a:buSzPts val="3200"/>
              <a:buFont typeface="Arimo"/>
              <a:buChar char="○"/>
            </a:pPr>
            <a:r>
              <a:rPr lang="en-US" sz="3200" dirty="0">
                <a:solidFill>
                  <a:srgbClr val="0000FF"/>
                </a:solidFill>
                <a:latin typeface="Arimo"/>
                <a:ea typeface="Arimo"/>
                <a:cs typeface="Arimo"/>
                <a:sym typeface="Arimo"/>
              </a:rPr>
              <a:t>Referral </a:t>
            </a:r>
            <a:r>
              <a:rPr lang="en-US" sz="3200" dirty="0">
                <a:solidFill>
                  <a:schemeClr val="dk1"/>
                </a:solidFill>
                <a:latin typeface="Arimo"/>
                <a:ea typeface="Arimo"/>
                <a:cs typeface="Arimo"/>
                <a:sym typeface="Arimo"/>
              </a:rPr>
              <a:t>to specialists for persistent or complicated conditions</a:t>
            </a:r>
            <a:endParaRPr sz="3200" dirty="0">
              <a:solidFill>
                <a:schemeClr val="dk1"/>
              </a:solidFill>
              <a:latin typeface="Arimo"/>
              <a:ea typeface="Arimo"/>
              <a:cs typeface="Arimo"/>
              <a:sym typeface="Arimo"/>
            </a:endParaRPr>
          </a:p>
        </p:txBody>
      </p:sp>
      <p:sp>
        <p:nvSpPr>
          <p:cNvPr id="317" name="Google Shape;317;p37"/>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sp>
        <p:nvSpPr>
          <p:cNvPr id="319" name="Google Shape;319;p37"/>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11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186"/>
        <p:cNvGrpSpPr/>
        <p:nvPr/>
      </p:nvGrpSpPr>
      <p:grpSpPr>
        <a:xfrm>
          <a:off x="0" y="0"/>
          <a:ext cx="0" cy="0"/>
          <a:chOff x="0" y="0"/>
          <a:chExt cx="0" cy="0"/>
        </a:xfrm>
      </p:grpSpPr>
      <p:sp>
        <p:nvSpPr>
          <p:cNvPr id="187" name="Google Shape;187;p27"/>
          <p:cNvSpPr txBox="1"/>
          <p:nvPr/>
        </p:nvSpPr>
        <p:spPr>
          <a:xfrm>
            <a:off x="797700" y="236150"/>
            <a:ext cx="14991000" cy="10467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rgbClr val="000000"/>
              </a:buClr>
              <a:buSzPts val="1200"/>
              <a:buFont typeface="Arial"/>
              <a:buNone/>
            </a:pPr>
            <a:r>
              <a:rPr lang="en-US" sz="6800" b="1" dirty="0">
                <a:solidFill>
                  <a:srgbClr val="F37221"/>
                </a:solidFill>
                <a:latin typeface="+mj-lt"/>
                <a:ea typeface="Alice"/>
                <a:cs typeface="Alice"/>
                <a:sym typeface="Alice"/>
              </a:rPr>
              <a:t>Introduction</a:t>
            </a:r>
            <a:endParaRPr sz="6800" b="1" dirty="0">
              <a:solidFill>
                <a:srgbClr val="F37221"/>
              </a:solidFill>
              <a:latin typeface="+mj-lt"/>
              <a:ea typeface="Alice"/>
              <a:cs typeface="Alice"/>
              <a:sym typeface="Alice"/>
            </a:endParaRPr>
          </a:p>
        </p:txBody>
      </p:sp>
      <p:sp>
        <p:nvSpPr>
          <p:cNvPr id="189" name="Google Shape;189;p27"/>
          <p:cNvSpPr txBox="1"/>
          <p:nvPr/>
        </p:nvSpPr>
        <p:spPr>
          <a:xfrm>
            <a:off x="531628" y="1531088"/>
            <a:ext cx="11433700" cy="8631426"/>
          </a:xfrm>
          <a:prstGeom prst="rect">
            <a:avLst/>
          </a:prstGeom>
          <a:noFill/>
          <a:ln>
            <a:solidFill>
              <a:schemeClr val="bg2"/>
            </a:solidFill>
          </a:ln>
        </p:spPr>
        <p:txBody>
          <a:bodyPr spcFirstLastPara="1" wrap="square" lIns="91450" tIns="91450" rIns="91450" bIns="91450" anchor="t" anchorCtr="0">
            <a:spAutoFit/>
          </a:bodyPr>
          <a:lstStyle/>
          <a:p>
            <a:pPr marL="457200" lvl="0" indent="-368300" algn="l" rtl="0">
              <a:spcBef>
                <a:spcPts val="2400"/>
              </a:spcBef>
              <a:spcAft>
                <a:spcPts val="0"/>
              </a:spcAft>
              <a:buClr>
                <a:schemeClr val="dk1"/>
              </a:buClr>
              <a:buSzPts val="2200"/>
              <a:buChar char="●"/>
            </a:pPr>
            <a:r>
              <a:rPr lang="en-US" sz="3200" b="1" dirty="0">
                <a:solidFill>
                  <a:schemeClr val="dk1"/>
                </a:solidFill>
                <a:latin typeface="Arimo"/>
                <a:ea typeface="Arimo"/>
                <a:cs typeface="Arimo"/>
                <a:sym typeface="Arimo"/>
              </a:rPr>
              <a:t>Overview</a:t>
            </a:r>
            <a:r>
              <a:rPr lang="en-US" sz="3200" dirty="0">
                <a:solidFill>
                  <a:schemeClr val="dk1"/>
                </a:solidFill>
                <a:latin typeface="Arimo"/>
                <a:ea typeface="Arimo"/>
                <a:cs typeface="Arimo"/>
                <a:sym typeface="Arimo"/>
              </a:rPr>
              <a:t>:</a:t>
            </a:r>
          </a:p>
          <a:p>
            <a:pPr marL="914400" lvl="1" indent="-368300" algn="l" rtl="0">
              <a:spcBef>
                <a:spcPts val="0"/>
              </a:spcBef>
              <a:spcAft>
                <a:spcPts val="0"/>
              </a:spcAft>
              <a:buClr>
                <a:schemeClr val="dk1"/>
              </a:buClr>
              <a:buSzPts val="2200"/>
              <a:buFont typeface="Arimo"/>
              <a:buChar char="○"/>
            </a:pPr>
            <a:r>
              <a:rPr lang="en-US" sz="2800" dirty="0">
                <a:solidFill>
                  <a:srgbClr val="0000FF"/>
                </a:solidFill>
                <a:latin typeface="Arimo"/>
                <a:ea typeface="Arimo"/>
                <a:cs typeface="Arimo"/>
                <a:sym typeface="Arimo"/>
              </a:rPr>
              <a:t>Cradle cap</a:t>
            </a:r>
            <a:r>
              <a:rPr lang="en-US" sz="2800" dirty="0">
                <a:solidFill>
                  <a:schemeClr val="tx1"/>
                </a:solidFill>
                <a:latin typeface="Arimo"/>
                <a:ea typeface="Arimo"/>
                <a:cs typeface="Arimo"/>
                <a:sym typeface="Arimo"/>
              </a:rPr>
              <a:t>, also known as </a:t>
            </a:r>
            <a:r>
              <a:rPr lang="en-US" sz="2800" dirty="0">
                <a:solidFill>
                  <a:srgbClr val="0000FF"/>
                </a:solidFill>
                <a:latin typeface="Arimo"/>
                <a:ea typeface="Arimo"/>
                <a:cs typeface="Arimo"/>
                <a:sym typeface="Arimo"/>
              </a:rPr>
              <a:t>infantile seborrheic dermatitis</a:t>
            </a:r>
            <a:r>
              <a:rPr lang="en-US" sz="2800" dirty="0">
                <a:solidFill>
                  <a:schemeClr val="tx1"/>
                </a:solidFill>
                <a:latin typeface="Arimo"/>
                <a:ea typeface="Arimo"/>
                <a:cs typeface="Arimo"/>
                <a:sym typeface="Arimo"/>
              </a:rPr>
              <a:t>, is a common skin condition in infants</a:t>
            </a:r>
            <a:endParaRPr sz="2800" dirty="0">
              <a:solidFill>
                <a:schemeClr val="tx1"/>
              </a:solidFill>
              <a:latin typeface="Arimo"/>
              <a:ea typeface="Arimo"/>
              <a:cs typeface="Arimo"/>
              <a:sym typeface="Arimo"/>
            </a:endParaRPr>
          </a:p>
          <a:p>
            <a:pPr marL="914400" lvl="1" indent="-368300" algn="l" rtl="0">
              <a:spcBef>
                <a:spcPts val="0"/>
              </a:spcBef>
              <a:spcAft>
                <a:spcPts val="0"/>
              </a:spcAft>
              <a:buClr>
                <a:schemeClr val="dk1"/>
              </a:buClr>
              <a:buSzPts val="2200"/>
              <a:buFont typeface="Arimo"/>
              <a:buChar char="○"/>
            </a:pPr>
            <a:r>
              <a:rPr lang="en-US" sz="2800" dirty="0">
                <a:solidFill>
                  <a:schemeClr val="tx1"/>
                </a:solidFill>
                <a:latin typeface="Arimo"/>
                <a:ea typeface="Arimo"/>
                <a:cs typeface="Arimo"/>
                <a:sym typeface="Arimo"/>
              </a:rPr>
              <a:t>It presents as </a:t>
            </a:r>
            <a:r>
              <a:rPr lang="en-US" sz="2800" dirty="0">
                <a:solidFill>
                  <a:srgbClr val="0000FF"/>
                </a:solidFill>
                <a:latin typeface="Arimo"/>
                <a:ea typeface="Arimo"/>
                <a:cs typeface="Arimo"/>
                <a:sym typeface="Arimo"/>
              </a:rPr>
              <a:t>greasy, scaly patches </a:t>
            </a:r>
            <a:r>
              <a:rPr lang="en-US" sz="2800" dirty="0">
                <a:solidFill>
                  <a:schemeClr val="tx1"/>
                </a:solidFill>
                <a:latin typeface="Arimo"/>
                <a:ea typeface="Arimo"/>
                <a:cs typeface="Arimo"/>
                <a:sym typeface="Arimo"/>
              </a:rPr>
              <a:t>on the scalp</a:t>
            </a:r>
          </a:p>
          <a:p>
            <a:pPr marL="914400" lvl="1" indent="-368300" algn="l" rtl="0">
              <a:spcBef>
                <a:spcPts val="0"/>
              </a:spcBef>
              <a:spcAft>
                <a:spcPts val="0"/>
              </a:spcAft>
              <a:buClr>
                <a:schemeClr val="dk1"/>
              </a:buClr>
              <a:buSzPts val="2200"/>
              <a:buFont typeface="Arimo"/>
              <a:buChar char="○"/>
            </a:pPr>
            <a:endParaRPr sz="2800" dirty="0">
              <a:solidFill>
                <a:schemeClr val="tx1"/>
              </a:solidFill>
              <a:latin typeface="Arimo"/>
              <a:ea typeface="Arimo"/>
              <a:cs typeface="Arimo"/>
              <a:sym typeface="Arimo"/>
            </a:endParaRPr>
          </a:p>
          <a:p>
            <a:pPr marL="457200" lvl="0" indent="-368300" algn="l" rtl="0">
              <a:spcBef>
                <a:spcPts val="0"/>
              </a:spcBef>
              <a:spcAft>
                <a:spcPts val="0"/>
              </a:spcAft>
              <a:buClr>
                <a:schemeClr val="dk1"/>
              </a:buClr>
              <a:buSzPts val="2200"/>
              <a:buChar char="●"/>
            </a:pPr>
            <a:r>
              <a:rPr lang="en-US" sz="3200" b="1" dirty="0">
                <a:solidFill>
                  <a:schemeClr val="tx1"/>
                </a:solidFill>
                <a:latin typeface="Arimo"/>
                <a:ea typeface="Arimo"/>
                <a:cs typeface="Arimo"/>
                <a:sym typeface="Arimo"/>
              </a:rPr>
              <a:t>Significance</a:t>
            </a:r>
            <a:r>
              <a:rPr lang="en-US" sz="3200" dirty="0">
                <a:solidFill>
                  <a:schemeClr val="tx1"/>
                </a:solidFill>
                <a:latin typeface="Arimo"/>
                <a:ea typeface="Arimo"/>
                <a:cs typeface="Arimo"/>
                <a:sym typeface="Arimo"/>
              </a:rPr>
              <a:t>:</a:t>
            </a:r>
            <a:endParaRPr sz="3200" dirty="0">
              <a:solidFill>
                <a:schemeClr val="tx1"/>
              </a:solidFill>
              <a:latin typeface="Arimo"/>
              <a:ea typeface="Arimo"/>
              <a:cs typeface="Arimo"/>
              <a:sym typeface="Arimo"/>
            </a:endParaRPr>
          </a:p>
          <a:p>
            <a:pPr marL="914400" lvl="1" indent="-368300" algn="l" rtl="0">
              <a:spcBef>
                <a:spcPts val="0"/>
              </a:spcBef>
              <a:spcAft>
                <a:spcPts val="0"/>
              </a:spcAft>
              <a:buClr>
                <a:schemeClr val="dk1"/>
              </a:buClr>
              <a:buSzPts val="2200"/>
              <a:buFont typeface="Arimo"/>
              <a:buChar char="○"/>
            </a:pPr>
            <a:r>
              <a:rPr lang="en-US" sz="2800" dirty="0">
                <a:solidFill>
                  <a:schemeClr val="tx1"/>
                </a:solidFill>
                <a:latin typeface="Arimo"/>
                <a:ea typeface="Arimo"/>
                <a:cs typeface="Arimo"/>
                <a:sym typeface="Arimo"/>
              </a:rPr>
              <a:t>Frequently observed in </a:t>
            </a:r>
            <a:r>
              <a:rPr lang="en-US" sz="2800" dirty="0">
                <a:solidFill>
                  <a:srgbClr val="0000FF"/>
                </a:solidFill>
                <a:latin typeface="Arimo"/>
                <a:ea typeface="Arimo"/>
                <a:cs typeface="Arimo"/>
                <a:sym typeface="Arimo"/>
              </a:rPr>
              <a:t>Indian infants </a:t>
            </a:r>
            <a:r>
              <a:rPr lang="en-US" sz="2800" dirty="0">
                <a:solidFill>
                  <a:schemeClr val="tx1"/>
                </a:solidFill>
                <a:latin typeface="Arimo"/>
                <a:ea typeface="Arimo"/>
                <a:cs typeface="Arimo"/>
                <a:sym typeface="Arimo"/>
              </a:rPr>
              <a:t>due to climatic and environmental factors</a:t>
            </a:r>
            <a:endParaRPr sz="2800" dirty="0">
              <a:solidFill>
                <a:schemeClr val="tx1"/>
              </a:solidFill>
              <a:latin typeface="Arimo"/>
              <a:ea typeface="Arimo"/>
              <a:cs typeface="Arimo"/>
              <a:sym typeface="Arimo"/>
            </a:endParaRPr>
          </a:p>
          <a:p>
            <a:pPr marL="914400" lvl="1" indent="-368300" algn="l" rtl="0">
              <a:spcBef>
                <a:spcPts val="0"/>
              </a:spcBef>
              <a:spcAft>
                <a:spcPts val="0"/>
              </a:spcAft>
              <a:buClr>
                <a:schemeClr val="dk1"/>
              </a:buClr>
              <a:buSzPts val="2200"/>
              <a:buFont typeface="Arimo"/>
              <a:buChar char="○"/>
            </a:pPr>
            <a:r>
              <a:rPr lang="en-US" sz="2800" dirty="0">
                <a:solidFill>
                  <a:schemeClr val="tx1"/>
                </a:solidFill>
                <a:latin typeface="Arimo"/>
                <a:ea typeface="Arimo"/>
                <a:cs typeface="Arimo"/>
                <a:sym typeface="Arimo"/>
              </a:rPr>
              <a:t>Importance of </a:t>
            </a:r>
            <a:r>
              <a:rPr lang="en-US" sz="2800" dirty="0">
                <a:solidFill>
                  <a:srgbClr val="0000FF"/>
                </a:solidFill>
                <a:latin typeface="Arimo"/>
                <a:ea typeface="Arimo"/>
                <a:cs typeface="Arimo"/>
                <a:sym typeface="Arimo"/>
              </a:rPr>
              <a:t>proper management </a:t>
            </a:r>
            <a:r>
              <a:rPr lang="en-US" sz="2800" dirty="0">
                <a:solidFill>
                  <a:schemeClr val="tx1"/>
                </a:solidFill>
                <a:latin typeface="Arimo"/>
                <a:ea typeface="Arimo"/>
                <a:cs typeface="Arimo"/>
                <a:sym typeface="Arimo"/>
              </a:rPr>
              <a:t>to prevent complications and discomfort</a:t>
            </a:r>
            <a:endParaRPr sz="3200" dirty="0">
              <a:solidFill>
                <a:schemeClr val="tx1"/>
              </a:solidFill>
              <a:latin typeface="Arimo"/>
              <a:ea typeface="Arimo"/>
              <a:cs typeface="Arimo"/>
              <a:sym typeface="Arimo"/>
            </a:endParaRPr>
          </a:p>
          <a:p>
            <a:pPr marL="914400" lvl="0" indent="-596900" algn="l" rtl="0">
              <a:spcBef>
                <a:spcPts val="0"/>
              </a:spcBef>
              <a:spcAft>
                <a:spcPts val="0"/>
              </a:spcAft>
              <a:buClr>
                <a:schemeClr val="dk1"/>
              </a:buClr>
              <a:buSzPts val="2200"/>
              <a:buChar char="●"/>
            </a:pPr>
            <a:r>
              <a:rPr lang="en-US" sz="3200" b="1" dirty="0">
                <a:solidFill>
                  <a:schemeClr val="tx1"/>
                </a:solidFill>
                <a:latin typeface="Arimo"/>
                <a:ea typeface="Arimo"/>
                <a:cs typeface="Arimo"/>
                <a:sym typeface="Arimo"/>
              </a:rPr>
              <a:t>Incidence</a:t>
            </a:r>
            <a:r>
              <a:rPr lang="en-US" sz="3200" dirty="0">
                <a:solidFill>
                  <a:schemeClr val="tx1"/>
                </a:solidFill>
                <a:latin typeface="Arimo"/>
                <a:ea typeface="Arimo"/>
                <a:cs typeface="Arimo"/>
                <a:sym typeface="Arimo"/>
              </a:rPr>
              <a:t>:</a:t>
            </a:r>
            <a:endParaRPr sz="3200" dirty="0">
              <a:solidFill>
                <a:schemeClr val="tx1"/>
              </a:solidFill>
              <a:latin typeface="Arimo"/>
              <a:ea typeface="Arimo"/>
              <a:cs typeface="Arimo"/>
              <a:sym typeface="Arimo"/>
            </a:endParaRPr>
          </a:p>
          <a:p>
            <a:pPr marL="1828800" lvl="1" indent="-596900" algn="l" rtl="0">
              <a:spcBef>
                <a:spcPts val="0"/>
              </a:spcBef>
              <a:spcAft>
                <a:spcPts val="0"/>
              </a:spcAft>
              <a:buClr>
                <a:schemeClr val="dk1"/>
              </a:buClr>
              <a:buSzPts val="2200"/>
              <a:buFont typeface="Arimo"/>
              <a:buChar char="○"/>
            </a:pPr>
            <a:r>
              <a:rPr lang="en-US" sz="2800" dirty="0">
                <a:solidFill>
                  <a:schemeClr val="tx1"/>
                </a:solidFill>
                <a:latin typeface="Arimo"/>
                <a:ea typeface="Arimo"/>
                <a:cs typeface="Arimo"/>
                <a:sym typeface="Arimo"/>
              </a:rPr>
              <a:t>Affects a </a:t>
            </a:r>
            <a:r>
              <a:rPr lang="en-US" sz="2800" dirty="0">
                <a:solidFill>
                  <a:srgbClr val="0000FF"/>
                </a:solidFill>
                <a:latin typeface="Arimo"/>
                <a:ea typeface="Arimo"/>
                <a:cs typeface="Arimo"/>
                <a:sym typeface="Arimo"/>
              </a:rPr>
              <a:t>significant percentage </a:t>
            </a:r>
            <a:r>
              <a:rPr lang="en-US" sz="2800" dirty="0">
                <a:solidFill>
                  <a:schemeClr val="tx1"/>
                </a:solidFill>
                <a:latin typeface="Arimo"/>
                <a:ea typeface="Arimo"/>
                <a:cs typeface="Arimo"/>
                <a:sym typeface="Arimo"/>
              </a:rPr>
              <a:t>of infants within the </a:t>
            </a:r>
            <a:r>
              <a:rPr lang="en-US" sz="2800" dirty="0">
                <a:solidFill>
                  <a:srgbClr val="0000FF"/>
                </a:solidFill>
                <a:latin typeface="Arimo"/>
                <a:ea typeface="Arimo"/>
                <a:cs typeface="Arimo"/>
                <a:sym typeface="Arimo"/>
              </a:rPr>
              <a:t>first few months of life</a:t>
            </a:r>
            <a:endParaRPr sz="2800" dirty="0">
              <a:solidFill>
                <a:srgbClr val="0000FF"/>
              </a:solidFill>
              <a:latin typeface="Arimo"/>
              <a:ea typeface="Arimo"/>
              <a:cs typeface="Arimo"/>
              <a:sym typeface="Arimo"/>
            </a:endParaRPr>
          </a:p>
          <a:p>
            <a:pPr marL="914400" lvl="0" indent="-596900" algn="l" rtl="0">
              <a:spcBef>
                <a:spcPts val="0"/>
              </a:spcBef>
              <a:spcAft>
                <a:spcPts val="0"/>
              </a:spcAft>
              <a:buClr>
                <a:schemeClr val="dk1"/>
              </a:buClr>
              <a:buSzPts val="2200"/>
              <a:buChar char="●"/>
            </a:pPr>
            <a:r>
              <a:rPr lang="en-US" sz="3200" b="1" dirty="0">
                <a:solidFill>
                  <a:schemeClr val="tx1"/>
                </a:solidFill>
                <a:latin typeface="Arimo"/>
                <a:ea typeface="Arimo"/>
                <a:cs typeface="Arimo"/>
                <a:sym typeface="Arimo"/>
              </a:rPr>
              <a:t>Impact</a:t>
            </a:r>
            <a:r>
              <a:rPr lang="en-US" sz="2800" dirty="0">
                <a:solidFill>
                  <a:schemeClr val="tx1"/>
                </a:solidFill>
                <a:latin typeface="Arimo"/>
                <a:ea typeface="Arimo"/>
                <a:cs typeface="Arimo"/>
                <a:sym typeface="Arimo"/>
              </a:rPr>
              <a:t>:</a:t>
            </a:r>
            <a:endParaRPr sz="2800" dirty="0">
              <a:solidFill>
                <a:schemeClr val="tx1"/>
              </a:solidFill>
              <a:latin typeface="Arimo"/>
              <a:ea typeface="Arimo"/>
              <a:cs typeface="Arimo"/>
              <a:sym typeface="Arimo"/>
            </a:endParaRPr>
          </a:p>
          <a:p>
            <a:pPr marL="1828800" lvl="1" indent="-596900" algn="l" rtl="0">
              <a:spcBef>
                <a:spcPts val="0"/>
              </a:spcBef>
              <a:spcAft>
                <a:spcPts val="0"/>
              </a:spcAft>
              <a:buClr>
                <a:schemeClr val="dk1"/>
              </a:buClr>
              <a:buSzPts val="2200"/>
              <a:buFont typeface="Arimo"/>
              <a:buChar char="○"/>
            </a:pPr>
            <a:r>
              <a:rPr lang="en-US" sz="2800" dirty="0">
                <a:solidFill>
                  <a:schemeClr val="tx1"/>
                </a:solidFill>
                <a:latin typeface="Arimo"/>
                <a:ea typeface="Arimo"/>
                <a:cs typeface="Arimo"/>
                <a:sym typeface="Arimo"/>
              </a:rPr>
              <a:t>Causes </a:t>
            </a:r>
            <a:r>
              <a:rPr lang="en-US" sz="2800" dirty="0">
                <a:solidFill>
                  <a:srgbClr val="0000FF"/>
                </a:solidFill>
                <a:latin typeface="Arimo"/>
                <a:ea typeface="Arimo"/>
                <a:cs typeface="Arimo"/>
                <a:sym typeface="Arimo"/>
              </a:rPr>
              <a:t>aesthetic concerns </a:t>
            </a:r>
            <a:r>
              <a:rPr lang="en-US" sz="2800" dirty="0">
                <a:solidFill>
                  <a:schemeClr val="tx1"/>
                </a:solidFill>
                <a:latin typeface="Arimo"/>
                <a:ea typeface="Arimo"/>
                <a:cs typeface="Arimo"/>
                <a:sym typeface="Arimo"/>
              </a:rPr>
              <a:t>and potential discomfort if left untreated</a:t>
            </a:r>
            <a:endParaRPr sz="2800" dirty="0">
              <a:solidFill>
                <a:schemeClr val="tx1"/>
              </a:solidFill>
              <a:latin typeface="Arimo"/>
              <a:ea typeface="Arimo"/>
              <a:cs typeface="Arimo"/>
              <a:sym typeface="Arimo"/>
            </a:endParaRPr>
          </a:p>
          <a:p>
            <a:pPr marL="457200" lvl="0" indent="0" algn="l" rtl="0">
              <a:lnSpc>
                <a:spcPct val="100000"/>
              </a:lnSpc>
              <a:spcBef>
                <a:spcPts val="2400"/>
              </a:spcBef>
              <a:spcAft>
                <a:spcPts val="0"/>
              </a:spcAft>
              <a:buNone/>
            </a:pPr>
            <a:endParaRPr sz="3200" b="1" dirty="0">
              <a:solidFill>
                <a:schemeClr val="dk2"/>
              </a:solidFill>
              <a:latin typeface="Arimo"/>
              <a:ea typeface="Arimo"/>
              <a:cs typeface="Arimo"/>
              <a:sym typeface="Arimo"/>
            </a:endParaRPr>
          </a:p>
        </p:txBody>
      </p:sp>
      <p:sp>
        <p:nvSpPr>
          <p:cNvPr id="190" name="Google Shape;190;p27"/>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2</a:t>
            </a:r>
            <a:endParaRPr lang="en-US" dirty="0"/>
          </a:p>
        </p:txBody>
      </p:sp>
      <p:pic>
        <p:nvPicPr>
          <p:cNvPr id="191" name="Google Shape;191;p27"/>
          <p:cNvPicPr preferRelativeResize="0"/>
          <p:nvPr/>
        </p:nvPicPr>
        <p:blipFill rotWithShape="1">
          <a:blip r:embed="rId4">
            <a:alphaModFix/>
            <a:extLst>
              <a:ext uri="{BEBA8EAE-BF5A-486C-A8C5-ECC9F3942E4B}">
                <a14:imgProps xmlns:a14="http://schemas.microsoft.com/office/drawing/2010/main">
                  <a14:imgLayer r:embed="rId5">
                    <a14:imgEffect>
                      <a14:brightnessContrast contrast="20000"/>
                    </a14:imgEffect>
                  </a14:imgLayer>
                </a14:imgProps>
              </a:ext>
            </a:extLst>
          </a:blip>
          <a:srcRect r="22528" b="-1801"/>
          <a:stretch/>
        </p:blipFill>
        <p:spPr>
          <a:xfrm>
            <a:off x="12461929" y="2752171"/>
            <a:ext cx="5524972" cy="5360671"/>
          </a:xfrm>
          <a:prstGeom prst="rect">
            <a:avLst/>
          </a:prstGeom>
          <a:noFill/>
          <a:ln>
            <a:noFill/>
          </a:ln>
        </p:spPr>
      </p:pic>
      <p:sp>
        <p:nvSpPr>
          <p:cNvPr id="2" name="Slide Number Placeholder 1">
            <a:extLst>
              <a:ext uri="{FF2B5EF4-FFF2-40B4-BE49-F238E27FC236}">
                <a16:creationId xmlns:a16="http://schemas.microsoft.com/office/drawing/2014/main" id="{9C58BBA8-28D8-00A4-608A-DB6B367729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199"/>
        <p:cNvGrpSpPr/>
        <p:nvPr/>
      </p:nvGrpSpPr>
      <p:grpSpPr>
        <a:xfrm>
          <a:off x="0" y="0"/>
          <a:ext cx="0" cy="0"/>
          <a:chOff x="0" y="0"/>
          <a:chExt cx="0" cy="0"/>
        </a:xfrm>
      </p:grpSpPr>
      <p:sp>
        <p:nvSpPr>
          <p:cNvPr id="200" name="Google Shape;200;p28"/>
          <p:cNvSpPr txBox="1"/>
          <p:nvPr/>
        </p:nvSpPr>
        <p:spPr>
          <a:xfrm>
            <a:off x="901850" y="-33462"/>
            <a:ext cx="15681000" cy="2742289"/>
          </a:xfrm>
          <a:prstGeom prst="rect">
            <a:avLst/>
          </a:prstGeom>
          <a:noFill/>
          <a:ln>
            <a:noFill/>
          </a:ln>
        </p:spPr>
        <p:txBody>
          <a:bodyPr spcFirstLastPara="1" wrap="square" lIns="0" tIns="0" rIns="0" bIns="0" anchor="t" anchorCtr="0">
            <a:spAutoFit/>
          </a:bodyPr>
          <a:lstStyle/>
          <a:p>
            <a:pPr marL="0" lvl="0" indent="0" algn="l" rtl="0">
              <a:lnSpc>
                <a:spcPct val="115000"/>
              </a:lnSpc>
              <a:spcBef>
                <a:spcPts val="2800"/>
              </a:spcBef>
              <a:spcAft>
                <a:spcPts val="0"/>
              </a:spcAft>
              <a:buClr>
                <a:schemeClr val="dk1"/>
              </a:buClr>
              <a:buSzPts val="2200"/>
              <a:buFont typeface="Arial"/>
              <a:buNone/>
            </a:pPr>
            <a:r>
              <a:rPr lang="en-US" sz="6800" b="1" dirty="0">
                <a:solidFill>
                  <a:srgbClr val="F37221"/>
                </a:solidFill>
                <a:latin typeface="Alice"/>
                <a:ea typeface="Alice"/>
                <a:cs typeface="Alice"/>
                <a:sym typeface="Alice"/>
              </a:rPr>
              <a:t>              </a:t>
            </a:r>
            <a:r>
              <a:rPr lang="en-US" sz="6000" b="1" dirty="0">
                <a:solidFill>
                  <a:srgbClr val="F37221"/>
                </a:solidFill>
                <a:latin typeface="+mj-lt"/>
                <a:ea typeface="Alice"/>
                <a:cs typeface="Alice"/>
                <a:sym typeface="Alice"/>
              </a:rPr>
              <a:t>Causes and Risk Factors</a:t>
            </a:r>
            <a:endParaRPr sz="6800" b="1" dirty="0">
              <a:solidFill>
                <a:srgbClr val="F37221"/>
              </a:solidFill>
              <a:latin typeface="+mj-lt"/>
              <a:ea typeface="Alice"/>
              <a:cs typeface="Alice"/>
              <a:sym typeface="Alice"/>
            </a:endParaRPr>
          </a:p>
          <a:p>
            <a:pPr marL="0" lvl="0" indent="0" algn="l" rtl="0">
              <a:lnSpc>
                <a:spcPct val="100000"/>
              </a:lnSpc>
              <a:spcBef>
                <a:spcPts val="800"/>
              </a:spcBef>
              <a:spcAft>
                <a:spcPts val="0"/>
              </a:spcAft>
              <a:buSzPts val="1200"/>
              <a:buNone/>
            </a:pPr>
            <a:endParaRPr sz="7000" b="1" dirty="0">
              <a:solidFill>
                <a:srgbClr val="F37221"/>
              </a:solidFill>
              <a:latin typeface="Alice"/>
              <a:ea typeface="Alice"/>
              <a:cs typeface="Alice"/>
              <a:sym typeface="Alice"/>
            </a:endParaRPr>
          </a:p>
        </p:txBody>
      </p:sp>
      <p:sp>
        <p:nvSpPr>
          <p:cNvPr id="202" name="Google Shape;202;p28"/>
          <p:cNvSpPr txBox="1"/>
          <p:nvPr/>
        </p:nvSpPr>
        <p:spPr>
          <a:xfrm>
            <a:off x="1110050" y="1507803"/>
            <a:ext cx="15472800" cy="7879100"/>
          </a:xfrm>
          <a:prstGeom prst="rect">
            <a:avLst/>
          </a:prstGeom>
          <a:noFill/>
          <a:ln>
            <a:solidFill>
              <a:schemeClr val="tx1"/>
            </a:solidFill>
          </a:ln>
        </p:spPr>
        <p:txBody>
          <a:bodyPr spcFirstLastPara="1" wrap="square" lIns="91450" tIns="91450" rIns="91450" bIns="91450" anchor="t" anchorCtr="0">
            <a:spAutoFit/>
          </a:bodyPr>
          <a:lstStyle/>
          <a:p>
            <a:pPr marL="914400" lvl="0" indent="-596900" algn="l" rtl="0">
              <a:lnSpc>
                <a:spcPct val="100000"/>
              </a:lnSpc>
              <a:spcBef>
                <a:spcPts val="2400"/>
              </a:spcBef>
              <a:spcAft>
                <a:spcPts val="0"/>
              </a:spcAft>
              <a:buClr>
                <a:schemeClr val="dk1"/>
              </a:buClr>
              <a:buSzPts val="2200"/>
              <a:buChar char="●"/>
            </a:pPr>
            <a:r>
              <a:rPr lang="en-US" sz="3400" b="1" dirty="0">
                <a:solidFill>
                  <a:srgbClr val="0000FF"/>
                </a:solidFill>
                <a:latin typeface="Arimo"/>
                <a:ea typeface="Arimo"/>
                <a:cs typeface="Arimo"/>
                <a:sym typeface="Arimo"/>
              </a:rPr>
              <a:t>Overproduction of Sebum</a:t>
            </a:r>
            <a:r>
              <a:rPr lang="en-US" sz="3400" dirty="0">
                <a:solidFill>
                  <a:srgbClr val="0000FF"/>
                </a:solidFill>
                <a:latin typeface="Arimo"/>
                <a:ea typeface="Arimo"/>
                <a:cs typeface="Arimo"/>
                <a:sym typeface="Arimo"/>
              </a:rPr>
              <a:t>:</a:t>
            </a:r>
            <a:endParaRPr sz="3400" dirty="0">
              <a:solidFill>
                <a:srgbClr val="0000FF"/>
              </a:solidFill>
              <a:latin typeface="Arimo"/>
              <a:ea typeface="Arimo"/>
              <a:cs typeface="Arimo"/>
              <a:sym typeface="Arimo"/>
            </a:endParaRPr>
          </a:p>
          <a:p>
            <a:pPr marL="1828800" lvl="1" indent="-596900" algn="l" rtl="0">
              <a:lnSpc>
                <a:spcPct val="100000"/>
              </a:lnSpc>
              <a:spcBef>
                <a:spcPts val="2400"/>
              </a:spcBef>
              <a:spcAft>
                <a:spcPts val="0"/>
              </a:spcAft>
              <a:buClr>
                <a:schemeClr val="dk1"/>
              </a:buClr>
              <a:buSzPts val="2200"/>
              <a:buFont typeface="Arimo"/>
              <a:buChar char="○"/>
            </a:pPr>
            <a:r>
              <a:rPr lang="en-US" sz="3400" dirty="0">
                <a:solidFill>
                  <a:schemeClr val="tx1"/>
                </a:solidFill>
                <a:latin typeface="Arimo"/>
                <a:ea typeface="Arimo"/>
                <a:cs typeface="Arimo"/>
                <a:sym typeface="Arimo"/>
              </a:rPr>
              <a:t>Overactive sebaceous glands produce excess sebum, leading to greasy scales</a:t>
            </a:r>
            <a:endParaRPr sz="3400" dirty="0">
              <a:solidFill>
                <a:schemeClr val="tx1"/>
              </a:solidFill>
              <a:latin typeface="Arimo"/>
              <a:ea typeface="Arimo"/>
              <a:cs typeface="Arimo"/>
              <a:sym typeface="Arimo"/>
            </a:endParaRPr>
          </a:p>
          <a:p>
            <a:pPr marL="914400" lvl="0" indent="-596900" algn="l" rtl="0">
              <a:lnSpc>
                <a:spcPct val="100000"/>
              </a:lnSpc>
              <a:spcBef>
                <a:spcPts val="2400"/>
              </a:spcBef>
              <a:spcAft>
                <a:spcPts val="0"/>
              </a:spcAft>
              <a:buClr>
                <a:schemeClr val="dk1"/>
              </a:buClr>
              <a:buSzPts val="2200"/>
              <a:buChar char="●"/>
            </a:pPr>
            <a:r>
              <a:rPr lang="en-US" sz="3400" b="1" dirty="0">
                <a:solidFill>
                  <a:srgbClr val="0000FF"/>
                </a:solidFill>
                <a:latin typeface="Arimo"/>
                <a:ea typeface="Arimo"/>
                <a:cs typeface="Arimo"/>
                <a:sym typeface="Arimo"/>
              </a:rPr>
              <a:t>Malassezia Yeast</a:t>
            </a:r>
            <a:r>
              <a:rPr lang="en-US" sz="3400" dirty="0">
                <a:solidFill>
                  <a:srgbClr val="0000FF"/>
                </a:solidFill>
                <a:latin typeface="Arimo"/>
                <a:ea typeface="Arimo"/>
                <a:cs typeface="Arimo"/>
                <a:sym typeface="Arimo"/>
              </a:rPr>
              <a:t>:</a:t>
            </a:r>
            <a:endParaRPr sz="3400" dirty="0">
              <a:solidFill>
                <a:srgbClr val="0000FF"/>
              </a:solidFill>
              <a:latin typeface="Arimo"/>
              <a:ea typeface="Arimo"/>
              <a:cs typeface="Arimo"/>
              <a:sym typeface="Arimo"/>
            </a:endParaRPr>
          </a:p>
          <a:p>
            <a:pPr marL="1828800" lvl="1" indent="-596900" algn="l" rtl="0">
              <a:lnSpc>
                <a:spcPct val="100000"/>
              </a:lnSpc>
              <a:spcBef>
                <a:spcPts val="2400"/>
              </a:spcBef>
              <a:spcAft>
                <a:spcPts val="0"/>
              </a:spcAft>
              <a:buClr>
                <a:schemeClr val="dk1"/>
              </a:buClr>
              <a:buSzPts val="2200"/>
              <a:buFont typeface="Arimo"/>
              <a:buChar char="○"/>
            </a:pPr>
            <a:r>
              <a:rPr lang="en-US" sz="3400" dirty="0">
                <a:solidFill>
                  <a:schemeClr val="tx1"/>
                </a:solidFill>
                <a:latin typeface="Arimo"/>
                <a:ea typeface="Arimo"/>
                <a:cs typeface="Arimo"/>
                <a:sym typeface="Arimo"/>
              </a:rPr>
              <a:t>Presence of Malassezia yeast on the skin contributes to the condition</a:t>
            </a:r>
            <a:endParaRPr sz="3400" dirty="0">
              <a:solidFill>
                <a:schemeClr val="tx1"/>
              </a:solidFill>
              <a:latin typeface="Arimo"/>
              <a:ea typeface="Arimo"/>
              <a:cs typeface="Arimo"/>
              <a:sym typeface="Arimo"/>
            </a:endParaRPr>
          </a:p>
          <a:p>
            <a:pPr marL="914400" lvl="0" indent="-596900" algn="l" rtl="0">
              <a:lnSpc>
                <a:spcPct val="100000"/>
              </a:lnSpc>
              <a:spcBef>
                <a:spcPts val="2400"/>
              </a:spcBef>
              <a:spcAft>
                <a:spcPts val="0"/>
              </a:spcAft>
              <a:buClr>
                <a:schemeClr val="dk1"/>
              </a:buClr>
              <a:buSzPts val="2200"/>
              <a:buChar char="●"/>
            </a:pPr>
            <a:r>
              <a:rPr lang="en-US" sz="3400" b="1" dirty="0">
                <a:solidFill>
                  <a:srgbClr val="0000FF"/>
                </a:solidFill>
                <a:latin typeface="Arimo"/>
                <a:ea typeface="Arimo"/>
                <a:cs typeface="Arimo"/>
                <a:sym typeface="Arimo"/>
              </a:rPr>
              <a:t>Hormonal Factors</a:t>
            </a:r>
            <a:r>
              <a:rPr lang="en-US" sz="3400" dirty="0">
                <a:solidFill>
                  <a:srgbClr val="0000FF"/>
                </a:solidFill>
                <a:latin typeface="Arimo"/>
                <a:ea typeface="Arimo"/>
                <a:cs typeface="Arimo"/>
                <a:sym typeface="Arimo"/>
              </a:rPr>
              <a:t>:</a:t>
            </a:r>
            <a:endParaRPr sz="3400" dirty="0">
              <a:solidFill>
                <a:srgbClr val="0000FF"/>
              </a:solidFill>
              <a:latin typeface="Arimo"/>
              <a:ea typeface="Arimo"/>
              <a:cs typeface="Arimo"/>
              <a:sym typeface="Arimo"/>
            </a:endParaRPr>
          </a:p>
          <a:p>
            <a:pPr marL="1828800" lvl="1" indent="-596900" algn="l" rtl="0">
              <a:lnSpc>
                <a:spcPct val="100000"/>
              </a:lnSpc>
              <a:spcBef>
                <a:spcPts val="2400"/>
              </a:spcBef>
              <a:spcAft>
                <a:spcPts val="0"/>
              </a:spcAft>
              <a:buClr>
                <a:schemeClr val="dk1"/>
              </a:buClr>
              <a:buSzPts val="2200"/>
              <a:buFont typeface="Arimo"/>
              <a:buChar char="○"/>
            </a:pPr>
            <a:r>
              <a:rPr lang="en-US" sz="3400" dirty="0">
                <a:solidFill>
                  <a:schemeClr val="tx1"/>
                </a:solidFill>
                <a:latin typeface="Arimo"/>
                <a:ea typeface="Arimo"/>
                <a:cs typeface="Arimo"/>
                <a:sym typeface="Arimo"/>
              </a:rPr>
              <a:t>Maternal hormones in the baby’s body may trigger sebaceous gland activity</a:t>
            </a:r>
            <a:endParaRPr sz="3400" dirty="0">
              <a:solidFill>
                <a:schemeClr val="tx1"/>
              </a:solidFill>
              <a:latin typeface="Arimo"/>
              <a:ea typeface="Arimo"/>
              <a:cs typeface="Arimo"/>
              <a:sym typeface="Arimo"/>
            </a:endParaRPr>
          </a:p>
          <a:p>
            <a:pPr marL="914400" lvl="0" indent="-596900" algn="l" rtl="0">
              <a:lnSpc>
                <a:spcPct val="100000"/>
              </a:lnSpc>
              <a:spcBef>
                <a:spcPts val="2400"/>
              </a:spcBef>
              <a:spcAft>
                <a:spcPts val="0"/>
              </a:spcAft>
              <a:buClr>
                <a:schemeClr val="dk1"/>
              </a:buClr>
              <a:buSzPts val="2200"/>
              <a:buChar char="●"/>
            </a:pPr>
            <a:r>
              <a:rPr lang="en-US" sz="3400" b="1" dirty="0">
                <a:solidFill>
                  <a:srgbClr val="0000FF"/>
                </a:solidFill>
                <a:latin typeface="Arimo"/>
                <a:ea typeface="Arimo"/>
                <a:cs typeface="Arimo"/>
                <a:sym typeface="Arimo"/>
              </a:rPr>
              <a:t>Environmental Factors</a:t>
            </a:r>
            <a:r>
              <a:rPr lang="en-US" sz="3400" dirty="0">
                <a:solidFill>
                  <a:srgbClr val="0000FF"/>
                </a:solidFill>
                <a:latin typeface="Arimo"/>
                <a:ea typeface="Arimo"/>
                <a:cs typeface="Arimo"/>
                <a:sym typeface="Arimo"/>
              </a:rPr>
              <a:t>:</a:t>
            </a:r>
            <a:endParaRPr sz="3400" dirty="0">
              <a:solidFill>
                <a:srgbClr val="0000FF"/>
              </a:solidFill>
              <a:latin typeface="Arimo"/>
              <a:ea typeface="Arimo"/>
              <a:cs typeface="Arimo"/>
              <a:sym typeface="Arimo"/>
            </a:endParaRPr>
          </a:p>
          <a:p>
            <a:pPr marL="1828800" lvl="1" indent="-596900" algn="l" rtl="0">
              <a:lnSpc>
                <a:spcPct val="100000"/>
              </a:lnSpc>
              <a:spcBef>
                <a:spcPts val="2400"/>
              </a:spcBef>
              <a:spcAft>
                <a:spcPts val="0"/>
              </a:spcAft>
              <a:buClr>
                <a:schemeClr val="dk1"/>
              </a:buClr>
              <a:buSzPts val="2200"/>
              <a:buChar char="○"/>
            </a:pPr>
            <a:r>
              <a:rPr lang="en-US" sz="3400" dirty="0">
                <a:solidFill>
                  <a:schemeClr val="tx1"/>
                </a:solidFill>
                <a:latin typeface="Arimo"/>
                <a:ea typeface="Arimo"/>
                <a:cs typeface="Arimo"/>
                <a:sym typeface="Arimo"/>
              </a:rPr>
              <a:t>Humidity and heat can exacerbate the condition</a:t>
            </a:r>
            <a:endParaRPr sz="3400" dirty="0">
              <a:solidFill>
                <a:schemeClr val="tx1"/>
              </a:solidFill>
              <a:latin typeface="Arimo"/>
              <a:ea typeface="Arimo"/>
              <a:cs typeface="Arimo"/>
              <a:sym typeface="Arimo"/>
            </a:endParaRPr>
          </a:p>
        </p:txBody>
      </p:sp>
      <p:sp>
        <p:nvSpPr>
          <p:cNvPr id="203" name="Google Shape;203;p28"/>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3</a:t>
            </a:r>
            <a:endParaRPr lang="en-US" dirty="0"/>
          </a:p>
        </p:txBody>
      </p:sp>
      <p:sp>
        <p:nvSpPr>
          <p:cNvPr id="2" name="Slide Number Placeholder 1">
            <a:extLst>
              <a:ext uri="{FF2B5EF4-FFF2-40B4-BE49-F238E27FC236}">
                <a16:creationId xmlns:a16="http://schemas.microsoft.com/office/drawing/2014/main" id="{52E51A69-5BBF-B924-2680-72574D4DAD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11"/>
        <p:cNvGrpSpPr/>
        <p:nvPr/>
      </p:nvGrpSpPr>
      <p:grpSpPr>
        <a:xfrm>
          <a:off x="0" y="0"/>
          <a:ext cx="0" cy="0"/>
          <a:chOff x="0" y="0"/>
          <a:chExt cx="0" cy="0"/>
        </a:xfrm>
      </p:grpSpPr>
      <p:sp>
        <p:nvSpPr>
          <p:cNvPr id="212" name="Google Shape;212;p29"/>
          <p:cNvSpPr txBox="1"/>
          <p:nvPr/>
        </p:nvSpPr>
        <p:spPr>
          <a:xfrm>
            <a:off x="901850" y="275372"/>
            <a:ext cx="15681000" cy="1491690"/>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2800"/>
              </a:spcBef>
              <a:spcAft>
                <a:spcPts val="0"/>
              </a:spcAft>
              <a:buClr>
                <a:schemeClr val="dk1"/>
              </a:buClr>
              <a:buSzPts val="2200"/>
              <a:buFont typeface="Arial"/>
              <a:buNone/>
            </a:pPr>
            <a:r>
              <a:rPr lang="en-US" sz="6400" b="1" dirty="0">
                <a:solidFill>
                  <a:srgbClr val="F37221"/>
                </a:solidFill>
                <a:latin typeface="Alice"/>
                <a:ea typeface="Alice"/>
                <a:cs typeface="Alice"/>
                <a:sym typeface="Alice"/>
              </a:rPr>
              <a:t>          </a:t>
            </a:r>
            <a:r>
              <a:rPr lang="en-US" sz="6400" b="1" dirty="0">
                <a:solidFill>
                  <a:srgbClr val="F37221"/>
                </a:solidFill>
                <a:latin typeface="+mj-lt"/>
                <a:ea typeface="Alice"/>
                <a:cs typeface="Alice"/>
                <a:sym typeface="Alice"/>
              </a:rPr>
              <a:t>Symptoms and Diagnosis</a:t>
            </a:r>
            <a:endParaRPr sz="7000" b="1" dirty="0">
              <a:solidFill>
                <a:srgbClr val="F37221"/>
              </a:solidFill>
              <a:latin typeface="Alice"/>
              <a:ea typeface="Alice"/>
              <a:cs typeface="Alice"/>
              <a:sym typeface="Alice"/>
            </a:endParaRPr>
          </a:p>
        </p:txBody>
      </p:sp>
      <p:sp>
        <p:nvSpPr>
          <p:cNvPr id="214" name="Google Shape;214;p29"/>
          <p:cNvSpPr txBox="1"/>
          <p:nvPr/>
        </p:nvSpPr>
        <p:spPr>
          <a:xfrm>
            <a:off x="348960" y="1767753"/>
            <a:ext cx="12381000" cy="8494653"/>
          </a:xfrm>
          <a:prstGeom prst="rect">
            <a:avLst/>
          </a:prstGeom>
          <a:noFill/>
          <a:ln>
            <a:solidFill>
              <a:schemeClr val="tx1"/>
            </a:solidFill>
          </a:ln>
        </p:spPr>
        <p:txBody>
          <a:bodyPr spcFirstLastPara="1" wrap="square" lIns="91450" tIns="91450" rIns="91450" bIns="91450" anchor="t" anchorCtr="0">
            <a:spAutoFit/>
          </a:bodyPr>
          <a:lstStyle/>
          <a:p>
            <a:pPr marL="457200" lvl="0" indent="-368300" algn="l" rtl="0">
              <a:lnSpc>
                <a:spcPct val="150000"/>
              </a:lnSpc>
              <a:spcBef>
                <a:spcPts val="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Symptoms</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828800" lvl="3" indent="-368300" algn="l" rtl="0">
              <a:lnSpc>
                <a:spcPct val="150000"/>
              </a:lnSpc>
              <a:spcBef>
                <a:spcPts val="0"/>
              </a:spcBef>
              <a:spcAft>
                <a:spcPts val="0"/>
              </a:spcAft>
              <a:buClr>
                <a:schemeClr val="dk1"/>
              </a:buClr>
              <a:buSzPts val="2200"/>
              <a:buFont typeface="Arimo"/>
              <a:buChar char="●"/>
            </a:pPr>
            <a:r>
              <a:rPr lang="en-US" sz="3600" dirty="0">
                <a:solidFill>
                  <a:schemeClr val="tx1"/>
                </a:solidFill>
                <a:latin typeface="Arimo"/>
                <a:ea typeface="Arimo"/>
                <a:cs typeface="Arimo"/>
                <a:sym typeface="Arimo"/>
              </a:rPr>
              <a:t>Greasy, yellow or brown scales on the scalp</a:t>
            </a:r>
            <a:endParaRPr sz="3600" dirty="0">
              <a:solidFill>
                <a:schemeClr val="tx1"/>
              </a:solidFill>
              <a:latin typeface="Arimo"/>
              <a:ea typeface="Arimo"/>
              <a:cs typeface="Arimo"/>
              <a:sym typeface="Arimo"/>
            </a:endParaRPr>
          </a:p>
          <a:p>
            <a:pPr marL="1828800" lvl="3" indent="-368300" algn="l" rtl="0">
              <a:lnSpc>
                <a:spcPct val="150000"/>
              </a:lnSpc>
              <a:spcBef>
                <a:spcPts val="0"/>
              </a:spcBef>
              <a:spcAft>
                <a:spcPts val="0"/>
              </a:spcAft>
              <a:buClr>
                <a:schemeClr val="dk1"/>
              </a:buClr>
              <a:buSzPts val="2200"/>
              <a:buFont typeface="Arimo"/>
              <a:buChar char="●"/>
            </a:pPr>
            <a:r>
              <a:rPr lang="en-US" sz="3600" dirty="0">
                <a:solidFill>
                  <a:schemeClr val="tx1"/>
                </a:solidFill>
                <a:latin typeface="Arimo"/>
                <a:ea typeface="Arimo"/>
                <a:cs typeface="Arimo"/>
                <a:sym typeface="Arimo"/>
              </a:rPr>
              <a:t>Redness and possible mild inflammation</a:t>
            </a:r>
            <a:endParaRPr sz="3600" dirty="0">
              <a:solidFill>
                <a:schemeClr val="tx1"/>
              </a:solidFill>
              <a:latin typeface="Arimo"/>
              <a:ea typeface="Arimo"/>
              <a:cs typeface="Arimo"/>
              <a:sym typeface="Arimo"/>
            </a:endParaRPr>
          </a:p>
          <a:p>
            <a:pPr marL="1828800" lvl="3" indent="-368300" algn="l" rtl="0">
              <a:lnSpc>
                <a:spcPct val="150000"/>
              </a:lnSpc>
              <a:spcBef>
                <a:spcPts val="0"/>
              </a:spcBef>
              <a:spcAft>
                <a:spcPts val="0"/>
              </a:spcAft>
              <a:buClr>
                <a:schemeClr val="dk1"/>
              </a:buClr>
              <a:buSzPts val="2200"/>
              <a:buFont typeface="Arimo"/>
              <a:buChar char="●"/>
            </a:pPr>
            <a:r>
              <a:rPr lang="en-US" sz="3600" dirty="0">
                <a:solidFill>
                  <a:schemeClr val="tx1"/>
                </a:solidFill>
                <a:latin typeface="Arimo"/>
                <a:ea typeface="Arimo"/>
                <a:cs typeface="Arimo"/>
                <a:sym typeface="Arimo"/>
              </a:rPr>
              <a:t>Flaky skin that may extend to the face, neck, and diaper area</a:t>
            </a:r>
            <a:endParaRPr sz="3600" dirty="0">
              <a:solidFill>
                <a:schemeClr val="tx1"/>
              </a:solidFill>
              <a:latin typeface="Arimo"/>
              <a:ea typeface="Arimo"/>
              <a:cs typeface="Arimo"/>
              <a:sym typeface="Arimo"/>
            </a:endParaRPr>
          </a:p>
          <a:p>
            <a:pPr marL="457200" lvl="0" indent="-368300" algn="l" rtl="0">
              <a:lnSpc>
                <a:spcPct val="150000"/>
              </a:lnSpc>
              <a:spcBef>
                <a:spcPts val="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Diagnosis</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828800" lvl="3" indent="-368300" algn="l" rtl="0">
              <a:lnSpc>
                <a:spcPct val="150000"/>
              </a:lnSpc>
              <a:spcBef>
                <a:spcPts val="0"/>
              </a:spcBef>
              <a:spcAft>
                <a:spcPts val="0"/>
              </a:spcAft>
              <a:buClr>
                <a:schemeClr val="dk1"/>
              </a:buClr>
              <a:buSzPts val="2200"/>
              <a:buFont typeface="Arimo"/>
              <a:buChar char="●"/>
            </a:pPr>
            <a:r>
              <a:rPr lang="en-US" sz="3600" dirty="0">
                <a:solidFill>
                  <a:schemeClr val="tx1"/>
                </a:solidFill>
                <a:latin typeface="Arimo"/>
                <a:ea typeface="Arimo"/>
                <a:cs typeface="Arimo"/>
                <a:sym typeface="Arimo"/>
              </a:rPr>
              <a:t>Clinical examination</a:t>
            </a:r>
            <a:endParaRPr sz="3600" dirty="0">
              <a:solidFill>
                <a:schemeClr val="tx1"/>
              </a:solidFill>
              <a:latin typeface="Arimo"/>
              <a:ea typeface="Arimo"/>
              <a:cs typeface="Arimo"/>
              <a:sym typeface="Arimo"/>
            </a:endParaRPr>
          </a:p>
          <a:p>
            <a:pPr marL="1828800" lvl="3" indent="-368300" algn="l" rtl="0">
              <a:lnSpc>
                <a:spcPct val="150000"/>
              </a:lnSpc>
              <a:spcBef>
                <a:spcPts val="0"/>
              </a:spcBef>
              <a:spcAft>
                <a:spcPts val="0"/>
              </a:spcAft>
              <a:buClr>
                <a:schemeClr val="dk1"/>
              </a:buClr>
              <a:buSzPts val="2200"/>
              <a:buFont typeface="Arimo"/>
              <a:buChar char="●"/>
            </a:pPr>
            <a:r>
              <a:rPr lang="en-US" sz="3600" dirty="0">
                <a:solidFill>
                  <a:schemeClr val="tx1"/>
                </a:solidFill>
                <a:latin typeface="Arimo"/>
                <a:ea typeface="Arimo"/>
                <a:cs typeface="Arimo"/>
                <a:sym typeface="Arimo"/>
              </a:rPr>
              <a:t>Differential diagnosis to rule out other conditions like seborrheic dermatitis , atopic dermatitis or psoriasis</a:t>
            </a:r>
            <a:endParaRPr sz="3600" dirty="0">
              <a:solidFill>
                <a:schemeClr val="tx1"/>
              </a:solidFill>
              <a:latin typeface="Arimo"/>
              <a:ea typeface="Arimo"/>
              <a:cs typeface="Arimo"/>
              <a:sym typeface="Arimo"/>
            </a:endParaRPr>
          </a:p>
        </p:txBody>
      </p:sp>
      <p:sp>
        <p:nvSpPr>
          <p:cNvPr id="215" name="Google Shape;215;p29"/>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4</a:t>
            </a:r>
            <a:endParaRPr lang="en-US" dirty="0"/>
          </a:p>
        </p:txBody>
      </p:sp>
      <p:pic>
        <p:nvPicPr>
          <p:cNvPr id="216" name="Google Shape;216;p29"/>
          <p:cNvPicPr preferRelativeResize="0"/>
          <p:nvPr/>
        </p:nvPicPr>
        <p:blipFill rotWithShape="1">
          <a:blip r:embed="rId4">
            <a:alphaModFix/>
          </a:blip>
          <a:srcRect t="17396" b="8004"/>
          <a:stretch/>
        </p:blipFill>
        <p:spPr>
          <a:xfrm>
            <a:off x="13184372" y="2354900"/>
            <a:ext cx="4836178" cy="6831630"/>
          </a:xfrm>
          <a:prstGeom prst="rect">
            <a:avLst/>
          </a:prstGeom>
          <a:noFill/>
          <a:ln>
            <a:noFill/>
          </a:ln>
        </p:spPr>
      </p:pic>
      <p:sp>
        <p:nvSpPr>
          <p:cNvPr id="2" name="Slide Number Placeholder 1">
            <a:extLst>
              <a:ext uri="{FF2B5EF4-FFF2-40B4-BE49-F238E27FC236}">
                <a16:creationId xmlns:a16="http://schemas.microsoft.com/office/drawing/2014/main" id="{861D39C3-35A5-8E48-2019-AD586B798B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24"/>
        <p:cNvGrpSpPr/>
        <p:nvPr/>
      </p:nvGrpSpPr>
      <p:grpSpPr>
        <a:xfrm>
          <a:off x="0" y="0"/>
          <a:ext cx="0" cy="0"/>
          <a:chOff x="0" y="0"/>
          <a:chExt cx="0" cy="0"/>
        </a:xfrm>
      </p:grpSpPr>
      <p:sp>
        <p:nvSpPr>
          <p:cNvPr id="225" name="Google Shape;225;p30"/>
          <p:cNvSpPr txBox="1"/>
          <p:nvPr/>
        </p:nvSpPr>
        <p:spPr>
          <a:xfrm>
            <a:off x="901850" y="0"/>
            <a:ext cx="15681000" cy="1594283"/>
          </a:xfrm>
          <a:prstGeom prst="rect">
            <a:avLst/>
          </a:prstGeom>
          <a:noFill/>
          <a:ln>
            <a:noFill/>
          </a:ln>
        </p:spPr>
        <p:txBody>
          <a:bodyPr spcFirstLastPara="1" wrap="square" lIns="0" tIns="0" rIns="0" bIns="0" anchor="t" anchorCtr="0">
            <a:spAutoFit/>
          </a:bodyPr>
          <a:lstStyle/>
          <a:p>
            <a:pPr marL="0" lvl="0" indent="0" algn="l" rtl="0">
              <a:lnSpc>
                <a:spcPct val="115000"/>
              </a:lnSpc>
              <a:spcBef>
                <a:spcPts val="2800"/>
              </a:spcBef>
              <a:spcAft>
                <a:spcPts val="800"/>
              </a:spcAft>
              <a:buClr>
                <a:schemeClr val="dk1"/>
              </a:buClr>
              <a:buSzPts val="2200"/>
              <a:buFont typeface="Arial"/>
              <a:buNone/>
            </a:pPr>
            <a:r>
              <a:rPr lang="en-US" sz="6400" b="1" dirty="0">
                <a:solidFill>
                  <a:srgbClr val="F37221"/>
                </a:solidFill>
                <a:latin typeface="Alice"/>
                <a:ea typeface="Alice"/>
                <a:cs typeface="Alice"/>
                <a:sym typeface="Alice"/>
              </a:rPr>
              <a:t>    </a:t>
            </a:r>
            <a:r>
              <a:rPr lang="en-US" sz="6400" b="1" dirty="0">
                <a:solidFill>
                  <a:srgbClr val="F37221"/>
                </a:solidFill>
                <a:latin typeface="+mj-lt"/>
                <a:ea typeface="Alice"/>
                <a:cs typeface="Alice"/>
                <a:sym typeface="Alice"/>
              </a:rPr>
              <a:t>Step-by-Step Management Approach</a:t>
            </a:r>
            <a:endParaRPr sz="10200" b="1" dirty="0">
              <a:solidFill>
                <a:srgbClr val="F37221"/>
              </a:solidFill>
              <a:latin typeface="+mj-lt"/>
              <a:ea typeface="Alice"/>
              <a:cs typeface="Alice"/>
              <a:sym typeface="Alice"/>
            </a:endParaRPr>
          </a:p>
        </p:txBody>
      </p:sp>
      <p:sp>
        <p:nvSpPr>
          <p:cNvPr id="226" name="Google Shape;226;p30"/>
          <p:cNvSpPr txBox="1"/>
          <p:nvPr/>
        </p:nvSpPr>
        <p:spPr>
          <a:xfrm>
            <a:off x="1848061"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sp>
        <p:nvSpPr>
          <p:cNvPr id="227" name="Google Shape;227;p30"/>
          <p:cNvSpPr txBox="1"/>
          <p:nvPr/>
        </p:nvSpPr>
        <p:spPr>
          <a:xfrm>
            <a:off x="901850" y="1532755"/>
            <a:ext cx="17386150" cy="7447444"/>
          </a:xfrm>
          <a:prstGeom prst="rect">
            <a:avLst/>
          </a:prstGeom>
          <a:noFill/>
          <a:ln>
            <a:solidFill>
              <a:schemeClr val="tx1"/>
            </a:solidFill>
          </a:ln>
        </p:spPr>
        <p:txBody>
          <a:bodyPr spcFirstLastPara="1" wrap="square" lIns="91450" tIns="91450" rIns="91450" bIns="91450" anchor="t" anchorCtr="0">
            <a:spAutoFit/>
          </a:bodyPr>
          <a:lstStyle/>
          <a:p>
            <a:pPr marL="457200" lvl="0" indent="-463550" algn="l" rtl="0">
              <a:lnSpc>
                <a:spcPct val="115000"/>
              </a:lnSpc>
              <a:spcBef>
                <a:spcPts val="2400"/>
              </a:spcBef>
              <a:spcAft>
                <a:spcPts val="0"/>
              </a:spcAft>
              <a:buClr>
                <a:schemeClr val="dk1"/>
              </a:buClr>
              <a:buSzPts val="3700"/>
              <a:buChar char="●"/>
            </a:pPr>
            <a:r>
              <a:rPr lang="en-US" sz="3700" b="1" dirty="0">
                <a:solidFill>
                  <a:srgbClr val="0000FF"/>
                </a:solidFill>
                <a:latin typeface="Arimo"/>
                <a:ea typeface="Arimo"/>
                <a:cs typeface="Arimo"/>
                <a:sym typeface="Arimo"/>
              </a:rPr>
              <a:t>Gentle Washing</a:t>
            </a:r>
            <a:r>
              <a:rPr lang="en-US" sz="3700" dirty="0">
                <a:solidFill>
                  <a:srgbClr val="0000FF"/>
                </a:solidFill>
                <a:latin typeface="Arimo"/>
                <a:ea typeface="Arimo"/>
                <a:cs typeface="Arimo"/>
                <a:sym typeface="Arimo"/>
              </a:rPr>
              <a:t>:</a:t>
            </a:r>
            <a:endParaRPr sz="3700" dirty="0">
              <a:solidFill>
                <a:srgbClr val="0000FF"/>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Wash the baby’s scalp with a mild, baby shampoo</a:t>
            </a:r>
            <a:endParaRPr sz="3500" dirty="0">
              <a:solidFill>
                <a:schemeClr val="dk1"/>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Frequency: Daily or every other day to remove scales</a:t>
            </a:r>
            <a:endParaRPr sz="3500" dirty="0">
              <a:solidFill>
                <a:schemeClr val="dk1"/>
              </a:solidFill>
              <a:latin typeface="Arimo"/>
              <a:ea typeface="Arimo"/>
              <a:cs typeface="Arimo"/>
              <a:sym typeface="Arimo"/>
            </a:endParaRPr>
          </a:p>
          <a:p>
            <a:pPr marL="457200" lvl="0" indent="-463550" algn="l" rtl="0">
              <a:lnSpc>
                <a:spcPct val="115000"/>
              </a:lnSpc>
              <a:spcBef>
                <a:spcPts val="0"/>
              </a:spcBef>
              <a:spcAft>
                <a:spcPts val="0"/>
              </a:spcAft>
              <a:buClr>
                <a:schemeClr val="dk1"/>
              </a:buClr>
              <a:buSzPts val="3700"/>
              <a:buChar char="●"/>
            </a:pPr>
            <a:r>
              <a:rPr lang="en-US" sz="3700" b="1" dirty="0">
                <a:solidFill>
                  <a:srgbClr val="0000FF"/>
                </a:solidFill>
                <a:latin typeface="Arimo"/>
                <a:ea typeface="Arimo"/>
                <a:cs typeface="Arimo"/>
                <a:sym typeface="Arimo"/>
              </a:rPr>
              <a:t>Softening the Scales</a:t>
            </a:r>
            <a:r>
              <a:rPr lang="en-US" sz="3700" dirty="0">
                <a:solidFill>
                  <a:srgbClr val="0000FF"/>
                </a:solidFill>
                <a:latin typeface="Arimo"/>
                <a:ea typeface="Arimo"/>
                <a:cs typeface="Arimo"/>
                <a:sym typeface="Arimo"/>
              </a:rPr>
              <a:t>:</a:t>
            </a:r>
            <a:endParaRPr sz="3700" dirty="0">
              <a:solidFill>
                <a:srgbClr val="0000FF"/>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Apply mineral oil, baby oil, or petroleum jelly to soften the scales before washing</a:t>
            </a:r>
            <a:endParaRPr sz="3500" dirty="0">
              <a:solidFill>
                <a:schemeClr val="dk1"/>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Leave the oil on the scalp for 15-30 minutes before washing</a:t>
            </a:r>
            <a:endParaRPr sz="3500" dirty="0">
              <a:solidFill>
                <a:schemeClr val="dk1"/>
              </a:solidFill>
              <a:latin typeface="Arimo"/>
              <a:ea typeface="Arimo"/>
              <a:cs typeface="Arimo"/>
              <a:sym typeface="Arimo"/>
            </a:endParaRPr>
          </a:p>
          <a:p>
            <a:pPr marL="457200" lvl="0" indent="-463550" algn="l" rtl="0">
              <a:lnSpc>
                <a:spcPct val="115000"/>
              </a:lnSpc>
              <a:spcBef>
                <a:spcPts val="0"/>
              </a:spcBef>
              <a:spcAft>
                <a:spcPts val="0"/>
              </a:spcAft>
              <a:buClr>
                <a:schemeClr val="dk1"/>
              </a:buClr>
              <a:buSzPts val="3700"/>
              <a:buChar char="●"/>
            </a:pPr>
            <a:r>
              <a:rPr lang="en-US" sz="3700" b="1" dirty="0">
                <a:solidFill>
                  <a:srgbClr val="0000FF"/>
                </a:solidFill>
                <a:latin typeface="Arimo"/>
                <a:ea typeface="Arimo"/>
                <a:cs typeface="Arimo"/>
                <a:sym typeface="Arimo"/>
              </a:rPr>
              <a:t>Removal of  the Scales</a:t>
            </a:r>
            <a:r>
              <a:rPr lang="en-US" sz="3700" dirty="0">
                <a:solidFill>
                  <a:srgbClr val="0000FF"/>
                </a:solidFill>
                <a:latin typeface="Arimo"/>
                <a:ea typeface="Arimo"/>
                <a:cs typeface="Arimo"/>
                <a:sym typeface="Arimo"/>
              </a:rPr>
              <a:t>:</a:t>
            </a:r>
            <a:endParaRPr sz="3700" dirty="0">
              <a:solidFill>
                <a:srgbClr val="0000FF"/>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A soft cloth can be used to wipe out the scales</a:t>
            </a:r>
            <a:endParaRPr sz="3500" dirty="0">
              <a:solidFill>
                <a:schemeClr val="dk1"/>
              </a:solidFill>
              <a:latin typeface="Arimo"/>
              <a:ea typeface="Arimo"/>
              <a:cs typeface="Arimo"/>
              <a:sym typeface="Arimo"/>
            </a:endParaRPr>
          </a:p>
          <a:p>
            <a:pPr marL="457200" lvl="0" indent="-463550" algn="l" rtl="0">
              <a:lnSpc>
                <a:spcPct val="115000"/>
              </a:lnSpc>
              <a:spcBef>
                <a:spcPts val="0"/>
              </a:spcBef>
              <a:spcAft>
                <a:spcPts val="0"/>
              </a:spcAft>
              <a:buClr>
                <a:schemeClr val="dk1"/>
              </a:buClr>
              <a:buSzPts val="3700"/>
              <a:buChar char="●"/>
            </a:pPr>
            <a:r>
              <a:rPr lang="en-US" sz="3700" b="1" dirty="0">
                <a:solidFill>
                  <a:srgbClr val="0000FF"/>
                </a:solidFill>
                <a:latin typeface="Arimo"/>
                <a:ea typeface="Arimo"/>
                <a:cs typeface="Arimo"/>
                <a:sym typeface="Arimo"/>
              </a:rPr>
              <a:t>Medicated Shampoos</a:t>
            </a:r>
            <a:r>
              <a:rPr lang="en-US" sz="3700" dirty="0">
                <a:solidFill>
                  <a:srgbClr val="0000FF"/>
                </a:solidFill>
                <a:latin typeface="Arimo"/>
                <a:ea typeface="Arimo"/>
                <a:cs typeface="Arimo"/>
                <a:sym typeface="Arimo"/>
              </a:rPr>
              <a:t>:</a:t>
            </a:r>
            <a:endParaRPr sz="3700" dirty="0">
              <a:solidFill>
                <a:srgbClr val="0000FF"/>
              </a:solidFill>
              <a:latin typeface="Arimo"/>
              <a:ea typeface="Arimo"/>
              <a:cs typeface="Arimo"/>
              <a:sym typeface="Arimo"/>
            </a:endParaRPr>
          </a:p>
          <a:p>
            <a:pPr marL="914400" lvl="1" indent="-450850" algn="l" rtl="0">
              <a:lnSpc>
                <a:spcPct val="115000"/>
              </a:lnSpc>
              <a:spcBef>
                <a:spcPts val="0"/>
              </a:spcBef>
              <a:spcAft>
                <a:spcPts val="0"/>
              </a:spcAft>
              <a:buClr>
                <a:schemeClr val="dk1"/>
              </a:buClr>
              <a:buSzPts val="3500"/>
              <a:buFont typeface="Arimo"/>
              <a:buChar char="○"/>
            </a:pPr>
            <a:r>
              <a:rPr lang="en-US" sz="3500" dirty="0">
                <a:solidFill>
                  <a:schemeClr val="dk1"/>
                </a:solidFill>
                <a:latin typeface="Arimo"/>
                <a:ea typeface="Arimo"/>
                <a:cs typeface="Arimo"/>
                <a:sym typeface="Arimo"/>
              </a:rPr>
              <a:t>For persistent cases, use a medicated shampoo containing ketoconazole, selenium sulfide, or zinc </a:t>
            </a:r>
            <a:r>
              <a:rPr lang="en-US" sz="3500" dirty="0" err="1">
                <a:solidFill>
                  <a:schemeClr val="dk1"/>
                </a:solidFill>
                <a:latin typeface="Arimo"/>
                <a:ea typeface="Arimo"/>
                <a:cs typeface="Arimo"/>
                <a:sym typeface="Arimo"/>
              </a:rPr>
              <a:t>pyrithione</a:t>
            </a:r>
            <a:endParaRPr sz="4700" dirty="0">
              <a:solidFill>
                <a:schemeClr val="dk2"/>
              </a:solidFill>
              <a:latin typeface="Arimo"/>
              <a:ea typeface="Arimo"/>
              <a:cs typeface="Arimo"/>
              <a:sym typeface="Arimo"/>
            </a:endParaRPr>
          </a:p>
        </p:txBody>
      </p:sp>
      <p:sp>
        <p:nvSpPr>
          <p:cNvPr id="229" name="Google Shape;229;p30"/>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5</a:t>
            </a:r>
            <a:endParaRPr lang="en-US" dirty="0"/>
          </a:p>
        </p:txBody>
      </p:sp>
      <p:sp>
        <p:nvSpPr>
          <p:cNvPr id="2" name="Slide Number Placeholder 1">
            <a:extLst>
              <a:ext uri="{FF2B5EF4-FFF2-40B4-BE49-F238E27FC236}">
                <a16:creationId xmlns:a16="http://schemas.microsoft.com/office/drawing/2014/main" id="{8513E91F-33A4-3606-F0A7-FF2CC29C4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37"/>
        <p:cNvGrpSpPr/>
        <p:nvPr/>
      </p:nvGrpSpPr>
      <p:grpSpPr>
        <a:xfrm>
          <a:off x="0" y="0"/>
          <a:ext cx="0" cy="0"/>
          <a:chOff x="0" y="0"/>
          <a:chExt cx="0" cy="0"/>
        </a:xfrm>
      </p:grpSpPr>
      <p:sp>
        <p:nvSpPr>
          <p:cNvPr id="238" name="Google Shape;238;p31"/>
          <p:cNvSpPr txBox="1"/>
          <p:nvPr/>
        </p:nvSpPr>
        <p:spPr>
          <a:xfrm>
            <a:off x="237100" y="0"/>
            <a:ext cx="15681000" cy="2671501"/>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2800"/>
              </a:spcBef>
              <a:spcAft>
                <a:spcPts val="0"/>
              </a:spcAft>
              <a:buClr>
                <a:schemeClr val="dk1"/>
              </a:buClr>
              <a:buSzPts val="2200"/>
              <a:buFont typeface="Arial"/>
              <a:buNone/>
            </a:pPr>
            <a:r>
              <a:rPr lang="en-US" sz="6400" b="1" dirty="0">
                <a:solidFill>
                  <a:srgbClr val="F37221"/>
                </a:solidFill>
                <a:latin typeface="Alice"/>
                <a:ea typeface="Alice"/>
                <a:cs typeface="Alice"/>
                <a:sym typeface="Alice"/>
              </a:rPr>
              <a:t>                   </a:t>
            </a:r>
            <a:r>
              <a:rPr lang="en-US" sz="6400" b="1" dirty="0">
                <a:solidFill>
                  <a:srgbClr val="F37221"/>
                </a:solidFill>
                <a:latin typeface="+mj-lt"/>
                <a:ea typeface="Alice"/>
                <a:cs typeface="Alice"/>
                <a:sym typeface="Alice"/>
              </a:rPr>
              <a:t>Home Care Tips</a:t>
            </a:r>
            <a:endParaRPr sz="6400" b="1" dirty="0">
              <a:solidFill>
                <a:srgbClr val="F37221"/>
              </a:solidFill>
              <a:latin typeface="+mj-lt"/>
              <a:ea typeface="Alice"/>
              <a:cs typeface="Alice"/>
              <a:sym typeface="Alice"/>
            </a:endParaRPr>
          </a:p>
          <a:p>
            <a:pPr marL="0" lvl="0" indent="0" algn="ctr" rtl="0">
              <a:lnSpc>
                <a:spcPct val="100000"/>
              </a:lnSpc>
              <a:spcBef>
                <a:spcPts val="800"/>
              </a:spcBef>
              <a:spcAft>
                <a:spcPts val="0"/>
              </a:spcAft>
              <a:buSzPts val="1200"/>
              <a:buNone/>
            </a:pPr>
            <a:endParaRPr sz="7000" b="1" dirty="0">
              <a:solidFill>
                <a:srgbClr val="F37221"/>
              </a:solidFill>
              <a:latin typeface="Alice"/>
              <a:ea typeface="Alice"/>
              <a:cs typeface="Alice"/>
              <a:sym typeface="Alice"/>
            </a:endParaRPr>
          </a:p>
        </p:txBody>
      </p:sp>
      <p:sp>
        <p:nvSpPr>
          <p:cNvPr id="239" name="Google Shape;239;p31"/>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sp>
        <p:nvSpPr>
          <p:cNvPr id="240" name="Google Shape;240;p31"/>
          <p:cNvSpPr txBox="1"/>
          <p:nvPr/>
        </p:nvSpPr>
        <p:spPr>
          <a:xfrm>
            <a:off x="797699" y="1347000"/>
            <a:ext cx="16597165" cy="9007614"/>
          </a:xfrm>
          <a:prstGeom prst="rect">
            <a:avLst/>
          </a:prstGeom>
          <a:noFill/>
          <a:ln>
            <a:solidFill>
              <a:schemeClr val="tx1"/>
            </a:solidFill>
          </a:ln>
        </p:spPr>
        <p:txBody>
          <a:bodyPr spcFirstLastPara="1" wrap="square" lIns="91450" tIns="91450" rIns="91450" bIns="91450" anchor="t" anchorCtr="0">
            <a:spAutoFit/>
          </a:bodyPr>
          <a:lstStyle/>
          <a:p>
            <a:pPr marL="457200" lvl="0" indent="-368300" algn="l" rtl="0">
              <a:lnSpc>
                <a:spcPct val="150000"/>
              </a:lnSpc>
              <a:spcBef>
                <a:spcPts val="50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Regular Scalp Care</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371600" lvl="2" indent="-368300" algn="l" rtl="0">
              <a:lnSpc>
                <a:spcPct val="150000"/>
              </a:lnSpc>
              <a:spcBef>
                <a:spcPts val="500"/>
              </a:spcBef>
              <a:spcAft>
                <a:spcPts val="0"/>
              </a:spcAft>
              <a:buClr>
                <a:schemeClr val="dk1"/>
              </a:buClr>
              <a:buSzPts val="2200"/>
              <a:buFont typeface="Arimo"/>
              <a:buChar char="■"/>
            </a:pPr>
            <a:r>
              <a:rPr lang="en-US" sz="3600" dirty="0">
                <a:solidFill>
                  <a:schemeClr val="dk1"/>
                </a:solidFill>
                <a:latin typeface="Arimo"/>
                <a:ea typeface="Arimo"/>
                <a:cs typeface="Arimo"/>
                <a:sym typeface="Arimo"/>
              </a:rPr>
              <a:t>Maintain a regular scalp care routine with gentle washing and wiping of the scales with soft cloth</a:t>
            </a:r>
            <a:endParaRPr sz="3600" dirty="0">
              <a:solidFill>
                <a:schemeClr val="dk1"/>
              </a:solidFill>
              <a:latin typeface="Arimo"/>
              <a:ea typeface="Arimo"/>
              <a:cs typeface="Arimo"/>
              <a:sym typeface="Arimo"/>
            </a:endParaRPr>
          </a:p>
          <a:p>
            <a:pPr marL="457200" lvl="0" indent="-368300" algn="l" rtl="0">
              <a:lnSpc>
                <a:spcPct val="150000"/>
              </a:lnSpc>
              <a:spcBef>
                <a:spcPts val="50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Avoid Harsh Products</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371600" lvl="2" indent="-368300" algn="l" rtl="0">
              <a:lnSpc>
                <a:spcPct val="150000"/>
              </a:lnSpc>
              <a:spcBef>
                <a:spcPts val="500"/>
              </a:spcBef>
              <a:spcAft>
                <a:spcPts val="0"/>
              </a:spcAft>
              <a:buClr>
                <a:schemeClr val="dk1"/>
              </a:buClr>
              <a:buSzPts val="2200"/>
              <a:buFont typeface="Arimo"/>
              <a:buChar char="■"/>
            </a:pPr>
            <a:r>
              <a:rPr lang="en-US" sz="3600" dirty="0">
                <a:solidFill>
                  <a:schemeClr val="dk1"/>
                </a:solidFill>
                <a:latin typeface="Arimo"/>
                <a:ea typeface="Arimo"/>
                <a:cs typeface="Arimo"/>
                <a:sym typeface="Arimo"/>
              </a:rPr>
              <a:t>Use only mild, baby-specific shampoos and avoid harsh chemicals</a:t>
            </a:r>
            <a:endParaRPr sz="3600" dirty="0">
              <a:solidFill>
                <a:schemeClr val="dk1"/>
              </a:solidFill>
              <a:latin typeface="Arimo"/>
              <a:ea typeface="Arimo"/>
              <a:cs typeface="Arimo"/>
              <a:sym typeface="Arimo"/>
            </a:endParaRPr>
          </a:p>
          <a:p>
            <a:pPr marL="457200" lvl="0" indent="-368300" algn="l" rtl="0">
              <a:lnSpc>
                <a:spcPct val="150000"/>
              </a:lnSpc>
              <a:spcBef>
                <a:spcPts val="50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Hydration</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371600" lvl="2" indent="-368300" algn="l" rtl="0">
              <a:lnSpc>
                <a:spcPct val="150000"/>
              </a:lnSpc>
              <a:spcBef>
                <a:spcPts val="500"/>
              </a:spcBef>
              <a:spcAft>
                <a:spcPts val="0"/>
              </a:spcAft>
              <a:buClr>
                <a:schemeClr val="dk1"/>
              </a:buClr>
              <a:buSzPts val="2200"/>
              <a:buFont typeface="Arimo"/>
              <a:buChar char="■"/>
            </a:pPr>
            <a:r>
              <a:rPr lang="en-US" sz="3600" dirty="0">
                <a:solidFill>
                  <a:schemeClr val="dk1"/>
                </a:solidFill>
                <a:latin typeface="Arimo"/>
                <a:ea typeface="Arimo"/>
                <a:cs typeface="Arimo"/>
                <a:sym typeface="Arimo"/>
              </a:rPr>
              <a:t>Keep the baby’s skin hydrated with appropriate moisturizers</a:t>
            </a:r>
            <a:endParaRPr sz="3600" dirty="0">
              <a:solidFill>
                <a:schemeClr val="dk1"/>
              </a:solidFill>
              <a:latin typeface="Arimo"/>
              <a:ea typeface="Arimo"/>
              <a:cs typeface="Arimo"/>
              <a:sym typeface="Arimo"/>
            </a:endParaRPr>
          </a:p>
          <a:p>
            <a:pPr marL="457200" lvl="0" indent="-368300" algn="l" rtl="0">
              <a:lnSpc>
                <a:spcPct val="150000"/>
              </a:lnSpc>
              <a:spcBef>
                <a:spcPts val="500"/>
              </a:spcBef>
              <a:spcAft>
                <a:spcPts val="0"/>
              </a:spcAft>
              <a:buClr>
                <a:schemeClr val="dk1"/>
              </a:buClr>
              <a:buSzPts val="2200"/>
              <a:buFont typeface="Arimo"/>
              <a:buChar char="●"/>
            </a:pPr>
            <a:r>
              <a:rPr lang="en-US" sz="3600" b="1" dirty="0">
                <a:solidFill>
                  <a:srgbClr val="0000FF"/>
                </a:solidFill>
                <a:latin typeface="Arimo"/>
                <a:ea typeface="Arimo"/>
                <a:cs typeface="Arimo"/>
                <a:sym typeface="Arimo"/>
              </a:rPr>
              <a:t>Monitor for Changes</a:t>
            </a:r>
            <a:r>
              <a:rPr lang="en-US" sz="3600" dirty="0">
                <a:solidFill>
                  <a:srgbClr val="0000FF"/>
                </a:solidFill>
                <a:latin typeface="Arimo"/>
                <a:ea typeface="Arimo"/>
                <a:cs typeface="Arimo"/>
                <a:sym typeface="Arimo"/>
              </a:rPr>
              <a:t>:</a:t>
            </a:r>
            <a:endParaRPr sz="3600" dirty="0">
              <a:solidFill>
                <a:srgbClr val="0000FF"/>
              </a:solidFill>
              <a:latin typeface="Arimo"/>
              <a:ea typeface="Arimo"/>
              <a:cs typeface="Arimo"/>
              <a:sym typeface="Arimo"/>
            </a:endParaRPr>
          </a:p>
          <a:p>
            <a:pPr marL="1371600" lvl="2" indent="-368300" algn="l" rtl="0">
              <a:lnSpc>
                <a:spcPct val="150000"/>
              </a:lnSpc>
              <a:spcBef>
                <a:spcPts val="500"/>
              </a:spcBef>
              <a:spcAft>
                <a:spcPts val="0"/>
              </a:spcAft>
              <a:buClr>
                <a:schemeClr val="dk1"/>
              </a:buClr>
              <a:buSzPts val="2200"/>
              <a:buFont typeface="Arimo"/>
              <a:buChar char="■"/>
            </a:pPr>
            <a:r>
              <a:rPr lang="en-US" sz="3600" dirty="0">
                <a:solidFill>
                  <a:schemeClr val="dk1"/>
                </a:solidFill>
                <a:latin typeface="Arimo"/>
                <a:ea typeface="Arimo"/>
                <a:cs typeface="Arimo"/>
                <a:sym typeface="Arimo"/>
              </a:rPr>
              <a:t>Observe for any changes in the condition, such as increased redness or spreading</a:t>
            </a:r>
            <a:endParaRPr sz="3600" dirty="0">
              <a:solidFill>
                <a:schemeClr val="dk2"/>
              </a:solidFill>
              <a:latin typeface="Arimo"/>
              <a:ea typeface="Arimo"/>
              <a:cs typeface="Arimo"/>
              <a:sym typeface="Arimo"/>
            </a:endParaRPr>
          </a:p>
        </p:txBody>
      </p:sp>
      <p:sp>
        <p:nvSpPr>
          <p:cNvPr id="242" name="Google Shape;242;p31"/>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6</a:t>
            </a:r>
            <a:endParaRPr lang="en-US" dirty="0"/>
          </a:p>
        </p:txBody>
      </p:sp>
      <p:sp>
        <p:nvSpPr>
          <p:cNvPr id="2" name="Slide Number Placeholder 1">
            <a:extLst>
              <a:ext uri="{FF2B5EF4-FFF2-40B4-BE49-F238E27FC236}">
                <a16:creationId xmlns:a16="http://schemas.microsoft.com/office/drawing/2014/main" id="{EDC55F47-7FA7-CAC9-8FBC-53B6629BC1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50"/>
        <p:cNvGrpSpPr/>
        <p:nvPr/>
      </p:nvGrpSpPr>
      <p:grpSpPr>
        <a:xfrm>
          <a:off x="0" y="0"/>
          <a:ext cx="0" cy="0"/>
          <a:chOff x="0" y="0"/>
          <a:chExt cx="0" cy="0"/>
        </a:xfrm>
      </p:grpSpPr>
      <p:sp>
        <p:nvSpPr>
          <p:cNvPr id="251" name="Google Shape;251;p32"/>
          <p:cNvSpPr txBox="1"/>
          <p:nvPr/>
        </p:nvSpPr>
        <p:spPr>
          <a:xfrm>
            <a:off x="901850" y="-113563"/>
            <a:ext cx="15681000" cy="2383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2800"/>
              </a:spcBef>
              <a:spcAft>
                <a:spcPts val="0"/>
              </a:spcAft>
              <a:buClr>
                <a:schemeClr val="dk1"/>
              </a:buClr>
              <a:buSzPts val="2200"/>
              <a:buFont typeface="Arial"/>
              <a:buNone/>
            </a:pPr>
            <a:endParaRPr sz="6800" b="1">
              <a:solidFill>
                <a:srgbClr val="F37221"/>
              </a:solidFill>
            </a:endParaRPr>
          </a:p>
          <a:p>
            <a:pPr marL="0" lvl="0" indent="0" algn="ctr" rtl="0">
              <a:lnSpc>
                <a:spcPct val="100000"/>
              </a:lnSpc>
              <a:spcBef>
                <a:spcPts val="800"/>
              </a:spcBef>
              <a:spcAft>
                <a:spcPts val="0"/>
              </a:spcAft>
              <a:buSzPts val="1200"/>
              <a:buNone/>
            </a:pPr>
            <a:endParaRPr sz="7000" b="1">
              <a:solidFill>
                <a:srgbClr val="F37221"/>
              </a:solidFill>
              <a:latin typeface="Alice"/>
              <a:ea typeface="Alice"/>
              <a:cs typeface="Alice"/>
              <a:sym typeface="Alice"/>
            </a:endParaRPr>
          </a:p>
        </p:txBody>
      </p:sp>
      <p:sp>
        <p:nvSpPr>
          <p:cNvPr id="252" name="Google Shape;252;p32"/>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sp>
        <p:nvSpPr>
          <p:cNvPr id="253" name="Google Shape;253;p32"/>
          <p:cNvSpPr txBox="1"/>
          <p:nvPr/>
        </p:nvSpPr>
        <p:spPr>
          <a:xfrm>
            <a:off x="1121325" y="181125"/>
            <a:ext cx="15363000" cy="2480699"/>
          </a:xfrm>
          <a:prstGeom prst="rect">
            <a:avLst/>
          </a:prstGeom>
          <a:noFill/>
          <a:ln>
            <a:noFill/>
          </a:ln>
        </p:spPr>
        <p:txBody>
          <a:bodyPr spcFirstLastPara="1" wrap="square" lIns="91450" tIns="91450" rIns="91450" bIns="91450" anchor="t" anchorCtr="0">
            <a:spAutoFit/>
          </a:bodyPr>
          <a:lstStyle/>
          <a:p>
            <a:pPr marL="0" lvl="0" indent="0" algn="ctr" rtl="0">
              <a:lnSpc>
                <a:spcPct val="115000"/>
              </a:lnSpc>
              <a:spcBef>
                <a:spcPts val="2800"/>
              </a:spcBef>
              <a:spcAft>
                <a:spcPts val="0"/>
              </a:spcAft>
              <a:buNone/>
            </a:pPr>
            <a:r>
              <a:rPr lang="en-US" sz="6400" b="1" dirty="0">
                <a:solidFill>
                  <a:srgbClr val="F37221"/>
                </a:solidFill>
                <a:latin typeface="Alice"/>
                <a:ea typeface="Alice"/>
                <a:cs typeface="Alice"/>
                <a:sym typeface="Alice"/>
              </a:rPr>
              <a:t>         </a:t>
            </a:r>
            <a:r>
              <a:rPr lang="en-US" sz="6400" b="1" dirty="0">
                <a:solidFill>
                  <a:srgbClr val="F37221"/>
                </a:solidFill>
                <a:latin typeface="+mj-lt"/>
                <a:ea typeface="Alice"/>
                <a:cs typeface="Alice"/>
                <a:sym typeface="Alice"/>
              </a:rPr>
              <a:t>When to Seek Medical Advice</a:t>
            </a:r>
            <a:endParaRPr sz="2600" b="1" dirty="0">
              <a:solidFill>
                <a:schemeClr val="dk1"/>
              </a:solidFill>
              <a:latin typeface="+mj-lt"/>
              <a:ea typeface="Alice"/>
              <a:cs typeface="Alice"/>
              <a:sym typeface="Alice"/>
            </a:endParaRPr>
          </a:p>
          <a:p>
            <a:pPr marL="0" lvl="0" indent="0" algn="ctr" rtl="0">
              <a:lnSpc>
                <a:spcPct val="120000"/>
              </a:lnSpc>
              <a:spcBef>
                <a:spcPts val="800"/>
              </a:spcBef>
              <a:spcAft>
                <a:spcPts val="0"/>
              </a:spcAft>
              <a:buNone/>
            </a:pPr>
            <a:r>
              <a:rPr lang="en-US" sz="3800" dirty="0">
                <a:solidFill>
                  <a:schemeClr val="dk2"/>
                </a:solidFill>
                <a:latin typeface="Alice"/>
                <a:ea typeface="Alice"/>
                <a:cs typeface="Alice"/>
                <a:sym typeface="Alice"/>
              </a:rPr>
              <a:t>  </a:t>
            </a:r>
            <a:endParaRPr sz="5000" dirty="0">
              <a:solidFill>
                <a:schemeClr val="dk2"/>
              </a:solidFill>
              <a:latin typeface="Alice"/>
              <a:ea typeface="Alice"/>
              <a:cs typeface="Alice"/>
              <a:sym typeface="Alice"/>
            </a:endParaRPr>
          </a:p>
        </p:txBody>
      </p:sp>
      <p:graphicFrame>
        <p:nvGraphicFramePr>
          <p:cNvPr id="255" name="Google Shape;255;p32"/>
          <p:cNvGraphicFramePr/>
          <p:nvPr>
            <p:extLst>
              <p:ext uri="{D42A27DB-BD31-4B8C-83A1-F6EECF244321}">
                <p14:modId xmlns:p14="http://schemas.microsoft.com/office/powerpoint/2010/main" val="4163769083"/>
              </p:ext>
            </p:extLst>
          </p:nvPr>
        </p:nvGraphicFramePr>
        <p:xfrm>
          <a:off x="1848050" y="2081055"/>
          <a:ext cx="15021000" cy="6783775"/>
        </p:xfrm>
        <a:graphic>
          <a:graphicData uri="http://schemas.openxmlformats.org/drawingml/2006/table">
            <a:tbl>
              <a:tblPr>
                <a:noFill/>
                <a:tableStyleId>{315EA090-A683-4755-BF9D-5CD3BC2A5408}</a:tableStyleId>
              </a:tblPr>
              <a:tblGrid>
                <a:gridCol w="7510500">
                  <a:extLst>
                    <a:ext uri="{9D8B030D-6E8A-4147-A177-3AD203B41FA5}">
                      <a16:colId xmlns:a16="http://schemas.microsoft.com/office/drawing/2014/main" val="20000"/>
                    </a:ext>
                  </a:extLst>
                </a:gridCol>
                <a:gridCol w="7510500">
                  <a:extLst>
                    <a:ext uri="{9D8B030D-6E8A-4147-A177-3AD203B41FA5}">
                      <a16:colId xmlns:a16="http://schemas.microsoft.com/office/drawing/2014/main" val="20001"/>
                    </a:ext>
                  </a:extLst>
                </a:gridCol>
              </a:tblGrid>
              <a:tr h="1063275">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C00000"/>
                          </a:solidFill>
                          <a:latin typeface="Arimo"/>
                          <a:ea typeface="Arimo"/>
                          <a:cs typeface="Arimo"/>
                          <a:sym typeface="Arimo"/>
                        </a:rPr>
                        <a:t>Sign</a:t>
                      </a:r>
                      <a:endParaRPr sz="3600" dirty="0">
                        <a:solidFill>
                          <a:srgbClr val="C00000"/>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C00000"/>
                          </a:solidFill>
                          <a:latin typeface="Arimo"/>
                          <a:ea typeface="Arimo"/>
                          <a:cs typeface="Arimo"/>
                          <a:sym typeface="Arimo"/>
                        </a:rPr>
                        <a:t>Description</a:t>
                      </a:r>
                      <a:endParaRPr sz="3600" dirty="0">
                        <a:solidFill>
                          <a:srgbClr val="C00000"/>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1063275">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rgbClr val="0000FF"/>
                          </a:solidFill>
                          <a:latin typeface="Arimo"/>
                          <a:ea typeface="Arimo"/>
                          <a:cs typeface="Arimo"/>
                          <a:sym typeface="Arimo"/>
                        </a:rPr>
                        <a:t>Severe</a:t>
                      </a:r>
                      <a:r>
                        <a:rPr lang="en-US" sz="3600" dirty="0">
                          <a:solidFill>
                            <a:schemeClr val="dk1"/>
                          </a:solidFill>
                          <a:latin typeface="Arimo"/>
                          <a:ea typeface="Arimo"/>
                          <a:cs typeface="Arimo"/>
                          <a:sym typeface="Arimo"/>
                        </a:rPr>
                        <a:t>/Persistent Cap</a:t>
                      </a:r>
                      <a:endParaRPr sz="36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No improvement with home care</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796975">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Signs of </a:t>
                      </a:r>
                      <a:r>
                        <a:rPr lang="en-US" sz="3600" dirty="0">
                          <a:solidFill>
                            <a:srgbClr val="0000FF"/>
                          </a:solidFill>
                          <a:latin typeface="Arimo"/>
                          <a:ea typeface="Arimo"/>
                          <a:cs typeface="Arimo"/>
                          <a:sym typeface="Arimo"/>
                        </a:rPr>
                        <a:t>Infection</a:t>
                      </a:r>
                      <a:endParaRPr sz="36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Pustules, oozing, increased redness</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796975">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rgbClr val="0000FF"/>
                          </a:solidFill>
                          <a:latin typeface="Arimo"/>
                          <a:ea typeface="Arimo"/>
                          <a:cs typeface="Arimo"/>
                          <a:sym typeface="Arimo"/>
                        </a:rPr>
                        <a:t>Spreading</a:t>
                      </a:r>
                      <a:r>
                        <a:rPr lang="en-US" sz="3600" dirty="0">
                          <a:solidFill>
                            <a:schemeClr val="dk1"/>
                          </a:solidFill>
                          <a:latin typeface="Arimo"/>
                          <a:ea typeface="Arimo"/>
                          <a:cs typeface="Arimo"/>
                          <a:sym typeface="Arimo"/>
                        </a:rPr>
                        <a:t> Rash</a:t>
                      </a:r>
                      <a:endParaRPr sz="36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Extends to face, neck, diaper area</a:t>
                      </a:r>
                      <a:endParaRPr sz="36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063275">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Baby's </a:t>
                      </a:r>
                      <a:r>
                        <a:rPr lang="en-US" sz="3600" dirty="0">
                          <a:solidFill>
                            <a:srgbClr val="0000FF"/>
                          </a:solidFill>
                          <a:latin typeface="Arimo"/>
                          <a:ea typeface="Arimo"/>
                          <a:cs typeface="Arimo"/>
                          <a:sym typeface="Arimo"/>
                        </a:rPr>
                        <a:t>Discomfort</a:t>
                      </a:r>
                      <a:endParaRPr sz="36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Excessive crying, scratching</a:t>
                      </a:r>
                      <a:endParaRPr sz="36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56" name="Google Shape;256;p32"/>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7</a:t>
            </a:r>
            <a:endParaRPr lang="en-US" dirty="0"/>
          </a:p>
        </p:txBody>
      </p:sp>
      <p:sp>
        <p:nvSpPr>
          <p:cNvPr id="2" name="Slide Number Placeholder 1">
            <a:extLst>
              <a:ext uri="{FF2B5EF4-FFF2-40B4-BE49-F238E27FC236}">
                <a16:creationId xmlns:a16="http://schemas.microsoft.com/office/drawing/2014/main" id="{F16EF34C-56F2-DE5E-D27A-BCDCB05E57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64"/>
        <p:cNvGrpSpPr/>
        <p:nvPr/>
      </p:nvGrpSpPr>
      <p:grpSpPr>
        <a:xfrm>
          <a:off x="0" y="0"/>
          <a:ext cx="0" cy="0"/>
          <a:chOff x="0" y="0"/>
          <a:chExt cx="0" cy="0"/>
        </a:xfrm>
      </p:grpSpPr>
      <p:sp>
        <p:nvSpPr>
          <p:cNvPr id="265" name="Google Shape;265;p33"/>
          <p:cNvSpPr txBox="1"/>
          <p:nvPr/>
        </p:nvSpPr>
        <p:spPr>
          <a:xfrm>
            <a:off x="901850" y="114309"/>
            <a:ext cx="15681000" cy="1594283"/>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2800"/>
              </a:spcBef>
              <a:spcAft>
                <a:spcPts val="800"/>
              </a:spcAft>
              <a:buClr>
                <a:schemeClr val="dk1"/>
              </a:buClr>
              <a:buSzPts val="2200"/>
              <a:buFont typeface="Arial"/>
              <a:buNone/>
            </a:pPr>
            <a:r>
              <a:rPr lang="en-US" sz="6400" b="1" dirty="0">
                <a:solidFill>
                  <a:srgbClr val="F37221"/>
                </a:solidFill>
                <a:latin typeface="Alice"/>
                <a:ea typeface="Alice"/>
                <a:cs typeface="Alice"/>
                <a:sym typeface="Alice"/>
              </a:rPr>
              <a:t>         </a:t>
            </a:r>
            <a:r>
              <a:rPr lang="en-US" sz="6400" b="1" dirty="0">
                <a:solidFill>
                  <a:srgbClr val="F37221"/>
                </a:solidFill>
                <a:latin typeface="+mj-lt"/>
                <a:ea typeface="Alice"/>
                <a:cs typeface="Alice"/>
                <a:sym typeface="Alice"/>
              </a:rPr>
              <a:t>Red Flag: Underlying Conditions</a:t>
            </a:r>
            <a:endParaRPr sz="7000" b="1" dirty="0">
              <a:solidFill>
                <a:srgbClr val="F37221"/>
              </a:solidFill>
              <a:latin typeface="+mj-lt"/>
              <a:ea typeface="Alice"/>
              <a:cs typeface="Alice"/>
              <a:sym typeface="Alice"/>
            </a:endParaRPr>
          </a:p>
        </p:txBody>
      </p:sp>
      <p:sp>
        <p:nvSpPr>
          <p:cNvPr id="266" name="Google Shape;266;p33"/>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sp>
        <p:nvSpPr>
          <p:cNvPr id="267" name="Google Shape;267;p33"/>
          <p:cNvSpPr txBox="1"/>
          <p:nvPr/>
        </p:nvSpPr>
        <p:spPr>
          <a:xfrm>
            <a:off x="1060850" y="1623445"/>
            <a:ext cx="15363000" cy="7675968"/>
          </a:xfrm>
          <a:prstGeom prst="rect">
            <a:avLst/>
          </a:prstGeom>
          <a:noFill/>
          <a:ln>
            <a:solidFill>
              <a:schemeClr val="tx1"/>
            </a:solidFill>
          </a:ln>
        </p:spPr>
        <p:txBody>
          <a:bodyPr spcFirstLastPara="1" wrap="square" lIns="91450" tIns="91450" rIns="91450" bIns="91450" anchor="t" anchorCtr="0">
            <a:spAutoFit/>
          </a:bodyPr>
          <a:lstStyle/>
          <a:p>
            <a:pPr marL="457200" lvl="0" indent="0" algn="l" rtl="0">
              <a:lnSpc>
                <a:spcPct val="120000"/>
              </a:lnSpc>
              <a:spcBef>
                <a:spcPts val="0"/>
              </a:spcBef>
              <a:spcAft>
                <a:spcPts val="0"/>
              </a:spcAft>
              <a:buNone/>
            </a:pPr>
            <a:endParaRPr sz="3800" b="1" dirty="0">
              <a:solidFill>
                <a:srgbClr val="0000FF"/>
              </a:solidFill>
            </a:endParaRPr>
          </a:p>
          <a:p>
            <a:pPr marL="457200" lvl="0" indent="-368300" algn="l" rtl="0">
              <a:lnSpc>
                <a:spcPct val="120000"/>
              </a:lnSpc>
              <a:spcBef>
                <a:spcPts val="0"/>
              </a:spcBef>
              <a:spcAft>
                <a:spcPts val="0"/>
              </a:spcAft>
              <a:buClr>
                <a:schemeClr val="dk2"/>
              </a:buClr>
              <a:buSzPts val="2200"/>
              <a:buFont typeface="Arimo"/>
              <a:buChar char="●"/>
            </a:pPr>
            <a:r>
              <a:rPr lang="en-US" sz="3800" b="1" dirty="0">
                <a:solidFill>
                  <a:srgbClr val="0000FF"/>
                </a:solidFill>
              </a:rPr>
              <a:t>S</a:t>
            </a:r>
            <a:r>
              <a:rPr lang="en-US" sz="3600" b="1" dirty="0">
                <a:solidFill>
                  <a:srgbClr val="0000FF"/>
                </a:solidFill>
              </a:rPr>
              <a:t>eborrheic Dermatitis</a:t>
            </a:r>
            <a:r>
              <a:rPr lang="en-US" sz="3800" b="1" dirty="0">
                <a:solidFill>
                  <a:srgbClr val="0000FF"/>
                </a:solidFill>
              </a:rPr>
              <a:t>:</a:t>
            </a:r>
            <a:endParaRPr sz="3800" b="1" dirty="0">
              <a:solidFill>
                <a:srgbClr val="0000FF"/>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Severe cradle cap may be a sign of more extensive seborrheic dermatitis</a:t>
            </a:r>
            <a:endParaRPr sz="3400" dirty="0">
              <a:solidFill>
                <a:schemeClr val="dk1"/>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Look for involvement of other areas like eyebrows, behind ears, and diaper area</a:t>
            </a:r>
            <a:endParaRPr sz="34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3600" b="1" dirty="0">
                <a:solidFill>
                  <a:srgbClr val="0000FF"/>
                </a:solidFill>
              </a:rPr>
              <a:t>Psoriasis</a:t>
            </a:r>
            <a:r>
              <a:rPr lang="en-US" sz="3600" dirty="0">
                <a:solidFill>
                  <a:srgbClr val="0000FF"/>
                </a:solidFill>
              </a:rPr>
              <a:t>:</a:t>
            </a:r>
            <a:endParaRPr sz="3600" dirty="0">
              <a:solidFill>
                <a:srgbClr val="0000FF"/>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Consider psoriasis if there are thick, silvery scales and a family history of the condition</a:t>
            </a:r>
            <a:endParaRPr sz="3400" dirty="0">
              <a:solidFill>
                <a:schemeClr val="dk1"/>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Look for joint pain or nail changes as additional indicators</a:t>
            </a:r>
            <a:endParaRPr sz="3400" dirty="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3600" b="1" dirty="0">
                <a:solidFill>
                  <a:srgbClr val="0000FF"/>
                </a:solidFill>
              </a:rPr>
              <a:t>Diagnostic Approach</a:t>
            </a:r>
            <a:r>
              <a:rPr lang="en-US" sz="3600" dirty="0">
                <a:solidFill>
                  <a:srgbClr val="0000FF"/>
                </a:solidFill>
              </a:rPr>
              <a:t>:</a:t>
            </a:r>
            <a:endParaRPr sz="3600" dirty="0">
              <a:solidFill>
                <a:srgbClr val="0000FF"/>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Detailed medical history and thorough physical examination</a:t>
            </a:r>
            <a:endParaRPr sz="3400" dirty="0">
              <a:solidFill>
                <a:schemeClr val="dk1"/>
              </a:solidFill>
            </a:endParaRPr>
          </a:p>
          <a:p>
            <a:pPr marL="914400" lvl="1" indent="-368300" algn="l" rtl="0">
              <a:lnSpc>
                <a:spcPct val="115000"/>
              </a:lnSpc>
              <a:spcBef>
                <a:spcPts val="0"/>
              </a:spcBef>
              <a:spcAft>
                <a:spcPts val="0"/>
              </a:spcAft>
              <a:buClr>
                <a:schemeClr val="dk1"/>
              </a:buClr>
              <a:buSzPts val="2200"/>
              <a:buChar char="○"/>
            </a:pPr>
            <a:r>
              <a:rPr lang="en-US" sz="3400" dirty="0">
                <a:solidFill>
                  <a:schemeClr val="dk1"/>
                </a:solidFill>
              </a:rPr>
              <a:t>Referral to a dermatologist for further evaluation if necessary</a:t>
            </a:r>
            <a:endParaRPr sz="3400" dirty="0">
              <a:solidFill>
                <a:schemeClr val="dk1"/>
              </a:solidFill>
            </a:endParaRPr>
          </a:p>
        </p:txBody>
      </p:sp>
      <p:sp>
        <p:nvSpPr>
          <p:cNvPr id="269" name="Google Shape;269;p33"/>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8</a:t>
            </a:r>
            <a:endParaRPr lang="en-US" dirty="0"/>
          </a:p>
        </p:txBody>
      </p:sp>
      <p:sp>
        <p:nvSpPr>
          <p:cNvPr id="2" name="Slide Number Placeholder 1">
            <a:extLst>
              <a:ext uri="{FF2B5EF4-FFF2-40B4-BE49-F238E27FC236}">
                <a16:creationId xmlns:a16="http://schemas.microsoft.com/office/drawing/2014/main" id="{1C96172C-D310-F002-2852-CE28CBE35F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Shape 277"/>
        <p:cNvGrpSpPr/>
        <p:nvPr/>
      </p:nvGrpSpPr>
      <p:grpSpPr>
        <a:xfrm>
          <a:off x="0" y="0"/>
          <a:ext cx="0" cy="0"/>
          <a:chOff x="0" y="0"/>
          <a:chExt cx="0" cy="0"/>
        </a:xfrm>
      </p:grpSpPr>
      <p:sp>
        <p:nvSpPr>
          <p:cNvPr id="278" name="Google Shape;278;p34"/>
          <p:cNvSpPr txBox="1"/>
          <p:nvPr/>
        </p:nvSpPr>
        <p:spPr>
          <a:xfrm>
            <a:off x="901850" y="0"/>
            <a:ext cx="15681000" cy="3400931"/>
          </a:xfrm>
          <a:prstGeom prst="rect">
            <a:avLst/>
          </a:prstGeom>
          <a:noFill/>
          <a:ln>
            <a:noFill/>
          </a:ln>
        </p:spPr>
        <p:txBody>
          <a:bodyPr spcFirstLastPara="1" wrap="square" lIns="0" tIns="0" rIns="0" bIns="0" anchor="t" anchorCtr="0">
            <a:spAutoFit/>
          </a:bodyPr>
          <a:lstStyle/>
          <a:p>
            <a:pPr marL="0" lvl="0" indent="0" algn="l" rtl="0">
              <a:lnSpc>
                <a:spcPct val="115000"/>
              </a:lnSpc>
              <a:spcBef>
                <a:spcPts val="2400"/>
              </a:spcBef>
              <a:spcAft>
                <a:spcPts val="0"/>
              </a:spcAft>
              <a:buNone/>
            </a:pPr>
            <a:r>
              <a:rPr lang="en-US" sz="10400" b="1" dirty="0">
                <a:solidFill>
                  <a:srgbClr val="F37221"/>
                </a:solidFill>
                <a:latin typeface="Arimo"/>
                <a:ea typeface="Arimo"/>
                <a:cs typeface="Arimo"/>
                <a:sym typeface="Arimo"/>
              </a:rPr>
              <a:t>        </a:t>
            </a:r>
            <a:r>
              <a:rPr lang="en-US" sz="6400" b="1" dirty="0">
                <a:solidFill>
                  <a:srgbClr val="F37221"/>
                </a:solidFill>
                <a:latin typeface="+mj-lt"/>
                <a:ea typeface="Alice"/>
                <a:cs typeface="Alice"/>
                <a:sym typeface="Alice"/>
              </a:rPr>
              <a:t>Treatment of Severe </a:t>
            </a:r>
            <a:r>
              <a:rPr lang="en-US" sz="6000" b="1" dirty="0">
                <a:solidFill>
                  <a:srgbClr val="F37221"/>
                </a:solidFill>
                <a:latin typeface="+mj-lt"/>
                <a:ea typeface="Alice"/>
                <a:cs typeface="Alice"/>
                <a:sym typeface="Alice"/>
              </a:rPr>
              <a:t>Cases</a:t>
            </a:r>
            <a:endParaRPr sz="6000" b="1" dirty="0">
              <a:solidFill>
                <a:srgbClr val="F37221"/>
              </a:solidFill>
              <a:latin typeface="+mj-lt"/>
              <a:ea typeface="Alice"/>
              <a:cs typeface="Alice"/>
              <a:sym typeface="Alice"/>
            </a:endParaRPr>
          </a:p>
          <a:p>
            <a:pPr marL="0" lvl="0" indent="0" algn="l" rtl="0">
              <a:lnSpc>
                <a:spcPct val="115000"/>
              </a:lnSpc>
              <a:spcBef>
                <a:spcPts val="2400"/>
              </a:spcBef>
              <a:spcAft>
                <a:spcPts val="2400"/>
              </a:spcAft>
              <a:buNone/>
            </a:pPr>
            <a:r>
              <a:rPr lang="en-US" sz="3600" b="1" dirty="0">
                <a:solidFill>
                  <a:schemeClr val="dk1"/>
                </a:solidFill>
                <a:latin typeface="Arimo"/>
                <a:ea typeface="Arimo"/>
                <a:cs typeface="Arimo"/>
                <a:sym typeface="Arimo"/>
              </a:rPr>
              <a:t>                   </a:t>
            </a:r>
            <a:endParaRPr sz="7800" b="1" dirty="0">
              <a:solidFill>
                <a:srgbClr val="F37221"/>
              </a:solidFill>
              <a:latin typeface="Arimo"/>
              <a:ea typeface="Arimo"/>
              <a:cs typeface="Arimo"/>
              <a:sym typeface="Arimo"/>
            </a:endParaRPr>
          </a:p>
        </p:txBody>
      </p:sp>
      <p:sp>
        <p:nvSpPr>
          <p:cNvPr id="279" name="Google Shape;279;p34"/>
          <p:cNvSpPr txBox="1"/>
          <p:nvPr/>
        </p:nvSpPr>
        <p:spPr>
          <a:xfrm>
            <a:off x="1848050" y="8847600"/>
            <a:ext cx="14734800" cy="92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sz="600"/>
          </a:p>
        </p:txBody>
      </p:sp>
      <p:graphicFrame>
        <p:nvGraphicFramePr>
          <p:cNvPr id="281" name="Google Shape;281;p34"/>
          <p:cNvGraphicFramePr/>
          <p:nvPr>
            <p:extLst>
              <p:ext uri="{D42A27DB-BD31-4B8C-83A1-F6EECF244321}">
                <p14:modId xmlns:p14="http://schemas.microsoft.com/office/powerpoint/2010/main" val="2874617727"/>
              </p:ext>
            </p:extLst>
          </p:nvPr>
        </p:nvGraphicFramePr>
        <p:xfrm>
          <a:off x="1848050" y="2365600"/>
          <a:ext cx="14478000" cy="6528200"/>
        </p:xfrm>
        <a:graphic>
          <a:graphicData uri="http://schemas.openxmlformats.org/drawingml/2006/table">
            <a:tbl>
              <a:tblPr>
                <a:noFill/>
                <a:tableStyleId>{315EA090-A683-4755-BF9D-5CD3BC2A5408}</a:tableStyleId>
              </a:tblPr>
              <a:tblGrid>
                <a:gridCol w="6282070">
                  <a:extLst>
                    <a:ext uri="{9D8B030D-6E8A-4147-A177-3AD203B41FA5}">
                      <a16:colId xmlns:a16="http://schemas.microsoft.com/office/drawing/2014/main" val="20000"/>
                    </a:ext>
                  </a:extLst>
                </a:gridCol>
                <a:gridCol w="8195930">
                  <a:extLst>
                    <a:ext uri="{9D8B030D-6E8A-4147-A177-3AD203B41FA5}">
                      <a16:colId xmlns:a16="http://schemas.microsoft.com/office/drawing/2014/main" val="20001"/>
                    </a:ext>
                  </a:extLst>
                </a:gridCol>
              </a:tblGrid>
              <a:tr h="1345550">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0000FF"/>
                          </a:solidFill>
                          <a:latin typeface="Arimo"/>
                          <a:ea typeface="Arimo"/>
                          <a:cs typeface="Arimo"/>
                          <a:sym typeface="Arimo"/>
                        </a:rPr>
                        <a:t>Treatment</a:t>
                      </a:r>
                      <a:endParaRPr sz="42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ctr" rtl="0">
                        <a:lnSpc>
                          <a:spcPct val="115000"/>
                        </a:lnSpc>
                        <a:spcBef>
                          <a:spcPts val="0"/>
                        </a:spcBef>
                        <a:spcAft>
                          <a:spcPts val="0"/>
                        </a:spcAft>
                        <a:buClr>
                          <a:schemeClr val="dk1"/>
                        </a:buClr>
                        <a:buSzPts val="2200"/>
                        <a:buFont typeface="Arial"/>
                        <a:buNone/>
                      </a:pPr>
                      <a:r>
                        <a:rPr lang="en-US" sz="3600" b="1" dirty="0">
                          <a:solidFill>
                            <a:srgbClr val="0000FF"/>
                          </a:solidFill>
                          <a:latin typeface="Arimo"/>
                          <a:ea typeface="Arimo"/>
                          <a:cs typeface="Arimo"/>
                          <a:sym typeface="Arimo"/>
                        </a:rPr>
                        <a:t>Description</a:t>
                      </a:r>
                      <a:endParaRPr sz="4200" dirty="0">
                        <a:solidFill>
                          <a:srgbClr val="0000FF"/>
                        </a:solidFill>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extLst>
                  <a:ext uri="{0D108BD9-81ED-4DB2-BD59-A6C34878D82A}">
                    <a16:rowId xmlns:a16="http://schemas.microsoft.com/office/drawing/2014/main" val="10000"/>
                  </a:ext>
                </a:extLst>
              </a:tr>
              <a:tr h="1628025">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Medicated Shampoos</a:t>
                      </a:r>
                      <a:endParaRPr sz="42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Ketoconazole, selenium sulfide, zinc pyrithione</a:t>
                      </a:r>
                      <a:endParaRPr sz="42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3300">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Topical Steroids</a:t>
                      </a:r>
                      <a:endParaRPr sz="42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Mild steroids like hydrocortisone</a:t>
                      </a:r>
                      <a:endParaRPr sz="42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63300">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Antifungal Treatments</a:t>
                      </a:r>
                      <a:endParaRPr sz="42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a:solidFill>
                            <a:schemeClr val="dk1"/>
                          </a:solidFill>
                          <a:latin typeface="Arimo"/>
                          <a:ea typeface="Arimo"/>
                          <a:cs typeface="Arimo"/>
                          <a:sym typeface="Arimo"/>
                        </a:rPr>
                        <a:t>Topical antifungal lotions</a:t>
                      </a:r>
                      <a:endParaRPr sz="420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628025">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Specialist Referral</a:t>
                      </a:r>
                      <a:endParaRPr sz="42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1D5DB"/>
                    </a:solidFill>
                  </a:tcPr>
                </a:tc>
                <a:tc>
                  <a:txBody>
                    <a:bodyPr/>
                    <a:lstStyle/>
                    <a:p>
                      <a:pPr marL="0" lvl="0" indent="0" algn="l" rtl="0">
                        <a:lnSpc>
                          <a:spcPct val="115000"/>
                        </a:lnSpc>
                        <a:spcBef>
                          <a:spcPts val="0"/>
                        </a:spcBef>
                        <a:spcAft>
                          <a:spcPts val="0"/>
                        </a:spcAft>
                        <a:buClr>
                          <a:schemeClr val="dk1"/>
                        </a:buClr>
                        <a:buSzPts val="2200"/>
                        <a:buFont typeface="Arial"/>
                        <a:buNone/>
                      </a:pPr>
                      <a:r>
                        <a:rPr lang="en-US" sz="3600" dirty="0">
                          <a:solidFill>
                            <a:schemeClr val="dk1"/>
                          </a:solidFill>
                          <a:latin typeface="Arimo"/>
                          <a:ea typeface="Arimo"/>
                          <a:cs typeface="Arimo"/>
                          <a:sym typeface="Arimo"/>
                        </a:rPr>
                        <a:t>Dermatologist or pediatric specialist</a:t>
                      </a:r>
                      <a:endParaRPr sz="4200" dirty="0">
                        <a:latin typeface="Arimo"/>
                        <a:ea typeface="Arimo"/>
                        <a:cs typeface="Arimo"/>
                        <a:sym typeface="Arimo"/>
                      </a:endParaRPr>
                    </a:p>
                  </a:txBody>
                  <a:tcPr marL="182850" marR="182850" marT="182850" marB="1828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82" name="Google Shape;282;p34"/>
          <p:cNvSpPr/>
          <p:nvPr/>
        </p:nvSpPr>
        <p:spPr>
          <a:xfrm rot="-5400000">
            <a:off x="16399378" y="-227370"/>
            <a:ext cx="2512124" cy="2512124"/>
          </a:xfrm>
          <a:custGeom>
            <a:avLst/>
            <a:gdLst/>
            <a:ahLst/>
            <a:cxnLst/>
            <a:rect l="l" t="t" r="r" b="b"/>
            <a:pathLst>
              <a:path w="3349498" h="3349498" extrusionOk="0">
                <a:moveTo>
                  <a:pt x="0" y="0"/>
                </a:moveTo>
                <a:lnTo>
                  <a:pt x="3349498" y="0"/>
                </a:lnTo>
                <a:lnTo>
                  <a:pt x="3349498" y="3349498"/>
                </a:lnTo>
                <a:lnTo>
                  <a:pt x="0" y="3349498"/>
                </a:lnTo>
                <a:lnTo>
                  <a:pt x="0" y="0"/>
                </a:lnTo>
                <a:close/>
              </a:path>
            </a:pathLst>
          </a:custGeom>
          <a:blipFill rotWithShape="1">
            <a:blip r:embed="rId3">
              <a:alphaModFix/>
            </a:blip>
            <a:stretch>
              <a:fillRect/>
            </a:stretch>
          </a:blipFill>
          <a:ln>
            <a:noFill/>
          </a:ln>
        </p:spPr>
        <p:txBody>
          <a:bodyPr/>
          <a:lstStyle/>
          <a:p>
            <a:r>
              <a:rPr lang="en-GB" dirty="0"/>
              <a:t>9</a:t>
            </a:r>
            <a:endParaRPr lang="en-US" dirty="0"/>
          </a:p>
        </p:txBody>
      </p:sp>
      <p:sp>
        <p:nvSpPr>
          <p:cNvPr id="2" name="Slide Number Placeholder 1">
            <a:extLst>
              <a:ext uri="{FF2B5EF4-FFF2-40B4-BE49-F238E27FC236}">
                <a16:creationId xmlns:a16="http://schemas.microsoft.com/office/drawing/2014/main" id="{E3872E32-BBB8-A27B-8AE3-37C5C4F83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1389</Words>
  <Application>Microsoft Office PowerPoint</Application>
  <PresentationFormat>Custom</PresentationFormat>
  <Paragraphs>169</Paragraphs>
  <Slides>11</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Nunito Sans Black</vt:lpstr>
      <vt:lpstr>Arial Narrow</vt:lpstr>
      <vt:lpstr>Roboto</vt:lpstr>
      <vt:lpstr>Arimo</vt:lpstr>
      <vt:lpstr>Alice</vt: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Sohan Kharkar</cp:lastModifiedBy>
  <cp:revision>9</cp:revision>
  <dcterms:modified xsi:type="dcterms:W3CDTF">2024-12-25T04:40:56Z</dcterms:modified>
</cp:coreProperties>
</file>