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10287000" cx="18288000"/>
  <p:notesSz cx="6858000" cy="9144000"/>
  <p:embeddedFontLst>
    <p:embeddedFont>
      <p:font typeface="Roboto"/>
      <p:regular r:id="rId19"/>
      <p:bold r:id="rId20"/>
      <p:italic r:id="rId21"/>
      <p:boldItalic r:id="rId22"/>
    </p:embeddedFont>
    <p:embeddedFont>
      <p:font typeface="Arimo"/>
      <p:regular r:id="rId23"/>
      <p:bold r:id="rId24"/>
      <p:italic r:id="rId25"/>
      <p:boldItalic r:id="rId26"/>
    </p:embeddedFont>
    <p:embeddedFont>
      <p:font typeface="Alice"/>
      <p:regular r:id="rId27"/>
    </p:embeddedFont>
    <p:embeddedFont>
      <p:font typeface="Nunito Sans Black"/>
      <p:bold r:id="rId28"/>
      <p:boldItalic r:id="rId29"/>
    </p:embeddedFont>
    <p:embeddedFont>
      <p:font typeface="Arimo Medium"/>
      <p:regular r:id="rId30"/>
      <p:bold r:id="rId31"/>
      <p:italic r:id="rId32"/>
      <p:boldItalic r:id="rId33"/>
    </p:embeddedFont>
    <p:embeddedFont>
      <p:font typeface="Nunito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8" roundtripDataSignature="AMtx7mi2tgmnlBEcYL1W/fVp2XTKfKmY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16FA4A-FC2E-4434-9ED9-695DA9CFDDFD}">
  <a:tblStyle styleId="{4016FA4A-FC2E-4434-9ED9-695DA9CFDDF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Arimo-bold.fntdata"/><Relationship Id="rId23" Type="http://schemas.openxmlformats.org/officeDocument/2006/relationships/font" Target="fonts/Arim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mo-boldItalic.fntdata"/><Relationship Id="rId25" Type="http://schemas.openxmlformats.org/officeDocument/2006/relationships/font" Target="fonts/Arimo-italic.fntdata"/><Relationship Id="rId28" Type="http://schemas.openxmlformats.org/officeDocument/2006/relationships/font" Target="fonts/NunitoSansBlack-bold.fntdata"/><Relationship Id="rId27" Type="http://schemas.openxmlformats.org/officeDocument/2006/relationships/font" Target="fonts/Alice-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SansBlack-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moMedium-bold.fntdata"/><Relationship Id="rId30" Type="http://schemas.openxmlformats.org/officeDocument/2006/relationships/font" Target="fonts/ArimoMedium-regular.fntdata"/><Relationship Id="rId11" Type="http://schemas.openxmlformats.org/officeDocument/2006/relationships/slide" Target="slides/slide5.xml"/><Relationship Id="rId33" Type="http://schemas.openxmlformats.org/officeDocument/2006/relationships/font" Target="fonts/ArimoMedium-boldItalic.fntdata"/><Relationship Id="rId10" Type="http://schemas.openxmlformats.org/officeDocument/2006/relationships/slide" Target="slides/slide4.xml"/><Relationship Id="rId32" Type="http://schemas.openxmlformats.org/officeDocument/2006/relationships/font" Target="fonts/ArimoMedium-italic.fntdata"/><Relationship Id="rId13" Type="http://schemas.openxmlformats.org/officeDocument/2006/relationships/slide" Target="slides/slide7.xml"/><Relationship Id="rId35" Type="http://schemas.openxmlformats.org/officeDocument/2006/relationships/font" Target="fonts/NunitoSans-bold.fntdata"/><Relationship Id="rId12" Type="http://schemas.openxmlformats.org/officeDocument/2006/relationships/slide" Target="slides/slide6.xml"/><Relationship Id="rId34" Type="http://schemas.openxmlformats.org/officeDocument/2006/relationships/font" Target="fonts/NunitoSans-regular.fntdata"/><Relationship Id="rId15" Type="http://schemas.openxmlformats.org/officeDocument/2006/relationships/slide" Target="slides/slide9.xml"/><Relationship Id="rId37" Type="http://schemas.openxmlformats.org/officeDocument/2006/relationships/font" Target="fonts/NunitoSans-boldItalic.fntdata"/><Relationship Id="rId14" Type="http://schemas.openxmlformats.org/officeDocument/2006/relationships/slide" Target="slides/slide8.xml"/><Relationship Id="rId36" Type="http://schemas.openxmlformats.org/officeDocument/2006/relationships/font" Target="fonts/NunitoSans-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Welcome to ‘Diarrhea/Vomiting in Children with Fever'. </a:t>
            </a:r>
            <a:endParaRPr/>
          </a:p>
        </p:txBody>
      </p:sp>
      <p:sp>
        <p:nvSpPr>
          <p:cNvPr id="89" name="Google Shape;89;p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0" name="Google Shape;90;p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8" name="Google Shape;188;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89" name="Google Shape;189;p1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General management for pediatric vomiting and diarrhea emphasizes hydration and electrolyte balance through ORS. Nutritional support and gradual reintroduction of regular diet are important. Antibiotics or antivirals may be considered based on specific diagnoses. Appendicitis requires surgical intervention. Prevention, including vaccination for rotavirus, plays a key role.</a:t>
            </a:r>
            <a:endParaRPr/>
          </a:p>
        </p:txBody>
      </p:sp>
      <p:sp>
        <p:nvSpPr>
          <p:cNvPr id="191" name="Google Shape;191;p1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2" name="Google Shape;192;p1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0" name="Google Shape;200;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01" name="Google Shape;201;p1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Follow-up care is vital to ensure recovery and to monitor for potential complications. This may include rehydration status, nutritional intake, and symptom resolution. Adjustments to treatment plans should be made as needed, based on the child's progress and any new developments.</a:t>
            </a:r>
            <a:endParaRPr/>
          </a:p>
        </p:txBody>
      </p:sp>
      <p:sp>
        <p:nvSpPr>
          <p:cNvPr id="203" name="Google Shape;203;p1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4" name="Google Shape;204;p1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2" name="Google Shape;212;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13" name="Google Shape;213;p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In conclusion, while vomiting and diarrhea are common in pediatrics, certain presentations and associated symptoms raise concerns for more serious underlying conditions. A structured approach to diagnosis, coupled with effective management and follow-up, ensures the best outcomes for our young patients.</a:t>
            </a:r>
            <a:endParaRPr>
              <a:solidFill>
                <a:srgbClr val="374151"/>
              </a:solidFill>
              <a:highlight>
                <a:srgbClr val="F7F7F8"/>
              </a:highlight>
              <a:latin typeface="Roboto"/>
              <a:ea typeface="Roboto"/>
              <a:cs typeface="Roboto"/>
              <a:sym typeface="Roboto"/>
            </a:endParaRPr>
          </a:p>
        </p:txBody>
      </p:sp>
      <p:sp>
        <p:nvSpPr>
          <p:cNvPr id="215" name="Google Shape;215;p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6" name="Google Shape;216;p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ctr">
              <a:lnSpc>
                <a:spcPct val="140018"/>
              </a:lnSpc>
              <a:spcBef>
                <a:spcPts val="0"/>
              </a:spcBef>
              <a:spcAft>
                <a:spcPts val="0"/>
              </a:spcAft>
              <a:buClr>
                <a:schemeClr val="dk1"/>
              </a:buClr>
              <a:buSzPts val="1400"/>
              <a:buFont typeface="Arial"/>
              <a:buNone/>
            </a:pPr>
            <a:r>
              <a:rPr lang="en-US">
                <a:latin typeface="Nunito Sans Black"/>
                <a:ea typeface="Nunito Sans Black"/>
                <a:cs typeface="Nunito Sans Black"/>
                <a:sym typeface="Nunito Sans Black"/>
              </a:rPr>
              <a:t>I, Dr Bhaskar, consent to the recording and distribution of this video. The content is objective and adheres to the guidelines of the Indian Academy of Pediatrics (IAP). It is not biased or in favour of any party.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4" name="Google Shape;104;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05" name="Google Shape;105;p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Today's discussion focuses on the common yet potentially serious issue of pediatric vomiting and diarrhea. We'll examine the significance of these symptoms, especially when occurring together, and identify red flags indicating more severe underlying conditions that require immediate attention.</a:t>
            </a:r>
            <a:endParaRPr/>
          </a:p>
        </p:txBody>
      </p:sp>
      <p:sp>
        <p:nvSpPr>
          <p:cNvPr id="107" name="Google Shape;107;p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8" name="Google Shape;108;p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16" name="Google Shape;116;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17" name="Google Shape;117;p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00">
                <a:highlight>
                  <a:srgbClr val="FFFFFF"/>
                </a:highlight>
                <a:latin typeface="Arial"/>
                <a:ea typeface="Arial"/>
                <a:cs typeface="Arial"/>
                <a:sym typeface="Arial"/>
              </a:rPr>
              <a:t>We explore four key conditions that can cause both vomiting and diarrhea in children: Gastroenteritis, Food Poisoning, Appendicitis, and Rotavirus Infection. Understanding these conditions is crucial for pediatricians to manage and mitigate the risks effectively.</a:t>
            </a:r>
            <a:endParaRPr/>
          </a:p>
        </p:txBody>
      </p:sp>
      <p:sp>
        <p:nvSpPr>
          <p:cNvPr id="119" name="Google Shape;119;p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0" name="Google Shape;120;p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8" name="Google Shape;128;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29" name="Google Shape;129;p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Gastroenteritis, often viral in origin, presents with vomiting, diarrhea, abdominal pain, and sometimes fever. Norovirus and adenovirus are common culprits. Diagnosis is mainly clinical. Management includes maintaining hydration, offering oral rehydration solutions (ORS), and symptomatic care. Antibiotics are not routinely recommended unless a bacterial cause is confirmed.</a:t>
            </a:r>
            <a:endParaRPr/>
          </a:p>
        </p:txBody>
      </p:sp>
      <p:sp>
        <p:nvSpPr>
          <p:cNvPr id="131" name="Google Shape;131;p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2" name="Google Shape;132;p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40" name="Google Shape;140;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41" name="Google Shape;141;p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Food Poisoning is characterized by sudden onset of vomiting and diarrhea following consumption of contaminated food. Symptoms can include abdominal cramps and fever. Identifying the source is key to diagnosis. Management focuses on hydration and symptomatic relief. Most cases resolve without specific treatment, but severe cases might require antibiotics.</a:t>
            </a:r>
            <a:endParaRPr/>
          </a:p>
        </p:txBody>
      </p:sp>
      <p:sp>
        <p:nvSpPr>
          <p:cNvPr id="143" name="Google Shape;143;p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44" name="Google Shape;144;p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2" name="Google Shape;152;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53" name="Google Shape;153;p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Appendicitis may initially present with vomiting and diarrhea, especially in younger children, complicating the diagnosis. Other symptoms include fever and abdominal pain, typically localizing to the right lower quadrant. Diagnosis is supported by ultrasound or CT scan. Surgical removal of the appendix is the definitive treatment.</a:t>
            </a:r>
            <a:endParaRPr/>
          </a:p>
        </p:txBody>
      </p:sp>
      <p:sp>
        <p:nvSpPr>
          <p:cNvPr id="155" name="Google Shape;155;p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6" name="Google Shape;156;p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4" name="Google Shape;164;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65" name="Google Shape;165;p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Rotavirus, a leading cause of severe diarrhea among infants and young children worldwide, presents with vomiting, watery diarrhea, and fever. Diagnosis can be confirmed with stool tests. The mainstay of management is ORS for hydration, with vaccination available for prevention.</a:t>
            </a:r>
            <a:endParaRPr/>
          </a:p>
        </p:txBody>
      </p:sp>
      <p:sp>
        <p:nvSpPr>
          <p:cNvPr id="167" name="Google Shape;167;p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8" name="Google Shape;168;p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6" name="Google Shape;176;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77" name="Google Shape;177;p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Differentiating these conditions is crucial and can be guided by symptom onset, severity, and associated features. For example, gastroenteritis and food poisoning often share similar acute presentations but may differ in the time to symptom onset post-exposure. Appendicitis typically progresses to localized pain and tenderness, distinguishing it from more diffuse abdominal pain seen in viral infections. Rotavirus has a distinctive pattern of severe, watery diarrhea, often with fever and vomiting. Identifying these nuances aids in timely and appropriate management.</a:t>
            </a:r>
            <a:endParaRPr>
              <a:solidFill>
                <a:srgbClr val="374151"/>
              </a:solidFill>
              <a:highlight>
                <a:srgbClr val="F7F7F8"/>
              </a:highlight>
              <a:latin typeface="Roboto"/>
              <a:ea typeface="Roboto"/>
              <a:cs typeface="Roboto"/>
              <a:sym typeface="Roboto"/>
            </a:endParaRPr>
          </a:p>
        </p:txBody>
      </p:sp>
      <p:sp>
        <p:nvSpPr>
          <p:cNvPr id="179" name="Google Shape;179;p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0" name="Google Shape;180;p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1" name="Shape 91"/>
        <p:cNvGrpSpPr/>
        <p:nvPr/>
      </p:nvGrpSpPr>
      <p:grpSpPr>
        <a:xfrm>
          <a:off x="0" y="0"/>
          <a:ext cx="0" cy="0"/>
          <a:chOff x="0" y="0"/>
          <a:chExt cx="0" cy="0"/>
        </a:xfrm>
      </p:grpSpPr>
      <p:sp>
        <p:nvSpPr>
          <p:cNvPr id="92" name="Google Shape;92;p1"/>
          <p:cNvSpPr/>
          <p:nvPr/>
        </p:nvSpPr>
        <p:spPr>
          <a:xfrm rot="7685570">
            <a:off x="-2493362" y="-1306613"/>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3" name="Google Shape;93;p1"/>
          <p:cNvSpPr txBox="1"/>
          <p:nvPr/>
        </p:nvSpPr>
        <p:spPr>
          <a:xfrm>
            <a:off x="2052750" y="3025200"/>
            <a:ext cx="15363300" cy="3755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8700"/>
              <a:buFont typeface="Arial"/>
              <a:buNone/>
            </a:pPr>
            <a:r>
              <a:rPr b="1" i="0" lang="en-US" sz="8700" u="none" cap="none" strike="noStrike">
                <a:solidFill>
                  <a:schemeClr val="dk2"/>
                </a:solidFill>
                <a:latin typeface="Alice"/>
                <a:ea typeface="Alice"/>
                <a:cs typeface="Alice"/>
                <a:sym typeface="Alice"/>
              </a:rPr>
              <a:t>Pediatric Vomiting and Diarrhea</a:t>
            </a:r>
            <a:endParaRPr b="1" i="0" sz="8700" u="none" cap="none" strike="noStrike">
              <a:solidFill>
                <a:schemeClr val="dk2"/>
              </a:solidFill>
              <a:latin typeface="Alice"/>
              <a:ea typeface="Alice"/>
              <a:cs typeface="Alice"/>
              <a:sym typeface="Alice"/>
            </a:endParaRPr>
          </a:p>
          <a:p>
            <a:pPr indent="0" lvl="0" marL="0" marR="0" rtl="0" algn="ctr">
              <a:lnSpc>
                <a:spcPct val="100000"/>
              </a:lnSpc>
              <a:spcBef>
                <a:spcPts val="0"/>
              </a:spcBef>
              <a:spcAft>
                <a:spcPts val="0"/>
              </a:spcAft>
              <a:buClr>
                <a:srgbClr val="000000"/>
              </a:buClr>
              <a:buSzPts val="7000"/>
              <a:buFont typeface="Arial"/>
              <a:buNone/>
            </a:pPr>
            <a:r>
              <a:rPr b="1" i="0" lang="en-US" sz="7000" u="none" cap="none" strike="noStrike">
                <a:solidFill>
                  <a:schemeClr val="dk2"/>
                </a:solidFill>
                <a:latin typeface="Alice"/>
                <a:ea typeface="Alice"/>
                <a:cs typeface="Alice"/>
                <a:sym typeface="Alice"/>
              </a:rPr>
              <a:t>When to Worry</a:t>
            </a:r>
            <a:endParaRPr b="1" i="0" sz="7000" u="none" cap="none" strike="noStrike">
              <a:solidFill>
                <a:schemeClr val="dk2"/>
              </a:solidFill>
              <a:latin typeface="Alice"/>
              <a:ea typeface="Alice"/>
              <a:cs typeface="Alice"/>
              <a:sym typeface="Alic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93" name="Shape 193"/>
        <p:cNvGrpSpPr/>
        <p:nvPr/>
      </p:nvGrpSpPr>
      <p:grpSpPr>
        <a:xfrm>
          <a:off x="0" y="0"/>
          <a:ext cx="0" cy="0"/>
          <a:chOff x="0" y="0"/>
          <a:chExt cx="0" cy="0"/>
        </a:xfrm>
      </p:grpSpPr>
      <p:sp>
        <p:nvSpPr>
          <p:cNvPr id="194" name="Google Shape;194;p10"/>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95" name="Google Shape;195;p10"/>
          <p:cNvSpPr txBox="1"/>
          <p:nvPr/>
        </p:nvSpPr>
        <p:spPr>
          <a:xfrm>
            <a:off x="999950" y="-12"/>
            <a:ext cx="149907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F37221"/>
                </a:solidFill>
                <a:latin typeface="Alice"/>
                <a:ea typeface="Alice"/>
                <a:cs typeface="Alice"/>
                <a:sym typeface="Alice"/>
              </a:rPr>
              <a:t>Treatment</a:t>
            </a:r>
            <a:endParaRPr b="1" i="0" sz="7200" u="none" cap="none" strike="noStrike">
              <a:solidFill>
                <a:srgbClr val="F37221"/>
              </a:solidFill>
              <a:latin typeface="Alice"/>
              <a:ea typeface="Alice"/>
              <a:cs typeface="Alice"/>
              <a:sym typeface="Alice"/>
            </a:endParaRPr>
          </a:p>
        </p:txBody>
      </p:sp>
      <p:sp>
        <p:nvSpPr>
          <p:cNvPr id="196" name="Google Shape;196;p10"/>
          <p:cNvSpPr txBox="1"/>
          <p:nvPr/>
        </p:nvSpPr>
        <p:spPr>
          <a:xfrm>
            <a:off x="999950" y="1108200"/>
            <a:ext cx="15858300" cy="7623900"/>
          </a:xfrm>
          <a:prstGeom prst="rect">
            <a:avLst/>
          </a:prstGeom>
          <a:noFill/>
          <a:ln>
            <a:noFill/>
          </a:ln>
        </p:spPr>
        <p:txBody>
          <a:bodyPr anchorCtr="0" anchor="t" bIns="0" lIns="0" spcFirstLastPara="1" rIns="0" wrap="square" tIns="0">
            <a:spAutoFit/>
          </a:bodyPr>
          <a:lstStyle/>
          <a:p>
            <a:pPr indent="-476250" lvl="1" marL="914400" marR="0" rtl="0" algn="l">
              <a:lnSpc>
                <a:spcPct val="130000"/>
              </a:lnSpc>
              <a:spcBef>
                <a:spcPts val="0"/>
              </a:spcBef>
              <a:spcAft>
                <a:spcPts val="0"/>
              </a:spcAft>
              <a:buClr>
                <a:schemeClr val="dk2"/>
              </a:buClr>
              <a:buSzPts val="3900"/>
              <a:buFont typeface="Arimo"/>
              <a:buChar char="•"/>
            </a:pPr>
            <a:r>
              <a:rPr b="0" i="0" lang="en-US" sz="3900" u="none" cap="none" strike="noStrike">
                <a:solidFill>
                  <a:schemeClr val="dk2"/>
                </a:solidFill>
                <a:latin typeface="Arimo"/>
                <a:ea typeface="Arimo"/>
                <a:cs typeface="Arimo"/>
                <a:sym typeface="Arimo"/>
              </a:rPr>
              <a:t>Immediate Assessment: Evaluate hydration status and need for fluid resuscitation.</a:t>
            </a:r>
            <a:endParaRPr b="0" i="0" sz="3900" u="none" cap="none" strike="noStrike">
              <a:solidFill>
                <a:schemeClr val="dk2"/>
              </a:solidFill>
              <a:latin typeface="Arimo"/>
              <a:ea typeface="Arimo"/>
              <a:cs typeface="Arimo"/>
              <a:sym typeface="Arimo"/>
            </a:endParaRPr>
          </a:p>
          <a:p>
            <a:pPr indent="-476250" lvl="1" marL="914400" marR="0" rtl="0" algn="l">
              <a:lnSpc>
                <a:spcPct val="130000"/>
              </a:lnSpc>
              <a:spcBef>
                <a:spcPts val="0"/>
              </a:spcBef>
              <a:spcAft>
                <a:spcPts val="0"/>
              </a:spcAft>
              <a:buClr>
                <a:schemeClr val="dk2"/>
              </a:buClr>
              <a:buSzPts val="3900"/>
              <a:buFont typeface="Arimo"/>
              <a:buChar char="•"/>
            </a:pPr>
            <a:r>
              <a:rPr b="0" i="0" lang="en-US" sz="3900" u="none" cap="none" strike="noStrike">
                <a:solidFill>
                  <a:schemeClr val="dk2"/>
                </a:solidFill>
                <a:latin typeface="Arimo"/>
                <a:ea typeface="Arimo"/>
                <a:cs typeface="Arimo"/>
                <a:sym typeface="Arimo"/>
              </a:rPr>
              <a:t>Specific Treatment: Tailor interventions to the underlying cause, from supportive care for gastroenteritis to surgical intervention for appendicitis or obstruction.</a:t>
            </a:r>
            <a:endParaRPr b="0" i="0" sz="3900" u="none" cap="none" strike="noStrike">
              <a:solidFill>
                <a:schemeClr val="dk2"/>
              </a:solidFill>
              <a:latin typeface="Arimo"/>
              <a:ea typeface="Arimo"/>
              <a:cs typeface="Arimo"/>
              <a:sym typeface="Arimo"/>
            </a:endParaRPr>
          </a:p>
          <a:p>
            <a:pPr indent="-476250" lvl="1" marL="914400" marR="0" rtl="0" algn="l">
              <a:lnSpc>
                <a:spcPct val="130000"/>
              </a:lnSpc>
              <a:spcBef>
                <a:spcPts val="0"/>
              </a:spcBef>
              <a:spcAft>
                <a:spcPts val="0"/>
              </a:spcAft>
              <a:buClr>
                <a:schemeClr val="dk2"/>
              </a:buClr>
              <a:buSzPts val="3900"/>
              <a:buFont typeface="Arimo"/>
              <a:buChar char="•"/>
            </a:pPr>
            <a:r>
              <a:rPr b="0" i="0" lang="en-US" sz="3900" u="none" cap="none" strike="noStrike">
                <a:solidFill>
                  <a:schemeClr val="dk2"/>
                </a:solidFill>
                <a:latin typeface="Arimo"/>
                <a:ea typeface="Arimo"/>
                <a:cs typeface="Arimo"/>
                <a:sym typeface="Arimo"/>
              </a:rPr>
              <a:t>Monitoring: Close observation for signs of worsening condition or complications, with special attention to hydration and electrolyte status.</a:t>
            </a:r>
            <a:endParaRPr b="0" i="0" sz="3900" u="none" cap="none" strike="noStrike">
              <a:solidFill>
                <a:schemeClr val="dk2"/>
              </a:solidFill>
              <a:latin typeface="Arimo"/>
              <a:ea typeface="Arimo"/>
              <a:cs typeface="Arimo"/>
              <a:sym typeface="Arimo"/>
            </a:endParaRPr>
          </a:p>
          <a:p>
            <a:pPr indent="-476250" lvl="1" marL="914400" marR="0" rtl="0" algn="l">
              <a:lnSpc>
                <a:spcPct val="130000"/>
              </a:lnSpc>
              <a:spcBef>
                <a:spcPts val="0"/>
              </a:spcBef>
              <a:spcAft>
                <a:spcPts val="0"/>
              </a:spcAft>
              <a:buClr>
                <a:schemeClr val="dk2"/>
              </a:buClr>
              <a:buSzPts val="3900"/>
              <a:buFont typeface="Arimo"/>
              <a:buChar char="•"/>
            </a:pPr>
            <a:r>
              <a:rPr b="0" i="0" lang="en-US" sz="3900" u="none" cap="none" strike="noStrike">
                <a:solidFill>
                  <a:schemeClr val="dk2"/>
                </a:solidFill>
                <a:latin typeface="Arimo"/>
                <a:ea typeface="Arimo"/>
                <a:cs typeface="Arimo"/>
                <a:sym typeface="Arimo"/>
              </a:rPr>
              <a:t>Education: Inform caregivers about signs of dehydration, when to return to the hospital, and preventive measures for future incidents.</a:t>
            </a:r>
            <a:endParaRPr b="0" i="0" sz="3900" u="none" cap="none" strike="noStrike">
              <a:solidFill>
                <a:schemeClr val="dk2"/>
              </a:solidFill>
              <a:latin typeface="Arimo"/>
              <a:ea typeface="Arimo"/>
              <a:cs typeface="Arimo"/>
              <a:sym typeface="Arimo"/>
            </a:endParaRPr>
          </a:p>
        </p:txBody>
      </p:sp>
      <p:sp>
        <p:nvSpPr>
          <p:cNvPr id="197" name="Google Shape;197;p10"/>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05" name="Shape 205"/>
        <p:cNvGrpSpPr/>
        <p:nvPr/>
      </p:nvGrpSpPr>
      <p:grpSpPr>
        <a:xfrm>
          <a:off x="0" y="0"/>
          <a:ext cx="0" cy="0"/>
          <a:chOff x="0" y="0"/>
          <a:chExt cx="0" cy="0"/>
        </a:xfrm>
      </p:grpSpPr>
      <p:sp>
        <p:nvSpPr>
          <p:cNvPr id="206" name="Google Shape;206;p11"/>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07" name="Google Shape;207;p11"/>
          <p:cNvSpPr txBox="1"/>
          <p:nvPr/>
        </p:nvSpPr>
        <p:spPr>
          <a:xfrm>
            <a:off x="678875" y="0"/>
            <a:ext cx="14990700" cy="1015800"/>
          </a:xfrm>
          <a:prstGeom prst="rect">
            <a:avLst/>
          </a:prstGeom>
          <a:noFill/>
          <a:ln>
            <a:noFill/>
          </a:ln>
        </p:spPr>
        <p:txBody>
          <a:bodyPr anchorCtr="0" anchor="t" bIns="0" lIns="0" spcFirstLastPara="1" rIns="0" wrap="square" tIns="0">
            <a:spAutoFit/>
          </a:bodyPr>
          <a:lstStyle/>
          <a:p>
            <a:pPr indent="0" lvl="0" marL="0" marR="0" rtl="0" algn="ctr">
              <a:lnSpc>
                <a:spcPct val="137986"/>
              </a:lnSpc>
              <a:spcBef>
                <a:spcPts val="0"/>
              </a:spcBef>
              <a:spcAft>
                <a:spcPts val="0"/>
              </a:spcAft>
              <a:buClr>
                <a:srgbClr val="000000"/>
              </a:buClr>
              <a:buSzPts val="1100"/>
              <a:buFont typeface="Arial"/>
              <a:buNone/>
            </a:pPr>
            <a:r>
              <a:rPr b="1" i="0" lang="en-US" sz="6600" u="none" cap="none" strike="noStrike">
                <a:solidFill>
                  <a:srgbClr val="F37221"/>
                </a:solidFill>
                <a:latin typeface="Alice"/>
                <a:ea typeface="Alice"/>
                <a:cs typeface="Alice"/>
                <a:sym typeface="Alice"/>
              </a:rPr>
              <a:t>Follow-up</a:t>
            </a:r>
            <a:endParaRPr b="1" i="0" sz="6600" u="none" cap="none" strike="noStrike">
              <a:solidFill>
                <a:srgbClr val="F37221"/>
              </a:solidFill>
              <a:latin typeface="Alice"/>
              <a:ea typeface="Alice"/>
              <a:cs typeface="Alice"/>
              <a:sym typeface="Alice"/>
            </a:endParaRPr>
          </a:p>
        </p:txBody>
      </p:sp>
      <p:sp>
        <p:nvSpPr>
          <p:cNvPr id="208" name="Google Shape;208;p11"/>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209" name="Google Shape;209;p11"/>
          <p:cNvSpPr txBox="1"/>
          <p:nvPr/>
        </p:nvSpPr>
        <p:spPr>
          <a:xfrm>
            <a:off x="881775" y="1015800"/>
            <a:ext cx="15701100" cy="6908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70000"/>
              </a:lnSpc>
              <a:spcBef>
                <a:spcPts val="0"/>
              </a:spcBef>
              <a:spcAft>
                <a:spcPts val="0"/>
              </a:spcAft>
              <a:buClr>
                <a:schemeClr val="dk2"/>
              </a:buClr>
              <a:buSzPts val="1600"/>
              <a:buFont typeface="Arimo"/>
              <a:buChar char="●"/>
            </a:pPr>
            <a:r>
              <a:rPr b="0" i="0" lang="en-US" sz="3900" u="none" cap="none" strike="noStrike">
                <a:solidFill>
                  <a:schemeClr val="dk2"/>
                </a:solidFill>
                <a:latin typeface="Arimo"/>
                <a:ea typeface="Arimo"/>
                <a:cs typeface="Arimo"/>
                <a:sym typeface="Arimo"/>
              </a:rPr>
              <a:t>Short-term Follow-up: Ensure resolution of acute symptoms and recovery of normal hydration and electrolyte levels.</a:t>
            </a:r>
            <a:endParaRPr b="0" i="0" sz="3900" u="none" cap="none" strike="noStrike">
              <a:solidFill>
                <a:schemeClr val="dk2"/>
              </a:solidFill>
              <a:latin typeface="Arimo"/>
              <a:ea typeface="Arimo"/>
              <a:cs typeface="Arimo"/>
              <a:sym typeface="Arimo"/>
            </a:endParaRPr>
          </a:p>
          <a:p>
            <a:pPr indent="-330200" lvl="0" marL="457200" marR="0" rtl="0" algn="l">
              <a:lnSpc>
                <a:spcPct val="170000"/>
              </a:lnSpc>
              <a:spcBef>
                <a:spcPts val="0"/>
              </a:spcBef>
              <a:spcAft>
                <a:spcPts val="0"/>
              </a:spcAft>
              <a:buClr>
                <a:schemeClr val="dk2"/>
              </a:buClr>
              <a:buSzPts val="1600"/>
              <a:buFont typeface="Arimo"/>
              <a:buChar char="●"/>
            </a:pPr>
            <a:r>
              <a:rPr b="0" i="0" lang="en-US" sz="3900" u="none" cap="none" strike="noStrike">
                <a:solidFill>
                  <a:schemeClr val="dk2"/>
                </a:solidFill>
                <a:latin typeface="Arimo"/>
                <a:ea typeface="Arimo"/>
                <a:cs typeface="Arimo"/>
                <a:sym typeface="Arimo"/>
              </a:rPr>
              <a:t>Long-term Considerations: Depending on the diagnosis, some conditions may require further evaluations, dietary adjustments, or chronic disease management (as in diabetes).</a:t>
            </a:r>
            <a:endParaRPr b="0" i="0" sz="3900" u="none" cap="none" strike="noStrike">
              <a:solidFill>
                <a:schemeClr val="dk2"/>
              </a:solidFill>
              <a:latin typeface="Arimo"/>
              <a:ea typeface="Arimo"/>
              <a:cs typeface="Arimo"/>
              <a:sym typeface="Arimo"/>
            </a:endParaRPr>
          </a:p>
          <a:p>
            <a:pPr indent="-330200" lvl="0" marL="457200" marR="0" rtl="0" algn="l">
              <a:lnSpc>
                <a:spcPct val="170000"/>
              </a:lnSpc>
              <a:spcBef>
                <a:spcPts val="0"/>
              </a:spcBef>
              <a:spcAft>
                <a:spcPts val="0"/>
              </a:spcAft>
              <a:buClr>
                <a:schemeClr val="dk2"/>
              </a:buClr>
              <a:buSzPts val="1600"/>
              <a:buFont typeface="Arimo"/>
              <a:buChar char="●"/>
            </a:pPr>
            <a:r>
              <a:rPr b="0" i="0" lang="en-US" sz="3900" u="none" cap="none" strike="noStrike">
                <a:solidFill>
                  <a:schemeClr val="dk2"/>
                </a:solidFill>
                <a:latin typeface="Arimo"/>
                <a:ea typeface="Arimo"/>
                <a:cs typeface="Arimo"/>
                <a:sym typeface="Arimo"/>
              </a:rPr>
              <a:t>Preventive Advice: Education on hygiene and preventive measures, especially after gastroenteritis, to reduce recurrence and spread.</a:t>
            </a:r>
            <a:endParaRPr b="0" i="0" sz="3900" u="none" cap="none" strike="noStrike">
              <a:solidFill>
                <a:schemeClr val="dk2"/>
              </a:solidFill>
              <a:latin typeface="Arimo"/>
              <a:ea typeface="Arimo"/>
              <a:cs typeface="Arimo"/>
              <a:sym typeface="Arim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17" name="Shape 217"/>
        <p:cNvGrpSpPr/>
        <p:nvPr/>
      </p:nvGrpSpPr>
      <p:grpSpPr>
        <a:xfrm>
          <a:off x="0" y="0"/>
          <a:ext cx="0" cy="0"/>
          <a:chOff x="0" y="0"/>
          <a:chExt cx="0" cy="0"/>
        </a:xfrm>
      </p:grpSpPr>
      <p:sp>
        <p:nvSpPr>
          <p:cNvPr id="218" name="Google Shape;218;p1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19" name="Google Shape;219;p12"/>
          <p:cNvSpPr txBox="1"/>
          <p:nvPr/>
        </p:nvSpPr>
        <p:spPr>
          <a:xfrm>
            <a:off x="720800" y="-61600"/>
            <a:ext cx="14990700" cy="1108200"/>
          </a:xfrm>
          <a:prstGeom prst="rect">
            <a:avLst/>
          </a:prstGeom>
          <a:noFill/>
          <a:ln>
            <a:noFill/>
          </a:ln>
        </p:spPr>
        <p:txBody>
          <a:bodyPr anchorCtr="0" anchor="t" bIns="0" lIns="0" spcFirstLastPara="1" rIns="0" wrap="square" tIns="0">
            <a:spAutoFit/>
          </a:bodyPr>
          <a:lstStyle/>
          <a:p>
            <a:pPr indent="0" lvl="0" marL="0" marR="0" rtl="0" algn="ctr">
              <a:lnSpc>
                <a:spcPct val="137986"/>
              </a:lnSpc>
              <a:spcBef>
                <a:spcPts val="0"/>
              </a:spcBef>
              <a:spcAft>
                <a:spcPts val="0"/>
              </a:spcAft>
              <a:buClr>
                <a:srgbClr val="000000"/>
              </a:buClr>
              <a:buSzPts val="7200"/>
              <a:buFont typeface="Arial"/>
              <a:buNone/>
            </a:pPr>
            <a:r>
              <a:rPr b="1" i="0" lang="en-US" sz="7200" u="none" cap="none" strike="noStrike">
                <a:solidFill>
                  <a:srgbClr val="F37221"/>
                </a:solidFill>
                <a:latin typeface="Alice"/>
                <a:ea typeface="Alice"/>
                <a:cs typeface="Alice"/>
                <a:sym typeface="Alice"/>
              </a:rPr>
              <a:t>Conclusion</a:t>
            </a:r>
            <a:endParaRPr b="1" i="0" sz="7200" u="none" cap="none" strike="noStrike">
              <a:solidFill>
                <a:srgbClr val="F37221"/>
              </a:solidFill>
              <a:latin typeface="Alice"/>
              <a:ea typeface="Alice"/>
              <a:cs typeface="Alice"/>
              <a:sym typeface="Alice"/>
            </a:endParaRPr>
          </a:p>
        </p:txBody>
      </p:sp>
      <p:sp>
        <p:nvSpPr>
          <p:cNvPr id="220" name="Google Shape;220;p12"/>
          <p:cNvSpPr txBox="1"/>
          <p:nvPr/>
        </p:nvSpPr>
        <p:spPr>
          <a:xfrm>
            <a:off x="1050650" y="949250"/>
            <a:ext cx="15450600" cy="8004000"/>
          </a:xfrm>
          <a:prstGeom prst="rect">
            <a:avLst/>
          </a:prstGeom>
          <a:noFill/>
          <a:ln>
            <a:noFill/>
          </a:ln>
        </p:spPr>
        <p:txBody>
          <a:bodyPr anchorCtr="0" anchor="t" bIns="0" lIns="0" spcFirstLastPara="1" rIns="0" wrap="square" tIns="0">
            <a:spAutoFit/>
          </a:bodyPr>
          <a:lstStyle/>
          <a:p>
            <a:pPr indent="-482600" lvl="1" marL="914400" marR="0" rtl="0" algn="l">
              <a:lnSpc>
                <a:spcPct val="150000"/>
              </a:lnSpc>
              <a:spcBef>
                <a:spcPts val="0"/>
              </a:spcBef>
              <a:spcAft>
                <a:spcPts val="0"/>
              </a:spcAft>
              <a:buClr>
                <a:schemeClr val="dk2"/>
              </a:buClr>
              <a:buSzPts val="4000"/>
              <a:buFont typeface="Arimo"/>
              <a:buChar char="•"/>
            </a:pPr>
            <a:r>
              <a:rPr b="0" i="0" lang="en-US" sz="4000" u="none" cap="none" strike="noStrike">
                <a:solidFill>
                  <a:schemeClr val="dk2"/>
                </a:solidFill>
                <a:latin typeface="Arimo"/>
                <a:ea typeface="Arimo"/>
                <a:cs typeface="Arimo"/>
                <a:sym typeface="Arimo"/>
              </a:rPr>
              <a:t>Understanding the causes behind frequent vomiting and diarrhea in children is crucial for timely and effective management. </a:t>
            </a:r>
            <a:endParaRPr b="0" i="0" sz="4000" u="none" cap="none" strike="noStrike">
              <a:solidFill>
                <a:schemeClr val="dk2"/>
              </a:solidFill>
              <a:latin typeface="Arimo"/>
              <a:ea typeface="Arimo"/>
              <a:cs typeface="Arimo"/>
              <a:sym typeface="Arimo"/>
            </a:endParaRPr>
          </a:p>
          <a:p>
            <a:pPr indent="-482600" lvl="1" marL="914400" marR="0" rtl="0" algn="l">
              <a:lnSpc>
                <a:spcPct val="150000"/>
              </a:lnSpc>
              <a:spcBef>
                <a:spcPts val="0"/>
              </a:spcBef>
              <a:spcAft>
                <a:spcPts val="0"/>
              </a:spcAft>
              <a:buClr>
                <a:schemeClr val="dk2"/>
              </a:buClr>
              <a:buSzPts val="4000"/>
              <a:buFont typeface="Arimo"/>
              <a:buChar char="•"/>
            </a:pPr>
            <a:r>
              <a:rPr b="0" i="0" lang="en-US" sz="4000" u="none" cap="none" strike="noStrike">
                <a:solidFill>
                  <a:schemeClr val="dk2"/>
                </a:solidFill>
                <a:latin typeface="Arimo"/>
                <a:ea typeface="Arimo"/>
                <a:cs typeface="Arimo"/>
                <a:sym typeface="Arimo"/>
              </a:rPr>
              <a:t>This presentation underscores the importance of recognizing red flags, conducting appropriate investigations, and implementing targeted management strategies. </a:t>
            </a:r>
            <a:endParaRPr b="0" i="0" sz="4000" u="none" cap="none" strike="noStrike">
              <a:solidFill>
                <a:schemeClr val="dk2"/>
              </a:solidFill>
              <a:latin typeface="Arimo"/>
              <a:ea typeface="Arimo"/>
              <a:cs typeface="Arimo"/>
              <a:sym typeface="Arimo"/>
            </a:endParaRPr>
          </a:p>
          <a:p>
            <a:pPr indent="-482600" lvl="1" marL="914400" marR="0" rtl="0" algn="l">
              <a:lnSpc>
                <a:spcPct val="150000"/>
              </a:lnSpc>
              <a:spcBef>
                <a:spcPts val="0"/>
              </a:spcBef>
              <a:spcAft>
                <a:spcPts val="0"/>
              </a:spcAft>
              <a:buClr>
                <a:schemeClr val="dk2"/>
              </a:buClr>
              <a:buSzPts val="4000"/>
              <a:buFont typeface="Arimo"/>
              <a:buChar char="•"/>
            </a:pPr>
            <a:r>
              <a:rPr b="0" i="0" lang="en-US" sz="4000" u="none" cap="none" strike="noStrike">
                <a:solidFill>
                  <a:schemeClr val="dk2"/>
                </a:solidFill>
                <a:latin typeface="Arimo"/>
                <a:ea typeface="Arimo"/>
                <a:cs typeface="Arimo"/>
                <a:sym typeface="Arimo"/>
              </a:rPr>
              <a:t>By optimizing care pathways, pediatricians can significantly improve outcomes for their patients, addressing both acute symptoms and preventing long-term complications.</a:t>
            </a:r>
            <a:endParaRPr b="0" i="0" sz="4000" u="none" cap="none" strike="noStrike">
              <a:solidFill>
                <a:schemeClr val="dk2"/>
              </a:solidFill>
              <a:latin typeface="Arimo"/>
              <a:ea typeface="Arimo"/>
              <a:cs typeface="Arimo"/>
              <a:sym typeface="Arimo"/>
            </a:endParaRPr>
          </a:p>
        </p:txBody>
      </p:sp>
      <p:sp>
        <p:nvSpPr>
          <p:cNvPr id="221" name="Google Shape;221;p12"/>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7" name="Shape 97"/>
        <p:cNvGrpSpPr/>
        <p:nvPr/>
      </p:nvGrpSpPr>
      <p:grpSpPr>
        <a:xfrm>
          <a:off x="0" y="0"/>
          <a:ext cx="0" cy="0"/>
          <a:chOff x="0" y="0"/>
          <a:chExt cx="0" cy="0"/>
        </a:xfrm>
      </p:grpSpPr>
      <p:sp>
        <p:nvSpPr>
          <p:cNvPr id="98" name="Google Shape;98;p2"/>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9" name="Google Shape;99;p2"/>
          <p:cNvSpPr/>
          <p:nvPr/>
        </p:nvSpPr>
        <p:spPr>
          <a:xfrm>
            <a:off x="1369850" y="801588"/>
            <a:ext cx="4308821" cy="3716359"/>
          </a:xfrm>
          <a:custGeom>
            <a:rect b="b" l="l" r="r" t="t"/>
            <a:pathLst>
              <a:path extrusionOk="0" h="3716359" w="4308821">
                <a:moveTo>
                  <a:pt x="0" y="0"/>
                </a:moveTo>
                <a:lnTo>
                  <a:pt x="4308821" y="0"/>
                </a:lnTo>
                <a:lnTo>
                  <a:pt x="4308821" y="3716358"/>
                </a:lnTo>
                <a:lnTo>
                  <a:pt x="0" y="3716358"/>
                </a:lnTo>
                <a:lnTo>
                  <a:pt x="0" y="0"/>
                </a:lnTo>
                <a:close/>
              </a:path>
            </a:pathLst>
          </a:custGeom>
          <a:blipFill rotWithShape="1">
            <a:blip r:embed="rId4">
              <a:alphaModFix/>
            </a:blip>
            <a:stretch>
              <a:fillRect b="0" l="0" r="0" t="0"/>
            </a:stretch>
          </a:blipFill>
          <a:ln>
            <a:noFill/>
          </a:ln>
        </p:spPr>
      </p:sp>
      <p:sp>
        <p:nvSpPr>
          <p:cNvPr id="100" name="Google Shape;100;p2"/>
          <p:cNvSpPr txBox="1"/>
          <p:nvPr/>
        </p:nvSpPr>
        <p:spPr>
          <a:xfrm>
            <a:off x="8415659" y="2030722"/>
            <a:ext cx="9044100" cy="46404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Clr>
                <a:srgbClr val="000000"/>
              </a:buClr>
              <a:buSzPts val="3768"/>
              <a:buFont typeface="Arial"/>
              <a:buNone/>
            </a:pPr>
            <a:r>
              <a:rPr b="0" i="0" lang="en-US" sz="3768" u="none" cap="none" strike="noStrike">
                <a:solidFill>
                  <a:srgbClr val="000000"/>
                </a:solidFill>
                <a:latin typeface="Nunito Sans Black"/>
                <a:ea typeface="Nunito Sans Black"/>
                <a:cs typeface="Nunito Sans Black"/>
                <a:sym typeface="Nunito Sans Black"/>
              </a:rPr>
              <a:t>Dr Bhaskar, has confirmed that the presentation content is as per mainstream medical guidelines and medical academy guidelines and is not biased or in favor of any individual, group, product, or company.</a:t>
            </a:r>
            <a:endParaRPr b="0" i="0" sz="900" u="none" cap="none" strike="noStrike">
              <a:solidFill>
                <a:srgbClr val="000000"/>
              </a:solidFill>
              <a:latin typeface="Arial"/>
              <a:ea typeface="Arial"/>
              <a:cs typeface="Arial"/>
              <a:sym typeface="Arial"/>
            </a:endParaRPr>
          </a:p>
        </p:txBody>
      </p:sp>
      <p:sp>
        <p:nvSpPr>
          <p:cNvPr id="101" name="Google Shape;101;p2"/>
          <p:cNvSpPr txBox="1"/>
          <p:nvPr/>
        </p:nvSpPr>
        <p:spPr>
          <a:xfrm>
            <a:off x="808875" y="5102250"/>
            <a:ext cx="6412500" cy="1760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2300"/>
              <a:t>DR. Tushar Shah</a:t>
            </a:r>
            <a:endParaRPr sz="2300"/>
          </a:p>
          <a:p>
            <a:pPr indent="0" lvl="0" marL="0" rtl="0" algn="ctr">
              <a:lnSpc>
                <a:spcPct val="115000"/>
              </a:lnSpc>
              <a:spcBef>
                <a:spcPts val="0"/>
              </a:spcBef>
              <a:spcAft>
                <a:spcPts val="0"/>
              </a:spcAft>
              <a:buNone/>
            </a:pPr>
            <a:r>
              <a:rPr lang="en-US" sz="2300"/>
              <a:t>MD Pediatrics, LLB</a:t>
            </a:r>
            <a:endParaRPr sz="2300"/>
          </a:p>
          <a:p>
            <a:pPr indent="0" lvl="0" marL="0" rtl="0" algn="ctr">
              <a:lnSpc>
                <a:spcPct val="115000"/>
              </a:lnSpc>
              <a:spcBef>
                <a:spcPts val="0"/>
              </a:spcBef>
              <a:spcAft>
                <a:spcPts val="0"/>
              </a:spcAft>
              <a:buNone/>
            </a:pPr>
            <a:r>
              <a:rPr lang="en-US" sz="2300"/>
              <a:t>Director, Dept. of Clinical Research, KGPCH</a:t>
            </a:r>
            <a:endParaRPr sz="2300"/>
          </a:p>
          <a:p>
            <a:pPr indent="0" lvl="0" marL="0" rtl="0" algn="ctr">
              <a:lnSpc>
                <a:spcPct val="115000"/>
              </a:lnSpc>
              <a:spcBef>
                <a:spcPts val="0"/>
              </a:spcBef>
              <a:spcAft>
                <a:spcPts val="0"/>
              </a:spcAft>
              <a:buNone/>
            </a:pPr>
            <a:r>
              <a:rPr lang="en-US" sz="2300"/>
              <a:t>President, Academy of Pediatrics, Gujarat</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09" name="Shape 109"/>
        <p:cNvGrpSpPr/>
        <p:nvPr/>
      </p:nvGrpSpPr>
      <p:grpSpPr>
        <a:xfrm>
          <a:off x="0" y="0"/>
          <a:ext cx="0" cy="0"/>
          <a:chOff x="0" y="0"/>
          <a:chExt cx="0" cy="0"/>
        </a:xfrm>
      </p:grpSpPr>
      <p:sp>
        <p:nvSpPr>
          <p:cNvPr id="110" name="Google Shape;110;p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11" name="Google Shape;111;p3"/>
          <p:cNvSpPr txBox="1"/>
          <p:nvPr/>
        </p:nvSpPr>
        <p:spPr>
          <a:xfrm>
            <a:off x="901825" y="0"/>
            <a:ext cx="14990700" cy="1062000"/>
          </a:xfrm>
          <a:prstGeom prst="rect">
            <a:avLst/>
          </a:prstGeom>
          <a:noFill/>
          <a:ln>
            <a:noFill/>
          </a:ln>
        </p:spPr>
        <p:txBody>
          <a:bodyPr anchorCtr="0" anchor="t" bIns="0" lIns="0" spcFirstLastPara="1" rIns="0" wrap="square" tIns="0">
            <a:spAutoFit/>
          </a:bodyPr>
          <a:lstStyle/>
          <a:p>
            <a:pPr indent="0" lvl="0" marL="0" marR="0" rtl="0" algn="ctr">
              <a:lnSpc>
                <a:spcPct val="137986"/>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Introduction</a:t>
            </a:r>
            <a:endParaRPr b="1" i="0" sz="6900" u="none" cap="none" strike="noStrike">
              <a:solidFill>
                <a:srgbClr val="F37221"/>
              </a:solidFill>
              <a:latin typeface="Alice"/>
              <a:ea typeface="Alice"/>
              <a:cs typeface="Alice"/>
              <a:sym typeface="Alice"/>
            </a:endParaRPr>
          </a:p>
        </p:txBody>
      </p:sp>
      <p:sp>
        <p:nvSpPr>
          <p:cNvPr id="112" name="Google Shape;112;p3"/>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13" name="Google Shape;113;p3"/>
          <p:cNvSpPr txBox="1"/>
          <p:nvPr/>
        </p:nvSpPr>
        <p:spPr>
          <a:xfrm>
            <a:off x="1337400" y="932200"/>
            <a:ext cx="15375000" cy="76962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60000"/>
              </a:lnSpc>
              <a:spcBef>
                <a:spcPts val="0"/>
              </a:spcBef>
              <a:spcAft>
                <a:spcPts val="0"/>
              </a:spcAft>
              <a:buClr>
                <a:schemeClr val="dk2"/>
              </a:buClr>
              <a:buSzPts val="4000"/>
              <a:buFont typeface="Arimo"/>
              <a:buChar char="●"/>
            </a:pPr>
            <a:r>
              <a:rPr b="0" i="0" lang="en-US" sz="4000" u="none" cap="none" strike="noStrike">
                <a:solidFill>
                  <a:schemeClr val="dk2"/>
                </a:solidFill>
                <a:latin typeface="Arimo"/>
                <a:ea typeface="Arimo"/>
                <a:cs typeface="Arimo"/>
                <a:sym typeface="Arimo"/>
              </a:rPr>
              <a:t>Vomiting and diarrhea are common in the pediatric population, often benign and self-limiting. However, their occurrence together can sometimes signal more severe illnesses or conditions. </a:t>
            </a:r>
            <a:endParaRPr b="0" i="0" sz="4000" u="none" cap="none" strike="noStrike">
              <a:solidFill>
                <a:schemeClr val="dk2"/>
              </a:solidFill>
              <a:latin typeface="Arimo"/>
              <a:ea typeface="Arimo"/>
              <a:cs typeface="Arimo"/>
              <a:sym typeface="Arimo"/>
            </a:endParaRPr>
          </a:p>
          <a:p>
            <a:pPr indent="-457200" lvl="0" marL="457200" marR="0" rtl="0" algn="l">
              <a:lnSpc>
                <a:spcPct val="160000"/>
              </a:lnSpc>
              <a:spcBef>
                <a:spcPts val="0"/>
              </a:spcBef>
              <a:spcAft>
                <a:spcPts val="0"/>
              </a:spcAft>
              <a:buClr>
                <a:schemeClr val="dk2"/>
              </a:buClr>
              <a:buSzPts val="4000"/>
              <a:buFont typeface="Arimo"/>
              <a:buChar char="●"/>
            </a:pPr>
            <a:r>
              <a:rPr b="0" i="0" lang="en-US" sz="4000" u="none" cap="none" strike="noStrike">
                <a:solidFill>
                  <a:schemeClr val="dk2"/>
                </a:solidFill>
                <a:latin typeface="Arimo"/>
                <a:ea typeface="Arimo"/>
                <a:cs typeface="Arimo"/>
                <a:sym typeface="Arimo"/>
              </a:rPr>
              <a:t>This presentation aims to guide pediatricians through the evaluation and management of frequent vomiting with diarrhea, emphasizing the red flag of this symptom combination and the appropriate responses to prevent complications and ensure timely treatment.</a:t>
            </a:r>
            <a:endParaRPr b="0" i="0" sz="4000" u="none" cap="none" strike="noStrike">
              <a:solidFill>
                <a:schemeClr val="dk2"/>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21" name="Shape 121"/>
        <p:cNvGrpSpPr/>
        <p:nvPr/>
      </p:nvGrpSpPr>
      <p:grpSpPr>
        <a:xfrm>
          <a:off x="0" y="0"/>
          <a:ext cx="0" cy="0"/>
          <a:chOff x="0" y="0"/>
          <a:chExt cx="0" cy="0"/>
        </a:xfrm>
      </p:grpSpPr>
      <p:sp>
        <p:nvSpPr>
          <p:cNvPr id="122" name="Google Shape;122;p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23" name="Google Shape;123;p4"/>
          <p:cNvSpPr txBox="1"/>
          <p:nvPr/>
        </p:nvSpPr>
        <p:spPr>
          <a:xfrm>
            <a:off x="727975" y="0"/>
            <a:ext cx="156714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Causes</a:t>
            </a:r>
            <a:endParaRPr b="1" i="0" sz="6900" u="none" cap="none" strike="noStrike">
              <a:solidFill>
                <a:srgbClr val="F37221"/>
              </a:solidFill>
              <a:latin typeface="Alice"/>
              <a:ea typeface="Alice"/>
              <a:cs typeface="Alice"/>
              <a:sym typeface="Alice"/>
            </a:endParaRPr>
          </a:p>
        </p:txBody>
      </p:sp>
      <p:sp>
        <p:nvSpPr>
          <p:cNvPr id="124" name="Google Shape;124;p4"/>
          <p:cNvSpPr txBox="1"/>
          <p:nvPr/>
        </p:nvSpPr>
        <p:spPr>
          <a:xfrm>
            <a:off x="1308300" y="980825"/>
            <a:ext cx="15671400" cy="7699200"/>
          </a:xfrm>
          <a:prstGeom prst="rect">
            <a:avLst/>
          </a:prstGeom>
          <a:noFill/>
          <a:ln>
            <a:noFill/>
          </a:ln>
        </p:spPr>
        <p:txBody>
          <a:bodyPr anchorCtr="0" anchor="t" bIns="0" lIns="0" spcFirstLastPara="1" rIns="0" wrap="square" tIns="0">
            <a:spAutoFit/>
          </a:bodyPr>
          <a:lstStyle/>
          <a:p>
            <a:pPr indent="-488950" lvl="1" marL="914400" marR="0" rtl="0" algn="l">
              <a:lnSpc>
                <a:spcPct val="140000"/>
              </a:lnSpc>
              <a:spcBef>
                <a:spcPts val="0"/>
              </a:spcBef>
              <a:spcAft>
                <a:spcPts val="0"/>
              </a:spcAft>
              <a:buClr>
                <a:schemeClr val="dk2"/>
              </a:buClr>
              <a:buSzPts val="4100"/>
              <a:buFont typeface="Arimo"/>
              <a:buChar char="•"/>
            </a:pPr>
            <a:r>
              <a:rPr b="0" i="0" lang="en-US" sz="4100" u="none" cap="none" strike="noStrike">
                <a:solidFill>
                  <a:schemeClr val="dk2"/>
                </a:solidFill>
                <a:latin typeface="Arimo"/>
                <a:ea typeface="Arimo"/>
                <a:cs typeface="Arimo"/>
                <a:sym typeface="Arimo"/>
              </a:rPr>
              <a:t>Gastroenteritis: A primary suspect, often viral but sometimes bacterial or parasitic.</a:t>
            </a:r>
            <a:endParaRPr b="0" i="0" sz="4100" u="none" cap="none" strike="noStrike">
              <a:solidFill>
                <a:schemeClr val="dk2"/>
              </a:solidFill>
              <a:latin typeface="Arimo"/>
              <a:ea typeface="Arimo"/>
              <a:cs typeface="Arimo"/>
              <a:sym typeface="Arimo"/>
            </a:endParaRPr>
          </a:p>
          <a:p>
            <a:pPr indent="-488950" lvl="1" marL="914400" marR="0" rtl="0" algn="l">
              <a:lnSpc>
                <a:spcPct val="140000"/>
              </a:lnSpc>
              <a:spcBef>
                <a:spcPts val="0"/>
              </a:spcBef>
              <a:spcAft>
                <a:spcPts val="0"/>
              </a:spcAft>
              <a:buClr>
                <a:schemeClr val="dk2"/>
              </a:buClr>
              <a:buSzPts val="4100"/>
              <a:buFont typeface="Arimo"/>
              <a:buChar char="•"/>
            </a:pPr>
            <a:r>
              <a:rPr b="0" i="0" lang="en-US" sz="4100" u="none" cap="none" strike="noStrike">
                <a:solidFill>
                  <a:schemeClr val="dk2"/>
                </a:solidFill>
                <a:latin typeface="Arimo"/>
                <a:ea typeface="Arimo"/>
                <a:cs typeface="Arimo"/>
                <a:sym typeface="Arimo"/>
              </a:rPr>
              <a:t>Appendicitis: Especially if vomiting follows the onset of abdominal pain.</a:t>
            </a:r>
            <a:endParaRPr b="0" i="0" sz="4100" u="none" cap="none" strike="noStrike">
              <a:solidFill>
                <a:schemeClr val="dk2"/>
              </a:solidFill>
              <a:latin typeface="Arimo"/>
              <a:ea typeface="Arimo"/>
              <a:cs typeface="Arimo"/>
              <a:sym typeface="Arimo"/>
            </a:endParaRPr>
          </a:p>
          <a:p>
            <a:pPr indent="-488950" lvl="1" marL="914400" marR="0" rtl="0" algn="l">
              <a:lnSpc>
                <a:spcPct val="140000"/>
              </a:lnSpc>
              <a:spcBef>
                <a:spcPts val="0"/>
              </a:spcBef>
              <a:spcAft>
                <a:spcPts val="0"/>
              </a:spcAft>
              <a:buClr>
                <a:schemeClr val="dk2"/>
              </a:buClr>
              <a:buSzPts val="4100"/>
              <a:buFont typeface="Arimo"/>
              <a:buChar char="•"/>
            </a:pPr>
            <a:r>
              <a:rPr b="0" i="0" lang="en-US" sz="4100" u="none" cap="none" strike="noStrike">
                <a:solidFill>
                  <a:schemeClr val="dk2"/>
                </a:solidFill>
                <a:latin typeface="Arimo"/>
                <a:ea typeface="Arimo"/>
                <a:cs typeface="Arimo"/>
                <a:sym typeface="Arimo"/>
              </a:rPr>
              <a:t>Diabetic Ketoacidosis (DKA): In a known diabetic patient, vomiting with diarrhea may indicate poorly controlled blood sugar.</a:t>
            </a:r>
            <a:endParaRPr b="0" i="0" sz="4100" u="none" cap="none" strike="noStrike">
              <a:solidFill>
                <a:schemeClr val="dk2"/>
              </a:solidFill>
              <a:latin typeface="Arimo"/>
              <a:ea typeface="Arimo"/>
              <a:cs typeface="Arimo"/>
              <a:sym typeface="Arimo"/>
            </a:endParaRPr>
          </a:p>
          <a:p>
            <a:pPr indent="-488950" lvl="1" marL="914400" marR="0" rtl="0" algn="l">
              <a:lnSpc>
                <a:spcPct val="140000"/>
              </a:lnSpc>
              <a:spcBef>
                <a:spcPts val="0"/>
              </a:spcBef>
              <a:spcAft>
                <a:spcPts val="0"/>
              </a:spcAft>
              <a:buClr>
                <a:schemeClr val="dk2"/>
              </a:buClr>
              <a:buSzPts val="4100"/>
              <a:buFont typeface="Arimo"/>
              <a:buChar char="•"/>
            </a:pPr>
            <a:r>
              <a:rPr b="0" i="0" lang="en-US" sz="4100" u="none" cap="none" strike="noStrike">
                <a:solidFill>
                  <a:schemeClr val="dk2"/>
                </a:solidFill>
                <a:latin typeface="Arimo"/>
                <a:ea typeface="Arimo"/>
                <a:cs typeface="Arimo"/>
                <a:sym typeface="Arimo"/>
              </a:rPr>
              <a:t>Intestinal Obstruction: Various causes, including intussusception and volvulus, can present similarly.</a:t>
            </a:r>
            <a:endParaRPr b="0" i="0" sz="4100" u="none" cap="none" strike="noStrike">
              <a:solidFill>
                <a:schemeClr val="dk2"/>
              </a:solidFill>
              <a:latin typeface="Arimo"/>
              <a:ea typeface="Arimo"/>
              <a:cs typeface="Arimo"/>
              <a:sym typeface="Arimo"/>
            </a:endParaRPr>
          </a:p>
        </p:txBody>
      </p:sp>
      <p:sp>
        <p:nvSpPr>
          <p:cNvPr id="125" name="Google Shape;125;p4"/>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33" name="Shape 133"/>
        <p:cNvGrpSpPr/>
        <p:nvPr/>
      </p:nvGrpSpPr>
      <p:grpSpPr>
        <a:xfrm>
          <a:off x="0" y="0"/>
          <a:ext cx="0" cy="0"/>
          <a:chOff x="0" y="0"/>
          <a:chExt cx="0" cy="0"/>
        </a:xfrm>
      </p:grpSpPr>
      <p:sp>
        <p:nvSpPr>
          <p:cNvPr id="134" name="Google Shape;134;p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35" name="Google Shape;135;p5"/>
          <p:cNvSpPr txBox="1"/>
          <p:nvPr/>
        </p:nvSpPr>
        <p:spPr>
          <a:xfrm>
            <a:off x="1214450" y="0"/>
            <a:ext cx="145695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7200" u="none" cap="none" strike="noStrike">
                <a:solidFill>
                  <a:srgbClr val="F37221"/>
                </a:solidFill>
                <a:latin typeface="Alice"/>
                <a:ea typeface="Alice"/>
                <a:cs typeface="Alice"/>
                <a:sym typeface="Alice"/>
              </a:rPr>
              <a:t>Gastroenteritis</a:t>
            </a:r>
            <a:endParaRPr b="1" i="0" sz="7200" u="none" cap="none" strike="noStrike">
              <a:solidFill>
                <a:srgbClr val="F37221"/>
              </a:solidFill>
              <a:latin typeface="Alice"/>
              <a:ea typeface="Alice"/>
              <a:cs typeface="Alice"/>
              <a:sym typeface="Alice"/>
            </a:endParaRPr>
          </a:p>
        </p:txBody>
      </p:sp>
      <p:sp>
        <p:nvSpPr>
          <p:cNvPr id="136" name="Google Shape;136;p5"/>
          <p:cNvSpPr txBox="1"/>
          <p:nvPr/>
        </p:nvSpPr>
        <p:spPr>
          <a:xfrm>
            <a:off x="1214450" y="972900"/>
            <a:ext cx="15773700" cy="7946400"/>
          </a:xfrm>
          <a:prstGeom prst="rect">
            <a:avLst/>
          </a:prstGeom>
          <a:noFill/>
          <a:ln>
            <a:noFill/>
          </a:ln>
        </p:spPr>
        <p:txBody>
          <a:bodyPr anchorCtr="0" anchor="t" bIns="0" lIns="0" spcFirstLastPara="1" rIns="0" wrap="square" tIns="0">
            <a:spAutoFit/>
          </a:bodyPr>
          <a:lstStyle/>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What is Gastroenteritis?</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Inflammation of the gastrointestinal tract, primarily caused by viral infections, leading to vomiting, diarrhea, abdominal pain, and dehydration.</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Investigations:</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Clinical diagnosis is often sufficient; stool samples for bacterial/parasitic pathogens if diarrhea persists or is bloody.</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Electrolytes and hydration status assessment through blood tests.</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Management:</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Oral Rehydration Solutions (ORS) to prevent dehydration.</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Antiemetics may be considered in severe, persistent vomiting.</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Antibiotics are reserved for specific bacterial infections.</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Emphasis on hygiene practices to prevent spread, especially in viral cases.</a:t>
            </a:r>
            <a:endParaRPr b="0" i="0" sz="3500" u="none" cap="none" strike="noStrike">
              <a:solidFill>
                <a:schemeClr val="dk2"/>
              </a:solidFill>
              <a:latin typeface="Arimo"/>
              <a:ea typeface="Arimo"/>
              <a:cs typeface="Arimo"/>
              <a:sym typeface="Arimo"/>
            </a:endParaRPr>
          </a:p>
        </p:txBody>
      </p:sp>
      <p:sp>
        <p:nvSpPr>
          <p:cNvPr id="137" name="Google Shape;137;p5"/>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45" name="Shape 145"/>
        <p:cNvGrpSpPr/>
        <p:nvPr/>
      </p:nvGrpSpPr>
      <p:grpSpPr>
        <a:xfrm>
          <a:off x="0" y="0"/>
          <a:ext cx="0" cy="0"/>
          <a:chOff x="0" y="0"/>
          <a:chExt cx="0" cy="0"/>
        </a:xfrm>
      </p:grpSpPr>
      <p:sp>
        <p:nvSpPr>
          <p:cNvPr id="146" name="Google Shape;146;p6"/>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47" name="Google Shape;147;p6"/>
          <p:cNvSpPr txBox="1"/>
          <p:nvPr/>
        </p:nvSpPr>
        <p:spPr>
          <a:xfrm>
            <a:off x="1848050" y="68350"/>
            <a:ext cx="141216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7200" u="none" cap="none" strike="noStrike">
                <a:solidFill>
                  <a:srgbClr val="F37221"/>
                </a:solidFill>
                <a:latin typeface="Alice"/>
                <a:ea typeface="Alice"/>
                <a:cs typeface="Alice"/>
                <a:sym typeface="Alice"/>
              </a:rPr>
              <a:t>Appendicitis</a:t>
            </a:r>
            <a:endParaRPr b="1" i="0" sz="7200" u="none" cap="none" strike="noStrike">
              <a:solidFill>
                <a:srgbClr val="F37221"/>
              </a:solidFill>
              <a:latin typeface="Alice"/>
              <a:ea typeface="Alice"/>
              <a:cs typeface="Alice"/>
              <a:sym typeface="Alice"/>
            </a:endParaRPr>
          </a:p>
        </p:txBody>
      </p:sp>
      <p:sp>
        <p:nvSpPr>
          <p:cNvPr id="148" name="Google Shape;148;p6"/>
          <p:cNvSpPr txBox="1"/>
          <p:nvPr/>
        </p:nvSpPr>
        <p:spPr>
          <a:xfrm>
            <a:off x="1241125" y="1176550"/>
            <a:ext cx="15465300" cy="7650000"/>
          </a:xfrm>
          <a:prstGeom prst="rect">
            <a:avLst/>
          </a:prstGeom>
          <a:noFill/>
          <a:ln>
            <a:noFill/>
          </a:ln>
        </p:spPr>
        <p:txBody>
          <a:bodyPr anchorCtr="0" anchor="t" bIns="0" lIns="0" spcFirstLastPara="1" rIns="0" wrap="square" tIns="0">
            <a:spAutoFit/>
          </a:bodyPr>
          <a:lstStyle/>
          <a:p>
            <a:pPr indent="-450850" lvl="1" marL="914400" marR="0" rtl="0" algn="l">
              <a:lnSpc>
                <a:spcPct val="120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What is Appendicitis?</a:t>
            </a:r>
            <a:endParaRPr b="0" i="0" sz="3500" u="none" cap="none" strike="noStrike">
              <a:solidFill>
                <a:schemeClr val="dk2"/>
              </a:solidFill>
              <a:latin typeface="Arimo"/>
              <a:ea typeface="Arimo"/>
              <a:cs typeface="Arimo"/>
              <a:sym typeface="Arimo"/>
            </a:endParaRPr>
          </a:p>
          <a:p>
            <a:pPr indent="-450850" lvl="1" marL="914400" marR="0" rtl="0" algn="l">
              <a:lnSpc>
                <a:spcPct val="120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Inflammation of the appendix, potentially leading to rupture if untreated, presenting with abdominal pain followed by vomiting, and sometimes diarrhea or constipation.</a:t>
            </a:r>
            <a:endParaRPr b="0" i="0" sz="3500" u="none" cap="none" strike="noStrike">
              <a:solidFill>
                <a:schemeClr val="dk2"/>
              </a:solidFill>
              <a:latin typeface="Arimo"/>
              <a:ea typeface="Arimo"/>
              <a:cs typeface="Arimo"/>
              <a:sym typeface="Arimo"/>
            </a:endParaRPr>
          </a:p>
          <a:p>
            <a:pPr indent="-450850" lvl="1" marL="914400" marR="0" rtl="0" algn="l">
              <a:lnSpc>
                <a:spcPct val="120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Investigation:</a:t>
            </a:r>
            <a:endParaRPr b="0" i="0" sz="3500" u="none" cap="none" strike="noStrike">
              <a:solidFill>
                <a:schemeClr val="dk2"/>
              </a:solidFill>
              <a:latin typeface="Arimo"/>
              <a:ea typeface="Arimo"/>
              <a:cs typeface="Arimo"/>
              <a:sym typeface="Arimo"/>
            </a:endParaRPr>
          </a:p>
          <a:p>
            <a:pPr indent="-450850" lvl="1" marL="914400" marR="0" rtl="0" algn="l">
              <a:lnSpc>
                <a:spcPct val="120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Elevated white blood cell count indicating infection.</a:t>
            </a:r>
            <a:endParaRPr b="0" i="0" sz="3500" u="none" cap="none" strike="noStrike">
              <a:solidFill>
                <a:schemeClr val="dk2"/>
              </a:solidFill>
              <a:latin typeface="Arimo"/>
              <a:ea typeface="Arimo"/>
              <a:cs typeface="Arimo"/>
              <a:sym typeface="Arimo"/>
            </a:endParaRPr>
          </a:p>
          <a:p>
            <a:pPr indent="-450850" lvl="1" marL="914400" marR="0" rtl="0" algn="l">
              <a:lnSpc>
                <a:spcPct val="120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Ultrasound or CT scan to confirm appendiceal inflammation or rupture. Urinalysis to rule out urinary tract infection as a differential diagnosis.</a:t>
            </a:r>
            <a:endParaRPr b="0" i="0" sz="3500" u="none" cap="none" strike="noStrike">
              <a:solidFill>
                <a:schemeClr val="dk2"/>
              </a:solidFill>
              <a:latin typeface="Arimo"/>
              <a:ea typeface="Arimo"/>
              <a:cs typeface="Arimo"/>
              <a:sym typeface="Arimo"/>
            </a:endParaRPr>
          </a:p>
          <a:p>
            <a:pPr indent="-450850" lvl="1" marL="914400" marR="0" rtl="0" algn="l">
              <a:lnSpc>
                <a:spcPct val="120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Management:</a:t>
            </a:r>
            <a:endParaRPr b="0" i="0" sz="3500" u="none" cap="none" strike="noStrike">
              <a:solidFill>
                <a:schemeClr val="dk2"/>
              </a:solidFill>
              <a:latin typeface="Arimo"/>
              <a:ea typeface="Arimo"/>
              <a:cs typeface="Arimo"/>
              <a:sym typeface="Arimo"/>
            </a:endParaRPr>
          </a:p>
          <a:p>
            <a:pPr indent="-450850" lvl="1" marL="914400" marR="0" rtl="0" algn="l">
              <a:lnSpc>
                <a:spcPct val="120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Urgent surgical consultation for appendectomy. Intravenous fluids to address dehydration and electrolyte imbalances. Antibiotics pre- and post-operatively to prevent or treat peritonitis.</a:t>
            </a:r>
            <a:endParaRPr b="0" i="0" sz="3500" u="none" cap="none" strike="noStrike">
              <a:solidFill>
                <a:schemeClr val="dk2"/>
              </a:solidFill>
              <a:latin typeface="Arimo"/>
              <a:ea typeface="Arimo"/>
              <a:cs typeface="Arimo"/>
              <a:sym typeface="Arimo"/>
            </a:endParaRPr>
          </a:p>
        </p:txBody>
      </p:sp>
      <p:sp>
        <p:nvSpPr>
          <p:cNvPr id="149" name="Google Shape;149;p6"/>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57" name="Shape 157"/>
        <p:cNvGrpSpPr/>
        <p:nvPr/>
      </p:nvGrpSpPr>
      <p:grpSpPr>
        <a:xfrm>
          <a:off x="0" y="0"/>
          <a:ext cx="0" cy="0"/>
          <a:chOff x="0" y="0"/>
          <a:chExt cx="0" cy="0"/>
        </a:xfrm>
      </p:grpSpPr>
      <p:sp>
        <p:nvSpPr>
          <p:cNvPr id="158" name="Google Shape;158;p7"/>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59" name="Google Shape;159;p7"/>
          <p:cNvSpPr txBox="1"/>
          <p:nvPr/>
        </p:nvSpPr>
        <p:spPr>
          <a:xfrm>
            <a:off x="470550" y="0"/>
            <a:ext cx="16047000" cy="1000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500" u="none" cap="none" strike="noStrike">
                <a:solidFill>
                  <a:srgbClr val="F37221"/>
                </a:solidFill>
                <a:latin typeface="Alice"/>
                <a:ea typeface="Alice"/>
                <a:cs typeface="Alice"/>
                <a:sym typeface="Alice"/>
              </a:rPr>
              <a:t>Diabetic Ketoacidosis (DKA)</a:t>
            </a:r>
            <a:endParaRPr b="1" i="0" sz="6500" u="none" cap="none" strike="noStrike">
              <a:solidFill>
                <a:srgbClr val="F37221"/>
              </a:solidFill>
              <a:latin typeface="Alice"/>
              <a:ea typeface="Alice"/>
              <a:cs typeface="Alice"/>
              <a:sym typeface="Alice"/>
            </a:endParaRPr>
          </a:p>
        </p:txBody>
      </p:sp>
      <p:sp>
        <p:nvSpPr>
          <p:cNvPr id="160" name="Google Shape;160;p7"/>
          <p:cNvSpPr txBox="1"/>
          <p:nvPr/>
        </p:nvSpPr>
        <p:spPr>
          <a:xfrm>
            <a:off x="817350" y="1000500"/>
            <a:ext cx="15765600" cy="7946400"/>
          </a:xfrm>
          <a:prstGeom prst="rect">
            <a:avLst/>
          </a:prstGeom>
          <a:noFill/>
          <a:ln>
            <a:noFill/>
          </a:ln>
        </p:spPr>
        <p:txBody>
          <a:bodyPr anchorCtr="0" anchor="t" bIns="0" lIns="0" spcFirstLastPara="1" rIns="0" wrap="square" tIns="0">
            <a:spAutoFit/>
          </a:bodyPr>
          <a:lstStyle/>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What is DKA?</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A serious complication of diabetes characterized by hyperglycemia, ketosis, and metabolic acidosis, presenting with vomiting, abdominal pain, and dehydration, potentially with diarrhea.</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Investigation:</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Blood glucose levels, ketones in blood or urine, arterial blood gas (ABG) for acidosis. Electrolyte panel to assess imbalances, particularly potassium.</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Management:</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Immediate initiation of insulin therapy.</a:t>
            </a:r>
            <a:endParaRPr b="0" i="0" sz="3500" u="none" cap="none" strike="noStrike">
              <a:solidFill>
                <a:schemeClr val="dk2"/>
              </a:solidFill>
              <a:latin typeface="Arimo"/>
              <a:ea typeface="Arimo"/>
              <a:cs typeface="Arimo"/>
              <a:sym typeface="Arimo"/>
            </a:endParaRPr>
          </a:p>
          <a:p>
            <a:pPr indent="-450850" lvl="1" marL="914400" marR="0" rtl="0" algn="l">
              <a:lnSpc>
                <a:spcPct val="125000"/>
              </a:lnSpc>
              <a:spcBef>
                <a:spcPts val="0"/>
              </a:spcBef>
              <a:spcAft>
                <a:spcPts val="0"/>
              </a:spcAft>
              <a:buClr>
                <a:schemeClr val="dk2"/>
              </a:buClr>
              <a:buSzPts val="3500"/>
              <a:buFont typeface="Arimo"/>
              <a:buChar char="•"/>
            </a:pPr>
            <a:r>
              <a:rPr b="0" i="0" lang="en-US" sz="3500" u="none" cap="none" strike="noStrike">
                <a:solidFill>
                  <a:schemeClr val="dk2"/>
                </a:solidFill>
                <a:latin typeface="Arimo"/>
                <a:ea typeface="Arimo"/>
                <a:cs typeface="Arimo"/>
                <a:sym typeface="Arimo"/>
              </a:rPr>
              <a:t>Intravenous fluids to correct dehydration and electrolyte imbalances. Close monitoring of blood glucose and electrolytes, adjusting insulin and fluid rates accordingly.</a:t>
            </a:r>
            <a:endParaRPr b="0" i="0" sz="3500" u="none" cap="none" strike="noStrike">
              <a:solidFill>
                <a:schemeClr val="dk2"/>
              </a:solidFill>
              <a:latin typeface="Arimo"/>
              <a:ea typeface="Arimo"/>
              <a:cs typeface="Arimo"/>
              <a:sym typeface="Arimo"/>
            </a:endParaRPr>
          </a:p>
        </p:txBody>
      </p:sp>
      <p:sp>
        <p:nvSpPr>
          <p:cNvPr id="161" name="Google Shape;161;p7"/>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69" name="Shape 169"/>
        <p:cNvGrpSpPr/>
        <p:nvPr/>
      </p:nvGrpSpPr>
      <p:grpSpPr>
        <a:xfrm>
          <a:off x="0" y="0"/>
          <a:ext cx="0" cy="0"/>
          <a:chOff x="0" y="0"/>
          <a:chExt cx="0" cy="0"/>
        </a:xfrm>
      </p:grpSpPr>
      <p:sp>
        <p:nvSpPr>
          <p:cNvPr id="170" name="Google Shape;170;p8"/>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71" name="Google Shape;171;p8"/>
          <p:cNvSpPr txBox="1"/>
          <p:nvPr/>
        </p:nvSpPr>
        <p:spPr>
          <a:xfrm>
            <a:off x="1425950" y="0"/>
            <a:ext cx="14734800" cy="10929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7100" u="none" cap="none" strike="noStrike">
                <a:solidFill>
                  <a:srgbClr val="F37221"/>
                </a:solidFill>
                <a:latin typeface="Alice"/>
                <a:ea typeface="Alice"/>
                <a:cs typeface="Alice"/>
                <a:sym typeface="Alice"/>
              </a:rPr>
              <a:t>Intestinal Obstruction</a:t>
            </a:r>
            <a:endParaRPr b="1" i="0" sz="7100" u="none" cap="none" strike="noStrike">
              <a:solidFill>
                <a:srgbClr val="F37221"/>
              </a:solidFill>
              <a:latin typeface="Alice"/>
              <a:ea typeface="Alice"/>
              <a:cs typeface="Alice"/>
              <a:sym typeface="Alice"/>
            </a:endParaRPr>
          </a:p>
        </p:txBody>
      </p:sp>
      <p:sp>
        <p:nvSpPr>
          <p:cNvPr id="172" name="Google Shape;172;p8"/>
          <p:cNvSpPr txBox="1"/>
          <p:nvPr/>
        </p:nvSpPr>
        <p:spPr>
          <a:xfrm>
            <a:off x="609950" y="957600"/>
            <a:ext cx="16183500" cy="8201100"/>
          </a:xfrm>
          <a:prstGeom prst="rect">
            <a:avLst/>
          </a:prstGeom>
          <a:noFill/>
          <a:ln>
            <a:noFill/>
          </a:ln>
        </p:spPr>
        <p:txBody>
          <a:bodyPr anchorCtr="0" anchor="t" bIns="0" lIns="0" spcFirstLastPara="1" rIns="0" wrap="square" tIns="0">
            <a:spAutoFit/>
          </a:bodyPr>
          <a:lstStyle/>
          <a:p>
            <a:pPr indent="-457200" lvl="1" marL="9144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What is Intestinal Obstruction?</a:t>
            </a:r>
            <a:endParaRPr b="0" i="0" sz="3600" u="none" cap="none" strike="noStrike">
              <a:solidFill>
                <a:schemeClr val="dk2"/>
              </a:solidFill>
              <a:latin typeface="Arimo"/>
              <a:ea typeface="Arimo"/>
              <a:cs typeface="Arimo"/>
              <a:sym typeface="Arimo"/>
            </a:endParaRPr>
          </a:p>
          <a:p>
            <a:pPr indent="-457200" lvl="1" marL="9144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A blockage that prevents the normal flow of contents through the intestinal tract, causing vomiting, abdominal pain, and sometimes diarrhea (if partial obstruction) or constipation.</a:t>
            </a:r>
            <a:endParaRPr b="0" i="0" sz="3600" u="none" cap="none" strike="noStrike">
              <a:solidFill>
                <a:schemeClr val="dk2"/>
              </a:solidFill>
              <a:latin typeface="Arimo"/>
              <a:ea typeface="Arimo"/>
              <a:cs typeface="Arimo"/>
              <a:sym typeface="Arimo"/>
            </a:endParaRPr>
          </a:p>
          <a:p>
            <a:pPr indent="-457200" lvl="1" marL="9144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Investigation:</a:t>
            </a:r>
            <a:endParaRPr b="0" i="0" sz="3600" u="none" cap="none" strike="noStrike">
              <a:solidFill>
                <a:schemeClr val="dk2"/>
              </a:solidFill>
              <a:latin typeface="Arimo"/>
              <a:ea typeface="Arimo"/>
              <a:cs typeface="Arimo"/>
              <a:sym typeface="Arimo"/>
            </a:endParaRPr>
          </a:p>
          <a:p>
            <a:pPr indent="-457200" lvl="1" marL="9144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Abdominal X-rays or ultrasound for initial assessment; CT scan for detailed evaluation.</a:t>
            </a:r>
            <a:endParaRPr b="0" i="0" sz="3600" u="none" cap="none" strike="noStrike">
              <a:solidFill>
                <a:schemeClr val="dk2"/>
              </a:solidFill>
              <a:latin typeface="Arimo"/>
              <a:ea typeface="Arimo"/>
              <a:cs typeface="Arimo"/>
              <a:sym typeface="Arimo"/>
            </a:endParaRPr>
          </a:p>
          <a:p>
            <a:pPr indent="-457200" lvl="1" marL="9144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Blood tests to check for infection, dehydration, and electrolyte imbalances.</a:t>
            </a:r>
            <a:endParaRPr b="0" i="0" sz="3600" u="none" cap="none" strike="noStrike">
              <a:solidFill>
                <a:schemeClr val="dk2"/>
              </a:solidFill>
              <a:latin typeface="Arimo"/>
              <a:ea typeface="Arimo"/>
              <a:cs typeface="Arimo"/>
              <a:sym typeface="Arimo"/>
            </a:endParaRPr>
          </a:p>
          <a:p>
            <a:pPr indent="-457200" lvl="1" marL="9144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Management:</a:t>
            </a:r>
            <a:endParaRPr b="0" i="0" sz="3600" u="none" cap="none" strike="noStrike">
              <a:solidFill>
                <a:schemeClr val="dk2"/>
              </a:solidFill>
              <a:latin typeface="Arimo"/>
              <a:ea typeface="Arimo"/>
              <a:cs typeface="Arimo"/>
              <a:sym typeface="Arimo"/>
            </a:endParaRPr>
          </a:p>
          <a:p>
            <a:pPr indent="-457200" lvl="1" marL="9144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Nasogastric tube for decompression in cases of complete obstruction.</a:t>
            </a:r>
            <a:endParaRPr b="0" i="0" sz="3600" u="none" cap="none" strike="noStrike">
              <a:solidFill>
                <a:schemeClr val="dk2"/>
              </a:solidFill>
              <a:latin typeface="Arimo"/>
              <a:ea typeface="Arimo"/>
              <a:cs typeface="Arimo"/>
              <a:sym typeface="Arimo"/>
            </a:endParaRPr>
          </a:p>
          <a:p>
            <a:pPr indent="-457200" lvl="1" marL="9144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Intravenous fluids to correct dehydration and electrolytes.</a:t>
            </a:r>
            <a:endParaRPr b="0" i="0" sz="3600" u="none" cap="none" strike="noStrike">
              <a:solidFill>
                <a:schemeClr val="dk2"/>
              </a:solidFill>
              <a:latin typeface="Arimo"/>
              <a:ea typeface="Arimo"/>
              <a:cs typeface="Arimo"/>
              <a:sym typeface="Arimo"/>
            </a:endParaRPr>
          </a:p>
          <a:p>
            <a:pPr indent="-457200" lvl="1" marL="9144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Surgical intervention to relieve obstruction, if necessary, depending on the cause (e.g., surgery for intussusception, volvulus)</a:t>
            </a:r>
            <a:endParaRPr b="0" i="0" sz="3600" u="none" cap="none" strike="noStrike">
              <a:solidFill>
                <a:schemeClr val="dk2"/>
              </a:solidFill>
              <a:latin typeface="Arimo"/>
              <a:ea typeface="Arimo"/>
              <a:cs typeface="Arimo"/>
              <a:sym typeface="Arimo"/>
            </a:endParaRPr>
          </a:p>
        </p:txBody>
      </p:sp>
      <p:sp>
        <p:nvSpPr>
          <p:cNvPr id="173" name="Google Shape;173;p8"/>
          <p:cNvSpPr txBox="1"/>
          <p:nvPr/>
        </p:nvSpPr>
        <p:spPr>
          <a:xfrm>
            <a:off x="1776611" y="90939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81" name="Shape 181"/>
        <p:cNvGrpSpPr/>
        <p:nvPr/>
      </p:nvGrpSpPr>
      <p:grpSpPr>
        <a:xfrm>
          <a:off x="0" y="0"/>
          <a:ext cx="0" cy="0"/>
          <a:chOff x="0" y="0"/>
          <a:chExt cx="0" cy="0"/>
        </a:xfrm>
      </p:grpSpPr>
      <p:sp>
        <p:nvSpPr>
          <p:cNvPr id="182" name="Google Shape;182;p9"/>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83" name="Google Shape;183;p9"/>
          <p:cNvSpPr txBox="1"/>
          <p:nvPr/>
        </p:nvSpPr>
        <p:spPr>
          <a:xfrm>
            <a:off x="1003125" y="-144875"/>
            <a:ext cx="14990700" cy="985200"/>
          </a:xfrm>
          <a:prstGeom prst="rect">
            <a:avLst/>
          </a:prstGeom>
          <a:noFill/>
          <a:ln>
            <a:noFill/>
          </a:ln>
        </p:spPr>
        <p:txBody>
          <a:bodyPr anchorCtr="0" anchor="t" bIns="0" lIns="0" spcFirstLastPara="1" rIns="0" wrap="square" tIns="0">
            <a:spAutoFit/>
          </a:bodyPr>
          <a:lstStyle/>
          <a:p>
            <a:pPr indent="0" lvl="0" marL="0" marR="0" rtl="0" algn="ctr">
              <a:lnSpc>
                <a:spcPct val="137986"/>
              </a:lnSpc>
              <a:spcBef>
                <a:spcPts val="0"/>
              </a:spcBef>
              <a:spcAft>
                <a:spcPts val="0"/>
              </a:spcAft>
              <a:buClr>
                <a:srgbClr val="000000"/>
              </a:buClr>
              <a:buSzPts val="1100"/>
              <a:buFont typeface="Arial"/>
              <a:buNone/>
            </a:pPr>
            <a:r>
              <a:rPr b="1" i="0" lang="en-US" sz="6400" u="none" cap="none" strike="noStrike">
                <a:solidFill>
                  <a:srgbClr val="F37221"/>
                </a:solidFill>
                <a:latin typeface="Alice"/>
                <a:ea typeface="Alice"/>
                <a:cs typeface="Alice"/>
                <a:sym typeface="Alice"/>
              </a:rPr>
              <a:t>Differential Diagnosis</a:t>
            </a:r>
            <a:endParaRPr b="1" i="0" sz="6400" u="none" cap="none" strike="noStrike">
              <a:solidFill>
                <a:srgbClr val="F37221"/>
              </a:solidFill>
              <a:latin typeface="Alice"/>
              <a:ea typeface="Alice"/>
              <a:cs typeface="Alice"/>
              <a:sym typeface="Alice"/>
            </a:endParaRPr>
          </a:p>
        </p:txBody>
      </p:sp>
      <p:sp>
        <p:nvSpPr>
          <p:cNvPr id="184" name="Google Shape;184;p9"/>
          <p:cNvSpPr txBox="1"/>
          <p:nvPr/>
        </p:nvSpPr>
        <p:spPr>
          <a:xfrm>
            <a:off x="1864375" y="9417675"/>
            <a:ext cx="156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graphicFrame>
        <p:nvGraphicFramePr>
          <p:cNvPr id="185" name="Google Shape;185;p9"/>
          <p:cNvGraphicFramePr/>
          <p:nvPr/>
        </p:nvGraphicFramePr>
        <p:xfrm>
          <a:off x="45720" y="840325"/>
          <a:ext cx="3000000" cy="3000000"/>
        </p:xfrm>
        <a:graphic>
          <a:graphicData uri="http://schemas.openxmlformats.org/drawingml/2006/table">
            <a:tbl>
              <a:tblPr>
                <a:noFill/>
                <a:tableStyleId>{4016FA4A-FC2E-4434-9ED9-695DA9CFDDFD}</a:tableStyleId>
              </a:tblPr>
              <a:tblGrid>
                <a:gridCol w="3576750"/>
                <a:gridCol w="4501175"/>
                <a:gridCol w="5509575"/>
                <a:gridCol w="4612750"/>
              </a:tblGrid>
              <a:tr h="865750">
                <a:tc>
                  <a:txBody>
                    <a:bodyPr/>
                    <a:lstStyle/>
                    <a:p>
                      <a:pPr indent="0" lvl="0" marL="0" marR="0" rtl="0" algn="ctr">
                        <a:lnSpc>
                          <a:spcPct val="171429"/>
                        </a:lnSpc>
                        <a:spcBef>
                          <a:spcPts val="0"/>
                        </a:spcBef>
                        <a:spcAft>
                          <a:spcPts val="0"/>
                        </a:spcAft>
                        <a:buClr>
                          <a:srgbClr val="000000"/>
                        </a:buClr>
                        <a:buSzPts val="2200"/>
                        <a:buFont typeface="Arial"/>
                        <a:buNone/>
                      </a:pPr>
                      <a:r>
                        <a:rPr b="1" lang="en-US" sz="2200" u="none" cap="none" strike="noStrike">
                          <a:solidFill>
                            <a:schemeClr val="dk1"/>
                          </a:solidFill>
                          <a:latin typeface="Arimo"/>
                          <a:ea typeface="Arimo"/>
                          <a:cs typeface="Arimo"/>
                          <a:sym typeface="Arimo"/>
                        </a:rPr>
                        <a:t>Condition</a:t>
                      </a:r>
                      <a:endParaRPr b="1" sz="2200" u="none" cap="none" strike="noStrike">
                        <a:solidFill>
                          <a:schemeClr val="dk1"/>
                        </a:solidFill>
                        <a:latin typeface="Arimo"/>
                        <a:ea typeface="Arimo"/>
                        <a:cs typeface="Arimo"/>
                        <a:sym typeface="Arim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71429"/>
                        </a:lnSpc>
                        <a:spcBef>
                          <a:spcPts val="0"/>
                        </a:spcBef>
                        <a:spcAft>
                          <a:spcPts val="0"/>
                        </a:spcAft>
                        <a:buClr>
                          <a:srgbClr val="000000"/>
                        </a:buClr>
                        <a:buSzPts val="2200"/>
                        <a:buFont typeface="Arial"/>
                        <a:buNone/>
                      </a:pPr>
                      <a:r>
                        <a:rPr b="1" lang="en-US" sz="2200" u="none" cap="none" strike="noStrike">
                          <a:solidFill>
                            <a:schemeClr val="dk1"/>
                          </a:solidFill>
                          <a:latin typeface="Arimo"/>
                          <a:ea typeface="Arimo"/>
                          <a:cs typeface="Arimo"/>
                          <a:sym typeface="Arimo"/>
                        </a:rPr>
                        <a:t>Clinical Presentation</a:t>
                      </a:r>
                      <a:endParaRPr b="1" sz="2200" u="none" cap="none" strike="noStrike">
                        <a:solidFill>
                          <a:schemeClr val="dk1"/>
                        </a:solidFill>
                        <a:latin typeface="Arimo"/>
                        <a:ea typeface="Arimo"/>
                        <a:cs typeface="Arimo"/>
                        <a:sym typeface="Arim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71429"/>
                        </a:lnSpc>
                        <a:spcBef>
                          <a:spcPts val="0"/>
                        </a:spcBef>
                        <a:spcAft>
                          <a:spcPts val="0"/>
                        </a:spcAft>
                        <a:buClr>
                          <a:srgbClr val="000000"/>
                        </a:buClr>
                        <a:buSzPts val="2200"/>
                        <a:buFont typeface="Arial"/>
                        <a:buNone/>
                      </a:pPr>
                      <a:r>
                        <a:rPr b="1" lang="en-US" sz="2200" u="none" cap="none" strike="noStrike">
                          <a:solidFill>
                            <a:schemeClr val="dk1"/>
                          </a:solidFill>
                          <a:latin typeface="Arimo"/>
                          <a:ea typeface="Arimo"/>
                          <a:cs typeface="Arimo"/>
                          <a:sym typeface="Arimo"/>
                        </a:rPr>
                        <a:t>Diagnostic Criteria</a:t>
                      </a:r>
                      <a:endParaRPr b="1" sz="2200" u="none" cap="none" strike="noStrike">
                        <a:solidFill>
                          <a:schemeClr val="dk1"/>
                        </a:solidFill>
                        <a:latin typeface="Arimo"/>
                        <a:ea typeface="Arimo"/>
                        <a:cs typeface="Arimo"/>
                        <a:sym typeface="Arim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71429"/>
                        </a:lnSpc>
                        <a:spcBef>
                          <a:spcPts val="0"/>
                        </a:spcBef>
                        <a:spcAft>
                          <a:spcPts val="0"/>
                        </a:spcAft>
                        <a:buClr>
                          <a:srgbClr val="000000"/>
                        </a:buClr>
                        <a:buSzPts val="2200"/>
                        <a:buFont typeface="Arial"/>
                        <a:buNone/>
                      </a:pPr>
                      <a:r>
                        <a:rPr b="1" lang="en-US" sz="2200" u="none" cap="none" strike="noStrike">
                          <a:solidFill>
                            <a:schemeClr val="dk1"/>
                          </a:solidFill>
                          <a:latin typeface="Arimo"/>
                          <a:ea typeface="Arimo"/>
                          <a:cs typeface="Arimo"/>
                          <a:sym typeface="Arimo"/>
                        </a:rPr>
                        <a:t>Unique Features</a:t>
                      </a:r>
                      <a:endParaRPr b="1" sz="2200" u="none" cap="none" strike="noStrike">
                        <a:solidFill>
                          <a:schemeClr val="dk1"/>
                        </a:solidFill>
                        <a:latin typeface="Arimo"/>
                        <a:ea typeface="Arimo"/>
                        <a:cs typeface="Arimo"/>
                        <a:sym typeface="Arimo"/>
                      </a:endParaRPr>
                    </a:p>
                  </a:txBody>
                  <a:tcPr marT="91425" marB="91425" marR="91425" marL="91425" anchor="b">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32350">
                <a:tc>
                  <a:txBody>
                    <a:bodyPr/>
                    <a:lstStyle/>
                    <a:p>
                      <a:pPr indent="0" lvl="0" marL="0" marR="0" rtl="0" algn="l">
                        <a:lnSpc>
                          <a:spcPct val="171429"/>
                        </a:lnSpc>
                        <a:spcBef>
                          <a:spcPts val="0"/>
                        </a:spcBef>
                        <a:spcAft>
                          <a:spcPts val="0"/>
                        </a:spcAft>
                        <a:buClr>
                          <a:srgbClr val="000000"/>
                        </a:buClr>
                        <a:buSzPts val="2200"/>
                        <a:buFont typeface="Arial"/>
                        <a:buNone/>
                      </a:pPr>
                      <a:r>
                        <a:rPr b="1" lang="en-US" sz="2200" u="none" cap="none" strike="noStrike">
                          <a:solidFill>
                            <a:schemeClr val="dk1"/>
                          </a:solidFill>
                          <a:latin typeface="Arimo"/>
                          <a:ea typeface="Arimo"/>
                          <a:cs typeface="Arimo"/>
                          <a:sym typeface="Arimo"/>
                        </a:rPr>
                        <a:t>Gastroenteritis</a:t>
                      </a:r>
                      <a:endParaRPr b="1" sz="2200" u="none" cap="none" strike="noStrike">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Vomiting, diarrhea, abdominal pain, dehydration</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Clinical, stool culture for specifics</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Often viral; self-limiting with supportive care</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36025">
                <a:tc>
                  <a:txBody>
                    <a:bodyPr/>
                    <a:lstStyle/>
                    <a:p>
                      <a:pPr indent="0" lvl="0" marL="0" marR="0" rtl="0" algn="l">
                        <a:lnSpc>
                          <a:spcPct val="171429"/>
                        </a:lnSpc>
                        <a:spcBef>
                          <a:spcPts val="0"/>
                        </a:spcBef>
                        <a:spcAft>
                          <a:spcPts val="0"/>
                        </a:spcAft>
                        <a:buClr>
                          <a:srgbClr val="000000"/>
                        </a:buClr>
                        <a:buSzPts val="2200"/>
                        <a:buFont typeface="Arial"/>
                        <a:buNone/>
                      </a:pPr>
                      <a:r>
                        <a:rPr b="1" lang="en-US" sz="2200" u="none" cap="none" strike="noStrike">
                          <a:solidFill>
                            <a:schemeClr val="dk1"/>
                          </a:solidFill>
                          <a:latin typeface="Arimo"/>
                          <a:ea typeface="Arimo"/>
                          <a:cs typeface="Arimo"/>
                          <a:sym typeface="Arimo"/>
                        </a:rPr>
                        <a:t>Appendicitis</a:t>
                      </a:r>
                      <a:endParaRPr b="1" sz="2200" u="none" cap="none" strike="noStrike">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Abdominal pain followed by vomiting, fever, sometimes diarrhea</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Elevated WBC, imaging (ultrasound, CT)</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Surgical emergency; requires appendectomy</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207175">
                <a:tc>
                  <a:txBody>
                    <a:bodyPr/>
                    <a:lstStyle/>
                    <a:p>
                      <a:pPr indent="0" lvl="0" marL="0" marR="0" rtl="0" algn="l">
                        <a:lnSpc>
                          <a:spcPct val="171429"/>
                        </a:lnSpc>
                        <a:spcBef>
                          <a:spcPts val="0"/>
                        </a:spcBef>
                        <a:spcAft>
                          <a:spcPts val="0"/>
                        </a:spcAft>
                        <a:buClr>
                          <a:srgbClr val="000000"/>
                        </a:buClr>
                        <a:buSzPts val="2200"/>
                        <a:buFont typeface="Arial"/>
                        <a:buNone/>
                      </a:pPr>
                      <a:r>
                        <a:rPr b="1" lang="en-US" sz="2200" u="none" cap="none" strike="noStrike">
                          <a:solidFill>
                            <a:schemeClr val="dk1"/>
                          </a:solidFill>
                          <a:latin typeface="Arimo"/>
                          <a:ea typeface="Arimo"/>
                          <a:cs typeface="Arimo"/>
                          <a:sym typeface="Arimo"/>
                        </a:rPr>
                        <a:t>Diabetic Ketoacidosis</a:t>
                      </a:r>
                      <a:endParaRPr b="1" sz="2200" u="none" cap="none" strike="noStrike">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Vomiting, abdominal pain, dehydration, altered mental state in diabetics</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Blood glucose, ketones, ABG for acidosis</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Acute complication of diabetes; requires insulin, IV fluids</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36025">
                <a:tc>
                  <a:txBody>
                    <a:bodyPr/>
                    <a:lstStyle/>
                    <a:p>
                      <a:pPr indent="0" lvl="0" marL="0" marR="0" rtl="0" algn="l">
                        <a:lnSpc>
                          <a:spcPct val="171429"/>
                        </a:lnSpc>
                        <a:spcBef>
                          <a:spcPts val="0"/>
                        </a:spcBef>
                        <a:spcAft>
                          <a:spcPts val="0"/>
                        </a:spcAft>
                        <a:buClr>
                          <a:srgbClr val="000000"/>
                        </a:buClr>
                        <a:buSzPts val="2200"/>
                        <a:buFont typeface="Arial"/>
                        <a:buNone/>
                      </a:pPr>
                      <a:r>
                        <a:rPr b="1" lang="en-US" sz="2200" u="none" cap="none" strike="noStrike">
                          <a:solidFill>
                            <a:schemeClr val="dk1"/>
                          </a:solidFill>
                          <a:latin typeface="Arimo"/>
                          <a:ea typeface="Arimo"/>
                          <a:cs typeface="Arimo"/>
                          <a:sym typeface="Arimo"/>
                        </a:rPr>
                        <a:t>Intestinal Obstruction</a:t>
                      </a:r>
                      <a:endParaRPr b="1" sz="2200" u="none" cap="none" strike="noStrike">
                        <a:solidFill>
                          <a:schemeClr val="dk1"/>
                        </a:solidFill>
                        <a:latin typeface="Arimo"/>
                        <a:ea typeface="Arimo"/>
                        <a:cs typeface="Arimo"/>
                        <a:sym typeface="Arimo"/>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Vomiting, abdominal pain, distension, altered bowel movements</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Imaging (X-ray, CT), clinical examination</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71429"/>
                        </a:lnSpc>
                        <a:spcBef>
                          <a:spcPts val="0"/>
                        </a:spcBef>
                        <a:spcAft>
                          <a:spcPts val="0"/>
                        </a:spcAft>
                        <a:buClr>
                          <a:srgbClr val="000000"/>
                        </a:buClr>
                        <a:buSzPts val="2200"/>
                        <a:buFont typeface="Arial"/>
                        <a:buNone/>
                      </a:pPr>
                      <a:r>
                        <a:rPr lang="en-US" sz="2200" u="none" cap="none" strike="noStrike">
                          <a:solidFill>
                            <a:schemeClr val="dk1"/>
                          </a:solidFill>
                          <a:latin typeface="Arimo Medium"/>
                          <a:ea typeface="Arimo Medium"/>
                          <a:cs typeface="Arimo Medium"/>
                          <a:sym typeface="Arimo Medium"/>
                        </a:rPr>
                        <a:t>May require surgical intervention; varies by cause</a:t>
                      </a:r>
                      <a:endParaRPr sz="2200" u="none" cap="none" strike="noStrike">
                        <a:solidFill>
                          <a:schemeClr val="dk1"/>
                        </a:solidFill>
                        <a:latin typeface="Arimo Medium"/>
                        <a:ea typeface="Arimo Medium"/>
                        <a:cs typeface="Arimo Medium"/>
                        <a:sym typeface="Arimo Medium"/>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