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10287000" cx="18288000"/>
  <p:notesSz cx="6858000" cy="9144000"/>
  <p:embeddedFontLst>
    <p:embeddedFont>
      <p:font typeface="Roboto"/>
      <p:regular r:id="rId20"/>
      <p:bold r:id="rId21"/>
      <p:italic r:id="rId22"/>
      <p:boldItalic r:id="rId23"/>
    </p:embeddedFont>
    <p:embeddedFont>
      <p:font typeface="Arimo"/>
      <p:regular r:id="rId24"/>
      <p:bold r:id="rId25"/>
      <p:italic r:id="rId26"/>
      <p:boldItalic r:id="rId27"/>
    </p:embeddedFont>
    <p:embeddedFont>
      <p:font typeface="Alice"/>
      <p:regular r:id="rId28"/>
    </p:embeddedFont>
    <p:embeddedFont>
      <p:font typeface="Nunito Sans Black"/>
      <p:bold r:id="rId29"/>
      <p:boldItalic r:id="rId30"/>
    </p:embeddedFont>
    <p:embeddedFont>
      <p:font typeface="Nuni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B0B40E-CF46-4D1E-8E70-F37643727BE8}">
  <a:tblStyle styleId="{23B0B40E-CF46-4D1E-8E70-F37643727B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4258EF-9580-4905-B67E-44344358D86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rimo-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rimo-italic.fntdata"/><Relationship Id="rId25" Type="http://schemas.openxmlformats.org/officeDocument/2006/relationships/font" Target="fonts/Arimo-bold.fntdata"/><Relationship Id="rId28" Type="http://schemas.openxmlformats.org/officeDocument/2006/relationships/font" Target="fonts/Alice-regular.fntdata"/><Relationship Id="rId27" Type="http://schemas.openxmlformats.org/officeDocument/2006/relationships/font" Target="fonts/Arim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SansBlack-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Sans-regular.fntdata"/><Relationship Id="rId30" Type="http://schemas.openxmlformats.org/officeDocument/2006/relationships/font" Target="fonts/NunitoSansBlack-boldItalic.fntdata"/><Relationship Id="rId11" Type="http://schemas.openxmlformats.org/officeDocument/2006/relationships/slide" Target="slides/slide4.xml"/><Relationship Id="rId33" Type="http://schemas.openxmlformats.org/officeDocument/2006/relationships/font" Target="fonts/NunitoSans-italic.fntdata"/><Relationship Id="rId10" Type="http://schemas.openxmlformats.org/officeDocument/2006/relationships/slide" Target="slides/slide3.xml"/><Relationship Id="rId32" Type="http://schemas.openxmlformats.org/officeDocument/2006/relationships/font" Target="fonts/NunitoSans-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Nunito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efa43f309_0_10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1" name="Google Shape;161;g2eefa43f309_0_10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2" name="Google Shape;162;g2eefa43f309_0_104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eefa43f309_0_104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eefa43f309_0_104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5" name="Google Shape;165;g2eefa43f309_0_104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efb184af4_0_15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3" name="Google Shape;273;g2eefb184af4_0_15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74" name="Google Shape;274;g2eefb184af4_0_15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eefb184af4_0_15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Early detection of infections is crucial to prevent severe complications. Signs to watch for include redness, swelling, pus, hair loss, and itching. Ignoring these symptoms can lead to worsening conditions, spread of infection, and increased discomfort for the infant.</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76" name="Google Shape;276;g2eefb184af4_0_15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7" name="Google Shape;277;g2eefb184af4_0_15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efb184af4_0_19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7" name="Google Shape;287;g2eefb184af4_0_19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8" name="Google Shape;288;g2eefb184af4_0_19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eefb184af4_0_19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Regular scalp care involves gentle washing and regular brushing to maintain health. Early recognition of signs like dryness or infection helps in timely intervention. Routine pediatric check-ups support monitoring and early intervention, while using mild, baby-specific shampoos and avoiding harsh chemicals ensures effective scalp care.</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90" name="Google Shape;290;g2eefb184af4_0_19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1" name="Google Shape;291;g2eefb184af4_0_19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efb184af4_0_20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1" name="Google Shape;301;g2eefb184af4_0_20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02" name="Google Shape;302;g2eefb184af4_0_20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eefb184af4_0_20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Proper hair and scalp care is vital for infant health, and recognizing common conditions ensures timely management. Ignoring infection signs can lead to complications, so early intervention is crucial. Healthcare providers should educate parents on gentle washing, using appropriate products, and the importance of early detection and intervention.</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304" name="Google Shape;304;g2eefb184af4_0_20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5" name="Google Shape;305;g2eefb184af4_0_20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fa43f309_0_1056: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Font typeface="Arial"/>
              <a:buNone/>
            </a:pPr>
            <a:r>
              <a:rPr lang="en-US">
                <a:latin typeface="Nunito Sans Black"/>
                <a:ea typeface="Nunito Sans Black"/>
                <a:cs typeface="Nunito Sans Black"/>
                <a:sym typeface="Nunito Sans Black"/>
              </a:rPr>
              <a:t>I, Dr Banodkar,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spcBef>
                <a:spcPts val="0"/>
              </a:spcBef>
              <a:spcAft>
                <a:spcPts val="0"/>
              </a:spcAft>
              <a:buNone/>
            </a:pPr>
            <a:r>
              <a:t/>
            </a:r>
            <a:endParaRPr/>
          </a:p>
        </p:txBody>
      </p:sp>
      <p:sp>
        <p:nvSpPr>
          <p:cNvPr id="171" name="Google Shape;171;g2eefa43f309_0_105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efb184af4_0_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2" name="Google Shape;182;g2eefb184af4_0_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g2eefb184af4_0_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eefb184af4_0_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Proper hair and scalp care is crucial for infants, as their delicate hair and sensitive scalp require special attention. Common scalp issues in Indian infants often arise from environmental factors and cultural practices, highlighting the need for evidence-based care. Addressing these unique needs with proper care can prevent scalp conditions and promote healthy hair growth.</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185" name="Google Shape;185;g2eefb184af4_0_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6" name="Google Shape;186;g2eefb184af4_0_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fb184af4_0_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4" name="Google Shape;194;g2eefb184af4_0_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5" name="Google Shape;195;g2eefb184af4_0_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efb184af4_0_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latin typeface="Roboto"/>
                <a:ea typeface="Roboto"/>
                <a:cs typeface="Roboto"/>
                <a:sym typeface="Roboto"/>
              </a:rPr>
              <a:t>Infant hair is finer and more fragile than adult hair, requiring gentle care. Their delicate and sensitive scalp is prone to dryness and irritation due to lower sebum production, increasing the risk of dryness.</a:t>
            </a:r>
            <a:endParaRPr>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197" name="Google Shape;197;g2eefb184af4_0_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8" name="Google Shape;198;g2eefb184af4_0_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efb184af4_0_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7" name="Google Shape;207;g2eefb184af4_0_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8" name="Google Shape;208;g2eefb184af4_0_4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eefb184af4_0_4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eefb184af4_0_4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1" name="Google Shape;211;g2eefb184af4_0_4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efb184af4_0_7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0" name="Google Shape;220;g2eefb184af4_0_7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1" name="Google Shape;221;g2eefb184af4_0_7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eefb184af4_0_7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For gentle washing, use a mild shampoo and wash 2-3 times a week. Use a soft-bristled brush for detangling and removing flakes. Apply a hypoallergenic moisturizer if needed, and avoid harsh chemicals, fragrances, and excessive heat to protect the scalp.</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23" name="Google Shape;223;g2eefb184af4_0_7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4" name="Google Shape;224;g2eefb184af4_0_7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efb184af4_0_8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34" name="Google Shape;234;g2eefb184af4_0_8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5" name="Google Shape;235;g2eefb184af4_0_8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eefb184af4_0_8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Choose baby-specific, hypoallergenic shampoos and conditioners, avoiding those with harsh chemicals or strong fragrances. Use lukewarm water for baths and limit bath time to prevent scalp dryness. Regularly inspect the baby’s scalp for signs of dryness, irritation, or infection to ensure timely care.</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37" name="Google Shape;237;g2eefb184af4_0_8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8" name="Google Shape;238;g2eefb184af4_0_8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efb184af4_0_10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7" name="Google Shape;247;g2eefb184af4_0_10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48" name="Google Shape;248;g2eefb184af4_0_10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eefb184af4_0_10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Dry scalp appears as flaky, dry skin without significant redness or inflammation, while cradle cap involves greasy, yellow or brown scales with possible mild redness. Fungal infections present with red, inflamed patches, possible hair loss, and itching, requiring antifungal medication prescribed by a healthcare provider.</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50" name="Google Shape;250;g2eefb184af4_0_10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1" name="Google Shape;251;g2eefb184af4_0_10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efb184af4_0_1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0" name="Google Shape;260;g2eefb184af4_0_1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1" name="Google Shape;261;g2eefb184af4_0_13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eefb184af4_0_13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Wash your baby’s hair 2-3 times a week to avoid dryness and maintain scalp health. If cradle cap is present, gently wash the scalp, soften scales with baby oil, and use a soft brush to remove them. For potential fungal infections, look for red, inflamed patches and seek medical advice for appropriate treatment.</a:t>
            </a:r>
            <a:endParaRPr>
              <a:latin typeface="Roboto"/>
              <a:ea typeface="Roboto"/>
              <a:cs typeface="Roboto"/>
              <a:sym typeface="Roboto"/>
            </a:endParaRPr>
          </a:p>
          <a:p>
            <a:pPr indent="0" lvl="0" marL="0" rtl="0" algn="l">
              <a:spcBef>
                <a:spcPts val="1200"/>
              </a:spcBef>
              <a:spcAft>
                <a:spcPts val="0"/>
              </a:spcAft>
              <a:buNone/>
            </a:pPr>
            <a:r>
              <a:t/>
            </a:r>
            <a:endParaRPr/>
          </a:p>
        </p:txBody>
      </p:sp>
      <p:sp>
        <p:nvSpPr>
          <p:cNvPr id="263" name="Google Shape;263;g2eefb184af4_0_13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64" name="Google Shape;264;g2eefb184af4_0_13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7" name="Google Shape;97;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3" name="Google Shape;103;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9" name="Google Shape;109;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5" name="Google Shape;115;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6" name="Google Shape;116;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2" name="Google Shape;122;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3" name="Google Shape;123;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4" name="Google Shape;124;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5" name="Google Shape;125;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6" name="Google Shape;136;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7" name="Google Shape;1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166" name="Shape 166"/>
        <p:cNvGrpSpPr/>
        <p:nvPr/>
      </p:nvGrpSpPr>
      <p:grpSpPr>
        <a:xfrm>
          <a:off x="0" y="0"/>
          <a:ext cx="0" cy="0"/>
          <a:chOff x="0" y="0"/>
          <a:chExt cx="0" cy="0"/>
        </a:xfrm>
      </p:grpSpPr>
      <p:sp>
        <p:nvSpPr>
          <p:cNvPr id="167" name="Google Shape;167;p25"/>
          <p:cNvSpPr txBox="1"/>
          <p:nvPr/>
        </p:nvSpPr>
        <p:spPr>
          <a:xfrm>
            <a:off x="2607700" y="1009300"/>
            <a:ext cx="13951800" cy="1071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200"/>
              <a:buFont typeface="Arial"/>
              <a:buNone/>
            </a:pPr>
            <a:r>
              <a:rPr b="1" lang="en-US" sz="15200">
                <a:solidFill>
                  <a:schemeClr val="dk2"/>
                </a:solidFill>
                <a:latin typeface="Alice"/>
                <a:ea typeface="Alice"/>
                <a:cs typeface="Alice"/>
                <a:sym typeface="Alice"/>
              </a:rPr>
              <a:t> </a:t>
            </a:r>
            <a:r>
              <a:rPr b="1" lang="en-US" sz="9000">
                <a:solidFill>
                  <a:schemeClr val="dk1"/>
                </a:solidFill>
                <a:latin typeface="Alice"/>
                <a:ea typeface="Alice"/>
                <a:cs typeface="Alice"/>
                <a:sym typeface="Alice"/>
              </a:rPr>
              <a:t>Practical Approaches to           Baby Hair and Scalp Care</a:t>
            </a:r>
            <a:endParaRPr b="1" sz="9000">
              <a:solidFill>
                <a:schemeClr val="dk1"/>
              </a:solidFill>
              <a:latin typeface="Alice"/>
              <a:ea typeface="Alice"/>
              <a:cs typeface="Alice"/>
              <a:sym typeface="Alice"/>
            </a:endParaRPr>
          </a:p>
          <a:p>
            <a:pPr indent="0" lvl="0" marL="0" rtl="0" algn="ctr">
              <a:spcBef>
                <a:spcPts val="0"/>
              </a:spcBef>
              <a:spcAft>
                <a:spcPts val="0"/>
              </a:spcAft>
              <a:buClr>
                <a:schemeClr val="dk1"/>
              </a:buClr>
              <a:buSzPts val="1100"/>
              <a:buFont typeface="Arial"/>
              <a:buNone/>
            </a:pPr>
            <a:r>
              <a:rPr b="1" lang="en-US" sz="9000">
                <a:solidFill>
                  <a:schemeClr val="dk1"/>
                </a:solidFill>
                <a:latin typeface="Alice"/>
                <a:ea typeface="Alice"/>
                <a:cs typeface="Alice"/>
                <a:sym typeface="Alice"/>
              </a:rPr>
              <a:t>Comprehensive Insights for Indian Healthcare Providers</a:t>
            </a:r>
            <a:endParaRPr b="1" sz="9000">
              <a:solidFill>
                <a:schemeClr val="dk1"/>
              </a:solidFill>
              <a:latin typeface="Alice"/>
              <a:ea typeface="Alice"/>
              <a:cs typeface="Alice"/>
              <a:sym typeface="Alice"/>
            </a:endParaRPr>
          </a:p>
          <a:p>
            <a:pPr indent="0" lvl="0" marL="0" rtl="0" algn="ctr">
              <a:spcBef>
                <a:spcPts val="0"/>
              </a:spcBef>
              <a:spcAft>
                <a:spcPts val="0"/>
              </a:spcAft>
              <a:buClr>
                <a:schemeClr val="dk1"/>
              </a:buClr>
              <a:buSzPts val="1200"/>
              <a:buFont typeface="Arial"/>
              <a:buNone/>
            </a:pPr>
            <a:r>
              <a:t/>
            </a:r>
            <a:endParaRPr b="1" sz="9000">
              <a:solidFill>
                <a:schemeClr val="dk1"/>
              </a:solidFill>
              <a:latin typeface="Alice"/>
              <a:ea typeface="Alice"/>
              <a:cs typeface="Alice"/>
              <a:sym typeface="Alice"/>
            </a:endParaRPr>
          </a:p>
          <a:p>
            <a:pPr indent="0" lvl="0" marL="0" rtl="0" algn="ctr">
              <a:spcBef>
                <a:spcPts val="0"/>
              </a:spcBef>
              <a:spcAft>
                <a:spcPts val="0"/>
              </a:spcAft>
              <a:buClr>
                <a:schemeClr val="dk1"/>
              </a:buClr>
              <a:buSzPts val="1200"/>
              <a:buFont typeface="Arial"/>
              <a:buNone/>
            </a:pPr>
            <a:br>
              <a:rPr b="1" lang="en-US" sz="1800">
                <a:solidFill>
                  <a:schemeClr val="dk1"/>
                </a:solidFill>
                <a:latin typeface="Alice"/>
                <a:ea typeface="Alice"/>
                <a:cs typeface="Alice"/>
                <a:sym typeface="Alice"/>
              </a:rPr>
            </a:br>
            <a:endParaRPr b="1" sz="7600">
              <a:solidFill>
                <a:schemeClr val="dk2"/>
              </a:solidFill>
              <a:latin typeface="Alice"/>
              <a:ea typeface="Alice"/>
              <a:cs typeface="Alice"/>
              <a:sym typeface="Alice"/>
            </a:endParaRPr>
          </a:p>
        </p:txBody>
      </p:sp>
      <p:sp>
        <p:nvSpPr>
          <p:cNvPr id="168" name="Google Shape;168;p25"/>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78" name="Shape 278"/>
        <p:cNvGrpSpPr/>
        <p:nvPr/>
      </p:nvGrpSpPr>
      <p:grpSpPr>
        <a:xfrm>
          <a:off x="0" y="0"/>
          <a:ext cx="0" cy="0"/>
          <a:chOff x="0" y="0"/>
          <a:chExt cx="0" cy="0"/>
        </a:xfrm>
      </p:grpSpPr>
      <p:sp>
        <p:nvSpPr>
          <p:cNvPr id="279" name="Google Shape;279;p34"/>
          <p:cNvSpPr txBox="1"/>
          <p:nvPr/>
        </p:nvSpPr>
        <p:spPr>
          <a:xfrm>
            <a:off x="901850" y="-113575"/>
            <a:ext cx="15681000" cy="24258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0"/>
              </a:spcAft>
              <a:buSzPts val="2200"/>
              <a:buNone/>
            </a:pPr>
            <a:r>
              <a:rPr b="1" lang="en-US" sz="6400">
                <a:solidFill>
                  <a:srgbClr val="F37221"/>
                </a:solidFill>
                <a:latin typeface="Alice"/>
                <a:ea typeface="Alice"/>
                <a:cs typeface="Alice"/>
                <a:sym typeface="Alice"/>
              </a:rPr>
              <a:t>Red Flag: Ignoring Infection Signs</a:t>
            </a:r>
            <a:endParaRPr b="1" sz="6400">
              <a:solidFill>
                <a:srgbClr val="F37221"/>
              </a:solidFill>
              <a:latin typeface="Alice"/>
              <a:ea typeface="Alice"/>
              <a:cs typeface="Alice"/>
              <a:sym typeface="Alice"/>
            </a:endParaRPr>
          </a:p>
          <a:p>
            <a:pPr indent="0" lvl="0" marL="0" rtl="0" algn="ctr">
              <a:lnSpc>
                <a:spcPct val="115000"/>
              </a:lnSpc>
              <a:spcBef>
                <a:spcPts val="2400"/>
              </a:spcBef>
              <a:spcAft>
                <a:spcPts val="2400"/>
              </a:spcAft>
              <a:buSzPts val="2200"/>
              <a:buNone/>
            </a:pPr>
            <a:r>
              <a:t/>
            </a:r>
            <a:endParaRPr b="1" sz="6400">
              <a:solidFill>
                <a:srgbClr val="F37221"/>
              </a:solidFill>
              <a:latin typeface="Alice"/>
              <a:ea typeface="Alice"/>
              <a:cs typeface="Alice"/>
              <a:sym typeface="Alice"/>
            </a:endParaRPr>
          </a:p>
        </p:txBody>
      </p:sp>
      <p:sp>
        <p:nvSpPr>
          <p:cNvPr id="280" name="Google Shape;280;p34"/>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81" name="Google Shape;281;p34"/>
          <p:cNvSpPr txBox="1"/>
          <p:nvPr/>
        </p:nvSpPr>
        <p:spPr>
          <a:xfrm>
            <a:off x="1061000" y="1455000"/>
            <a:ext cx="15363000" cy="5507400"/>
          </a:xfrm>
          <a:prstGeom prst="rect">
            <a:avLst/>
          </a:prstGeom>
          <a:noFill/>
          <a:ln>
            <a:noFill/>
          </a:ln>
        </p:spPr>
        <p:txBody>
          <a:bodyPr anchorCtr="0" anchor="t" bIns="91450" lIns="91450" spcFirstLastPara="1" rIns="91450" wrap="square" tIns="91450">
            <a:spAutoFit/>
          </a:bodyPr>
          <a:lstStyle/>
          <a:p>
            <a:pPr indent="-685800" lvl="0" marL="914400" rtl="0" algn="l">
              <a:lnSpc>
                <a:spcPct val="115000"/>
              </a:lnSpc>
              <a:spcBef>
                <a:spcPts val="2400"/>
              </a:spcBef>
              <a:spcAft>
                <a:spcPts val="0"/>
              </a:spcAft>
              <a:buClr>
                <a:schemeClr val="dk1"/>
              </a:buClr>
              <a:buSzPts val="3600"/>
              <a:buAutoNum type="arabicPeriod"/>
            </a:pPr>
            <a:r>
              <a:rPr b="1" lang="en-US" sz="3600">
                <a:solidFill>
                  <a:schemeClr val="dk1"/>
                </a:solidFill>
                <a:latin typeface="Arimo"/>
                <a:ea typeface="Arimo"/>
                <a:cs typeface="Arimo"/>
                <a:sym typeface="Arimo"/>
              </a:rPr>
              <a:t>Importance of Early Detection</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Ignoring signs of infection can lead to severe complications.</a:t>
            </a:r>
            <a:endParaRPr sz="3600">
              <a:solidFill>
                <a:schemeClr val="dk1"/>
              </a:solidFill>
              <a:latin typeface="Arimo"/>
              <a:ea typeface="Arimo"/>
              <a:cs typeface="Arimo"/>
              <a:sym typeface="Arimo"/>
            </a:endParaRPr>
          </a:p>
          <a:p>
            <a:pPr indent="-685800" lvl="0" marL="914400" rtl="0" algn="l">
              <a:lnSpc>
                <a:spcPct val="115000"/>
              </a:lnSpc>
              <a:spcBef>
                <a:spcPts val="0"/>
              </a:spcBef>
              <a:spcAft>
                <a:spcPts val="0"/>
              </a:spcAft>
              <a:buClr>
                <a:schemeClr val="dk1"/>
              </a:buClr>
              <a:buSzPts val="3600"/>
              <a:buAutoNum type="arabicPeriod"/>
            </a:pPr>
            <a:r>
              <a:rPr b="1" lang="en-US" sz="3600">
                <a:solidFill>
                  <a:schemeClr val="dk1"/>
                </a:solidFill>
                <a:latin typeface="Arimo"/>
                <a:ea typeface="Arimo"/>
                <a:cs typeface="Arimo"/>
                <a:sym typeface="Arimo"/>
              </a:rPr>
              <a:t>Signs of Infection</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Redness, swelling, pus, hair loss, and itching.</a:t>
            </a:r>
            <a:endParaRPr sz="3600">
              <a:solidFill>
                <a:schemeClr val="dk1"/>
              </a:solidFill>
              <a:latin typeface="Arimo"/>
              <a:ea typeface="Arimo"/>
              <a:cs typeface="Arimo"/>
              <a:sym typeface="Arimo"/>
            </a:endParaRPr>
          </a:p>
          <a:p>
            <a:pPr indent="-685800" lvl="0" marL="914400" rtl="0" algn="l">
              <a:lnSpc>
                <a:spcPct val="115000"/>
              </a:lnSpc>
              <a:spcBef>
                <a:spcPts val="0"/>
              </a:spcBef>
              <a:spcAft>
                <a:spcPts val="0"/>
              </a:spcAft>
              <a:buClr>
                <a:schemeClr val="dk1"/>
              </a:buClr>
              <a:buSzPts val="3600"/>
              <a:buAutoNum type="arabicPeriod"/>
            </a:pPr>
            <a:r>
              <a:rPr b="1" lang="en-US" sz="3600">
                <a:solidFill>
                  <a:schemeClr val="dk1"/>
                </a:solidFill>
                <a:latin typeface="Arimo"/>
                <a:ea typeface="Arimo"/>
                <a:cs typeface="Arimo"/>
                <a:sym typeface="Arimo"/>
              </a:rPr>
              <a:t>Consequences of Neglect</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Worsening symptoms, potential spread of infection, discomfort for the infant.</a:t>
            </a:r>
            <a:endParaRPr sz="3600">
              <a:solidFill>
                <a:schemeClr val="dk1"/>
              </a:solidFill>
              <a:latin typeface="Arimo"/>
              <a:ea typeface="Arimo"/>
              <a:cs typeface="Arimo"/>
              <a:sym typeface="Arimo"/>
            </a:endParaRPr>
          </a:p>
          <a:p>
            <a:pPr indent="0" lvl="0" marL="0" rtl="0" algn="l">
              <a:lnSpc>
                <a:spcPct val="115000"/>
              </a:lnSpc>
              <a:spcBef>
                <a:spcPts val="2400"/>
              </a:spcBef>
              <a:spcAft>
                <a:spcPts val="2400"/>
              </a:spcAft>
              <a:buNone/>
            </a:pPr>
            <a:r>
              <a:t/>
            </a:r>
            <a:endParaRPr sz="3600">
              <a:solidFill>
                <a:schemeClr val="dk1"/>
              </a:solidFill>
            </a:endParaRPr>
          </a:p>
        </p:txBody>
      </p:sp>
      <p:sp>
        <p:nvSpPr>
          <p:cNvPr id="282" name="Google Shape;282;p34"/>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83" name="Google Shape;283;p3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graphicFrame>
        <p:nvGraphicFramePr>
          <p:cNvPr id="284" name="Google Shape;284;p34"/>
          <p:cNvGraphicFramePr/>
          <p:nvPr/>
        </p:nvGraphicFramePr>
        <p:xfrm>
          <a:off x="1350300" y="6063425"/>
          <a:ext cx="3000000" cy="3000000"/>
        </p:xfrm>
        <a:graphic>
          <a:graphicData uri="http://schemas.openxmlformats.org/drawingml/2006/table">
            <a:tbl>
              <a:tblPr>
                <a:noFill/>
                <a:tableStyleId>{D04258EF-9580-4905-B67E-44344358D86F}</a:tableStyleId>
              </a:tblPr>
              <a:tblGrid>
                <a:gridCol w="7066925"/>
                <a:gridCol w="8913925"/>
              </a:tblGrid>
              <a:tr h="815150">
                <a:tc>
                  <a:txBody>
                    <a:bodyPr/>
                    <a:lstStyle/>
                    <a:p>
                      <a:pPr indent="0" lvl="0" marL="0" rtl="0" algn="ctr">
                        <a:lnSpc>
                          <a:spcPct val="115000"/>
                        </a:lnSpc>
                        <a:spcBef>
                          <a:spcPts val="0"/>
                        </a:spcBef>
                        <a:spcAft>
                          <a:spcPts val="0"/>
                        </a:spcAft>
                        <a:buNone/>
                      </a:pPr>
                      <a:r>
                        <a:rPr b="1" lang="en-US" sz="3600">
                          <a:solidFill>
                            <a:schemeClr val="dk1"/>
                          </a:solidFill>
                          <a:latin typeface="Arimo"/>
                          <a:ea typeface="Arimo"/>
                          <a:cs typeface="Arimo"/>
                          <a:sym typeface="Arimo"/>
                        </a:rPr>
                        <a:t>Sign</a:t>
                      </a:r>
                      <a:endParaRPr b="1"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None/>
                      </a:pPr>
                      <a:r>
                        <a:rPr b="1" lang="en-US" sz="3600">
                          <a:solidFill>
                            <a:schemeClr val="dk1"/>
                          </a:solidFill>
                          <a:latin typeface="Arimo"/>
                          <a:ea typeface="Arimo"/>
                          <a:cs typeface="Arimo"/>
                          <a:sym typeface="Arimo"/>
                        </a:rPr>
                        <a:t>Recommendation</a:t>
                      </a:r>
                      <a:endParaRPr b="1"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881825">
                <a:tc>
                  <a:txBody>
                    <a:bodyPr/>
                    <a:lstStyle/>
                    <a:p>
                      <a:pPr indent="0" lvl="0" marL="0" rtl="0" algn="l">
                        <a:lnSpc>
                          <a:spcPct val="115000"/>
                        </a:lnSpc>
                        <a:spcBef>
                          <a:spcPts val="0"/>
                        </a:spcBef>
                        <a:spcAft>
                          <a:spcPts val="0"/>
                        </a:spcAft>
                        <a:buNone/>
                      </a:pPr>
                      <a:r>
                        <a:rPr lang="en-US" sz="3600">
                          <a:solidFill>
                            <a:schemeClr val="dk1"/>
                          </a:solidFill>
                          <a:latin typeface="Arimo"/>
                          <a:ea typeface="Arimo"/>
                          <a:cs typeface="Arimo"/>
                          <a:sym typeface="Arimo"/>
                        </a:rPr>
                        <a:t>Redness, Swelling</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None/>
                      </a:pPr>
                      <a:r>
                        <a:rPr lang="en-US" sz="3600">
                          <a:solidFill>
                            <a:schemeClr val="dk1"/>
                          </a:solidFill>
                          <a:latin typeface="Arimo"/>
                          <a:ea typeface="Arimo"/>
                          <a:cs typeface="Arimo"/>
                          <a:sym typeface="Arimo"/>
                        </a:rPr>
                        <a:t>Worsening symptoms, potential spread</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15150">
                <a:tc>
                  <a:txBody>
                    <a:bodyPr/>
                    <a:lstStyle/>
                    <a:p>
                      <a:pPr indent="0" lvl="0" marL="0" rtl="0" algn="l">
                        <a:lnSpc>
                          <a:spcPct val="115000"/>
                        </a:lnSpc>
                        <a:spcBef>
                          <a:spcPts val="0"/>
                        </a:spcBef>
                        <a:spcAft>
                          <a:spcPts val="0"/>
                        </a:spcAft>
                        <a:buNone/>
                      </a:pPr>
                      <a:r>
                        <a:rPr lang="en-US" sz="3600">
                          <a:solidFill>
                            <a:schemeClr val="dk1"/>
                          </a:solidFill>
                          <a:latin typeface="Arimo"/>
                          <a:ea typeface="Arimo"/>
                          <a:cs typeface="Arimo"/>
                          <a:sym typeface="Arimo"/>
                        </a:rPr>
                        <a:t>Pus, Hair Loss, Itching</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None/>
                      </a:pPr>
                      <a:r>
                        <a:rPr lang="en-US" sz="3600">
                          <a:solidFill>
                            <a:schemeClr val="dk1"/>
                          </a:solidFill>
                          <a:latin typeface="Arimo"/>
                          <a:ea typeface="Arimo"/>
                          <a:cs typeface="Arimo"/>
                          <a:sym typeface="Arimo"/>
                        </a:rPr>
                        <a:t>Discomfort, requires medical intervention</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92" name="Shape 292"/>
        <p:cNvGrpSpPr/>
        <p:nvPr/>
      </p:nvGrpSpPr>
      <p:grpSpPr>
        <a:xfrm>
          <a:off x="0" y="0"/>
          <a:ext cx="0" cy="0"/>
          <a:chOff x="0" y="0"/>
          <a:chExt cx="0" cy="0"/>
        </a:xfrm>
      </p:grpSpPr>
      <p:sp>
        <p:nvSpPr>
          <p:cNvPr id="293" name="Google Shape;293;p35"/>
          <p:cNvSpPr txBox="1"/>
          <p:nvPr/>
        </p:nvSpPr>
        <p:spPr>
          <a:xfrm>
            <a:off x="902000" y="97600"/>
            <a:ext cx="15681000" cy="9852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400"/>
              </a:spcBef>
              <a:spcAft>
                <a:spcPts val="2400"/>
              </a:spcAft>
              <a:buSzPts val="2200"/>
              <a:buNone/>
            </a:pPr>
            <a:r>
              <a:rPr b="1" lang="en-US" sz="6400">
                <a:solidFill>
                  <a:srgbClr val="F37221"/>
                </a:solidFill>
                <a:latin typeface="Alice"/>
                <a:ea typeface="Alice"/>
                <a:cs typeface="Alice"/>
                <a:sym typeface="Alice"/>
              </a:rPr>
              <a:t>Preventive Measures for Scalp Care</a:t>
            </a:r>
            <a:endParaRPr b="1" sz="14400">
              <a:solidFill>
                <a:srgbClr val="F37221"/>
              </a:solidFill>
              <a:latin typeface="Alice"/>
              <a:ea typeface="Alice"/>
              <a:cs typeface="Alice"/>
              <a:sym typeface="Alice"/>
            </a:endParaRPr>
          </a:p>
        </p:txBody>
      </p:sp>
      <p:sp>
        <p:nvSpPr>
          <p:cNvPr id="294" name="Google Shape;294;p35"/>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95" name="Google Shape;295;p35"/>
          <p:cNvSpPr txBox="1"/>
          <p:nvPr/>
        </p:nvSpPr>
        <p:spPr>
          <a:xfrm>
            <a:off x="1061000" y="1455000"/>
            <a:ext cx="15363000" cy="7389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2400"/>
              </a:spcBef>
              <a:spcAft>
                <a:spcPts val="2400"/>
              </a:spcAft>
              <a:buNone/>
            </a:pPr>
            <a:r>
              <a:t/>
            </a:r>
            <a:endParaRPr sz="3600">
              <a:solidFill>
                <a:schemeClr val="dk1"/>
              </a:solidFill>
            </a:endParaRPr>
          </a:p>
        </p:txBody>
      </p:sp>
      <p:sp>
        <p:nvSpPr>
          <p:cNvPr id="296" name="Google Shape;296;p35"/>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graphicFrame>
        <p:nvGraphicFramePr>
          <p:cNvPr id="297" name="Google Shape;297;p35"/>
          <p:cNvGraphicFramePr/>
          <p:nvPr/>
        </p:nvGraphicFramePr>
        <p:xfrm>
          <a:off x="901850" y="1579450"/>
          <a:ext cx="3000000" cy="3000000"/>
        </p:xfrm>
        <a:graphic>
          <a:graphicData uri="http://schemas.openxmlformats.org/drawingml/2006/table">
            <a:tbl>
              <a:tblPr>
                <a:noFill/>
                <a:tableStyleId>{23B0B40E-CF46-4D1E-8E70-F37643727BE8}</a:tableStyleId>
              </a:tblPr>
              <a:tblGrid>
                <a:gridCol w="8183750"/>
                <a:gridCol w="8183750"/>
              </a:tblGrid>
              <a:tr h="1025450">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Measure</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Description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0254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Regular Scalp Care</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Gentle washing, regular brushing</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254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Early Recognition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Identifying signs of dryness, infection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330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Pediatric Check-ups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Routine monitoring and early intervention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330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Product Recommendations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Mild, baby-specific shampoos, avoid harsh chemicals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98" name="Google Shape;298;p3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306" name="Shape 306"/>
        <p:cNvGrpSpPr/>
        <p:nvPr/>
      </p:nvGrpSpPr>
      <p:grpSpPr>
        <a:xfrm>
          <a:off x="0" y="0"/>
          <a:ext cx="0" cy="0"/>
          <a:chOff x="0" y="0"/>
          <a:chExt cx="0" cy="0"/>
        </a:xfrm>
      </p:grpSpPr>
      <p:sp>
        <p:nvSpPr>
          <p:cNvPr id="307" name="Google Shape;307;p36"/>
          <p:cNvSpPr txBox="1"/>
          <p:nvPr/>
        </p:nvSpPr>
        <p:spPr>
          <a:xfrm>
            <a:off x="901850" y="-113575"/>
            <a:ext cx="15681000" cy="24258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0"/>
              </a:spcAft>
              <a:buSzPts val="2200"/>
              <a:buNone/>
            </a:pPr>
            <a:r>
              <a:rPr b="1" lang="en-US" sz="6400">
                <a:solidFill>
                  <a:srgbClr val="F37221"/>
                </a:solidFill>
                <a:latin typeface="Arimo"/>
                <a:ea typeface="Arimo"/>
                <a:cs typeface="Arimo"/>
                <a:sym typeface="Arimo"/>
              </a:rPr>
              <a:t>              Conclusion and Takeaways</a:t>
            </a:r>
            <a:endParaRPr b="1" sz="6400">
              <a:solidFill>
                <a:srgbClr val="F37221"/>
              </a:solidFill>
              <a:latin typeface="Arimo"/>
              <a:ea typeface="Arimo"/>
              <a:cs typeface="Arimo"/>
              <a:sym typeface="Arimo"/>
            </a:endParaRPr>
          </a:p>
          <a:p>
            <a:pPr indent="0" lvl="0" marL="0" rtl="0" algn="ctr">
              <a:lnSpc>
                <a:spcPct val="115000"/>
              </a:lnSpc>
              <a:spcBef>
                <a:spcPts val="2400"/>
              </a:spcBef>
              <a:spcAft>
                <a:spcPts val="2400"/>
              </a:spcAft>
              <a:buSzPts val="2200"/>
              <a:buNone/>
            </a:pPr>
            <a:r>
              <a:t/>
            </a:r>
            <a:endParaRPr b="1" sz="6400">
              <a:solidFill>
                <a:srgbClr val="F37221"/>
              </a:solidFill>
            </a:endParaRPr>
          </a:p>
        </p:txBody>
      </p:sp>
      <p:sp>
        <p:nvSpPr>
          <p:cNvPr id="308" name="Google Shape;308;p36"/>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309" name="Google Shape;309;p36"/>
          <p:cNvSpPr txBox="1"/>
          <p:nvPr/>
        </p:nvSpPr>
        <p:spPr>
          <a:xfrm>
            <a:off x="1061000" y="994175"/>
            <a:ext cx="16548300" cy="7987500"/>
          </a:xfrm>
          <a:prstGeom prst="rect">
            <a:avLst/>
          </a:prstGeom>
          <a:noFill/>
          <a:ln>
            <a:noFill/>
          </a:ln>
        </p:spPr>
        <p:txBody>
          <a:bodyPr anchorCtr="0" anchor="t" bIns="91450" lIns="91450" spcFirstLastPara="1" rIns="91450" wrap="square" tIns="91450">
            <a:spAutoFit/>
          </a:bodyPr>
          <a:lstStyle/>
          <a:p>
            <a:pPr indent="-660400" lvl="0" marL="914400" rtl="0" algn="l">
              <a:lnSpc>
                <a:spcPct val="115000"/>
              </a:lnSpc>
              <a:spcBef>
                <a:spcPts val="400"/>
              </a:spcBef>
              <a:spcAft>
                <a:spcPts val="0"/>
              </a:spcAft>
              <a:buClr>
                <a:schemeClr val="dk1"/>
              </a:buClr>
              <a:buSzPts val="3200"/>
              <a:buAutoNum type="arabicPeriod"/>
            </a:pPr>
            <a:r>
              <a:rPr b="1" lang="en-US" sz="3200">
                <a:solidFill>
                  <a:schemeClr val="dk1"/>
                </a:solidFill>
                <a:latin typeface="Arimo"/>
                <a:ea typeface="Arimo"/>
                <a:cs typeface="Arimo"/>
                <a:sym typeface="Arimo"/>
              </a:rPr>
              <a:t>Summary of Key Points</a:t>
            </a:r>
            <a:r>
              <a:rPr lang="en-US" sz="3200">
                <a:solidFill>
                  <a:schemeClr val="dk1"/>
                </a:solidFill>
                <a:latin typeface="Arimo"/>
                <a:ea typeface="Arimo"/>
                <a:cs typeface="Arimo"/>
                <a:sym typeface="Arimo"/>
              </a:rPr>
              <a:t>:</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Proper hair and scalp care is essential for maintaining infant health.</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Understanding and recognizing common scalp conditions ensures timely and effective management.</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Ignoring signs of infection can lead to complications; early intervention is crucial.</a:t>
            </a:r>
            <a:endParaRPr sz="3200">
              <a:solidFill>
                <a:schemeClr val="dk1"/>
              </a:solidFill>
              <a:latin typeface="Arimo"/>
              <a:ea typeface="Arimo"/>
              <a:cs typeface="Arimo"/>
              <a:sym typeface="Arimo"/>
            </a:endParaRPr>
          </a:p>
          <a:p>
            <a:pPr indent="-660400" lvl="0" marL="914400" rtl="0" algn="l">
              <a:lnSpc>
                <a:spcPct val="115000"/>
              </a:lnSpc>
              <a:spcBef>
                <a:spcPts val="400"/>
              </a:spcBef>
              <a:spcAft>
                <a:spcPts val="0"/>
              </a:spcAft>
              <a:buClr>
                <a:schemeClr val="dk1"/>
              </a:buClr>
              <a:buSzPts val="3200"/>
              <a:buAutoNum type="arabicPeriod"/>
            </a:pPr>
            <a:r>
              <a:rPr b="1" lang="en-US" sz="3200">
                <a:solidFill>
                  <a:schemeClr val="dk1"/>
                </a:solidFill>
                <a:latin typeface="Arimo"/>
                <a:ea typeface="Arimo"/>
                <a:cs typeface="Arimo"/>
                <a:sym typeface="Arimo"/>
              </a:rPr>
              <a:t>Best Practices for Management</a:t>
            </a:r>
            <a:r>
              <a:rPr lang="en-US" sz="3200">
                <a:solidFill>
                  <a:schemeClr val="dk1"/>
                </a:solidFill>
                <a:latin typeface="Arimo"/>
                <a:ea typeface="Arimo"/>
                <a:cs typeface="Arimo"/>
                <a:sym typeface="Arimo"/>
              </a:rPr>
              <a:t>:</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Regular gentle washing and moisturizing.</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Use of appropriate baby-specific products.</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Education for parents on proper care techniques and recognizing issues.</a:t>
            </a:r>
            <a:endParaRPr sz="3200">
              <a:solidFill>
                <a:schemeClr val="dk1"/>
              </a:solidFill>
              <a:latin typeface="Arimo"/>
              <a:ea typeface="Arimo"/>
              <a:cs typeface="Arimo"/>
              <a:sym typeface="Arimo"/>
            </a:endParaRPr>
          </a:p>
          <a:p>
            <a:pPr indent="-660400" lvl="0" marL="914400" rtl="0" algn="l">
              <a:lnSpc>
                <a:spcPct val="115000"/>
              </a:lnSpc>
              <a:spcBef>
                <a:spcPts val="400"/>
              </a:spcBef>
              <a:spcAft>
                <a:spcPts val="0"/>
              </a:spcAft>
              <a:buClr>
                <a:schemeClr val="dk1"/>
              </a:buClr>
              <a:buSzPts val="3200"/>
              <a:buAutoNum type="arabicPeriod"/>
            </a:pPr>
            <a:r>
              <a:rPr b="1" lang="en-US" sz="3200">
                <a:solidFill>
                  <a:schemeClr val="dk1"/>
                </a:solidFill>
                <a:latin typeface="Arimo"/>
                <a:ea typeface="Arimo"/>
                <a:cs typeface="Arimo"/>
                <a:sym typeface="Arimo"/>
              </a:rPr>
              <a:t>Call to Action</a:t>
            </a:r>
            <a:r>
              <a:rPr lang="en-US" sz="3200">
                <a:solidFill>
                  <a:schemeClr val="dk1"/>
                </a:solidFill>
                <a:latin typeface="Arimo"/>
                <a:ea typeface="Arimo"/>
                <a:cs typeface="Arimo"/>
                <a:sym typeface="Arimo"/>
              </a:rPr>
              <a:t>:</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Encourage healthcare providers to educate parents on the importance of proper scalp care.</a:t>
            </a:r>
            <a:endParaRPr sz="3200">
              <a:solidFill>
                <a:schemeClr val="dk1"/>
              </a:solidFill>
              <a:latin typeface="Arimo"/>
              <a:ea typeface="Arimo"/>
              <a:cs typeface="Arimo"/>
              <a:sym typeface="Arimo"/>
            </a:endParaRPr>
          </a:p>
          <a:p>
            <a:pPr indent="-660400" lvl="1" marL="1828800" rtl="0" algn="l">
              <a:lnSpc>
                <a:spcPct val="115000"/>
              </a:lnSpc>
              <a:spcBef>
                <a:spcPts val="400"/>
              </a:spcBef>
              <a:spcAft>
                <a:spcPts val="0"/>
              </a:spcAft>
              <a:buClr>
                <a:schemeClr val="dk1"/>
              </a:buClr>
              <a:buSzPts val="3200"/>
              <a:buFont typeface="Arimo"/>
              <a:buChar char="○"/>
            </a:pPr>
            <a:r>
              <a:rPr lang="en-US" sz="3200">
                <a:solidFill>
                  <a:schemeClr val="dk1"/>
                </a:solidFill>
                <a:latin typeface="Arimo"/>
                <a:ea typeface="Arimo"/>
                <a:cs typeface="Arimo"/>
                <a:sym typeface="Arimo"/>
              </a:rPr>
              <a:t>Highlight the importance of early detection and intervention for scalp conditions.</a:t>
            </a:r>
            <a:endParaRPr sz="3200">
              <a:solidFill>
                <a:schemeClr val="dk1"/>
              </a:solidFill>
              <a:latin typeface="Arimo"/>
              <a:ea typeface="Arimo"/>
              <a:cs typeface="Arimo"/>
              <a:sym typeface="Arimo"/>
            </a:endParaRPr>
          </a:p>
        </p:txBody>
      </p:sp>
      <p:sp>
        <p:nvSpPr>
          <p:cNvPr id="310" name="Google Shape;310;p36"/>
          <p:cNvSpPr txBox="1"/>
          <p:nvPr/>
        </p:nvSpPr>
        <p:spPr>
          <a:xfrm>
            <a:off x="1848061" y="8940000"/>
            <a:ext cx="14734800" cy="1286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a:t>
            </a:r>
            <a:r>
              <a:rPr lang="en-US" sz="2200">
                <a:latin typeface="Nunito Sans"/>
                <a:ea typeface="Nunito Sans"/>
                <a:cs typeface="Nunito Sans"/>
                <a:sym typeface="Nunito Sans"/>
              </a:rPr>
              <a:t>anodkar </a:t>
            </a:r>
            <a:r>
              <a:rPr b="0" i="0" lang="en-US" sz="2200" u="none" cap="none" strike="noStrike">
                <a:solidFill>
                  <a:srgbClr val="000000"/>
                </a:solidFill>
                <a:latin typeface="Nunito Sans"/>
                <a:ea typeface="Nunito Sans"/>
                <a:cs typeface="Nunito Sans"/>
                <a:sym typeface="Nunito Sans"/>
              </a:rPr>
              <a:t>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311" name="Google Shape;311;p3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172" name="Shape 172"/>
        <p:cNvGrpSpPr/>
        <p:nvPr/>
      </p:nvGrpSpPr>
      <p:grpSpPr>
        <a:xfrm>
          <a:off x="0" y="0"/>
          <a:ext cx="0" cy="0"/>
          <a:chOff x="0" y="0"/>
          <a:chExt cx="0" cy="0"/>
        </a:xfrm>
      </p:grpSpPr>
      <p:sp>
        <p:nvSpPr>
          <p:cNvPr id="173" name="Google Shape;173;p26"/>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solidFill>
            <a:srgbClr val="FFFFFF"/>
          </a:solidFill>
          <a:ln>
            <a:noFill/>
          </a:ln>
        </p:spPr>
      </p:sp>
      <p:sp>
        <p:nvSpPr>
          <p:cNvPr id="174" name="Google Shape;174;p26"/>
          <p:cNvSpPr txBox="1"/>
          <p:nvPr/>
        </p:nvSpPr>
        <p:spPr>
          <a:xfrm>
            <a:off x="441648" y="4727850"/>
            <a:ext cx="7139400" cy="831300"/>
          </a:xfrm>
          <a:prstGeom prst="rect">
            <a:avLst/>
          </a:prstGeom>
          <a:noFill/>
          <a:ln>
            <a:noFill/>
          </a:ln>
        </p:spPr>
        <p:txBody>
          <a:bodyPr anchorCtr="0" anchor="t" bIns="0" lIns="0" spcFirstLastPara="1" rIns="0" wrap="square" tIns="0">
            <a:spAutoFit/>
          </a:bodyPr>
          <a:lstStyle/>
          <a:p>
            <a:pPr indent="0" lvl="0" marL="0" marR="0" rtl="0" algn="l">
              <a:lnSpc>
                <a:spcPct val="201537"/>
              </a:lnSpc>
              <a:spcBef>
                <a:spcPts val="0"/>
              </a:spcBef>
              <a:spcAft>
                <a:spcPts val="0"/>
              </a:spcAft>
              <a:buNone/>
            </a:pPr>
            <a:r>
              <a:rPr b="0" i="0" lang="en-US" sz="5400" u="none" cap="none" strike="noStrike">
                <a:solidFill>
                  <a:srgbClr val="000000"/>
                </a:solidFill>
                <a:latin typeface="Nunito Sans Black"/>
                <a:ea typeface="Nunito Sans Black"/>
                <a:cs typeface="Nunito Sans Black"/>
                <a:sym typeface="Nunito Sans Black"/>
              </a:rPr>
              <a:t>DR. </a:t>
            </a:r>
            <a:r>
              <a:rPr lang="en-US" sz="5400">
                <a:latin typeface="Nunito Sans Black"/>
                <a:ea typeface="Nunito Sans Black"/>
                <a:cs typeface="Nunito Sans Black"/>
                <a:sym typeface="Nunito Sans Black"/>
              </a:rPr>
              <a:t> Pravin Banodkar</a:t>
            </a:r>
            <a:r>
              <a:rPr b="0" i="0" lang="en-US" sz="5400" u="none" cap="none" strike="noStrike">
                <a:solidFill>
                  <a:srgbClr val="000000"/>
                </a:solidFill>
                <a:latin typeface="Nunito Sans Black"/>
                <a:ea typeface="Nunito Sans Black"/>
                <a:cs typeface="Nunito Sans Black"/>
                <a:sym typeface="Nunito Sans Black"/>
              </a:rPr>
              <a:t> </a:t>
            </a:r>
            <a:endParaRPr sz="1400"/>
          </a:p>
        </p:txBody>
      </p:sp>
      <p:sp>
        <p:nvSpPr>
          <p:cNvPr id="175" name="Google Shape;175;p26"/>
          <p:cNvSpPr txBox="1"/>
          <p:nvPr/>
        </p:nvSpPr>
        <p:spPr>
          <a:xfrm>
            <a:off x="244412" y="6130551"/>
            <a:ext cx="7770600" cy="1392600"/>
          </a:xfrm>
          <a:prstGeom prst="rect">
            <a:avLst/>
          </a:prstGeom>
          <a:noFill/>
          <a:ln>
            <a:noFill/>
          </a:ln>
        </p:spPr>
        <p:txBody>
          <a:bodyPr anchorCtr="0" anchor="t" bIns="0" lIns="0" spcFirstLastPara="1" rIns="0" wrap="square" tIns="0">
            <a:spAutoFit/>
          </a:bodyPr>
          <a:lstStyle/>
          <a:p>
            <a:pPr indent="0" lvl="0" marL="0" marR="0" rtl="0" algn="ctr">
              <a:lnSpc>
                <a:spcPct val="201600"/>
              </a:lnSpc>
              <a:spcBef>
                <a:spcPts val="0"/>
              </a:spcBef>
              <a:spcAft>
                <a:spcPts val="0"/>
              </a:spcAft>
              <a:buNone/>
            </a:pPr>
            <a:r>
              <a:rPr lang="en-US" sz="3000">
                <a:latin typeface="Nunito Sans Black"/>
                <a:ea typeface="Nunito Sans Black"/>
                <a:cs typeface="Nunito Sans Black"/>
                <a:sym typeface="Nunito Sans Black"/>
              </a:rPr>
              <a:t>DNB Dermatology , Fellowship in Pediatric Dermatology</a:t>
            </a:r>
            <a:endParaRPr sz="1400"/>
          </a:p>
        </p:txBody>
      </p:sp>
      <p:sp>
        <p:nvSpPr>
          <p:cNvPr id="176" name="Google Shape;176;p26"/>
          <p:cNvSpPr txBox="1"/>
          <p:nvPr/>
        </p:nvSpPr>
        <p:spPr>
          <a:xfrm>
            <a:off x="441650" y="8175600"/>
            <a:ext cx="117546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latin typeface="Nunito Sans Black"/>
                <a:ea typeface="Nunito Sans Black"/>
                <a:cs typeface="Nunito Sans Black"/>
                <a:sym typeface="Nunito Sans Black"/>
              </a:rPr>
              <a:t>Consultant Pediatric Dermatologist</a:t>
            </a:r>
            <a:endParaRPr sz="1400"/>
          </a:p>
          <a:p>
            <a:pPr indent="0" lvl="0" marL="0" marR="0" rtl="0" algn="ctr">
              <a:lnSpc>
                <a:spcPct val="140000"/>
              </a:lnSpc>
              <a:spcBef>
                <a:spcPts val="0"/>
              </a:spcBef>
              <a:spcAft>
                <a:spcPts val="0"/>
              </a:spcAft>
              <a:buNone/>
            </a:pPr>
            <a:r>
              <a:rPr lang="en-US" sz="3000">
                <a:latin typeface="Nunito Sans Black"/>
                <a:ea typeface="Nunito Sans Black"/>
                <a:cs typeface="Nunito Sans Black"/>
                <a:sym typeface="Nunito Sans Black"/>
              </a:rPr>
              <a:t>SRCC Children’s Hospital  , Mumbai , 16 years clinical experience .</a:t>
            </a:r>
            <a:endParaRPr sz="1400"/>
          </a:p>
        </p:txBody>
      </p:sp>
      <p:sp>
        <p:nvSpPr>
          <p:cNvPr id="177" name="Google Shape;177;p26"/>
          <p:cNvSpPr txBox="1"/>
          <p:nvPr/>
        </p:nvSpPr>
        <p:spPr>
          <a:xfrm>
            <a:off x="8415659" y="2030722"/>
            <a:ext cx="9044400" cy="46797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0" i="0" lang="en-US" sz="3800" u="none" cap="none" strike="noStrike">
                <a:solidFill>
                  <a:srgbClr val="000000"/>
                </a:solidFill>
                <a:latin typeface="Nunito Sans Black"/>
                <a:ea typeface="Nunito Sans Black"/>
                <a:cs typeface="Nunito Sans Black"/>
                <a:sym typeface="Nunito Sans Black"/>
              </a:rPr>
              <a:t>Dr </a:t>
            </a:r>
            <a:r>
              <a:rPr lang="en-US" sz="3800">
                <a:latin typeface="Nunito Sans Black"/>
                <a:ea typeface="Nunito Sans Black"/>
                <a:cs typeface="Nunito Sans Black"/>
                <a:sym typeface="Nunito Sans Black"/>
              </a:rPr>
              <a:t>Banodkar</a:t>
            </a:r>
            <a:r>
              <a:rPr b="0" i="0" lang="en-US" sz="3800" u="none" cap="none" strike="noStrike">
                <a:solidFill>
                  <a:srgbClr val="000000"/>
                </a:solidFill>
                <a:latin typeface="Nunito Sans Black"/>
                <a:ea typeface="Nunito Sans Black"/>
                <a:cs typeface="Nunito Sans Black"/>
                <a:sym typeface="Nunito Sans Black"/>
              </a:rPr>
              <a:t>, </a:t>
            </a:r>
            <a:r>
              <a:rPr lang="en-US" sz="3800">
                <a:latin typeface="Nunito Sans Black"/>
                <a:ea typeface="Nunito Sans Black"/>
                <a:cs typeface="Nunito Sans Black"/>
                <a:sym typeface="Nunito Sans Black"/>
              </a:rPr>
              <a:t>has confirmed that the presentation content is as per mainstream medical guidelines and medical academy guidelines and is not biased or in favor of any individual, group, product, or company.</a:t>
            </a:r>
            <a:endParaRPr sz="1000"/>
          </a:p>
        </p:txBody>
      </p:sp>
      <p:sp>
        <p:nvSpPr>
          <p:cNvPr id="178" name="Google Shape;178;p26"/>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pic>
        <p:nvPicPr>
          <p:cNvPr id="179" name="Google Shape;179;p26"/>
          <p:cNvPicPr preferRelativeResize="0"/>
          <p:nvPr/>
        </p:nvPicPr>
        <p:blipFill>
          <a:blip r:embed="rId4">
            <a:alphaModFix/>
          </a:blip>
          <a:stretch>
            <a:fillRect/>
          </a:stretch>
        </p:blipFill>
        <p:spPr>
          <a:xfrm>
            <a:off x="1369850" y="801600"/>
            <a:ext cx="4308826" cy="38321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7" name="Shape 187"/>
        <p:cNvGrpSpPr/>
        <p:nvPr/>
      </p:nvGrpSpPr>
      <p:grpSpPr>
        <a:xfrm>
          <a:off x="0" y="0"/>
          <a:ext cx="0" cy="0"/>
          <a:chOff x="0" y="0"/>
          <a:chExt cx="0" cy="0"/>
        </a:xfrm>
      </p:grpSpPr>
      <p:sp>
        <p:nvSpPr>
          <p:cNvPr id="188" name="Google Shape;188;p27"/>
          <p:cNvSpPr txBox="1"/>
          <p:nvPr/>
        </p:nvSpPr>
        <p:spPr>
          <a:xfrm>
            <a:off x="901825" y="-115675"/>
            <a:ext cx="14991000" cy="9234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800"/>
              </a:spcAft>
              <a:buClr>
                <a:schemeClr val="dk1"/>
              </a:buClr>
              <a:buSzPts val="2200"/>
              <a:buFont typeface="Arial"/>
              <a:buNone/>
            </a:pPr>
            <a:r>
              <a:rPr b="1" lang="en-US" sz="6000">
                <a:solidFill>
                  <a:srgbClr val="F37221"/>
                </a:solidFill>
                <a:latin typeface="Alice"/>
                <a:ea typeface="Alice"/>
                <a:cs typeface="Alice"/>
                <a:sym typeface="Alice"/>
              </a:rPr>
              <a:t>Introduction</a:t>
            </a:r>
            <a:endParaRPr b="1" sz="10400">
              <a:solidFill>
                <a:srgbClr val="F37221"/>
              </a:solidFill>
              <a:latin typeface="Alice"/>
              <a:ea typeface="Alice"/>
              <a:cs typeface="Alice"/>
              <a:sym typeface="Alice"/>
            </a:endParaRPr>
          </a:p>
        </p:txBody>
      </p:sp>
      <p:sp>
        <p:nvSpPr>
          <p:cNvPr id="189" name="Google Shape;189;p27"/>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190" name="Google Shape;190;p2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1" name="Google Shape;191;p27"/>
          <p:cNvSpPr txBox="1"/>
          <p:nvPr/>
        </p:nvSpPr>
        <p:spPr>
          <a:xfrm>
            <a:off x="1277900" y="753550"/>
            <a:ext cx="15924300" cy="8763600"/>
          </a:xfrm>
          <a:prstGeom prst="rect">
            <a:avLst/>
          </a:prstGeom>
          <a:noFill/>
          <a:ln>
            <a:noFill/>
          </a:ln>
        </p:spPr>
        <p:txBody>
          <a:bodyPr anchorCtr="0" anchor="t" bIns="91450" lIns="91450" spcFirstLastPara="1" rIns="91450" wrap="square" tIns="91450">
            <a:spAutoFit/>
          </a:bodyPr>
          <a:lstStyle/>
          <a:p>
            <a:pPr indent="-368300" lvl="0" marL="457200" rtl="0" algn="l">
              <a:lnSpc>
                <a:spcPct val="115000"/>
              </a:lnSpc>
              <a:spcBef>
                <a:spcPts val="400"/>
              </a:spcBef>
              <a:spcAft>
                <a:spcPts val="0"/>
              </a:spcAft>
              <a:buClr>
                <a:schemeClr val="dk1"/>
              </a:buClr>
              <a:buSzPts val="2200"/>
              <a:buFont typeface="Arimo"/>
              <a:buChar char="●"/>
            </a:pPr>
            <a:r>
              <a:rPr b="1" lang="en-US" sz="3300">
                <a:solidFill>
                  <a:schemeClr val="dk1"/>
                </a:solidFill>
                <a:latin typeface="Arimo"/>
                <a:ea typeface="Arimo"/>
                <a:cs typeface="Arimo"/>
                <a:sym typeface="Arimo"/>
              </a:rPr>
              <a:t>Overview</a:t>
            </a:r>
            <a:r>
              <a:rPr lang="en-US" sz="3300">
                <a:solidFill>
                  <a:schemeClr val="dk1"/>
                </a:solidFill>
                <a:latin typeface="Arimo"/>
                <a:ea typeface="Arimo"/>
                <a:cs typeface="Arimo"/>
                <a:sym typeface="Arimo"/>
              </a:rPr>
              <a:t>:</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Proper hair and scalp care is essential for maintaining the health and comfort of infants.</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Infants have delicate hair and scalp that require special care.</a:t>
            </a:r>
            <a:endParaRPr sz="3300">
              <a:solidFill>
                <a:schemeClr val="dk1"/>
              </a:solidFill>
              <a:latin typeface="Arimo"/>
              <a:ea typeface="Arimo"/>
              <a:cs typeface="Arimo"/>
              <a:sym typeface="Arimo"/>
            </a:endParaRPr>
          </a:p>
          <a:p>
            <a:pPr indent="-368300" lvl="0" marL="457200" rtl="0" algn="l">
              <a:lnSpc>
                <a:spcPct val="115000"/>
              </a:lnSpc>
              <a:spcBef>
                <a:spcPts val="400"/>
              </a:spcBef>
              <a:spcAft>
                <a:spcPts val="0"/>
              </a:spcAft>
              <a:buClr>
                <a:schemeClr val="dk1"/>
              </a:buClr>
              <a:buSzPts val="2200"/>
              <a:buFont typeface="Arimo"/>
              <a:buChar char="●"/>
            </a:pPr>
            <a:r>
              <a:rPr b="1" lang="en-US" sz="3300">
                <a:solidFill>
                  <a:schemeClr val="dk1"/>
                </a:solidFill>
                <a:latin typeface="Arimo"/>
                <a:ea typeface="Arimo"/>
                <a:cs typeface="Arimo"/>
                <a:sym typeface="Arimo"/>
              </a:rPr>
              <a:t>Significance</a:t>
            </a:r>
            <a:r>
              <a:rPr lang="en-US" sz="3300">
                <a:solidFill>
                  <a:schemeClr val="dk1"/>
                </a:solidFill>
                <a:latin typeface="Arimo"/>
                <a:ea typeface="Arimo"/>
                <a:cs typeface="Arimo"/>
                <a:sym typeface="Arimo"/>
              </a:rPr>
              <a:t>:</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Common scalp issues in Indian infants due to environmental factors and cultural practices.</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Importance of evidence-based practices in maintaining optimal hair and scalp health.</a:t>
            </a:r>
            <a:endParaRPr sz="3300">
              <a:solidFill>
                <a:schemeClr val="dk1"/>
              </a:solidFill>
              <a:latin typeface="Arimo"/>
              <a:ea typeface="Arimo"/>
              <a:cs typeface="Arimo"/>
              <a:sym typeface="Arimo"/>
            </a:endParaRPr>
          </a:p>
          <a:p>
            <a:pPr indent="-368300" lvl="0" marL="457200" rtl="0" algn="l">
              <a:lnSpc>
                <a:spcPct val="115000"/>
              </a:lnSpc>
              <a:spcBef>
                <a:spcPts val="400"/>
              </a:spcBef>
              <a:spcAft>
                <a:spcPts val="0"/>
              </a:spcAft>
              <a:buClr>
                <a:schemeClr val="dk1"/>
              </a:buClr>
              <a:buSzPts val="2200"/>
              <a:buFont typeface="Arimo"/>
              <a:buChar char="●"/>
            </a:pPr>
            <a:r>
              <a:rPr b="1" lang="en-US" sz="3300">
                <a:solidFill>
                  <a:schemeClr val="dk1"/>
                </a:solidFill>
                <a:latin typeface="Arimo"/>
                <a:ea typeface="Arimo"/>
                <a:cs typeface="Arimo"/>
                <a:sym typeface="Arimo"/>
              </a:rPr>
              <a:t>Unique Needs</a:t>
            </a:r>
            <a:r>
              <a:rPr lang="en-US" sz="3300">
                <a:solidFill>
                  <a:schemeClr val="dk1"/>
                </a:solidFill>
                <a:latin typeface="Arimo"/>
                <a:ea typeface="Arimo"/>
                <a:cs typeface="Arimo"/>
                <a:sym typeface="Arimo"/>
              </a:rPr>
              <a:t>:</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Delicate and fine hair, sensitive scalp.</a:t>
            </a:r>
            <a:endParaRPr sz="3300">
              <a:solidFill>
                <a:schemeClr val="dk1"/>
              </a:solidFill>
              <a:latin typeface="Arimo"/>
              <a:ea typeface="Arimo"/>
              <a:cs typeface="Arimo"/>
              <a:sym typeface="Arimo"/>
            </a:endParaRPr>
          </a:p>
          <a:p>
            <a:pPr indent="-368300" lvl="0" marL="457200" rtl="0" algn="l">
              <a:lnSpc>
                <a:spcPct val="115000"/>
              </a:lnSpc>
              <a:spcBef>
                <a:spcPts val="400"/>
              </a:spcBef>
              <a:spcAft>
                <a:spcPts val="0"/>
              </a:spcAft>
              <a:buClr>
                <a:schemeClr val="dk1"/>
              </a:buClr>
              <a:buSzPts val="2200"/>
              <a:buFont typeface="Arimo"/>
              <a:buChar char="●"/>
            </a:pPr>
            <a:r>
              <a:rPr b="1" lang="en-US" sz="3300">
                <a:solidFill>
                  <a:schemeClr val="dk1"/>
                </a:solidFill>
                <a:latin typeface="Arimo"/>
                <a:ea typeface="Arimo"/>
                <a:cs typeface="Arimo"/>
                <a:sym typeface="Arimo"/>
              </a:rPr>
              <a:t>Impact</a:t>
            </a:r>
            <a:r>
              <a:rPr lang="en-US" sz="3300">
                <a:solidFill>
                  <a:schemeClr val="dk1"/>
                </a:solidFill>
                <a:latin typeface="Arimo"/>
                <a:ea typeface="Arimo"/>
                <a:cs typeface="Arimo"/>
                <a:sym typeface="Arimo"/>
              </a:rPr>
              <a:t>:</a:t>
            </a:r>
            <a:endParaRPr sz="3300">
              <a:solidFill>
                <a:schemeClr val="dk1"/>
              </a:solidFill>
              <a:latin typeface="Arimo"/>
              <a:ea typeface="Arimo"/>
              <a:cs typeface="Arimo"/>
              <a:sym typeface="Arimo"/>
            </a:endParaRPr>
          </a:p>
          <a:p>
            <a:pPr indent="-368300" lvl="1" marL="914400" rtl="0" algn="l">
              <a:lnSpc>
                <a:spcPct val="115000"/>
              </a:lnSpc>
              <a:spcBef>
                <a:spcPts val="400"/>
              </a:spcBef>
              <a:spcAft>
                <a:spcPts val="0"/>
              </a:spcAft>
              <a:buClr>
                <a:schemeClr val="dk1"/>
              </a:buClr>
              <a:buSzPts val="2200"/>
              <a:buFont typeface="Arimo"/>
              <a:buChar char="○"/>
            </a:pPr>
            <a:r>
              <a:rPr lang="en-US" sz="3300">
                <a:solidFill>
                  <a:schemeClr val="dk1"/>
                </a:solidFill>
                <a:latin typeface="Arimo"/>
                <a:ea typeface="Arimo"/>
                <a:cs typeface="Arimo"/>
                <a:sym typeface="Arimo"/>
              </a:rPr>
              <a:t>Proper care prevents scalp conditions and promotes healthy hair growth.</a:t>
            </a:r>
            <a:endParaRPr sz="33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t/>
            </a:r>
            <a:endParaRPr b="1" sz="3400">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9" name="Shape 199"/>
        <p:cNvGrpSpPr/>
        <p:nvPr/>
      </p:nvGrpSpPr>
      <p:grpSpPr>
        <a:xfrm>
          <a:off x="0" y="0"/>
          <a:ext cx="0" cy="0"/>
          <a:chOff x="0" y="0"/>
          <a:chExt cx="0" cy="0"/>
        </a:xfrm>
      </p:grpSpPr>
      <p:sp>
        <p:nvSpPr>
          <p:cNvPr id="200" name="Google Shape;200;p28"/>
          <p:cNvSpPr txBox="1"/>
          <p:nvPr/>
        </p:nvSpPr>
        <p:spPr>
          <a:xfrm>
            <a:off x="901850" y="-33462"/>
            <a:ext cx="15681000" cy="23130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0"/>
              </a:spcAft>
              <a:buClr>
                <a:schemeClr val="dk1"/>
              </a:buClr>
              <a:buSzPts val="2200"/>
              <a:buFont typeface="Arial"/>
              <a:buNone/>
            </a:pPr>
            <a:r>
              <a:rPr b="1" lang="en-US" sz="6400">
                <a:solidFill>
                  <a:srgbClr val="F37221"/>
                </a:solidFill>
                <a:latin typeface="Alice"/>
                <a:ea typeface="Alice"/>
                <a:cs typeface="Alice"/>
                <a:sym typeface="Alice"/>
              </a:rPr>
              <a:t>Understanding Baby Hair and Scalp</a:t>
            </a:r>
            <a:endParaRPr b="1" sz="6400">
              <a:solidFill>
                <a:srgbClr val="F37221"/>
              </a:solidFill>
              <a:latin typeface="Alice"/>
              <a:ea typeface="Alice"/>
              <a:cs typeface="Alice"/>
              <a:sym typeface="Alice"/>
            </a:endParaRPr>
          </a:p>
          <a:p>
            <a:pPr indent="0" lvl="0" marL="0" rtl="0" algn="ctr">
              <a:lnSpc>
                <a:spcPct val="100000"/>
              </a:lnSpc>
              <a:spcBef>
                <a:spcPts val="800"/>
              </a:spcBef>
              <a:spcAft>
                <a:spcPts val="0"/>
              </a:spcAft>
              <a:buSzPts val="1200"/>
              <a:buNone/>
            </a:pPr>
            <a:r>
              <a:t/>
            </a:r>
            <a:endParaRPr b="1" sz="7000">
              <a:solidFill>
                <a:srgbClr val="F37221"/>
              </a:solidFill>
              <a:latin typeface="Alice"/>
              <a:ea typeface="Alice"/>
              <a:cs typeface="Alice"/>
              <a:sym typeface="Alice"/>
            </a:endParaRPr>
          </a:p>
        </p:txBody>
      </p:sp>
      <p:sp>
        <p:nvSpPr>
          <p:cNvPr id="201" name="Google Shape;201;p28"/>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02" name="Google Shape;202;p28"/>
          <p:cNvSpPr txBox="1"/>
          <p:nvPr/>
        </p:nvSpPr>
        <p:spPr>
          <a:xfrm>
            <a:off x="1407600" y="948925"/>
            <a:ext cx="15472800" cy="6760500"/>
          </a:xfrm>
          <a:prstGeom prst="rect">
            <a:avLst/>
          </a:prstGeom>
          <a:noFill/>
          <a:ln>
            <a:noFill/>
          </a:ln>
        </p:spPr>
        <p:txBody>
          <a:bodyPr anchorCtr="0" anchor="t" bIns="91450" lIns="91450" spcFirstLastPara="1" rIns="91450" wrap="square" tIns="91450">
            <a:spAutoFit/>
          </a:bodyPr>
          <a:lstStyle/>
          <a:p>
            <a:pPr indent="-457200" lvl="0" marL="457200" rtl="0" algn="l">
              <a:lnSpc>
                <a:spcPct val="115000"/>
              </a:lnSpc>
              <a:spcBef>
                <a:spcPts val="2400"/>
              </a:spcBef>
              <a:spcAft>
                <a:spcPts val="0"/>
              </a:spcAft>
              <a:buClr>
                <a:schemeClr val="dk1"/>
              </a:buClr>
              <a:buSzPts val="3600"/>
              <a:buChar char="●"/>
            </a:pPr>
            <a:r>
              <a:rPr b="1" lang="en-US" sz="3600">
                <a:solidFill>
                  <a:schemeClr val="dk1"/>
                </a:solidFill>
                <a:latin typeface="Arimo"/>
                <a:ea typeface="Arimo"/>
                <a:cs typeface="Arimo"/>
                <a:sym typeface="Arimo"/>
              </a:rPr>
              <a:t>Hair Structure</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457200" lvl="1" marL="9144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Infant hair is finer and more fragile compared to adult hair.</a:t>
            </a:r>
            <a:endParaRPr sz="3600">
              <a:solidFill>
                <a:schemeClr val="dk1"/>
              </a:solidFill>
              <a:latin typeface="Arimo"/>
              <a:ea typeface="Arimo"/>
              <a:cs typeface="Arimo"/>
              <a:sym typeface="Arimo"/>
            </a:endParaRPr>
          </a:p>
          <a:p>
            <a:pPr indent="-457200" lvl="0" marL="457200" rtl="0" algn="l">
              <a:lnSpc>
                <a:spcPct val="115000"/>
              </a:lnSpc>
              <a:spcBef>
                <a:spcPts val="0"/>
              </a:spcBef>
              <a:spcAft>
                <a:spcPts val="0"/>
              </a:spcAft>
              <a:buClr>
                <a:schemeClr val="dk1"/>
              </a:buClr>
              <a:buSzPts val="3600"/>
              <a:buChar char="●"/>
            </a:pPr>
            <a:r>
              <a:rPr b="1" lang="en-US" sz="3600">
                <a:solidFill>
                  <a:schemeClr val="dk1"/>
                </a:solidFill>
                <a:latin typeface="Arimo"/>
                <a:ea typeface="Arimo"/>
                <a:cs typeface="Arimo"/>
                <a:sym typeface="Arimo"/>
              </a:rPr>
              <a:t>Scalp Characteristics</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457200" lvl="1" marL="9144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Delicate and sensitive, prone to dryness and irritation.</a:t>
            </a:r>
            <a:endParaRPr sz="3600">
              <a:solidFill>
                <a:schemeClr val="dk1"/>
              </a:solidFill>
              <a:latin typeface="Arimo"/>
              <a:ea typeface="Arimo"/>
              <a:cs typeface="Arimo"/>
              <a:sym typeface="Arimo"/>
            </a:endParaRPr>
          </a:p>
          <a:p>
            <a:pPr indent="-457200" lvl="0" marL="457200" rtl="0" algn="l">
              <a:lnSpc>
                <a:spcPct val="115000"/>
              </a:lnSpc>
              <a:spcBef>
                <a:spcPts val="0"/>
              </a:spcBef>
              <a:spcAft>
                <a:spcPts val="0"/>
              </a:spcAft>
              <a:buClr>
                <a:schemeClr val="dk1"/>
              </a:buClr>
              <a:buSzPts val="3600"/>
              <a:buChar char="●"/>
            </a:pPr>
            <a:r>
              <a:rPr b="1" lang="en-US" sz="3600">
                <a:solidFill>
                  <a:schemeClr val="dk1"/>
                </a:solidFill>
                <a:latin typeface="Arimo"/>
                <a:ea typeface="Arimo"/>
                <a:cs typeface="Arimo"/>
                <a:sym typeface="Arimo"/>
              </a:rPr>
              <a:t>Sebum Production</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457200" lvl="1" marL="914400" rtl="0" algn="l">
              <a:lnSpc>
                <a:spcPct val="115000"/>
              </a:lnSpc>
              <a:spcBef>
                <a:spcPts val="0"/>
              </a:spcBef>
              <a:spcAft>
                <a:spcPts val="0"/>
              </a:spcAft>
              <a:buClr>
                <a:schemeClr val="dk1"/>
              </a:buClr>
              <a:buSzPts val="3600"/>
              <a:buFont typeface="Arimo"/>
              <a:buChar char="○"/>
            </a:pPr>
            <a:r>
              <a:rPr lang="en-US" sz="3600">
                <a:solidFill>
                  <a:schemeClr val="dk1"/>
                </a:solidFill>
                <a:latin typeface="Arimo"/>
                <a:ea typeface="Arimo"/>
                <a:cs typeface="Arimo"/>
                <a:sym typeface="Arimo"/>
              </a:rPr>
              <a:t>Lower sebum production, leading to a higher risk of dryness.</a:t>
            </a:r>
            <a:endParaRPr sz="3600">
              <a:solidFill>
                <a:schemeClr val="dk1"/>
              </a:solidFill>
              <a:latin typeface="Arimo"/>
              <a:ea typeface="Arimo"/>
              <a:cs typeface="Arimo"/>
              <a:sym typeface="Arimo"/>
            </a:endParaRPr>
          </a:p>
          <a:p>
            <a:pPr indent="0" lvl="0" marL="0" rtl="0" algn="l">
              <a:lnSpc>
                <a:spcPct val="115000"/>
              </a:lnSpc>
              <a:spcBef>
                <a:spcPts val="2400"/>
              </a:spcBef>
              <a:spcAft>
                <a:spcPts val="0"/>
              </a:spcAft>
              <a:buNone/>
            </a:pPr>
            <a:r>
              <a:t/>
            </a:r>
            <a:endParaRPr b="1" sz="3600">
              <a:solidFill>
                <a:schemeClr val="dk1"/>
              </a:solidFill>
              <a:latin typeface="Arimo"/>
              <a:ea typeface="Arimo"/>
              <a:cs typeface="Arimo"/>
              <a:sym typeface="Arimo"/>
            </a:endParaRPr>
          </a:p>
          <a:p>
            <a:pPr indent="0" lvl="0" marL="0" rtl="0" algn="l">
              <a:lnSpc>
                <a:spcPct val="115000"/>
              </a:lnSpc>
              <a:spcBef>
                <a:spcPts val="2400"/>
              </a:spcBef>
              <a:spcAft>
                <a:spcPts val="0"/>
              </a:spcAft>
              <a:buNone/>
            </a:pPr>
            <a:r>
              <a:t/>
            </a:r>
            <a:endParaRPr b="1" sz="3600">
              <a:solidFill>
                <a:schemeClr val="dk1"/>
              </a:solidFill>
              <a:latin typeface="Arimo"/>
              <a:ea typeface="Arimo"/>
              <a:cs typeface="Arimo"/>
              <a:sym typeface="Arimo"/>
            </a:endParaRPr>
          </a:p>
          <a:p>
            <a:pPr indent="0" lvl="0" marL="0" rtl="0" algn="l">
              <a:lnSpc>
                <a:spcPct val="115000"/>
              </a:lnSpc>
              <a:spcBef>
                <a:spcPts val="2400"/>
              </a:spcBef>
              <a:spcAft>
                <a:spcPts val="2400"/>
              </a:spcAft>
              <a:buNone/>
            </a:pPr>
            <a:r>
              <a:t/>
            </a:r>
            <a:endParaRPr sz="3600">
              <a:solidFill>
                <a:schemeClr val="dk1"/>
              </a:solidFill>
            </a:endParaRPr>
          </a:p>
        </p:txBody>
      </p:sp>
      <p:graphicFrame>
        <p:nvGraphicFramePr>
          <p:cNvPr id="203" name="Google Shape;203;p28"/>
          <p:cNvGraphicFramePr/>
          <p:nvPr/>
        </p:nvGraphicFramePr>
        <p:xfrm>
          <a:off x="1512825" y="4958000"/>
          <a:ext cx="3000000" cy="3000000"/>
        </p:xfrm>
        <a:graphic>
          <a:graphicData uri="http://schemas.openxmlformats.org/drawingml/2006/table">
            <a:tbl>
              <a:tblPr>
                <a:noFill/>
                <a:tableStyleId>{23B0B40E-CF46-4D1E-8E70-F37643727BE8}</a:tableStyleId>
              </a:tblPr>
              <a:tblGrid>
                <a:gridCol w="5357725"/>
                <a:gridCol w="5357725"/>
                <a:gridCol w="5357725"/>
              </a:tblGrid>
              <a:tr h="933175">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Aspect</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Infant Hair and Scalp</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Adult Hair and Scalp</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9331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Hair Structure</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Finer, more fragile</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Thicker, more resilient</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331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Scalp Sensitivity</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High</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Lower</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331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Sebum Production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Lower</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Higher</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4" name="Google Shape;204;p2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2" name="Shape 212"/>
        <p:cNvGrpSpPr/>
        <p:nvPr/>
      </p:nvGrpSpPr>
      <p:grpSpPr>
        <a:xfrm>
          <a:off x="0" y="0"/>
          <a:ext cx="0" cy="0"/>
          <a:chOff x="0" y="0"/>
          <a:chExt cx="0" cy="0"/>
        </a:xfrm>
      </p:grpSpPr>
      <p:sp>
        <p:nvSpPr>
          <p:cNvPr id="213" name="Google Shape;213;p29"/>
          <p:cNvSpPr txBox="1"/>
          <p:nvPr/>
        </p:nvSpPr>
        <p:spPr>
          <a:xfrm>
            <a:off x="901850" y="0"/>
            <a:ext cx="15681000" cy="21180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400"/>
              </a:spcBef>
              <a:spcAft>
                <a:spcPts val="2400"/>
              </a:spcAft>
              <a:buClr>
                <a:schemeClr val="dk1"/>
              </a:buClr>
              <a:buSzPts val="2200"/>
              <a:buFont typeface="Arial"/>
              <a:buNone/>
            </a:pPr>
            <a:r>
              <a:rPr b="1" lang="en-US" sz="6400">
                <a:solidFill>
                  <a:srgbClr val="F37221"/>
                </a:solidFill>
                <a:latin typeface="Alice"/>
                <a:ea typeface="Alice"/>
                <a:cs typeface="Alice"/>
                <a:sym typeface="Alice"/>
              </a:rPr>
              <a:t>Common Scalp Conditions and Management</a:t>
            </a:r>
            <a:endParaRPr b="1" sz="10600">
              <a:solidFill>
                <a:srgbClr val="F37221"/>
              </a:solidFill>
              <a:latin typeface="Alice"/>
              <a:ea typeface="Alice"/>
              <a:cs typeface="Alice"/>
              <a:sym typeface="Alice"/>
            </a:endParaRPr>
          </a:p>
        </p:txBody>
      </p:sp>
      <p:sp>
        <p:nvSpPr>
          <p:cNvPr id="214" name="Google Shape;214;p29"/>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15" name="Google Shape;215;p29"/>
          <p:cNvSpPr txBox="1"/>
          <p:nvPr/>
        </p:nvSpPr>
        <p:spPr>
          <a:xfrm>
            <a:off x="901850" y="1752475"/>
            <a:ext cx="15681000" cy="708000"/>
          </a:xfrm>
          <a:prstGeom prst="rect">
            <a:avLst/>
          </a:prstGeom>
          <a:noFill/>
          <a:ln>
            <a:noFill/>
          </a:ln>
        </p:spPr>
        <p:txBody>
          <a:bodyPr anchorCtr="0" anchor="t" bIns="91450" lIns="91450" spcFirstLastPara="1" rIns="91450" wrap="square" tIns="91450">
            <a:spAutoFit/>
          </a:bodyPr>
          <a:lstStyle/>
          <a:p>
            <a:pPr indent="0" lvl="0" marL="457200" rtl="0" algn="l">
              <a:lnSpc>
                <a:spcPct val="120000"/>
              </a:lnSpc>
              <a:spcBef>
                <a:spcPts val="0"/>
              </a:spcBef>
              <a:spcAft>
                <a:spcPts val="0"/>
              </a:spcAft>
              <a:buNone/>
            </a:pPr>
            <a:r>
              <a:t/>
            </a:r>
            <a:endParaRPr sz="3400">
              <a:solidFill>
                <a:schemeClr val="dk2"/>
              </a:solidFill>
              <a:latin typeface="Arimo"/>
              <a:ea typeface="Arimo"/>
              <a:cs typeface="Arimo"/>
              <a:sym typeface="Arimo"/>
            </a:endParaRPr>
          </a:p>
        </p:txBody>
      </p:sp>
      <p:graphicFrame>
        <p:nvGraphicFramePr>
          <p:cNvPr id="216" name="Google Shape;216;p29"/>
          <p:cNvGraphicFramePr/>
          <p:nvPr/>
        </p:nvGraphicFramePr>
        <p:xfrm>
          <a:off x="588300" y="2118000"/>
          <a:ext cx="3000000" cy="3000000"/>
        </p:xfrm>
        <a:graphic>
          <a:graphicData uri="http://schemas.openxmlformats.org/drawingml/2006/table">
            <a:tbl>
              <a:tblPr>
                <a:noFill/>
                <a:tableStyleId>{23B0B40E-CF46-4D1E-8E70-F37643727BE8}</a:tableStyleId>
              </a:tblPr>
              <a:tblGrid>
                <a:gridCol w="5807350"/>
                <a:gridCol w="5807350"/>
                <a:gridCol w="5807350"/>
              </a:tblGrid>
              <a:tr h="988350">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Condition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Symptoms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latin typeface="Arimo"/>
                          <a:ea typeface="Arimo"/>
                          <a:cs typeface="Arimo"/>
                          <a:sym typeface="Arimo"/>
                        </a:rPr>
                        <a:t>Management</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23524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Cradle Cap</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Greasy, scaly patches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Gentle washing, softening scales, brushing</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83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Dry Scalp</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Flaky, dry skin</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Regular moisturizing</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18175">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Fungal Infections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Red, inflamed patches, possible hair loss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Antifungal treatments</a:t>
                      </a:r>
                      <a:endParaRPr sz="3600">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17" name="Google Shape;217;p2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5" name="Shape 225"/>
        <p:cNvGrpSpPr/>
        <p:nvPr/>
      </p:nvGrpSpPr>
      <p:grpSpPr>
        <a:xfrm>
          <a:off x="0" y="0"/>
          <a:ext cx="0" cy="0"/>
          <a:chOff x="0" y="0"/>
          <a:chExt cx="0" cy="0"/>
        </a:xfrm>
      </p:grpSpPr>
      <p:sp>
        <p:nvSpPr>
          <p:cNvPr id="226" name="Google Shape;226;p30"/>
          <p:cNvSpPr txBox="1"/>
          <p:nvPr/>
        </p:nvSpPr>
        <p:spPr>
          <a:xfrm>
            <a:off x="901850" y="-113575"/>
            <a:ext cx="15681000" cy="1077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200"/>
              <a:buNone/>
            </a:pPr>
            <a:r>
              <a:t/>
            </a:r>
            <a:endParaRPr b="1" sz="7000">
              <a:solidFill>
                <a:srgbClr val="F37221"/>
              </a:solidFill>
              <a:latin typeface="Alice"/>
              <a:ea typeface="Alice"/>
              <a:cs typeface="Alice"/>
              <a:sym typeface="Alice"/>
            </a:endParaRPr>
          </a:p>
        </p:txBody>
      </p:sp>
      <p:sp>
        <p:nvSpPr>
          <p:cNvPr id="227" name="Google Shape;227;p30"/>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28" name="Google Shape;228;p30"/>
          <p:cNvSpPr txBox="1"/>
          <p:nvPr/>
        </p:nvSpPr>
        <p:spPr>
          <a:xfrm>
            <a:off x="1156800" y="301625"/>
            <a:ext cx="15909600" cy="1262100"/>
          </a:xfrm>
          <a:prstGeom prst="rect">
            <a:avLst/>
          </a:prstGeom>
          <a:noFill/>
          <a:ln>
            <a:noFill/>
          </a:ln>
        </p:spPr>
        <p:txBody>
          <a:bodyPr anchorCtr="0" anchor="t" bIns="91450" lIns="91450" spcFirstLastPara="1" rIns="91450" wrap="square" tIns="91450">
            <a:spAutoFit/>
          </a:bodyPr>
          <a:lstStyle/>
          <a:p>
            <a:pPr indent="0" lvl="0" marL="457200" rtl="0" algn="ctr">
              <a:lnSpc>
                <a:spcPct val="115000"/>
              </a:lnSpc>
              <a:spcBef>
                <a:spcPts val="2400"/>
              </a:spcBef>
              <a:spcAft>
                <a:spcPts val="2400"/>
              </a:spcAft>
              <a:buNone/>
            </a:pPr>
            <a:r>
              <a:rPr b="1" lang="en-US" sz="7000">
                <a:solidFill>
                  <a:srgbClr val="F37221"/>
                </a:solidFill>
                <a:latin typeface="Alice"/>
                <a:ea typeface="Alice"/>
                <a:cs typeface="Alice"/>
                <a:sym typeface="Alice"/>
              </a:rPr>
              <a:t>Hair and Scalp Care Routine</a:t>
            </a:r>
            <a:endParaRPr sz="8200">
              <a:solidFill>
                <a:srgbClr val="F37221"/>
              </a:solidFill>
              <a:latin typeface="Alice"/>
              <a:ea typeface="Alice"/>
              <a:cs typeface="Alice"/>
              <a:sym typeface="Alice"/>
            </a:endParaRPr>
          </a:p>
        </p:txBody>
      </p:sp>
      <p:sp>
        <p:nvSpPr>
          <p:cNvPr id="229" name="Google Shape;229;p30"/>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graphicFrame>
        <p:nvGraphicFramePr>
          <p:cNvPr id="230" name="Google Shape;230;p30"/>
          <p:cNvGraphicFramePr/>
          <p:nvPr/>
        </p:nvGraphicFramePr>
        <p:xfrm>
          <a:off x="1271100" y="1830900"/>
          <a:ext cx="3000000" cy="3000000"/>
        </p:xfrm>
        <a:graphic>
          <a:graphicData uri="http://schemas.openxmlformats.org/drawingml/2006/table">
            <a:tbl>
              <a:tblPr>
                <a:noFill/>
                <a:tableStyleId>{D04258EF-9580-4905-B67E-44344358D86F}</a:tableStyleId>
              </a:tblPr>
              <a:tblGrid>
                <a:gridCol w="6364550"/>
                <a:gridCol w="9316450"/>
              </a:tblGrid>
              <a:tr h="909000">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rPr>
                        <a:t>Step</a:t>
                      </a:r>
                      <a:endParaRPr b="1" sz="36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ctr">
                        <a:lnSpc>
                          <a:spcPct val="115000"/>
                        </a:lnSpc>
                        <a:spcBef>
                          <a:spcPts val="0"/>
                        </a:spcBef>
                        <a:spcAft>
                          <a:spcPts val="0"/>
                        </a:spcAft>
                        <a:buClr>
                          <a:schemeClr val="dk1"/>
                        </a:buClr>
                        <a:buSzPts val="2200"/>
                        <a:buFont typeface="Arial"/>
                        <a:buNone/>
                      </a:pPr>
                      <a:r>
                        <a:rPr b="1" lang="en-US" sz="3600">
                          <a:solidFill>
                            <a:schemeClr val="dk1"/>
                          </a:solidFill>
                        </a:rPr>
                        <a:t>Description</a:t>
                      </a:r>
                      <a:endParaRPr b="1" sz="36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6131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Gentle Washing</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Use mild shampoo, wash 2-3 times a week</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0900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Soft Brushing</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Use a soft-bristled brush</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131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Moisturizing</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Apply hypoallergenic moisturizer if needed</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13150">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Avoiding Irritants</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Avoid harsh chemicals, fragrances, and heat</a:t>
                      </a:r>
                      <a:endParaRPr sz="3600">
                        <a:latin typeface="Arimo"/>
                        <a:ea typeface="Arimo"/>
                        <a:cs typeface="Arimo"/>
                        <a:sym typeface="Arimo"/>
                      </a:endParaRPr>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31" name="Google Shape;231;p3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9" name="Shape 239"/>
        <p:cNvGrpSpPr/>
        <p:nvPr/>
      </p:nvGrpSpPr>
      <p:grpSpPr>
        <a:xfrm>
          <a:off x="0" y="0"/>
          <a:ext cx="0" cy="0"/>
          <a:chOff x="0" y="0"/>
          <a:chExt cx="0" cy="0"/>
        </a:xfrm>
      </p:grpSpPr>
      <p:sp>
        <p:nvSpPr>
          <p:cNvPr id="240" name="Google Shape;240;p31"/>
          <p:cNvSpPr txBox="1"/>
          <p:nvPr/>
        </p:nvSpPr>
        <p:spPr>
          <a:xfrm>
            <a:off x="901850" y="-113575"/>
            <a:ext cx="16617000" cy="69978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0"/>
              </a:spcAft>
              <a:buSzPts val="2200"/>
              <a:buNone/>
            </a:pPr>
            <a:r>
              <a:rPr b="1" lang="en-US" sz="6400">
                <a:solidFill>
                  <a:srgbClr val="F37221"/>
                </a:solidFill>
                <a:latin typeface="Alice"/>
                <a:ea typeface="Alice"/>
                <a:cs typeface="Alice"/>
                <a:sym typeface="Alice"/>
              </a:rPr>
              <a:t>Home Care Tips for Parents</a:t>
            </a:r>
            <a:endParaRPr b="1" sz="6400">
              <a:solidFill>
                <a:srgbClr val="F37221"/>
              </a:solidFill>
              <a:latin typeface="Alice"/>
              <a:ea typeface="Alice"/>
              <a:cs typeface="Alice"/>
              <a:sym typeface="Alice"/>
            </a:endParaRPr>
          </a:p>
          <a:p>
            <a:pPr indent="-673100" lvl="0" marL="914400" rtl="0" algn="l">
              <a:lnSpc>
                <a:spcPct val="115000"/>
              </a:lnSpc>
              <a:spcBef>
                <a:spcPts val="2400"/>
              </a:spcBef>
              <a:spcAft>
                <a:spcPts val="0"/>
              </a:spcAft>
              <a:buClr>
                <a:schemeClr val="dk1"/>
              </a:buClr>
              <a:buSzPts val="3400"/>
              <a:buAutoNum type="arabicPeriod"/>
            </a:pPr>
            <a:r>
              <a:rPr b="1" lang="en-US" sz="3400">
                <a:solidFill>
                  <a:schemeClr val="dk1"/>
                </a:solidFill>
                <a:latin typeface="Arimo"/>
                <a:ea typeface="Arimo"/>
                <a:cs typeface="Arimo"/>
                <a:sym typeface="Arimo"/>
              </a:rPr>
              <a:t>Choosing the Right Products</a:t>
            </a:r>
            <a:r>
              <a:rPr lang="en-US" sz="3400">
                <a:solidFill>
                  <a:schemeClr val="dk1"/>
                </a:solidFill>
                <a:latin typeface="Arimo"/>
                <a:ea typeface="Arimo"/>
                <a:cs typeface="Arimo"/>
                <a:sym typeface="Arimo"/>
              </a:rPr>
              <a:t>:</a:t>
            </a:r>
            <a:endParaRPr sz="3400">
              <a:solidFill>
                <a:schemeClr val="dk1"/>
              </a:solidFill>
              <a:latin typeface="Arimo"/>
              <a:ea typeface="Arimo"/>
              <a:cs typeface="Arimo"/>
              <a:sym typeface="Arimo"/>
            </a:endParaRPr>
          </a:p>
          <a:p>
            <a:pPr indent="-673100" lvl="1" marL="1828800" rtl="0" algn="l">
              <a:lnSpc>
                <a:spcPct val="115000"/>
              </a:lnSpc>
              <a:spcBef>
                <a:spcPts val="0"/>
              </a:spcBef>
              <a:spcAft>
                <a:spcPts val="0"/>
              </a:spcAft>
              <a:buClr>
                <a:schemeClr val="dk1"/>
              </a:buClr>
              <a:buSzPts val="3400"/>
              <a:buFont typeface="Arimo"/>
              <a:buChar char="○"/>
            </a:pPr>
            <a:r>
              <a:rPr lang="en-US" sz="3400">
                <a:solidFill>
                  <a:schemeClr val="dk1"/>
                </a:solidFill>
                <a:latin typeface="Arimo"/>
                <a:ea typeface="Arimo"/>
                <a:cs typeface="Arimo"/>
                <a:sym typeface="Arimo"/>
              </a:rPr>
              <a:t>Use baby-specific, hypoallergenic shampoos and conditioners.</a:t>
            </a:r>
            <a:endParaRPr sz="3400">
              <a:solidFill>
                <a:schemeClr val="dk1"/>
              </a:solidFill>
              <a:latin typeface="Arimo"/>
              <a:ea typeface="Arimo"/>
              <a:cs typeface="Arimo"/>
              <a:sym typeface="Arimo"/>
            </a:endParaRPr>
          </a:p>
          <a:p>
            <a:pPr indent="-673100" lvl="1" marL="1828800" rtl="0" algn="l">
              <a:lnSpc>
                <a:spcPct val="115000"/>
              </a:lnSpc>
              <a:spcBef>
                <a:spcPts val="0"/>
              </a:spcBef>
              <a:spcAft>
                <a:spcPts val="0"/>
              </a:spcAft>
              <a:buClr>
                <a:schemeClr val="dk1"/>
              </a:buClr>
              <a:buSzPts val="3400"/>
              <a:buFont typeface="Arimo"/>
              <a:buChar char="○"/>
            </a:pPr>
            <a:r>
              <a:rPr lang="en-US" sz="3400">
                <a:solidFill>
                  <a:schemeClr val="dk1"/>
                </a:solidFill>
                <a:latin typeface="Arimo"/>
                <a:ea typeface="Arimo"/>
                <a:cs typeface="Arimo"/>
                <a:sym typeface="Arimo"/>
              </a:rPr>
              <a:t>Avoid products with harsh chemicals or strong fragrances.</a:t>
            </a:r>
            <a:endParaRPr sz="3400">
              <a:solidFill>
                <a:schemeClr val="dk1"/>
              </a:solidFill>
              <a:latin typeface="Arimo"/>
              <a:ea typeface="Arimo"/>
              <a:cs typeface="Arimo"/>
              <a:sym typeface="Arimo"/>
            </a:endParaRPr>
          </a:p>
          <a:p>
            <a:pPr indent="-673100" lvl="0" marL="914400" rtl="0" algn="l">
              <a:lnSpc>
                <a:spcPct val="115000"/>
              </a:lnSpc>
              <a:spcBef>
                <a:spcPts val="0"/>
              </a:spcBef>
              <a:spcAft>
                <a:spcPts val="0"/>
              </a:spcAft>
              <a:buClr>
                <a:schemeClr val="dk1"/>
              </a:buClr>
              <a:buSzPts val="3400"/>
              <a:buAutoNum type="arabicPeriod"/>
            </a:pPr>
            <a:r>
              <a:rPr b="1" lang="en-US" sz="3400">
                <a:solidFill>
                  <a:schemeClr val="dk1"/>
                </a:solidFill>
                <a:latin typeface="Arimo"/>
                <a:ea typeface="Arimo"/>
                <a:cs typeface="Arimo"/>
                <a:sym typeface="Arimo"/>
              </a:rPr>
              <a:t>Bathing Practices</a:t>
            </a:r>
            <a:r>
              <a:rPr lang="en-US" sz="3400">
                <a:solidFill>
                  <a:schemeClr val="dk1"/>
                </a:solidFill>
                <a:latin typeface="Arimo"/>
                <a:ea typeface="Arimo"/>
                <a:cs typeface="Arimo"/>
                <a:sym typeface="Arimo"/>
              </a:rPr>
              <a:t>:</a:t>
            </a:r>
            <a:endParaRPr sz="3400">
              <a:solidFill>
                <a:schemeClr val="dk1"/>
              </a:solidFill>
              <a:latin typeface="Arimo"/>
              <a:ea typeface="Arimo"/>
              <a:cs typeface="Arimo"/>
              <a:sym typeface="Arimo"/>
            </a:endParaRPr>
          </a:p>
          <a:p>
            <a:pPr indent="-673100" lvl="1" marL="1828800" rtl="0" algn="l">
              <a:lnSpc>
                <a:spcPct val="115000"/>
              </a:lnSpc>
              <a:spcBef>
                <a:spcPts val="0"/>
              </a:spcBef>
              <a:spcAft>
                <a:spcPts val="0"/>
              </a:spcAft>
              <a:buClr>
                <a:schemeClr val="dk1"/>
              </a:buClr>
              <a:buSzPts val="3400"/>
              <a:buFont typeface="Arimo"/>
              <a:buChar char="○"/>
            </a:pPr>
            <a:r>
              <a:rPr lang="en-US" sz="3400">
                <a:solidFill>
                  <a:schemeClr val="dk1"/>
                </a:solidFill>
                <a:latin typeface="Arimo"/>
                <a:ea typeface="Arimo"/>
                <a:cs typeface="Arimo"/>
                <a:sym typeface="Arimo"/>
              </a:rPr>
              <a:t>Use lukewarm water and limit bath time to avoid drying the scalp.</a:t>
            </a:r>
            <a:endParaRPr sz="3400">
              <a:solidFill>
                <a:schemeClr val="dk1"/>
              </a:solidFill>
              <a:latin typeface="Arimo"/>
              <a:ea typeface="Arimo"/>
              <a:cs typeface="Arimo"/>
              <a:sym typeface="Arimo"/>
            </a:endParaRPr>
          </a:p>
          <a:p>
            <a:pPr indent="-673100" lvl="0" marL="914400" rtl="0" algn="l">
              <a:lnSpc>
                <a:spcPct val="115000"/>
              </a:lnSpc>
              <a:spcBef>
                <a:spcPts val="0"/>
              </a:spcBef>
              <a:spcAft>
                <a:spcPts val="0"/>
              </a:spcAft>
              <a:buClr>
                <a:schemeClr val="dk1"/>
              </a:buClr>
              <a:buSzPts val="3400"/>
              <a:buAutoNum type="arabicPeriod"/>
            </a:pPr>
            <a:r>
              <a:rPr b="1" lang="en-US" sz="3400">
                <a:solidFill>
                  <a:schemeClr val="dk1"/>
                </a:solidFill>
                <a:latin typeface="Arimo"/>
                <a:ea typeface="Arimo"/>
                <a:cs typeface="Arimo"/>
                <a:sym typeface="Arimo"/>
              </a:rPr>
              <a:t>Regular Scalp Checks</a:t>
            </a:r>
            <a:r>
              <a:rPr lang="en-US" sz="3400">
                <a:solidFill>
                  <a:schemeClr val="dk1"/>
                </a:solidFill>
                <a:latin typeface="Arimo"/>
                <a:ea typeface="Arimo"/>
                <a:cs typeface="Arimo"/>
                <a:sym typeface="Arimo"/>
              </a:rPr>
              <a:t>:</a:t>
            </a:r>
            <a:endParaRPr sz="3400">
              <a:solidFill>
                <a:schemeClr val="dk1"/>
              </a:solidFill>
              <a:latin typeface="Arimo"/>
              <a:ea typeface="Arimo"/>
              <a:cs typeface="Arimo"/>
              <a:sym typeface="Arimo"/>
            </a:endParaRPr>
          </a:p>
          <a:p>
            <a:pPr indent="-673100" lvl="1" marL="1828800" rtl="0" algn="l">
              <a:lnSpc>
                <a:spcPct val="115000"/>
              </a:lnSpc>
              <a:spcBef>
                <a:spcPts val="0"/>
              </a:spcBef>
              <a:spcAft>
                <a:spcPts val="0"/>
              </a:spcAft>
              <a:buClr>
                <a:schemeClr val="dk1"/>
              </a:buClr>
              <a:buSzPts val="3400"/>
              <a:buFont typeface="Arimo"/>
              <a:buChar char="○"/>
            </a:pPr>
            <a:r>
              <a:rPr lang="en-US" sz="3400">
                <a:solidFill>
                  <a:schemeClr val="dk1"/>
                </a:solidFill>
                <a:latin typeface="Arimo"/>
                <a:ea typeface="Arimo"/>
                <a:cs typeface="Arimo"/>
                <a:sym typeface="Arimo"/>
              </a:rPr>
              <a:t>Regularly inspect the baby’s scalp for signs of dryness, irritation, or infection.</a:t>
            </a:r>
            <a:endParaRPr sz="3400">
              <a:solidFill>
                <a:schemeClr val="dk1"/>
              </a:solidFill>
              <a:latin typeface="Arimo"/>
              <a:ea typeface="Arimo"/>
              <a:cs typeface="Arimo"/>
              <a:sym typeface="Arimo"/>
            </a:endParaRPr>
          </a:p>
          <a:p>
            <a:pPr indent="0" lvl="0" marL="0" rtl="0" algn="l">
              <a:lnSpc>
                <a:spcPct val="115000"/>
              </a:lnSpc>
              <a:spcBef>
                <a:spcPts val="2800"/>
              </a:spcBef>
              <a:spcAft>
                <a:spcPts val="800"/>
              </a:spcAft>
              <a:buClr>
                <a:schemeClr val="dk1"/>
              </a:buClr>
              <a:buSzPts val="2200"/>
              <a:buFont typeface="Arial"/>
              <a:buNone/>
            </a:pPr>
            <a:r>
              <a:t/>
            </a:r>
            <a:endParaRPr b="1" sz="6400">
              <a:solidFill>
                <a:srgbClr val="F37221"/>
              </a:solidFill>
            </a:endParaRPr>
          </a:p>
        </p:txBody>
      </p:sp>
      <p:sp>
        <p:nvSpPr>
          <p:cNvPr id="241" name="Google Shape;241;p31"/>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42" name="Google Shape;242;p31"/>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43" name="Google Shape;243;p3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graphicFrame>
        <p:nvGraphicFramePr>
          <p:cNvPr id="244" name="Google Shape;244;p31"/>
          <p:cNvGraphicFramePr/>
          <p:nvPr/>
        </p:nvGraphicFramePr>
        <p:xfrm>
          <a:off x="1271100" y="5722475"/>
          <a:ext cx="3000000" cy="3000000"/>
        </p:xfrm>
        <a:graphic>
          <a:graphicData uri="http://schemas.openxmlformats.org/drawingml/2006/table">
            <a:tbl>
              <a:tblPr>
                <a:noFill/>
                <a:tableStyleId>{D04258EF-9580-4905-B67E-44344358D86F}</a:tableStyleId>
              </a:tblPr>
              <a:tblGrid>
                <a:gridCol w="4765700"/>
                <a:gridCol w="10915300"/>
              </a:tblGrid>
              <a:tr h="1219100">
                <a:tc>
                  <a:txBody>
                    <a:bodyPr/>
                    <a:lstStyle/>
                    <a:p>
                      <a:pPr indent="0" lvl="0" marL="0" rtl="0" algn="l">
                        <a:lnSpc>
                          <a:spcPct val="115000"/>
                        </a:lnSpc>
                        <a:spcBef>
                          <a:spcPts val="0"/>
                        </a:spcBef>
                        <a:spcAft>
                          <a:spcPts val="0"/>
                        </a:spcAft>
                        <a:buNone/>
                      </a:pPr>
                      <a:r>
                        <a:rPr lang="en-US" sz="3400">
                          <a:solidFill>
                            <a:schemeClr val="dk1"/>
                          </a:solidFill>
                        </a:rPr>
                        <a:t>Right Products</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None/>
                      </a:pPr>
                      <a:r>
                        <a:rPr lang="en-US" sz="3400">
                          <a:solidFill>
                            <a:schemeClr val="dk1"/>
                          </a:solidFill>
                        </a:rPr>
                        <a:t>Use hypoallergenic, baby-specific products</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6950">
                <a:tc>
                  <a:txBody>
                    <a:bodyPr/>
                    <a:lstStyle/>
                    <a:p>
                      <a:pPr indent="0" lvl="0" marL="0" rtl="0" algn="l">
                        <a:lnSpc>
                          <a:spcPct val="115000"/>
                        </a:lnSpc>
                        <a:spcBef>
                          <a:spcPts val="0"/>
                        </a:spcBef>
                        <a:spcAft>
                          <a:spcPts val="0"/>
                        </a:spcAft>
                        <a:buNone/>
                      </a:pPr>
                      <a:r>
                        <a:rPr lang="en-US" sz="3400">
                          <a:solidFill>
                            <a:schemeClr val="dk1"/>
                          </a:solidFill>
                        </a:rPr>
                        <a:t>Bathing Practices</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None/>
                      </a:pPr>
                      <a:r>
                        <a:rPr lang="en-US" sz="3400">
                          <a:solidFill>
                            <a:schemeClr val="dk1"/>
                          </a:solidFill>
                        </a:rPr>
                        <a:t>Lukewarm water, limited bath time</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19100">
                <a:tc>
                  <a:txBody>
                    <a:bodyPr/>
                    <a:lstStyle/>
                    <a:p>
                      <a:pPr indent="0" lvl="0" marL="0" rtl="0" algn="l">
                        <a:lnSpc>
                          <a:spcPct val="115000"/>
                        </a:lnSpc>
                        <a:spcBef>
                          <a:spcPts val="0"/>
                        </a:spcBef>
                        <a:spcAft>
                          <a:spcPts val="0"/>
                        </a:spcAft>
                        <a:buNone/>
                      </a:pPr>
                      <a:r>
                        <a:rPr lang="en-US" sz="3400">
                          <a:solidFill>
                            <a:schemeClr val="dk1"/>
                          </a:solidFill>
                        </a:rPr>
                        <a:t>Regular Scalp Checks</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rtl="0" algn="l">
                        <a:lnSpc>
                          <a:spcPct val="115000"/>
                        </a:lnSpc>
                        <a:spcBef>
                          <a:spcPts val="0"/>
                        </a:spcBef>
                        <a:spcAft>
                          <a:spcPts val="0"/>
                        </a:spcAft>
                        <a:buNone/>
                      </a:pPr>
                      <a:r>
                        <a:rPr lang="en-US" sz="3400">
                          <a:solidFill>
                            <a:schemeClr val="dk1"/>
                          </a:solidFill>
                        </a:rPr>
                        <a:t>Inspect for dryness, irritation, infection</a:t>
                      </a:r>
                      <a:endParaRPr sz="3400"/>
                    </a:p>
                  </a:txBody>
                  <a:tcPr marT="91450" marB="91450"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52" name="Shape 252"/>
        <p:cNvGrpSpPr/>
        <p:nvPr/>
      </p:nvGrpSpPr>
      <p:grpSpPr>
        <a:xfrm>
          <a:off x="0" y="0"/>
          <a:ext cx="0" cy="0"/>
          <a:chOff x="0" y="0"/>
          <a:chExt cx="0" cy="0"/>
        </a:xfrm>
      </p:grpSpPr>
      <p:sp>
        <p:nvSpPr>
          <p:cNvPr id="253" name="Google Shape;253;p32"/>
          <p:cNvSpPr txBox="1"/>
          <p:nvPr/>
        </p:nvSpPr>
        <p:spPr>
          <a:xfrm>
            <a:off x="902000" y="157950"/>
            <a:ext cx="15681000" cy="9852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800"/>
              </a:spcAft>
              <a:buSzPts val="2200"/>
              <a:buNone/>
            </a:pPr>
            <a:r>
              <a:rPr b="1" lang="en-US" sz="6400">
                <a:solidFill>
                  <a:srgbClr val="F37221"/>
                </a:solidFill>
                <a:latin typeface="Alice"/>
                <a:ea typeface="Alice"/>
                <a:cs typeface="Alice"/>
                <a:sym typeface="Alice"/>
              </a:rPr>
              <a:t>Recognizing Scalp Conditions</a:t>
            </a:r>
            <a:endParaRPr b="1" sz="15000">
              <a:solidFill>
                <a:srgbClr val="F37221"/>
              </a:solidFill>
              <a:latin typeface="Alice"/>
              <a:ea typeface="Alice"/>
              <a:cs typeface="Alice"/>
              <a:sym typeface="Alice"/>
            </a:endParaRPr>
          </a:p>
        </p:txBody>
      </p:sp>
      <p:sp>
        <p:nvSpPr>
          <p:cNvPr id="254" name="Google Shape;254;p32"/>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55" name="Google Shape;255;p32"/>
          <p:cNvSpPr txBox="1"/>
          <p:nvPr/>
        </p:nvSpPr>
        <p:spPr>
          <a:xfrm>
            <a:off x="1061000" y="1507025"/>
            <a:ext cx="15363000" cy="6507000"/>
          </a:xfrm>
          <a:prstGeom prst="rect">
            <a:avLst/>
          </a:prstGeom>
          <a:noFill/>
          <a:ln>
            <a:noFill/>
          </a:ln>
        </p:spPr>
        <p:txBody>
          <a:bodyPr anchorCtr="0" anchor="t" bIns="91450" lIns="91450" spcFirstLastPara="1" rIns="91450" wrap="square" tIns="91450">
            <a:spAutoFit/>
          </a:bodyPr>
          <a:lstStyle/>
          <a:p>
            <a:pPr indent="-692150" lvl="0" marL="914400" rtl="0" algn="l">
              <a:lnSpc>
                <a:spcPct val="115000"/>
              </a:lnSpc>
              <a:spcBef>
                <a:spcPts val="800"/>
              </a:spcBef>
              <a:spcAft>
                <a:spcPts val="0"/>
              </a:spcAft>
              <a:buClr>
                <a:schemeClr val="dk1"/>
              </a:buClr>
              <a:buSzPts val="3700"/>
              <a:buAutoNum type="arabicPeriod"/>
            </a:pPr>
            <a:r>
              <a:rPr b="1" lang="en-US" sz="3700">
                <a:solidFill>
                  <a:schemeClr val="dk1"/>
                </a:solidFill>
                <a:latin typeface="Arimo"/>
                <a:ea typeface="Arimo"/>
                <a:cs typeface="Arimo"/>
                <a:sym typeface="Arimo"/>
              </a:rPr>
              <a:t>Dry Scalp vs. Cradle Cap</a:t>
            </a:r>
            <a:r>
              <a:rPr lang="en-US" sz="3700">
                <a:solidFill>
                  <a:schemeClr val="dk1"/>
                </a:solidFill>
                <a:latin typeface="Arimo"/>
                <a:ea typeface="Arimo"/>
                <a:cs typeface="Arimo"/>
                <a:sym typeface="Arimo"/>
              </a:rPr>
              <a:t>:</a:t>
            </a:r>
            <a:endParaRPr sz="3700">
              <a:solidFill>
                <a:schemeClr val="dk1"/>
              </a:solidFill>
              <a:latin typeface="Arimo"/>
              <a:ea typeface="Arimo"/>
              <a:cs typeface="Arimo"/>
              <a:sym typeface="Arimo"/>
            </a:endParaRPr>
          </a:p>
          <a:p>
            <a:pPr indent="-692150" lvl="1" marL="1828800" rtl="0" algn="l">
              <a:lnSpc>
                <a:spcPct val="115000"/>
              </a:lnSpc>
              <a:spcBef>
                <a:spcPts val="800"/>
              </a:spcBef>
              <a:spcAft>
                <a:spcPts val="0"/>
              </a:spcAft>
              <a:buClr>
                <a:schemeClr val="dk1"/>
              </a:buClr>
              <a:buSzPts val="3700"/>
              <a:buChar char="○"/>
            </a:pPr>
            <a:r>
              <a:rPr b="1" lang="en-US" sz="3700">
                <a:solidFill>
                  <a:schemeClr val="dk1"/>
                </a:solidFill>
                <a:latin typeface="Arimo"/>
                <a:ea typeface="Arimo"/>
                <a:cs typeface="Arimo"/>
                <a:sym typeface="Arimo"/>
              </a:rPr>
              <a:t>Dry Scalp</a:t>
            </a:r>
            <a:r>
              <a:rPr lang="en-US" sz="3700">
                <a:solidFill>
                  <a:schemeClr val="dk1"/>
                </a:solidFill>
                <a:latin typeface="Arimo"/>
                <a:ea typeface="Arimo"/>
                <a:cs typeface="Arimo"/>
                <a:sym typeface="Arimo"/>
              </a:rPr>
              <a:t>: Flaky, dry skin without significant redness or inflammation.</a:t>
            </a:r>
            <a:endParaRPr sz="3700">
              <a:solidFill>
                <a:schemeClr val="dk1"/>
              </a:solidFill>
              <a:latin typeface="Arimo"/>
              <a:ea typeface="Arimo"/>
              <a:cs typeface="Arimo"/>
              <a:sym typeface="Arimo"/>
            </a:endParaRPr>
          </a:p>
          <a:p>
            <a:pPr indent="-692150" lvl="1" marL="1828800" rtl="0" algn="l">
              <a:lnSpc>
                <a:spcPct val="115000"/>
              </a:lnSpc>
              <a:spcBef>
                <a:spcPts val="800"/>
              </a:spcBef>
              <a:spcAft>
                <a:spcPts val="0"/>
              </a:spcAft>
              <a:buClr>
                <a:schemeClr val="dk1"/>
              </a:buClr>
              <a:buSzPts val="3700"/>
              <a:buChar char="○"/>
            </a:pPr>
            <a:r>
              <a:rPr b="1" lang="en-US" sz="3700">
                <a:solidFill>
                  <a:schemeClr val="dk1"/>
                </a:solidFill>
                <a:latin typeface="Arimo"/>
                <a:ea typeface="Arimo"/>
                <a:cs typeface="Arimo"/>
                <a:sym typeface="Arimo"/>
              </a:rPr>
              <a:t>Cradle Cap</a:t>
            </a:r>
            <a:r>
              <a:rPr lang="en-US" sz="3700">
                <a:solidFill>
                  <a:schemeClr val="dk1"/>
                </a:solidFill>
                <a:latin typeface="Arimo"/>
                <a:ea typeface="Arimo"/>
                <a:cs typeface="Arimo"/>
                <a:sym typeface="Arimo"/>
              </a:rPr>
              <a:t>: Greasy, yellow or brown scales with possible mild redness.</a:t>
            </a:r>
            <a:endParaRPr sz="3700">
              <a:solidFill>
                <a:schemeClr val="dk1"/>
              </a:solidFill>
              <a:latin typeface="Arimo"/>
              <a:ea typeface="Arimo"/>
              <a:cs typeface="Arimo"/>
              <a:sym typeface="Arimo"/>
            </a:endParaRPr>
          </a:p>
          <a:p>
            <a:pPr indent="-692150" lvl="0" marL="914400" rtl="0" algn="l">
              <a:lnSpc>
                <a:spcPct val="115000"/>
              </a:lnSpc>
              <a:spcBef>
                <a:spcPts val="800"/>
              </a:spcBef>
              <a:spcAft>
                <a:spcPts val="0"/>
              </a:spcAft>
              <a:buClr>
                <a:schemeClr val="dk1"/>
              </a:buClr>
              <a:buSzPts val="3700"/>
              <a:buAutoNum type="arabicPeriod"/>
            </a:pPr>
            <a:r>
              <a:rPr b="1" lang="en-US" sz="3700">
                <a:solidFill>
                  <a:schemeClr val="dk1"/>
                </a:solidFill>
                <a:latin typeface="Arimo"/>
                <a:ea typeface="Arimo"/>
                <a:cs typeface="Arimo"/>
                <a:sym typeface="Arimo"/>
              </a:rPr>
              <a:t>Fungal Infections</a:t>
            </a:r>
            <a:r>
              <a:rPr lang="en-US" sz="3700">
                <a:solidFill>
                  <a:schemeClr val="dk1"/>
                </a:solidFill>
                <a:latin typeface="Arimo"/>
                <a:ea typeface="Arimo"/>
                <a:cs typeface="Arimo"/>
                <a:sym typeface="Arimo"/>
              </a:rPr>
              <a:t>:</a:t>
            </a:r>
            <a:endParaRPr sz="3700">
              <a:solidFill>
                <a:schemeClr val="dk1"/>
              </a:solidFill>
              <a:latin typeface="Arimo"/>
              <a:ea typeface="Arimo"/>
              <a:cs typeface="Arimo"/>
              <a:sym typeface="Arimo"/>
            </a:endParaRPr>
          </a:p>
          <a:p>
            <a:pPr indent="-692150" lvl="1" marL="1828800" rtl="0" algn="l">
              <a:lnSpc>
                <a:spcPct val="115000"/>
              </a:lnSpc>
              <a:spcBef>
                <a:spcPts val="800"/>
              </a:spcBef>
              <a:spcAft>
                <a:spcPts val="0"/>
              </a:spcAft>
              <a:buClr>
                <a:schemeClr val="dk1"/>
              </a:buClr>
              <a:buSzPts val="3700"/>
              <a:buChar char="○"/>
            </a:pPr>
            <a:r>
              <a:rPr b="1" lang="en-US" sz="3700">
                <a:solidFill>
                  <a:schemeClr val="dk1"/>
                </a:solidFill>
                <a:latin typeface="Arimo"/>
                <a:ea typeface="Arimo"/>
                <a:cs typeface="Arimo"/>
                <a:sym typeface="Arimo"/>
              </a:rPr>
              <a:t>Symptoms</a:t>
            </a:r>
            <a:r>
              <a:rPr lang="en-US" sz="3700">
                <a:solidFill>
                  <a:schemeClr val="dk1"/>
                </a:solidFill>
                <a:latin typeface="Arimo"/>
                <a:ea typeface="Arimo"/>
                <a:cs typeface="Arimo"/>
                <a:sym typeface="Arimo"/>
              </a:rPr>
              <a:t>: Red, inflamed patches, possible hair loss, itching.</a:t>
            </a:r>
            <a:endParaRPr sz="3700">
              <a:solidFill>
                <a:schemeClr val="dk1"/>
              </a:solidFill>
              <a:latin typeface="Arimo"/>
              <a:ea typeface="Arimo"/>
              <a:cs typeface="Arimo"/>
              <a:sym typeface="Arimo"/>
            </a:endParaRPr>
          </a:p>
          <a:p>
            <a:pPr indent="-692150" lvl="1" marL="1828800" rtl="0" algn="l">
              <a:lnSpc>
                <a:spcPct val="115000"/>
              </a:lnSpc>
              <a:spcBef>
                <a:spcPts val="800"/>
              </a:spcBef>
              <a:spcAft>
                <a:spcPts val="0"/>
              </a:spcAft>
              <a:buClr>
                <a:schemeClr val="dk1"/>
              </a:buClr>
              <a:buSzPts val="3700"/>
              <a:buChar char="○"/>
            </a:pPr>
            <a:r>
              <a:rPr b="1" lang="en-US" sz="3700">
                <a:solidFill>
                  <a:schemeClr val="dk1"/>
                </a:solidFill>
                <a:latin typeface="Arimo"/>
                <a:ea typeface="Arimo"/>
                <a:cs typeface="Arimo"/>
                <a:sym typeface="Arimo"/>
              </a:rPr>
              <a:t>Treatment</a:t>
            </a:r>
            <a:r>
              <a:rPr lang="en-US" sz="3700">
                <a:solidFill>
                  <a:schemeClr val="dk1"/>
                </a:solidFill>
                <a:latin typeface="Arimo"/>
                <a:ea typeface="Arimo"/>
                <a:cs typeface="Arimo"/>
                <a:sym typeface="Arimo"/>
              </a:rPr>
              <a:t>: Requires antifungal medication prescribed by a healthcare provider.</a:t>
            </a:r>
            <a:endParaRPr sz="3700">
              <a:solidFill>
                <a:schemeClr val="dk1"/>
              </a:solidFill>
              <a:latin typeface="Arimo"/>
              <a:ea typeface="Arimo"/>
              <a:cs typeface="Arimo"/>
              <a:sym typeface="Arimo"/>
            </a:endParaRPr>
          </a:p>
        </p:txBody>
      </p:sp>
      <p:sp>
        <p:nvSpPr>
          <p:cNvPr id="256" name="Google Shape;256;p32"/>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57" name="Google Shape;257;p3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65" name="Shape 265"/>
        <p:cNvGrpSpPr/>
        <p:nvPr/>
      </p:nvGrpSpPr>
      <p:grpSpPr>
        <a:xfrm>
          <a:off x="0" y="0"/>
          <a:ext cx="0" cy="0"/>
          <a:chOff x="0" y="0"/>
          <a:chExt cx="0" cy="0"/>
        </a:xfrm>
      </p:grpSpPr>
      <p:sp>
        <p:nvSpPr>
          <p:cNvPr id="266" name="Google Shape;266;p33"/>
          <p:cNvSpPr txBox="1"/>
          <p:nvPr/>
        </p:nvSpPr>
        <p:spPr>
          <a:xfrm>
            <a:off x="902000" y="0"/>
            <a:ext cx="15681000" cy="9852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2800"/>
              </a:spcBef>
              <a:spcAft>
                <a:spcPts val="800"/>
              </a:spcAft>
              <a:buSzPts val="2200"/>
              <a:buNone/>
            </a:pPr>
            <a:r>
              <a:rPr b="1" lang="en-US" sz="6400">
                <a:solidFill>
                  <a:srgbClr val="F37221"/>
                </a:solidFill>
                <a:latin typeface="Alice"/>
                <a:ea typeface="Alice"/>
                <a:cs typeface="Alice"/>
                <a:sym typeface="Alice"/>
              </a:rPr>
              <a:t>Addressing Common Concerns</a:t>
            </a:r>
            <a:endParaRPr b="1" sz="23000">
              <a:solidFill>
                <a:srgbClr val="F37221"/>
              </a:solidFill>
              <a:latin typeface="Alice"/>
              <a:ea typeface="Alice"/>
              <a:cs typeface="Alice"/>
              <a:sym typeface="Alice"/>
            </a:endParaRPr>
          </a:p>
        </p:txBody>
      </p:sp>
      <p:sp>
        <p:nvSpPr>
          <p:cNvPr id="267" name="Google Shape;267;p33"/>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600"/>
          </a:p>
        </p:txBody>
      </p:sp>
      <p:sp>
        <p:nvSpPr>
          <p:cNvPr id="268" name="Google Shape;268;p33"/>
          <p:cNvSpPr txBox="1"/>
          <p:nvPr/>
        </p:nvSpPr>
        <p:spPr>
          <a:xfrm>
            <a:off x="1061000" y="1051288"/>
            <a:ext cx="15363000" cy="7829700"/>
          </a:xfrm>
          <a:prstGeom prst="rect">
            <a:avLst/>
          </a:prstGeom>
          <a:noFill/>
          <a:ln>
            <a:noFill/>
          </a:ln>
        </p:spPr>
        <p:txBody>
          <a:bodyPr anchorCtr="0" anchor="t" bIns="91450" lIns="91450" spcFirstLastPara="1" rIns="91450" wrap="square" tIns="91450">
            <a:spAutoFit/>
          </a:bodyPr>
          <a:lstStyle/>
          <a:p>
            <a:pPr indent="-685800" lvl="0" marL="914400" rtl="0" algn="l">
              <a:lnSpc>
                <a:spcPct val="115000"/>
              </a:lnSpc>
              <a:spcBef>
                <a:spcPts val="700"/>
              </a:spcBef>
              <a:spcAft>
                <a:spcPts val="0"/>
              </a:spcAft>
              <a:buClr>
                <a:schemeClr val="dk1"/>
              </a:buClr>
              <a:buSzPts val="3600"/>
              <a:buAutoNum type="arabicPeriod"/>
            </a:pPr>
            <a:r>
              <a:rPr b="1" lang="en-US" sz="3600">
                <a:solidFill>
                  <a:schemeClr val="dk1"/>
                </a:solidFill>
                <a:latin typeface="Arimo"/>
                <a:ea typeface="Arimo"/>
                <a:cs typeface="Arimo"/>
                <a:sym typeface="Arimo"/>
              </a:rPr>
              <a:t>Frequency of Hair Washing</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How often should I wash my baby’s hair?</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Recommendation: 2-3 times a week to prevent dryness.</a:t>
            </a:r>
            <a:endParaRPr sz="3600">
              <a:solidFill>
                <a:schemeClr val="dk1"/>
              </a:solidFill>
              <a:latin typeface="Arimo"/>
              <a:ea typeface="Arimo"/>
              <a:cs typeface="Arimo"/>
              <a:sym typeface="Arimo"/>
            </a:endParaRPr>
          </a:p>
          <a:p>
            <a:pPr indent="-685800" lvl="0" marL="914400" rtl="0" algn="l">
              <a:lnSpc>
                <a:spcPct val="115000"/>
              </a:lnSpc>
              <a:spcBef>
                <a:spcPts val="700"/>
              </a:spcBef>
              <a:spcAft>
                <a:spcPts val="0"/>
              </a:spcAft>
              <a:buClr>
                <a:schemeClr val="dk1"/>
              </a:buClr>
              <a:buSzPts val="3600"/>
              <a:buAutoNum type="arabicPeriod"/>
            </a:pPr>
            <a:r>
              <a:rPr b="1" lang="en-US" sz="3600">
                <a:solidFill>
                  <a:schemeClr val="dk1"/>
                </a:solidFill>
                <a:latin typeface="Arimo"/>
                <a:ea typeface="Arimo"/>
                <a:cs typeface="Arimo"/>
                <a:sym typeface="Arimo"/>
              </a:rPr>
              <a:t>Dealing with Cradle Cap</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What should I do if my baby has cradle cap?</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Recommendation: Gentle washing, softening scales with baby oil, and brushing.</a:t>
            </a:r>
            <a:endParaRPr sz="3600">
              <a:solidFill>
                <a:schemeClr val="dk1"/>
              </a:solidFill>
              <a:latin typeface="Arimo"/>
              <a:ea typeface="Arimo"/>
              <a:cs typeface="Arimo"/>
              <a:sym typeface="Arimo"/>
            </a:endParaRPr>
          </a:p>
          <a:p>
            <a:pPr indent="-685800" lvl="0" marL="914400" rtl="0" algn="l">
              <a:lnSpc>
                <a:spcPct val="115000"/>
              </a:lnSpc>
              <a:spcBef>
                <a:spcPts val="700"/>
              </a:spcBef>
              <a:spcAft>
                <a:spcPts val="0"/>
              </a:spcAft>
              <a:buClr>
                <a:schemeClr val="dk1"/>
              </a:buClr>
              <a:buSzPts val="3600"/>
              <a:buAutoNum type="arabicPeriod"/>
            </a:pPr>
            <a:r>
              <a:rPr b="1" lang="en-US" sz="3600">
                <a:solidFill>
                  <a:schemeClr val="dk1"/>
                </a:solidFill>
                <a:latin typeface="Arimo"/>
                <a:ea typeface="Arimo"/>
                <a:cs typeface="Arimo"/>
                <a:sym typeface="Arimo"/>
              </a:rPr>
              <a:t>Identifying Fungal Infections</a:t>
            </a:r>
            <a:r>
              <a:rPr lang="en-US" sz="3600">
                <a:solidFill>
                  <a:schemeClr val="dk1"/>
                </a:solidFill>
                <a:latin typeface="Arimo"/>
                <a:ea typeface="Arimo"/>
                <a:cs typeface="Arimo"/>
                <a:sym typeface="Arimo"/>
              </a:rPr>
              <a:t>:</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How can I tell if my baby has a fungal infection?</a:t>
            </a:r>
            <a:endParaRPr sz="3600">
              <a:solidFill>
                <a:schemeClr val="dk1"/>
              </a:solidFill>
              <a:latin typeface="Arimo"/>
              <a:ea typeface="Arimo"/>
              <a:cs typeface="Arimo"/>
              <a:sym typeface="Arimo"/>
            </a:endParaRPr>
          </a:p>
          <a:p>
            <a:pPr indent="-685800" lvl="1" marL="1828800" rtl="0" algn="l">
              <a:lnSpc>
                <a:spcPct val="115000"/>
              </a:lnSpc>
              <a:spcBef>
                <a:spcPts val="700"/>
              </a:spcBef>
              <a:spcAft>
                <a:spcPts val="0"/>
              </a:spcAft>
              <a:buClr>
                <a:schemeClr val="dk1"/>
              </a:buClr>
              <a:buSzPts val="3600"/>
              <a:buFont typeface="Arimo"/>
              <a:buChar char="○"/>
            </a:pPr>
            <a:r>
              <a:rPr lang="en-US" sz="3600">
                <a:solidFill>
                  <a:schemeClr val="dk1"/>
                </a:solidFill>
                <a:latin typeface="Arimo"/>
                <a:ea typeface="Arimo"/>
                <a:cs typeface="Arimo"/>
                <a:sym typeface="Arimo"/>
              </a:rPr>
              <a:t>Recommendation: Look for red, inflamed patches and seek medical advice.</a:t>
            </a:r>
            <a:endParaRPr sz="3600">
              <a:solidFill>
                <a:schemeClr val="dk1"/>
              </a:solidFill>
              <a:latin typeface="Arimo"/>
              <a:ea typeface="Arimo"/>
              <a:cs typeface="Arimo"/>
              <a:sym typeface="Arimo"/>
            </a:endParaRPr>
          </a:p>
        </p:txBody>
      </p:sp>
      <p:sp>
        <p:nvSpPr>
          <p:cNvPr id="269" name="Google Shape;269;p33"/>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200">
                <a:latin typeface="Nunito Sans"/>
                <a:ea typeface="Nunito Sans"/>
                <a:cs typeface="Nunito Sans"/>
                <a:sym typeface="Nunito Sans"/>
              </a:rPr>
              <a:t>The c</a:t>
            </a:r>
            <a:r>
              <a:rPr b="0" i="0" lang="en-US" sz="2200" u="none" cap="none" strike="noStrike">
                <a:solidFill>
                  <a:srgbClr val="000000"/>
                </a:solidFill>
                <a:latin typeface="Nunito Sans"/>
                <a:ea typeface="Nunito Sans"/>
                <a:cs typeface="Nunito Sans"/>
                <a:sym typeface="Nunito Sans"/>
              </a:rPr>
              <a:t>ontent is by Dr. Bhaskar and adheres to </a:t>
            </a:r>
            <a:r>
              <a:rPr lang="en-US" sz="2200">
                <a:latin typeface="Nunito Sans"/>
                <a:ea typeface="Nunito Sans"/>
                <a:cs typeface="Nunito Sans"/>
                <a:sym typeface="Nunito Sans"/>
              </a:rPr>
              <a:t>medical academy </a:t>
            </a:r>
            <a:r>
              <a:rPr b="0" i="0" lang="en-US" sz="2200" u="none" cap="none" strike="noStrike">
                <a:solidFill>
                  <a:srgbClr val="000000"/>
                </a:solidFill>
                <a:latin typeface="Nunito Sans"/>
                <a:ea typeface="Nunito Sans"/>
                <a:cs typeface="Nunito Sans"/>
                <a:sym typeface="Nunito Sans"/>
              </a:rPr>
              <a:t>guidelines and does not favor any individual, group, or product. </a:t>
            </a:r>
            <a:r>
              <a:rPr lang="en-US" sz="2200">
                <a:latin typeface="Nunito Sans"/>
                <a:ea typeface="Nunito Sans"/>
                <a:cs typeface="Nunito Sans"/>
                <a:sym typeface="Nunito Sans"/>
              </a:rPr>
              <a:t>This video is produced by Inditech Technology Services Pvt. Ltd. Distribution prohibited without permission.</a:t>
            </a:r>
            <a:endParaRPr sz="600"/>
          </a:p>
        </p:txBody>
      </p:sp>
      <p:sp>
        <p:nvSpPr>
          <p:cNvPr id="270" name="Google Shape;270;p3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