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embeddedFontLst>
    <p:embeddedFont>
      <p:font typeface="Roboto"/>
      <p:regular r:id="rId21"/>
      <p:bold r:id="rId22"/>
      <p:italic r:id="rId23"/>
      <p:boldItalic r:id="rId24"/>
    </p:embeddedFont>
    <p:embeddedFont>
      <p:font typeface="Arimo"/>
      <p:regular r:id="rId25"/>
      <p:bold r:id="rId26"/>
      <p:italic r:id="rId27"/>
      <p:boldItalic r:id="rId28"/>
    </p:embeddedFont>
    <p:embeddedFont>
      <p:font typeface="Alice"/>
      <p:regular r:id="rId29"/>
    </p:embeddedFont>
    <p:embeddedFont>
      <p:font typeface="Nunito Sans Black"/>
      <p:bold r:id="rId30"/>
      <p:boldItalic r:id="rId31"/>
    </p:embeddedFont>
    <p:embeddedFont>
      <p:font typeface="Nunito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bold.fntdata"/><Relationship Id="rId25" Type="http://schemas.openxmlformats.org/officeDocument/2006/relationships/font" Target="fonts/Arimo-regular.fntdata"/><Relationship Id="rId28" Type="http://schemas.openxmlformats.org/officeDocument/2006/relationships/font" Target="fonts/Arimo-boldItalic.fntdata"/><Relationship Id="rId27" Type="http://schemas.openxmlformats.org/officeDocument/2006/relationships/font" Target="fonts/Arim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ic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SansBlack-boldItalic.fntdata"/><Relationship Id="rId30" Type="http://schemas.openxmlformats.org/officeDocument/2006/relationships/font" Target="fonts/NunitoSansBlack-bold.fntdata"/><Relationship Id="rId11" Type="http://schemas.openxmlformats.org/officeDocument/2006/relationships/slide" Target="slides/slide6.xml"/><Relationship Id="rId33" Type="http://schemas.openxmlformats.org/officeDocument/2006/relationships/font" Target="fonts/NunitoSans-bold.fntdata"/><Relationship Id="rId10" Type="http://schemas.openxmlformats.org/officeDocument/2006/relationships/slide" Target="slides/slide5.xml"/><Relationship Id="rId32" Type="http://schemas.openxmlformats.org/officeDocument/2006/relationships/font" Target="fonts/NunitoSans-regular.fntdata"/><Relationship Id="rId13" Type="http://schemas.openxmlformats.org/officeDocument/2006/relationships/slide" Target="slides/slide8.xml"/><Relationship Id="rId35" Type="http://schemas.openxmlformats.org/officeDocument/2006/relationships/font" Target="fonts/NunitoSans-boldItalic.fntdata"/><Relationship Id="rId12" Type="http://schemas.openxmlformats.org/officeDocument/2006/relationships/slide" Target="slides/slide7.xml"/><Relationship Id="rId34" Type="http://schemas.openxmlformats.org/officeDocument/2006/relationships/font" Target="fonts/Nunito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69671763b_1_2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86" name="Google Shape;86;g3169671763b_1_2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g3169671763b_1_22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3169671763b_1_22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Welcome toPediatricians as Key Advocates: Ensuring Family Vaccinations for All in India. </a:t>
            </a:r>
            <a:endParaRPr/>
          </a:p>
        </p:txBody>
      </p:sp>
      <p:sp>
        <p:nvSpPr>
          <p:cNvPr id="89" name="Google Shape;89;g3169671763b_1_22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90" name="Google Shape;90;g3169671763b_1_22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ca681828d_2_7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79" name="Google Shape;179;g31ca681828d_2_7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80" name="Google Shape;180;g31ca681828d_2_7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31ca681828d_2_7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182" name="Google Shape;182;g31ca681828d_2_7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83" name="Google Shape;183;g31ca681828d_2_7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ca681828d_2_8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91" name="Google Shape;191;g31ca681828d_2_8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92" name="Google Shape;192;g31ca681828d_2_8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31ca681828d_2_8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194" name="Google Shape;194;g31ca681828d_2_8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95" name="Google Shape;195;g31ca681828d_2_8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ca681828d_2_9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04" name="Google Shape;204;g31ca681828d_2_9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05" name="Google Shape;205;g31ca681828d_2_9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31ca681828d_2_9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207" name="Google Shape;207;g31ca681828d_2_9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08" name="Google Shape;208;g31ca681828d_2_9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ca681828d_2_10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17" name="Google Shape;217;g31ca681828d_2_10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18" name="Google Shape;218;g31ca681828d_2_10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31ca681828d_2_10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220" name="Google Shape;220;g31ca681828d_2_10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21" name="Google Shape;221;g31ca681828d_2_10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ca681828d_2_1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30" name="Google Shape;230;g31ca681828d_2_1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31" name="Google Shape;231;g31ca681828d_2_11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31ca681828d_2_11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233" name="Google Shape;233;g31ca681828d_2_11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34" name="Google Shape;234;g31ca681828d_2_11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ca681828d_2_14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ca681828d_2_142: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31ca681828d_2_142:notes"/>
          <p:cNvSpPr txBox="1"/>
          <p:nvPr>
            <p:ph idx="12" type="sldNum"/>
          </p:nvPr>
        </p:nvSpPr>
        <p:spPr>
          <a:xfrm>
            <a:off x="5180013" y="6502400"/>
            <a:ext cx="3962400" cy="341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69671763b_1_229: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ctr">
              <a:lnSpc>
                <a:spcPct val="140018"/>
              </a:lnSpc>
              <a:spcBef>
                <a:spcPts val="0"/>
              </a:spcBef>
              <a:spcAft>
                <a:spcPts val="0"/>
              </a:spcAft>
              <a:buClr>
                <a:schemeClr val="dk1"/>
              </a:buClr>
              <a:buFont typeface="Arial"/>
              <a:buNone/>
            </a:pPr>
            <a:r>
              <a:rPr lang="en-US">
                <a:latin typeface="Nunito Sans Black"/>
                <a:ea typeface="Nunito Sans Black"/>
                <a:cs typeface="Nunito Sans Black"/>
                <a:sym typeface="Nunito Sans Black"/>
              </a:rPr>
              <a:t>I, Dr Bhaskar, consent to the recording and distribution of this video. The content is objective and adheres to the guidelines of the Indian Academy of Pediatrics (IAP). It is not biased or in favour of any party. </a:t>
            </a:r>
            <a:endParaRPr>
              <a:latin typeface="Arial"/>
              <a:ea typeface="Arial"/>
              <a:cs typeface="Arial"/>
              <a:sym typeface="Arial"/>
            </a:endParaRPr>
          </a:p>
          <a:p>
            <a:pPr indent="0" lvl="0" marL="0" rtl="0" algn="l">
              <a:spcBef>
                <a:spcPts val="0"/>
              </a:spcBef>
              <a:spcAft>
                <a:spcPts val="0"/>
              </a:spcAft>
              <a:buNone/>
            </a:pPr>
            <a:r>
              <a:t/>
            </a:r>
            <a:endParaRPr/>
          </a:p>
        </p:txBody>
      </p:sp>
      <p:sp>
        <p:nvSpPr>
          <p:cNvPr id="96" name="Google Shape;96;g3169671763b_1_229: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ca681828d_2_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06" name="Google Shape;106;g31ca681828d_2_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07" name="Google Shape;107;g31ca681828d_2_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31ca681828d_2_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Pediatricians stand as guardians of child health in India, orchestrating vaccination policies to protect the young. Their advocacy reaches across India's diverse landscapes, aiming to immunize millions under the Universal Immunization Programme, making every dose count towards a healthier future.</a:t>
            </a:r>
            <a:endParaRPr/>
          </a:p>
        </p:txBody>
      </p:sp>
      <p:sp>
        <p:nvSpPr>
          <p:cNvPr id="109" name="Google Shape;109;g31ca681828d_2_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10" name="Google Shape;110;g31ca681828d_2_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ca681828d_2_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18" name="Google Shape;118;g31ca681828d_2_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19" name="Google Shape;119;g31ca681828d_2_1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31ca681828d_2_1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Despite strides in eliminating diseases like polio, India faces challenges with measles and rubella, with disparities in vaccination rates across states. The inclusion of new vaccines in the UIP underscores India's commitment to expanding child immunization, aiming to bridge the gap to comprehensive disease protection.</a:t>
            </a:r>
            <a:endParaRPr/>
          </a:p>
        </p:txBody>
      </p:sp>
      <p:sp>
        <p:nvSpPr>
          <p:cNvPr id="121" name="Google Shape;121;g31ca681828d_2_1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22" name="Google Shape;122;g31ca681828d_2_1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ca681828d_2_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30" name="Google Shape;130;g31ca681828d_2_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31" name="Google Shape;131;g31ca681828d_2_2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31ca681828d_2_2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In the face of cultural beliefs and misinformation, India's health initiatives like Mission Indradhanush are pivotal. Through education and social mobilization, efforts are underway to dismantle vaccine hesitancy, ensuring no child is left vulnerable to preventable diseases.</a:t>
            </a:r>
            <a:endParaRPr/>
          </a:p>
        </p:txBody>
      </p:sp>
      <p:sp>
        <p:nvSpPr>
          <p:cNvPr id="133" name="Google Shape;133;g31ca681828d_2_2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34" name="Google Shape;134;g31ca681828d_2_2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ca681828d_2_3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42" name="Google Shape;142;g31ca681828d_2_3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43" name="Google Shape;143;g31ca681828d_2_3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31ca681828d_2_3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145" name="Google Shape;145;g31ca681828d_2_3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46" name="Google Shape;146;g31ca681828d_2_3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ca681828d_2_47: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ca681828d_2_47: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31ca681828d_2_47:notes"/>
          <p:cNvSpPr txBox="1"/>
          <p:nvPr>
            <p:ph idx="12" type="sldNum"/>
          </p:nvPr>
        </p:nvSpPr>
        <p:spPr>
          <a:xfrm>
            <a:off x="5180013" y="6502400"/>
            <a:ext cx="3962400" cy="341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ca681828d_2_54: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ca681828d_2_54: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31ca681828d_2_54:notes"/>
          <p:cNvSpPr txBox="1"/>
          <p:nvPr>
            <p:ph idx="12" type="sldNum"/>
          </p:nvPr>
        </p:nvSpPr>
        <p:spPr>
          <a:xfrm>
            <a:off x="5180013" y="6502400"/>
            <a:ext cx="3962400" cy="341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ca681828d_2_64: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ca681828d_2_64: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1ca681828d_2_64:notes"/>
          <p:cNvSpPr txBox="1"/>
          <p:nvPr>
            <p:ph idx="12" type="sldNum"/>
          </p:nvPr>
        </p:nvSpPr>
        <p:spPr>
          <a:xfrm>
            <a:off x="5180013" y="6502400"/>
            <a:ext cx="3962400" cy="341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1" name="Shape 91"/>
        <p:cNvGrpSpPr/>
        <p:nvPr/>
      </p:nvGrpSpPr>
      <p:grpSpPr>
        <a:xfrm>
          <a:off x="0" y="0"/>
          <a:ext cx="0" cy="0"/>
          <a:chOff x="0" y="0"/>
          <a:chExt cx="0" cy="0"/>
        </a:xfrm>
      </p:grpSpPr>
      <p:sp>
        <p:nvSpPr>
          <p:cNvPr id="92" name="Google Shape;92;p13"/>
          <p:cNvSpPr txBox="1"/>
          <p:nvPr/>
        </p:nvSpPr>
        <p:spPr>
          <a:xfrm>
            <a:off x="2607700" y="2711550"/>
            <a:ext cx="13856700" cy="3648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sz="7900">
                <a:solidFill>
                  <a:schemeClr val="dk2"/>
                </a:solidFill>
                <a:latin typeface="Alice"/>
                <a:ea typeface="Alice"/>
                <a:cs typeface="Alice"/>
                <a:sym typeface="Alice"/>
              </a:rPr>
              <a:t>The Role of Antibiotics in Pediatric Lower Respiratory Tract Infections</a:t>
            </a:r>
            <a:endParaRPr b="1" sz="7900">
              <a:solidFill>
                <a:schemeClr val="dk2"/>
              </a:solidFill>
              <a:latin typeface="Alice"/>
              <a:ea typeface="Alice"/>
              <a:cs typeface="Alice"/>
              <a:sym typeface="Alice"/>
            </a:endParaRPr>
          </a:p>
        </p:txBody>
      </p:sp>
      <p:sp>
        <p:nvSpPr>
          <p:cNvPr id="93" name="Google Shape;93;p13"/>
          <p:cNvSpPr/>
          <p:nvPr/>
        </p:nvSpPr>
        <p:spPr>
          <a:xfrm rot="7685570">
            <a:off x="-2493362" y="-1306613"/>
            <a:ext cx="5252064" cy="5252064"/>
          </a:xfrm>
          <a:custGeom>
            <a:rect b="b" l="l" r="r" t="t"/>
            <a:pathLst>
              <a:path extrusionOk="0" h="7005828" w="7005828">
                <a:moveTo>
                  <a:pt x="0" y="0"/>
                </a:moveTo>
                <a:lnTo>
                  <a:pt x="7005828" y="0"/>
                </a:lnTo>
                <a:lnTo>
                  <a:pt x="7005828" y="7005828"/>
                </a:lnTo>
                <a:lnTo>
                  <a:pt x="0" y="7005828"/>
                </a:lnTo>
                <a:lnTo>
                  <a:pt x="0" y="0"/>
                </a:lnTo>
                <a:close/>
              </a:path>
            </a:pathLst>
          </a:custGeom>
          <a:solidFill>
            <a:srgbClr val="FFFFFF"/>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84" name="Shape 184"/>
        <p:cNvGrpSpPr/>
        <p:nvPr/>
      </p:nvGrpSpPr>
      <p:grpSpPr>
        <a:xfrm>
          <a:off x="0" y="0"/>
          <a:ext cx="0" cy="0"/>
          <a:chOff x="0" y="0"/>
          <a:chExt cx="0" cy="0"/>
        </a:xfrm>
      </p:grpSpPr>
      <p:sp>
        <p:nvSpPr>
          <p:cNvPr id="185" name="Google Shape;185;p22"/>
          <p:cNvSpPr txBox="1"/>
          <p:nvPr/>
        </p:nvSpPr>
        <p:spPr>
          <a:xfrm>
            <a:off x="901850" y="0"/>
            <a:ext cx="15681000" cy="1970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n-US" sz="6400">
                <a:solidFill>
                  <a:srgbClr val="F37221"/>
                </a:solidFill>
                <a:latin typeface="Alice"/>
                <a:ea typeface="Alice"/>
                <a:cs typeface="Alice"/>
                <a:sym typeface="Alice"/>
              </a:rPr>
              <a:t>Amoxicillin-Clavulanic Acid: Mechanism and Spectrum</a:t>
            </a:r>
            <a:endParaRPr b="1" sz="6400">
              <a:solidFill>
                <a:srgbClr val="F37221"/>
              </a:solidFill>
              <a:latin typeface="Alice"/>
              <a:ea typeface="Alice"/>
              <a:cs typeface="Alice"/>
              <a:sym typeface="Alice"/>
            </a:endParaRPr>
          </a:p>
        </p:txBody>
      </p:sp>
      <p:sp>
        <p:nvSpPr>
          <p:cNvPr id="186" name="Google Shape;186;p22"/>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187" name="Google Shape;187;p22"/>
          <p:cNvSpPr txBox="1"/>
          <p:nvPr/>
        </p:nvSpPr>
        <p:spPr>
          <a:xfrm>
            <a:off x="901850" y="2087225"/>
            <a:ext cx="15762600" cy="6247800"/>
          </a:xfrm>
          <a:prstGeom prst="rect">
            <a:avLst/>
          </a:prstGeom>
          <a:noFill/>
          <a:ln>
            <a:noFill/>
          </a:ln>
        </p:spPr>
        <p:txBody>
          <a:bodyPr anchorCtr="0" anchor="t" bIns="91425" lIns="91425" spcFirstLastPara="1" rIns="91425" wrap="square" tIns="91425">
            <a:spAutoFit/>
          </a:bodyPr>
          <a:lstStyle/>
          <a:p>
            <a:pPr indent="-476250" lvl="0" marL="457200" rtl="0" algn="l">
              <a:lnSpc>
                <a:spcPct val="130000"/>
              </a:lnSpc>
              <a:spcBef>
                <a:spcPts val="0"/>
              </a:spcBef>
              <a:spcAft>
                <a:spcPts val="0"/>
              </a:spcAft>
              <a:buClr>
                <a:schemeClr val="dk2"/>
              </a:buClr>
              <a:buSzPts val="3900"/>
              <a:buFont typeface="Arimo"/>
              <a:buChar char="●"/>
            </a:pPr>
            <a:r>
              <a:rPr b="1" lang="en-US" sz="3900">
                <a:solidFill>
                  <a:schemeClr val="dk2"/>
                </a:solidFill>
                <a:latin typeface="Arimo"/>
                <a:ea typeface="Arimo"/>
                <a:cs typeface="Arimo"/>
                <a:sym typeface="Arimo"/>
              </a:rPr>
              <a:t>Mechanism of Action:</a:t>
            </a:r>
            <a:r>
              <a:rPr lang="en-US" sz="3900">
                <a:solidFill>
                  <a:schemeClr val="dk2"/>
                </a:solidFill>
                <a:latin typeface="Arimo"/>
                <a:ea typeface="Arimo"/>
                <a:cs typeface="Arimo"/>
                <a:sym typeface="Arimo"/>
              </a:rPr>
              <a:t> Amoxicillin inhibits bacterial cell wall synthesis, leading to cell lysis. Clavulanic Acid inhibits beta-lactamase enzymes produced by bacteria, preventing antibiotic degradation.</a:t>
            </a:r>
            <a:endParaRPr sz="3900">
              <a:solidFill>
                <a:schemeClr val="dk2"/>
              </a:solidFill>
              <a:latin typeface="Arimo"/>
              <a:ea typeface="Arimo"/>
              <a:cs typeface="Arimo"/>
              <a:sym typeface="Arimo"/>
            </a:endParaRPr>
          </a:p>
          <a:p>
            <a:pPr indent="-476250" lvl="0" marL="457200" rtl="0" algn="l">
              <a:lnSpc>
                <a:spcPct val="130000"/>
              </a:lnSpc>
              <a:spcBef>
                <a:spcPts val="0"/>
              </a:spcBef>
              <a:spcAft>
                <a:spcPts val="0"/>
              </a:spcAft>
              <a:buClr>
                <a:schemeClr val="dk2"/>
              </a:buClr>
              <a:buSzPts val="3900"/>
              <a:buFont typeface="Arimo"/>
              <a:buChar char="●"/>
            </a:pPr>
            <a:r>
              <a:rPr b="1" lang="en-US" sz="3900">
                <a:solidFill>
                  <a:schemeClr val="dk2"/>
                </a:solidFill>
                <a:latin typeface="Arimo"/>
                <a:ea typeface="Arimo"/>
                <a:cs typeface="Arimo"/>
                <a:sym typeface="Arimo"/>
              </a:rPr>
              <a:t>Spectrum of Activity:</a:t>
            </a:r>
            <a:r>
              <a:rPr lang="en-US" sz="3900">
                <a:solidFill>
                  <a:schemeClr val="dk2"/>
                </a:solidFill>
                <a:latin typeface="Arimo"/>
                <a:ea typeface="Arimo"/>
                <a:cs typeface="Arimo"/>
                <a:sym typeface="Arimo"/>
              </a:rPr>
              <a:t> Broad-spectrum activity against beta-lactamase-producing and non-producing bacteria, including Streptococcus pneumoniae, Haemophilus influenzae, and Moraxella catarrhalis.</a:t>
            </a:r>
            <a:endParaRPr sz="3900">
              <a:solidFill>
                <a:schemeClr val="dk2"/>
              </a:solidFill>
              <a:latin typeface="Arimo"/>
              <a:ea typeface="Arimo"/>
              <a:cs typeface="Arimo"/>
              <a:sym typeface="Arimo"/>
            </a:endParaRPr>
          </a:p>
        </p:txBody>
      </p:sp>
      <p:sp>
        <p:nvSpPr>
          <p:cNvPr id="188" name="Google Shape;188;p22"/>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96" name="Shape 196"/>
        <p:cNvGrpSpPr/>
        <p:nvPr/>
      </p:nvGrpSpPr>
      <p:grpSpPr>
        <a:xfrm>
          <a:off x="0" y="0"/>
          <a:ext cx="0" cy="0"/>
          <a:chOff x="0" y="0"/>
          <a:chExt cx="0" cy="0"/>
        </a:xfrm>
      </p:grpSpPr>
      <p:sp>
        <p:nvSpPr>
          <p:cNvPr id="197" name="Google Shape;197;p23"/>
          <p:cNvSpPr txBox="1"/>
          <p:nvPr/>
        </p:nvSpPr>
        <p:spPr>
          <a:xfrm>
            <a:off x="901850" y="0"/>
            <a:ext cx="15681000" cy="1970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n-US" sz="6400">
                <a:solidFill>
                  <a:srgbClr val="F37221"/>
                </a:solidFill>
                <a:latin typeface="Alice"/>
                <a:ea typeface="Alice"/>
                <a:cs typeface="Alice"/>
                <a:sym typeface="Alice"/>
              </a:rPr>
              <a:t>Guidelines for Use of Amoxicillin-Clavulanic Acid in LRTIs</a:t>
            </a:r>
            <a:endParaRPr b="1" sz="6400">
              <a:solidFill>
                <a:srgbClr val="F37221"/>
              </a:solidFill>
              <a:latin typeface="Alice"/>
              <a:ea typeface="Alice"/>
              <a:cs typeface="Alice"/>
              <a:sym typeface="Alice"/>
            </a:endParaRPr>
          </a:p>
        </p:txBody>
      </p:sp>
      <p:sp>
        <p:nvSpPr>
          <p:cNvPr id="198" name="Google Shape;198;p23"/>
          <p:cNvSpPr txBox="1"/>
          <p:nvPr/>
        </p:nvSpPr>
        <p:spPr>
          <a:xfrm>
            <a:off x="1848061"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600"/>
          </a:p>
        </p:txBody>
      </p:sp>
      <p:sp>
        <p:nvSpPr>
          <p:cNvPr id="199" name="Google Shape;199;p23"/>
          <p:cNvSpPr txBox="1"/>
          <p:nvPr/>
        </p:nvSpPr>
        <p:spPr>
          <a:xfrm>
            <a:off x="1117800" y="1970100"/>
            <a:ext cx="15613200" cy="6852600"/>
          </a:xfrm>
          <a:prstGeom prst="rect">
            <a:avLst/>
          </a:prstGeom>
          <a:noFill/>
          <a:ln>
            <a:noFill/>
          </a:ln>
        </p:spPr>
        <p:txBody>
          <a:bodyPr anchorCtr="0" anchor="t" bIns="91425" lIns="91425" spcFirstLastPara="1" rIns="91425" wrap="square" tIns="91425">
            <a:spAutoFit/>
          </a:bodyPr>
          <a:lstStyle/>
          <a:p>
            <a:pPr indent="-469900" lvl="0" marL="457200" rtl="0" algn="l">
              <a:lnSpc>
                <a:spcPct val="130000"/>
              </a:lnSpc>
              <a:spcBef>
                <a:spcPts val="0"/>
              </a:spcBef>
              <a:spcAft>
                <a:spcPts val="0"/>
              </a:spcAft>
              <a:buClr>
                <a:schemeClr val="dk2"/>
              </a:buClr>
              <a:buSzPts val="3800"/>
              <a:buFont typeface="Arimo"/>
              <a:buChar char="●"/>
            </a:pPr>
            <a:r>
              <a:rPr b="1" lang="en-US" sz="3800">
                <a:solidFill>
                  <a:schemeClr val="dk2"/>
                </a:solidFill>
                <a:latin typeface="Arimo"/>
                <a:ea typeface="Arimo"/>
                <a:cs typeface="Arimo"/>
                <a:sym typeface="Arimo"/>
              </a:rPr>
              <a:t>Clinical Guidelines:</a:t>
            </a:r>
            <a:r>
              <a:rPr lang="en-US" sz="3800">
                <a:solidFill>
                  <a:schemeClr val="dk2"/>
                </a:solidFill>
                <a:latin typeface="Arimo"/>
                <a:ea typeface="Arimo"/>
                <a:cs typeface="Arimo"/>
                <a:sym typeface="Arimo"/>
              </a:rPr>
              <a:t> According to the American Academy of Pediatrics (AAP) and the World Health Organization (WHO), Amoxicillin-Clavulanic Acid is recommended for severe bacterial pneumonia and other LRTIs in children.</a:t>
            </a:r>
            <a:endParaRPr sz="3800">
              <a:solidFill>
                <a:schemeClr val="dk2"/>
              </a:solidFill>
              <a:latin typeface="Arimo"/>
              <a:ea typeface="Arimo"/>
              <a:cs typeface="Arimo"/>
              <a:sym typeface="Arimo"/>
            </a:endParaRPr>
          </a:p>
          <a:p>
            <a:pPr indent="-469900" lvl="0" marL="457200" rtl="0" algn="l">
              <a:lnSpc>
                <a:spcPct val="130000"/>
              </a:lnSpc>
              <a:spcBef>
                <a:spcPts val="0"/>
              </a:spcBef>
              <a:spcAft>
                <a:spcPts val="0"/>
              </a:spcAft>
              <a:buClr>
                <a:schemeClr val="dk2"/>
              </a:buClr>
              <a:buSzPts val="3800"/>
              <a:buFont typeface="Arimo"/>
              <a:buChar char="●"/>
            </a:pPr>
            <a:r>
              <a:rPr b="1" lang="en-US" sz="3800">
                <a:solidFill>
                  <a:schemeClr val="dk2"/>
                </a:solidFill>
                <a:latin typeface="Arimo"/>
                <a:ea typeface="Arimo"/>
                <a:cs typeface="Arimo"/>
                <a:sym typeface="Arimo"/>
              </a:rPr>
              <a:t>Dosing Recommendations:</a:t>
            </a:r>
            <a:r>
              <a:rPr lang="en-US" sz="3800">
                <a:solidFill>
                  <a:schemeClr val="dk2"/>
                </a:solidFill>
                <a:latin typeface="Arimo"/>
                <a:ea typeface="Arimo"/>
                <a:cs typeface="Arimo"/>
                <a:sym typeface="Arimo"/>
              </a:rPr>
              <a:t> Typical dosage ranges from 45-90 mg/kg/day, divided into two doses, adjusted based on the severity of infection and patient age.</a:t>
            </a:r>
            <a:endParaRPr sz="3800">
              <a:solidFill>
                <a:schemeClr val="dk2"/>
              </a:solidFill>
              <a:latin typeface="Arimo"/>
              <a:ea typeface="Arimo"/>
              <a:cs typeface="Arimo"/>
              <a:sym typeface="Arimo"/>
            </a:endParaRPr>
          </a:p>
          <a:p>
            <a:pPr indent="-469900" lvl="0" marL="457200" rtl="0" algn="l">
              <a:lnSpc>
                <a:spcPct val="130000"/>
              </a:lnSpc>
              <a:spcBef>
                <a:spcPts val="0"/>
              </a:spcBef>
              <a:spcAft>
                <a:spcPts val="0"/>
              </a:spcAft>
              <a:buClr>
                <a:schemeClr val="dk2"/>
              </a:buClr>
              <a:buSzPts val="3800"/>
              <a:buFont typeface="Arimo"/>
              <a:buChar char="●"/>
            </a:pPr>
            <a:r>
              <a:rPr b="1" lang="en-US" sz="3800">
                <a:solidFill>
                  <a:schemeClr val="dk2"/>
                </a:solidFill>
                <a:latin typeface="Arimo"/>
                <a:ea typeface="Arimo"/>
                <a:cs typeface="Arimo"/>
                <a:sym typeface="Arimo"/>
              </a:rPr>
              <a:t>Treatment Duration:</a:t>
            </a:r>
            <a:r>
              <a:rPr lang="en-US" sz="3800">
                <a:solidFill>
                  <a:schemeClr val="dk2"/>
                </a:solidFill>
                <a:latin typeface="Arimo"/>
                <a:ea typeface="Arimo"/>
                <a:cs typeface="Arimo"/>
                <a:sym typeface="Arimo"/>
              </a:rPr>
              <a:t> Usually 7-10 days for uncomplicated infections, extended for severe or complicated cases.</a:t>
            </a:r>
            <a:endParaRPr sz="3800">
              <a:solidFill>
                <a:schemeClr val="dk2"/>
              </a:solidFill>
              <a:latin typeface="Arimo"/>
              <a:ea typeface="Arimo"/>
              <a:cs typeface="Arimo"/>
              <a:sym typeface="Arimo"/>
            </a:endParaRPr>
          </a:p>
        </p:txBody>
      </p:sp>
      <p:sp>
        <p:nvSpPr>
          <p:cNvPr id="200" name="Google Shape;200;p23"/>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201" name="Google Shape;201;p2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09" name="Shape 209"/>
        <p:cNvGrpSpPr/>
        <p:nvPr/>
      </p:nvGrpSpPr>
      <p:grpSpPr>
        <a:xfrm>
          <a:off x="0" y="0"/>
          <a:ext cx="0" cy="0"/>
          <a:chOff x="0" y="0"/>
          <a:chExt cx="0" cy="0"/>
        </a:xfrm>
      </p:grpSpPr>
      <p:sp>
        <p:nvSpPr>
          <p:cNvPr id="210" name="Google Shape;210;p24"/>
          <p:cNvSpPr txBox="1"/>
          <p:nvPr/>
        </p:nvSpPr>
        <p:spPr>
          <a:xfrm>
            <a:off x="901850" y="-113575"/>
            <a:ext cx="15681000" cy="21243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n-US" sz="6900">
                <a:solidFill>
                  <a:srgbClr val="F37221"/>
                </a:solidFill>
                <a:latin typeface="Alice"/>
                <a:ea typeface="Alice"/>
                <a:cs typeface="Alice"/>
                <a:sym typeface="Alice"/>
              </a:rPr>
              <a:t>Clinical Efficacy of Amoxicillin-Clavulanic Acid</a:t>
            </a:r>
            <a:endParaRPr b="1" sz="6900">
              <a:solidFill>
                <a:srgbClr val="F37221"/>
              </a:solidFill>
              <a:latin typeface="Alice"/>
              <a:ea typeface="Alice"/>
              <a:cs typeface="Alice"/>
              <a:sym typeface="Alice"/>
            </a:endParaRPr>
          </a:p>
        </p:txBody>
      </p:sp>
      <p:sp>
        <p:nvSpPr>
          <p:cNvPr id="211" name="Google Shape;211;p24"/>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600"/>
          </a:p>
        </p:txBody>
      </p:sp>
      <p:sp>
        <p:nvSpPr>
          <p:cNvPr id="212" name="Google Shape;212;p24"/>
          <p:cNvSpPr txBox="1"/>
          <p:nvPr/>
        </p:nvSpPr>
        <p:spPr>
          <a:xfrm>
            <a:off x="1036700" y="1875150"/>
            <a:ext cx="15362700" cy="6911100"/>
          </a:xfrm>
          <a:prstGeom prst="rect">
            <a:avLst/>
          </a:prstGeom>
          <a:noFill/>
          <a:ln>
            <a:noFill/>
          </a:ln>
        </p:spPr>
        <p:txBody>
          <a:bodyPr anchorCtr="0" anchor="t" bIns="91425" lIns="91425" spcFirstLastPara="1" rIns="91425" wrap="square" tIns="91425">
            <a:spAutoFit/>
          </a:bodyPr>
          <a:lstStyle/>
          <a:p>
            <a:pPr indent="-469900" lvl="0" marL="457200" rtl="0" algn="l">
              <a:lnSpc>
                <a:spcPct val="150000"/>
              </a:lnSpc>
              <a:spcBef>
                <a:spcPts val="0"/>
              </a:spcBef>
              <a:spcAft>
                <a:spcPts val="0"/>
              </a:spcAft>
              <a:buClr>
                <a:schemeClr val="dk2"/>
              </a:buClr>
              <a:buSzPts val="3800"/>
              <a:buFont typeface="Arimo"/>
              <a:buChar char="●"/>
            </a:pPr>
            <a:r>
              <a:rPr b="1" lang="en-US" sz="3800">
                <a:solidFill>
                  <a:schemeClr val="dk2"/>
                </a:solidFill>
                <a:latin typeface="Arimo"/>
                <a:ea typeface="Arimo"/>
                <a:cs typeface="Arimo"/>
                <a:sym typeface="Arimo"/>
              </a:rPr>
              <a:t>Clinical Studies: </a:t>
            </a:r>
            <a:r>
              <a:rPr lang="en-US" sz="3800">
                <a:solidFill>
                  <a:schemeClr val="dk2"/>
                </a:solidFill>
                <a:latin typeface="Arimo"/>
                <a:ea typeface="Arimo"/>
                <a:cs typeface="Arimo"/>
                <a:sym typeface="Arimo"/>
              </a:rPr>
              <a:t>Research indicates high efficacy in resolving symptoms and eliminating bacterial pathogens in pediatric LRTIs.</a:t>
            </a:r>
            <a:endParaRPr sz="3800">
              <a:solidFill>
                <a:schemeClr val="dk2"/>
              </a:solidFill>
              <a:latin typeface="Arimo"/>
              <a:ea typeface="Arimo"/>
              <a:cs typeface="Arimo"/>
              <a:sym typeface="Arimo"/>
            </a:endParaRPr>
          </a:p>
          <a:p>
            <a:pPr indent="-469900" lvl="0" marL="457200" rtl="0" algn="l">
              <a:lnSpc>
                <a:spcPct val="150000"/>
              </a:lnSpc>
              <a:spcBef>
                <a:spcPts val="0"/>
              </a:spcBef>
              <a:spcAft>
                <a:spcPts val="0"/>
              </a:spcAft>
              <a:buClr>
                <a:schemeClr val="dk2"/>
              </a:buClr>
              <a:buSzPts val="3800"/>
              <a:buFont typeface="Arimo"/>
              <a:buChar char="●"/>
            </a:pPr>
            <a:r>
              <a:rPr b="1" lang="en-US" sz="3800">
                <a:solidFill>
                  <a:schemeClr val="dk2"/>
                </a:solidFill>
                <a:latin typeface="Arimo"/>
                <a:ea typeface="Arimo"/>
                <a:cs typeface="Arimo"/>
                <a:sym typeface="Arimo"/>
              </a:rPr>
              <a:t>  Comparative Effectiveness: </a:t>
            </a:r>
            <a:r>
              <a:rPr lang="en-US" sz="3800">
                <a:solidFill>
                  <a:schemeClr val="dk2"/>
                </a:solidFill>
                <a:latin typeface="Arimo"/>
                <a:ea typeface="Arimo"/>
                <a:cs typeface="Arimo"/>
                <a:sym typeface="Arimo"/>
              </a:rPr>
              <a:t>Studies show that Amoxicillin-Clavulanic Acid is as effective or superior to other antibiotics for treating LRTIs in children.</a:t>
            </a:r>
            <a:endParaRPr sz="3800">
              <a:solidFill>
                <a:schemeClr val="dk2"/>
              </a:solidFill>
              <a:latin typeface="Arimo"/>
              <a:ea typeface="Arimo"/>
              <a:cs typeface="Arimo"/>
              <a:sym typeface="Arimo"/>
            </a:endParaRPr>
          </a:p>
          <a:p>
            <a:pPr indent="-469900" lvl="0" marL="457200" rtl="0" algn="l">
              <a:lnSpc>
                <a:spcPct val="150000"/>
              </a:lnSpc>
              <a:spcBef>
                <a:spcPts val="0"/>
              </a:spcBef>
              <a:spcAft>
                <a:spcPts val="0"/>
              </a:spcAft>
              <a:buClr>
                <a:schemeClr val="dk2"/>
              </a:buClr>
              <a:buSzPts val="3800"/>
              <a:buFont typeface="Arimo"/>
              <a:buChar char="●"/>
            </a:pPr>
            <a:r>
              <a:rPr b="1" lang="en-US" sz="3800">
                <a:solidFill>
                  <a:schemeClr val="dk2"/>
                </a:solidFill>
                <a:latin typeface="Arimo"/>
                <a:ea typeface="Arimo"/>
                <a:cs typeface="Arimo"/>
                <a:sym typeface="Arimo"/>
              </a:rPr>
              <a:t>Resistance Patterns:</a:t>
            </a:r>
            <a:r>
              <a:rPr lang="en-US" sz="3800">
                <a:solidFill>
                  <a:schemeClr val="dk2"/>
                </a:solidFill>
                <a:latin typeface="Arimo"/>
                <a:ea typeface="Arimo"/>
                <a:cs typeface="Arimo"/>
                <a:sym typeface="Arimo"/>
              </a:rPr>
              <a:t> Effective against beta-lactamase-producing strains, common in pediatric LRTIs, reducing the risk of treatment failure due to resistance.</a:t>
            </a:r>
            <a:endParaRPr sz="3800">
              <a:solidFill>
                <a:schemeClr val="dk2"/>
              </a:solidFill>
              <a:latin typeface="Arimo"/>
              <a:ea typeface="Arimo"/>
              <a:cs typeface="Arimo"/>
              <a:sym typeface="Arimo"/>
            </a:endParaRPr>
          </a:p>
        </p:txBody>
      </p:sp>
      <p:sp>
        <p:nvSpPr>
          <p:cNvPr id="213" name="Google Shape;213;p24"/>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214" name="Google Shape;214;p24"/>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22" name="Shape 222"/>
        <p:cNvGrpSpPr/>
        <p:nvPr/>
      </p:nvGrpSpPr>
      <p:grpSpPr>
        <a:xfrm>
          <a:off x="0" y="0"/>
          <a:ext cx="0" cy="0"/>
          <a:chOff x="0" y="0"/>
          <a:chExt cx="0" cy="0"/>
        </a:xfrm>
      </p:grpSpPr>
      <p:sp>
        <p:nvSpPr>
          <p:cNvPr id="223" name="Google Shape;223;p25"/>
          <p:cNvSpPr txBox="1"/>
          <p:nvPr/>
        </p:nvSpPr>
        <p:spPr>
          <a:xfrm>
            <a:off x="901850" y="0"/>
            <a:ext cx="15681000" cy="10620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n-US" sz="6900">
                <a:solidFill>
                  <a:srgbClr val="F37221"/>
                </a:solidFill>
                <a:latin typeface="Alice"/>
                <a:ea typeface="Alice"/>
                <a:cs typeface="Alice"/>
                <a:sym typeface="Alice"/>
              </a:rPr>
              <a:t>Safety and Adverse Effects</a:t>
            </a:r>
            <a:endParaRPr b="1" sz="6900">
              <a:solidFill>
                <a:srgbClr val="F37221"/>
              </a:solidFill>
              <a:latin typeface="Alice"/>
              <a:ea typeface="Alice"/>
              <a:cs typeface="Alice"/>
              <a:sym typeface="Alice"/>
            </a:endParaRPr>
          </a:p>
        </p:txBody>
      </p:sp>
      <p:sp>
        <p:nvSpPr>
          <p:cNvPr id="224" name="Google Shape;224;p25"/>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600"/>
          </a:p>
        </p:txBody>
      </p:sp>
      <p:sp>
        <p:nvSpPr>
          <p:cNvPr id="225" name="Google Shape;225;p25"/>
          <p:cNvSpPr txBox="1"/>
          <p:nvPr/>
        </p:nvSpPr>
        <p:spPr>
          <a:xfrm>
            <a:off x="1025900" y="1091238"/>
            <a:ext cx="15432900" cy="7442100"/>
          </a:xfrm>
          <a:prstGeom prst="rect">
            <a:avLst/>
          </a:prstGeom>
          <a:noFill/>
          <a:ln>
            <a:noFill/>
          </a:ln>
        </p:spPr>
        <p:txBody>
          <a:bodyPr anchorCtr="0" anchor="t" bIns="91425" lIns="91425" spcFirstLastPara="1" rIns="91425" wrap="square" tIns="91425">
            <a:spAutoFit/>
          </a:bodyPr>
          <a:lstStyle/>
          <a:p>
            <a:pPr indent="-488950" lvl="0" marL="457200" rtl="0" algn="l">
              <a:lnSpc>
                <a:spcPct val="150000"/>
              </a:lnSpc>
              <a:spcBef>
                <a:spcPts val="0"/>
              </a:spcBef>
              <a:spcAft>
                <a:spcPts val="0"/>
              </a:spcAft>
              <a:buClr>
                <a:schemeClr val="dk2"/>
              </a:buClr>
              <a:buSzPts val="4100"/>
              <a:buFont typeface="Arimo"/>
              <a:buChar char="●"/>
            </a:pPr>
            <a:r>
              <a:rPr b="1" lang="en-US" sz="4100">
                <a:solidFill>
                  <a:schemeClr val="dk2"/>
                </a:solidFill>
                <a:latin typeface="Arimo"/>
                <a:ea typeface="Arimo"/>
                <a:cs typeface="Arimo"/>
                <a:sym typeface="Arimo"/>
              </a:rPr>
              <a:t>Common Side Effects: </a:t>
            </a:r>
            <a:r>
              <a:rPr lang="en-US" sz="4100">
                <a:solidFill>
                  <a:schemeClr val="dk2"/>
                </a:solidFill>
                <a:latin typeface="Arimo"/>
                <a:ea typeface="Arimo"/>
                <a:cs typeface="Arimo"/>
                <a:sym typeface="Arimo"/>
              </a:rPr>
              <a:t>Include gastrointestinal disturbances (nausea, vomiting, diarrhea), skin rashes, and allergic reactions.</a:t>
            </a:r>
            <a:endParaRPr sz="4100">
              <a:solidFill>
                <a:schemeClr val="dk2"/>
              </a:solidFill>
              <a:latin typeface="Arimo"/>
              <a:ea typeface="Arimo"/>
              <a:cs typeface="Arimo"/>
              <a:sym typeface="Arimo"/>
            </a:endParaRPr>
          </a:p>
          <a:p>
            <a:pPr indent="-488950" lvl="0" marL="457200" rtl="0" algn="l">
              <a:lnSpc>
                <a:spcPct val="150000"/>
              </a:lnSpc>
              <a:spcBef>
                <a:spcPts val="0"/>
              </a:spcBef>
              <a:spcAft>
                <a:spcPts val="0"/>
              </a:spcAft>
              <a:buClr>
                <a:schemeClr val="dk2"/>
              </a:buClr>
              <a:buSzPts val="4100"/>
              <a:buFont typeface="Arimo"/>
              <a:buChar char="●"/>
            </a:pPr>
            <a:r>
              <a:rPr b="1" lang="en-US" sz="4100">
                <a:solidFill>
                  <a:schemeClr val="dk2"/>
                </a:solidFill>
                <a:latin typeface="Arimo"/>
                <a:ea typeface="Arimo"/>
                <a:cs typeface="Arimo"/>
                <a:sym typeface="Arimo"/>
              </a:rPr>
              <a:t>Serious Adverse Effects: </a:t>
            </a:r>
            <a:r>
              <a:rPr lang="en-US" sz="4100">
                <a:solidFill>
                  <a:schemeClr val="dk2"/>
                </a:solidFill>
                <a:latin typeface="Arimo"/>
                <a:ea typeface="Arimo"/>
                <a:cs typeface="Arimo"/>
                <a:sym typeface="Arimo"/>
              </a:rPr>
              <a:t>Rare but may include hepatotoxicity, severe allergic reactions, and anaphylaxis.</a:t>
            </a:r>
            <a:endParaRPr sz="4100">
              <a:solidFill>
                <a:schemeClr val="dk2"/>
              </a:solidFill>
              <a:latin typeface="Arimo"/>
              <a:ea typeface="Arimo"/>
              <a:cs typeface="Arimo"/>
              <a:sym typeface="Arimo"/>
            </a:endParaRPr>
          </a:p>
          <a:p>
            <a:pPr indent="-488950" lvl="0" marL="457200" rtl="0" algn="l">
              <a:lnSpc>
                <a:spcPct val="150000"/>
              </a:lnSpc>
              <a:spcBef>
                <a:spcPts val="0"/>
              </a:spcBef>
              <a:spcAft>
                <a:spcPts val="0"/>
              </a:spcAft>
              <a:buClr>
                <a:schemeClr val="dk2"/>
              </a:buClr>
              <a:buSzPts val="4100"/>
              <a:buFont typeface="Arimo"/>
              <a:buChar char="●"/>
            </a:pPr>
            <a:r>
              <a:rPr b="1" lang="en-US" sz="4100">
                <a:solidFill>
                  <a:schemeClr val="dk2"/>
                </a:solidFill>
                <a:latin typeface="Arimo"/>
                <a:ea typeface="Arimo"/>
                <a:cs typeface="Arimo"/>
                <a:sym typeface="Arimo"/>
              </a:rPr>
              <a:t>Monitoring and Management:</a:t>
            </a:r>
            <a:r>
              <a:rPr lang="en-US" sz="4100">
                <a:solidFill>
                  <a:schemeClr val="dk2"/>
                </a:solidFill>
                <a:latin typeface="Arimo"/>
                <a:ea typeface="Arimo"/>
                <a:cs typeface="Arimo"/>
                <a:sym typeface="Arimo"/>
              </a:rPr>
              <a:t> Regular monitoring for side effects is crucial, especially in long-term use or high-dose therapy. Probiotics may help mitigate gastrointestinal side effects.</a:t>
            </a:r>
            <a:endParaRPr sz="4100">
              <a:solidFill>
                <a:schemeClr val="dk2"/>
              </a:solidFill>
              <a:latin typeface="Arimo"/>
              <a:ea typeface="Arimo"/>
              <a:cs typeface="Arimo"/>
              <a:sym typeface="Arimo"/>
            </a:endParaRPr>
          </a:p>
        </p:txBody>
      </p:sp>
      <p:sp>
        <p:nvSpPr>
          <p:cNvPr id="226" name="Google Shape;226;p25"/>
          <p:cNvSpPr txBox="1"/>
          <p:nvPr/>
        </p:nvSpPr>
        <p:spPr>
          <a:xfrm>
            <a:off x="1848061" y="92379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227" name="Google Shape;227;p25"/>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35" name="Shape 235"/>
        <p:cNvGrpSpPr/>
        <p:nvPr/>
      </p:nvGrpSpPr>
      <p:grpSpPr>
        <a:xfrm>
          <a:off x="0" y="0"/>
          <a:ext cx="0" cy="0"/>
          <a:chOff x="0" y="0"/>
          <a:chExt cx="0" cy="0"/>
        </a:xfrm>
      </p:grpSpPr>
      <p:sp>
        <p:nvSpPr>
          <p:cNvPr id="236" name="Google Shape;236;p26"/>
          <p:cNvSpPr txBox="1"/>
          <p:nvPr/>
        </p:nvSpPr>
        <p:spPr>
          <a:xfrm>
            <a:off x="901850" y="-113575"/>
            <a:ext cx="15681000" cy="10620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n-US" sz="6900">
                <a:solidFill>
                  <a:srgbClr val="F37221"/>
                </a:solidFill>
                <a:latin typeface="Alice"/>
                <a:ea typeface="Alice"/>
                <a:cs typeface="Alice"/>
                <a:sym typeface="Alice"/>
              </a:rPr>
              <a:t>Preventing Complications</a:t>
            </a:r>
            <a:endParaRPr b="1" sz="6900">
              <a:solidFill>
                <a:srgbClr val="F37221"/>
              </a:solidFill>
              <a:latin typeface="Alice"/>
              <a:ea typeface="Alice"/>
              <a:cs typeface="Alice"/>
              <a:sym typeface="Alice"/>
            </a:endParaRPr>
          </a:p>
        </p:txBody>
      </p:sp>
      <p:sp>
        <p:nvSpPr>
          <p:cNvPr id="237" name="Google Shape;237;p26"/>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600"/>
          </a:p>
        </p:txBody>
      </p:sp>
      <p:sp>
        <p:nvSpPr>
          <p:cNvPr id="238" name="Google Shape;238;p26"/>
          <p:cNvSpPr txBox="1"/>
          <p:nvPr/>
        </p:nvSpPr>
        <p:spPr>
          <a:xfrm>
            <a:off x="1061000" y="1033950"/>
            <a:ext cx="15362700" cy="7265100"/>
          </a:xfrm>
          <a:prstGeom prst="rect">
            <a:avLst/>
          </a:prstGeom>
          <a:noFill/>
          <a:ln>
            <a:noFill/>
          </a:ln>
        </p:spPr>
        <p:txBody>
          <a:bodyPr anchorCtr="0" anchor="t" bIns="91425" lIns="91425" spcFirstLastPara="1" rIns="91425" wrap="square" tIns="91425">
            <a:spAutoFit/>
          </a:bodyPr>
          <a:lstStyle/>
          <a:p>
            <a:pPr indent="-482600" lvl="0" marL="457200" rtl="0" algn="l">
              <a:lnSpc>
                <a:spcPct val="150000"/>
              </a:lnSpc>
              <a:spcBef>
                <a:spcPts val="0"/>
              </a:spcBef>
              <a:spcAft>
                <a:spcPts val="0"/>
              </a:spcAft>
              <a:buClr>
                <a:schemeClr val="dk2"/>
              </a:buClr>
              <a:buSzPts val="4000"/>
              <a:buFont typeface="Arimo"/>
              <a:buChar char="●"/>
            </a:pPr>
            <a:r>
              <a:rPr b="1" lang="en-US" sz="4000">
                <a:solidFill>
                  <a:schemeClr val="dk2"/>
                </a:solidFill>
                <a:latin typeface="Arimo"/>
                <a:ea typeface="Arimo"/>
                <a:cs typeface="Arimo"/>
                <a:sym typeface="Arimo"/>
              </a:rPr>
              <a:t>Timely Intervention: </a:t>
            </a:r>
            <a:r>
              <a:rPr lang="en-US" sz="4000">
                <a:solidFill>
                  <a:schemeClr val="dk2"/>
                </a:solidFill>
                <a:latin typeface="Arimo"/>
                <a:ea typeface="Arimo"/>
                <a:cs typeface="Arimo"/>
                <a:sym typeface="Arimo"/>
              </a:rPr>
              <a:t>Prompt and appropriate antibiotic treatment can prevent severe complications such as pleural effusion, empyema, and septicemia.</a:t>
            </a:r>
            <a:endParaRPr sz="4000">
              <a:solidFill>
                <a:schemeClr val="dk2"/>
              </a:solidFill>
              <a:latin typeface="Arimo"/>
              <a:ea typeface="Arimo"/>
              <a:cs typeface="Arimo"/>
              <a:sym typeface="Arimo"/>
            </a:endParaRPr>
          </a:p>
          <a:p>
            <a:pPr indent="-482600" lvl="0" marL="457200" rtl="0" algn="l">
              <a:lnSpc>
                <a:spcPct val="150000"/>
              </a:lnSpc>
              <a:spcBef>
                <a:spcPts val="0"/>
              </a:spcBef>
              <a:spcAft>
                <a:spcPts val="0"/>
              </a:spcAft>
              <a:buClr>
                <a:schemeClr val="dk2"/>
              </a:buClr>
              <a:buSzPts val="4000"/>
              <a:buFont typeface="Arimo"/>
              <a:buChar char="●"/>
            </a:pPr>
            <a:r>
              <a:rPr b="1" lang="en-US" sz="4000">
                <a:solidFill>
                  <a:schemeClr val="dk2"/>
                </a:solidFill>
                <a:latin typeface="Arimo"/>
                <a:ea typeface="Arimo"/>
                <a:cs typeface="Arimo"/>
                <a:sym typeface="Arimo"/>
              </a:rPr>
              <a:t>Supportive Care: </a:t>
            </a:r>
            <a:r>
              <a:rPr lang="en-US" sz="4000">
                <a:solidFill>
                  <a:schemeClr val="dk2"/>
                </a:solidFill>
                <a:latin typeface="Arimo"/>
                <a:ea typeface="Arimo"/>
                <a:cs typeface="Arimo"/>
                <a:sym typeface="Arimo"/>
              </a:rPr>
              <a:t>Adequate hydration, fever management, oxygen therapy, and respiratory support as needed.</a:t>
            </a:r>
            <a:endParaRPr sz="4000">
              <a:solidFill>
                <a:schemeClr val="dk2"/>
              </a:solidFill>
              <a:latin typeface="Arimo"/>
              <a:ea typeface="Arimo"/>
              <a:cs typeface="Arimo"/>
              <a:sym typeface="Arimo"/>
            </a:endParaRPr>
          </a:p>
          <a:p>
            <a:pPr indent="-482600" lvl="0" marL="457200" rtl="0" algn="l">
              <a:lnSpc>
                <a:spcPct val="150000"/>
              </a:lnSpc>
              <a:spcBef>
                <a:spcPts val="0"/>
              </a:spcBef>
              <a:spcAft>
                <a:spcPts val="0"/>
              </a:spcAft>
              <a:buClr>
                <a:schemeClr val="dk2"/>
              </a:buClr>
              <a:buSzPts val="4000"/>
              <a:buFont typeface="Arimo"/>
              <a:buChar char="●"/>
            </a:pPr>
            <a:r>
              <a:rPr b="1" lang="en-US" sz="4000">
                <a:solidFill>
                  <a:schemeClr val="dk2"/>
                </a:solidFill>
                <a:latin typeface="Arimo"/>
                <a:ea typeface="Arimo"/>
                <a:cs typeface="Arimo"/>
                <a:sym typeface="Arimo"/>
              </a:rPr>
              <a:t>Follow-Up Care: </a:t>
            </a:r>
            <a:r>
              <a:rPr lang="en-US" sz="4000">
                <a:solidFill>
                  <a:schemeClr val="dk2"/>
                </a:solidFill>
                <a:latin typeface="Arimo"/>
                <a:ea typeface="Arimo"/>
                <a:cs typeface="Arimo"/>
                <a:sym typeface="Arimo"/>
              </a:rPr>
              <a:t>Ensuring follow-up visits to monitor recovery, check for any signs of complications, and adjust treatment if necessary.</a:t>
            </a:r>
            <a:endParaRPr sz="4000">
              <a:solidFill>
                <a:schemeClr val="dk2"/>
              </a:solidFill>
              <a:latin typeface="Arimo"/>
              <a:ea typeface="Arimo"/>
              <a:cs typeface="Arimo"/>
              <a:sym typeface="Arimo"/>
            </a:endParaRPr>
          </a:p>
        </p:txBody>
      </p:sp>
      <p:sp>
        <p:nvSpPr>
          <p:cNvPr id="239" name="Google Shape;239;p26"/>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240" name="Google Shape;240;p26"/>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457200" y="274650"/>
            <a:ext cx="153882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sz="6900">
                <a:solidFill>
                  <a:srgbClr val="F37221"/>
                </a:solidFill>
                <a:latin typeface="Alice"/>
                <a:ea typeface="Alice"/>
                <a:cs typeface="Alice"/>
                <a:sym typeface="Alice"/>
              </a:rPr>
              <a:t>References</a:t>
            </a:r>
            <a:endParaRPr/>
          </a:p>
        </p:txBody>
      </p:sp>
      <p:sp>
        <p:nvSpPr>
          <p:cNvPr id="247" name="Google Shape;247;p27"/>
          <p:cNvSpPr txBox="1"/>
          <p:nvPr>
            <p:ph idx="1" type="body"/>
          </p:nvPr>
        </p:nvSpPr>
        <p:spPr>
          <a:xfrm>
            <a:off x="457200" y="1600200"/>
            <a:ext cx="15618600" cy="7119900"/>
          </a:xfrm>
          <a:prstGeom prst="rect">
            <a:avLst/>
          </a:prstGeom>
        </p:spPr>
        <p:txBody>
          <a:bodyPr anchorCtr="0" anchor="t" bIns="45700" lIns="91425" spcFirstLastPara="1" rIns="91425" wrap="square" tIns="45700">
            <a:normAutofit fontScale="70000" lnSpcReduction="10000"/>
          </a:bodyPr>
          <a:lstStyle/>
          <a:p>
            <a:pPr indent="-415290" lvl="0" marL="457200" rtl="0" algn="l">
              <a:spcBef>
                <a:spcPts val="360"/>
              </a:spcBef>
              <a:spcAft>
                <a:spcPts val="0"/>
              </a:spcAft>
              <a:buClr>
                <a:schemeClr val="dk2"/>
              </a:buClr>
              <a:buSzPct val="100000"/>
              <a:buFont typeface="Arimo"/>
              <a:buChar char="•"/>
            </a:pPr>
            <a:r>
              <a:rPr lang="en-US" sz="4200">
                <a:solidFill>
                  <a:schemeClr val="dk2"/>
                </a:solidFill>
                <a:latin typeface="Arimo"/>
                <a:ea typeface="Arimo"/>
                <a:cs typeface="Arimo"/>
                <a:sym typeface="Arimo"/>
              </a:rPr>
              <a:t>Carroll, K. C., &amp; Adams, L. L. (2016). Lower respiratory tract infections. In ASM Press eBooks (pp. 537–568). https://doi.org/10.1128/9781555819040.ch21</a:t>
            </a:r>
            <a:endParaRPr sz="4200">
              <a:solidFill>
                <a:schemeClr val="dk2"/>
              </a:solidFill>
              <a:latin typeface="Arimo"/>
              <a:ea typeface="Arimo"/>
              <a:cs typeface="Arimo"/>
              <a:sym typeface="Arimo"/>
            </a:endParaRPr>
          </a:p>
          <a:p>
            <a:pPr indent="0" lvl="0" marL="0" rtl="0" algn="l">
              <a:spcBef>
                <a:spcPts val="360"/>
              </a:spcBef>
              <a:spcAft>
                <a:spcPts val="0"/>
              </a:spcAft>
              <a:buNone/>
            </a:pPr>
            <a:r>
              <a:t/>
            </a:r>
            <a:endParaRPr sz="4200">
              <a:solidFill>
                <a:schemeClr val="dk2"/>
              </a:solidFill>
              <a:latin typeface="Arimo"/>
              <a:ea typeface="Arimo"/>
              <a:cs typeface="Arimo"/>
              <a:sym typeface="Arimo"/>
            </a:endParaRPr>
          </a:p>
          <a:p>
            <a:pPr indent="-415290" lvl="0" marL="457200" rtl="0" algn="l">
              <a:spcBef>
                <a:spcPts val="360"/>
              </a:spcBef>
              <a:spcAft>
                <a:spcPts val="0"/>
              </a:spcAft>
              <a:buClr>
                <a:schemeClr val="dk2"/>
              </a:buClr>
              <a:buSzPct val="100000"/>
              <a:buFont typeface="Arimo"/>
              <a:buChar char="•"/>
            </a:pPr>
            <a:r>
              <a:rPr lang="en-US" sz="4200">
                <a:solidFill>
                  <a:schemeClr val="dk2"/>
                </a:solidFill>
                <a:latin typeface="Arimo"/>
                <a:ea typeface="Arimo"/>
                <a:cs typeface="Arimo"/>
                <a:sym typeface="Arimo"/>
              </a:rPr>
              <a:t>Woodhead, M., Blasi, F., Ewig, S., Garau, J., Huchon, G., Ieven, M., Ortqvist, A., Schaberg, T., Torres, A., Van Der Heijden, G., Read, R., &amp; Verheij, T. (2011). Guidelines for the management of adult lower respiratory tract infections - Full version. Clinical Microbiology and Infection, 17, E1–E59. https://doi.org/10.1111/j.1469-0691.2011.03672.x</a:t>
            </a:r>
            <a:endParaRPr sz="4200">
              <a:solidFill>
                <a:schemeClr val="dk2"/>
              </a:solidFill>
              <a:latin typeface="Arimo"/>
              <a:ea typeface="Arimo"/>
              <a:cs typeface="Arimo"/>
              <a:sym typeface="Arimo"/>
            </a:endParaRPr>
          </a:p>
          <a:p>
            <a:pPr indent="0" lvl="0" marL="457200" rtl="0" algn="l">
              <a:spcBef>
                <a:spcPts val="360"/>
              </a:spcBef>
              <a:spcAft>
                <a:spcPts val="0"/>
              </a:spcAft>
              <a:buNone/>
            </a:pPr>
            <a:r>
              <a:t/>
            </a:r>
            <a:endParaRPr sz="4200">
              <a:solidFill>
                <a:schemeClr val="dk2"/>
              </a:solidFill>
              <a:latin typeface="Arimo"/>
              <a:ea typeface="Arimo"/>
              <a:cs typeface="Arimo"/>
              <a:sym typeface="Arimo"/>
            </a:endParaRPr>
          </a:p>
          <a:p>
            <a:pPr indent="-415290" lvl="0" marL="457200" rtl="0" algn="l">
              <a:spcBef>
                <a:spcPts val="360"/>
              </a:spcBef>
              <a:spcAft>
                <a:spcPts val="0"/>
              </a:spcAft>
              <a:buClr>
                <a:schemeClr val="dk2"/>
              </a:buClr>
              <a:buSzPct val="100000"/>
              <a:buFont typeface="Arimo"/>
              <a:buChar char="•"/>
            </a:pPr>
            <a:r>
              <a:rPr lang="en-US" sz="4200">
                <a:solidFill>
                  <a:schemeClr val="dk2"/>
                </a:solidFill>
                <a:latin typeface="Arimo"/>
                <a:ea typeface="Arimo"/>
                <a:cs typeface="Arimo"/>
                <a:sym typeface="Arimo"/>
              </a:rPr>
              <a:t>The association between bacteria colonizing the upper respiratory tract and lower respiratory tract infection in young children: a systematic review and meta-analysis. Claassen-Weitz, Shantelle et al.Clinical Microbiology and Infection, Volume 27, Issue 9, 1262 - 1270</a:t>
            </a:r>
            <a:endParaRPr sz="4200">
              <a:solidFill>
                <a:schemeClr val="dk2"/>
              </a:solidFill>
              <a:latin typeface="Arimo"/>
              <a:ea typeface="Arimo"/>
              <a:cs typeface="Arimo"/>
              <a:sym typeface="Arimo"/>
            </a:endParaRPr>
          </a:p>
          <a:p>
            <a:pPr indent="0" lvl="0" marL="0" rtl="0" algn="l">
              <a:spcBef>
                <a:spcPts val="360"/>
              </a:spcBef>
              <a:spcAft>
                <a:spcPts val="0"/>
              </a:spcAft>
              <a:buNone/>
            </a:pPr>
            <a:r>
              <a:t/>
            </a:r>
            <a:endParaRPr sz="4200">
              <a:solidFill>
                <a:schemeClr val="dk2"/>
              </a:solidFill>
              <a:latin typeface="Arimo"/>
              <a:ea typeface="Arimo"/>
              <a:cs typeface="Arimo"/>
              <a:sym typeface="Arimo"/>
            </a:endParaRPr>
          </a:p>
          <a:p>
            <a:pPr indent="-415290" lvl="0" marL="457200" rtl="0" algn="l">
              <a:spcBef>
                <a:spcPts val="360"/>
              </a:spcBef>
              <a:spcAft>
                <a:spcPts val="0"/>
              </a:spcAft>
              <a:buClr>
                <a:schemeClr val="dk2"/>
              </a:buClr>
              <a:buSzPct val="100000"/>
              <a:buFont typeface="Arimo"/>
              <a:buChar char="•"/>
            </a:pPr>
            <a:r>
              <a:rPr lang="en-US" sz="4200">
                <a:solidFill>
                  <a:schemeClr val="dk2"/>
                </a:solidFill>
                <a:latin typeface="Arimo"/>
                <a:ea typeface="Arimo"/>
                <a:cs typeface="Arimo"/>
                <a:sym typeface="Arimo"/>
              </a:rPr>
              <a:t>NICE. (n.d.). BNF is only available in the UK. https://bnf.nice.org.uk/</a:t>
            </a:r>
            <a:endParaRPr sz="4200">
              <a:solidFill>
                <a:schemeClr val="dk2"/>
              </a:solidFill>
              <a:latin typeface="Arimo"/>
              <a:ea typeface="Arimo"/>
              <a:cs typeface="Arimo"/>
              <a:sym typeface="Arimo"/>
            </a:endParaRPr>
          </a:p>
          <a:p>
            <a:pPr indent="0" lvl="0" marL="0" rtl="0" algn="l">
              <a:spcBef>
                <a:spcPts val="360"/>
              </a:spcBef>
              <a:spcAft>
                <a:spcPts val="0"/>
              </a:spcAft>
              <a:buNone/>
            </a:pPr>
            <a:r>
              <a:t/>
            </a:r>
            <a:endParaRPr sz="4200">
              <a:solidFill>
                <a:schemeClr val="dk2"/>
              </a:solidFill>
              <a:latin typeface="Arimo"/>
              <a:ea typeface="Arimo"/>
              <a:cs typeface="Arimo"/>
              <a:sym typeface="Arimo"/>
            </a:endParaRPr>
          </a:p>
          <a:p>
            <a:pPr indent="0" lvl="0" marL="0" rtl="0" algn="l">
              <a:spcBef>
                <a:spcPts val="360"/>
              </a:spcBef>
              <a:spcAft>
                <a:spcPts val="0"/>
              </a:spcAft>
              <a:buNone/>
            </a:pPr>
            <a:r>
              <a:t/>
            </a:r>
            <a:endParaRPr sz="4200">
              <a:solidFill>
                <a:schemeClr val="dk2"/>
              </a:solidFill>
              <a:latin typeface="Arimo"/>
              <a:ea typeface="Arimo"/>
              <a:cs typeface="Arimo"/>
              <a:sym typeface="Arimo"/>
            </a:endParaRPr>
          </a:p>
        </p:txBody>
      </p:sp>
      <p:sp>
        <p:nvSpPr>
          <p:cNvPr id="248" name="Google Shape;248;p27"/>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7" name="Shape 97"/>
        <p:cNvGrpSpPr/>
        <p:nvPr/>
      </p:nvGrpSpPr>
      <p:grpSpPr>
        <a:xfrm>
          <a:off x="0" y="0"/>
          <a:ext cx="0" cy="0"/>
          <a:chOff x="0" y="0"/>
          <a:chExt cx="0" cy="0"/>
        </a:xfrm>
      </p:grpSpPr>
      <p:sp>
        <p:nvSpPr>
          <p:cNvPr id="98" name="Google Shape;98;p14"/>
          <p:cNvSpPr/>
          <p:nvPr/>
        </p:nvSpPr>
        <p:spPr>
          <a:xfrm rot="7685570">
            <a:off x="-2183137" y="-1600538"/>
            <a:ext cx="5252064" cy="5252064"/>
          </a:xfrm>
          <a:custGeom>
            <a:rect b="b" l="l" r="r" t="t"/>
            <a:pathLst>
              <a:path extrusionOk="0" h="7005828" w="7005828">
                <a:moveTo>
                  <a:pt x="0" y="0"/>
                </a:moveTo>
                <a:lnTo>
                  <a:pt x="7005828" y="0"/>
                </a:lnTo>
                <a:lnTo>
                  <a:pt x="7005828" y="7005828"/>
                </a:lnTo>
                <a:lnTo>
                  <a:pt x="0" y="7005828"/>
                </a:lnTo>
                <a:lnTo>
                  <a:pt x="0" y="0"/>
                </a:lnTo>
                <a:close/>
              </a:path>
            </a:pathLst>
          </a:custGeom>
          <a:solidFill>
            <a:srgbClr val="FFFFFF"/>
          </a:solidFill>
          <a:ln>
            <a:noFill/>
          </a:ln>
        </p:spPr>
      </p:sp>
      <p:sp>
        <p:nvSpPr>
          <p:cNvPr id="99" name="Google Shape;99;p14"/>
          <p:cNvSpPr/>
          <p:nvPr/>
        </p:nvSpPr>
        <p:spPr>
          <a:xfrm>
            <a:off x="1369850" y="801588"/>
            <a:ext cx="4308821" cy="3716359"/>
          </a:xfrm>
          <a:custGeom>
            <a:rect b="b" l="l" r="r" t="t"/>
            <a:pathLst>
              <a:path extrusionOk="0" h="3716359" w="4308821">
                <a:moveTo>
                  <a:pt x="0" y="0"/>
                </a:moveTo>
                <a:lnTo>
                  <a:pt x="4308821" y="0"/>
                </a:lnTo>
                <a:lnTo>
                  <a:pt x="4308821" y="3716358"/>
                </a:lnTo>
                <a:lnTo>
                  <a:pt x="0" y="3716358"/>
                </a:lnTo>
                <a:lnTo>
                  <a:pt x="0" y="0"/>
                </a:lnTo>
                <a:close/>
              </a:path>
            </a:pathLst>
          </a:custGeom>
          <a:solidFill>
            <a:srgbClr val="FFFFFF"/>
          </a:solidFill>
          <a:ln>
            <a:noFill/>
          </a:ln>
        </p:spPr>
      </p:sp>
      <p:sp>
        <p:nvSpPr>
          <p:cNvPr id="100" name="Google Shape;100;p14"/>
          <p:cNvSpPr txBox="1"/>
          <p:nvPr/>
        </p:nvSpPr>
        <p:spPr>
          <a:xfrm>
            <a:off x="1073012" y="4823301"/>
            <a:ext cx="6113400" cy="831300"/>
          </a:xfrm>
          <a:prstGeom prst="rect">
            <a:avLst/>
          </a:prstGeom>
          <a:noFill/>
          <a:ln>
            <a:noFill/>
          </a:ln>
        </p:spPr>
        <p:txBody>
          <a:bodyPr anchorCtr="0" anchor="t" bIns="0" lIns="0" spcFirstLastPara="1" rIns="0" wrap="square" tIns="0">
            <a:spAutoFit/>
          </a:bodyPr>
          <a:lstStyle/>
          <a:p>
            <a:pPr indent="0" lvl="0" marL="0" marR="0" rtl="0" algn="l">
              <a:lnSpc>
                <a:spcPct val="201537"/>
              </a:lnSpc>
              <a:spcBef>
                <a:spcPts val="0"/>
              </a:spcBef>
              <a:spcAft>
                <a:spcPts val="0"/>
              </a:spcAft>
              <a:buNone/>
            </a:pPr>
            <a:r>
              <a:rPr b="0" i="0" lang="en-US" sz="5400" u="none" cap="none" strike="noStrike">
                <a:solidFill>
                  <a:srgbClr val="000000"/>
                </a:solidFill>
                <a:latin typeface="Nunito Sans Black"/>
                <a:ea typeface="Nunito Sans Black"/>
                <a:cs typeface="Nunito Sans Black"/>
                <a:sym typeface="Nunito Sans Black"/>
              </a:rPr>
              <a:t>DR. Bhaskar </a:t>
            </a:r>
            <a:endParaRPr/>
          </a:p>
        </p:txBody>
      </p:sp>
      <p:sp>
        <p:nvSpPr>
          <p:cNvPr id="101" name="Google Shape;101;p14"/>
          <p:cNvSpPr txBox="1"/>
          <p:nvPr/>
        </p:nvSpPr>
        <p:spPr>
          <a:xfrm>
            <a:off x="244412" y="6130551"/>
            <a:ext cx="7770600" cy="461700"/>
          </a:xfrm>
          <a:prstGeom prst="rect">
            <a:avLst/>
          </a:prstGeom>
          <a:noFill/>
          <a:ln>
            <a:noFill/>
          </a:ln>
        </p:spPr>
        <p:txBody>
          <a:bodyPr anchorCtr="0" anchor="t" bIns="0" lIns="0" spcFirstLastPara="1" rIns="0" wrap="square" tIns="0">
            <a:spAutoFit/>
          </a:bodyPr>
          <a:lstStyle/>
          <a:p>
            <a:pPr indent="0" lvl="0" marL="0" marR="0" rtl="0" algn="ctr">
              <a:lnSpc>
                <a:spcPct val="201600"/>
              </a:lnSpc>
              <a:spcBef>
                <a:spcPts val="0"/>
              </a:spcBef>
              <a:spcAft>
                <a:spcPts val="0"/>
              </a:spcAft>
              <a:buNone/>
            </a:pPr>
            <a:r>
              <a:rPr b="0" i="0" lang="en-US" sz="3000" u="none" cap="none" strike="noStrike">
                <a:solidFill>
                  <a:srgbClr val="000000"/>
                </a:solidFill>
                <a:latin typeface="Nunito Sans Black"/>
                <a:ea typeface="Nunito Sans Black"/>
                <a:cs typeface="Nunito Sans Black"/>
                <a:sym typeface="Nunito Sans Black"/>
              </a:rPr>
              <a:t>MD (latest education)</a:t>
            </a:r>
            <a:endParaRPr/>
          </a:p>
        </p:txBody>
      </p:sp>
      <p:sp>
        <p:nvSpPr>
          <p:cNvPr id="102" name="Google Shape;102;p14"/>
          <p:cNvSpPr txBox="1"/>
          <p:nvPr/>
        </p:nvSpPr>
        <p:spPr>
          <a:xfrm>
            <a:off x="441642" y="7267368"/>
            <a:ext cx="77706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Black"/>
                <a:ea typeface="Nunito Sans Black"/>
                <a:cs typeface="Nunito Sans Black"/>
                <a:sym typeface="Nunito Sans Black"/>
              </a:rPr>
              <a:t>Director of </a:t>
            </a:r>
            <a:r>
              <a:rPr lang="en-US" sz="3000">
                <a:latin typeface="Nunito Sans Black"/>
                <a:ea typeface="Nunito Sans Black"/>
                <a:cs typeface="Nunito Sans Black"/>
                <a:sym typeface="Nunito Sans Black"/>
              </a:rPr>
              <a:t>Pediatrics </a:t>
            </a:r>
            <a:r>
              <a:rPr b="0" i="0" lang="en-US" sz="3000" u="none" cap="none" strike="noStrike">
                <a:solidFill>
                  <a:srgbClr val="000000"/>
                </a:solidFill>
                <a:latin typeface="Nunito Sans Black"/>
                <a:ea typeface="Nunito Sans Black"/>
                <a:cs typeface="Nunito Sans Black"/>
                <a:sym typeface="Nunito Sans Black"/>
              </a:rPr>
              <a:t>Department</a:t>
            </a:r>
            <a:endParaRPr/>
          </a:p>
          <a:p>
            <a:pPr indent="0" lvl="0" marL="0" marR="0" rtl="0" algn="ctr">
              <a:lnSpc>
                <a:spcPct val="140000"/>
              </a:lnSpc>
              <a:spcBef>
                <a:spcPts val="0"/>
              </a:spcBef>
              <a:spcAft>
                <a:spcPts val="0"/>
              </a:spcAft>
              <a:buNone/>
            </a:pPr>
            <a:r>
              <a:rPr b="0" i="0" lang="en-US" sz="3000" u="none" cap="none" strike="noStrike">
                <a:solidFill>
                  <a:srgbClr val="000000"/>
                </a:solidFill>
                <a:latin typeface="Nunito Sans Black"/>
                <a:ea typeface="Nunito Sans Black"/>
                <a:cs typeface="Nunito Sans Black"/>
                <a:sym typeface="Nunito Sans Black"/>
              </a:rPr>
              <a:t>(place of work, city,experience)</a:t>
            </a:r>
            <a:endParaRPr/>
          </a:p>
        </p:txBody>
      </p:sp>
      <p:sp>
        <p:nvSpPr>
          <p:cNvPr id="103" name="Google Shape;103;p14"/>
          <p:cNvSpPr txBox="1"/>
          <p:nvPr/>
        </p:nvSpPr>
        <p:spPr>
          <a:xfrm>
            <a:off x="8415659" y="2030722"/>
            <a:ext cx="9044100" cy="4640400"/>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3768" u="none" cap="none" strike="noStrike">
                <a:solidFill>
                  <a:srgbClr val="000000"/>
                </a:solidFill>
                <a:latin typeface="Nunito Sans Black"/>
                <a:ea typeface="Nunito Sans Black"/>
                <a:cs typeface="Nunito Sans Black"/>
                <a:sym typeface="Nunito Sans Black"/>
              </a:rPr>
              <a:t>Dr Bhaskar, </a:t>
            </a:r>
            <a:r>
              <a:rPr lang="en-US" sz="3768">
                <a:latin typeface="Nunito Sans Black"/>
                <a:ea typeface="Nunito Sans Black"/>
                <a:cs typeface="Nunito Sans Black"/>
                <a:sym typeface="Nunito Sans Black"/>
              </a:rPr>
              <a:t>has confirmed that the presentation content is as per mainstream medical guidelines and medical academy guidelines and is not biased or in favor of any individual, group, product, or company.</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11" name="Shape 111"/>
        <p:cNvGrpSpPr/>
        <p:nvPr/>
      </p:nvGrpSpPr>
      <p:grpSpPr>
        <a:xfrm>
          <a:off x="0" y="0"/>
          <a:ext cx="0" cy="0"/>
          <a:chOff x="0" y="0"/>
          <a:chExt cx="0" cy="0"/>
        </a:xfrm>
      </p:grpSpPr>
      <p:sp>
        <p:nvSpPr>
          <p:cNvPr id="112" name="Google Shape;112;p15"/>
          <p:cNvSpPr txBox="1"/>
          <p:nvPr/>
        </p:nvSpPr>
        <p:spPr>
          <a:xfrm>
            <a:off x="901825" y="0"/>
            <a:ext cx="14990700" cy="10620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n-US" sz="6900">
                <a:solidFill>
                  <a:srgbClr val="F37221"/>
                </a:solidFill>
                <a:latin typeface="Alice"/>
                <a:ea typeface="Alice"/>
                <a:cs typeface="Alice"/>
                <a:sym typeface="Alice"/>
              </a:rPr>
              <a:t>Introduction</a:t>
            </a:r>
            <a:endParaRPr b="1" sz="6900">
              <a:solidFill>
                <a:srgbClr val="F37221"/>
              </a:solidFill>
              <a:latin typeface="Alice"/>
              <a:ea typeface="Alice"/>
              <a:cs typeface="Alice"/>
              <a:sym typeface="Alice"/>
            </a:endParaRPr>
          </a:p>
        </p:txBody>
      </p:sp>
      <p:sp>
        <p:nvSpPr>
          <p:cNvPr id="113" name="Google Shape;113;p15"/>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114" name="Google Shape;114;p15"/>
          <p:cNvSpPr txBox="1"/>
          <p:nvPr/>
        </p:nvSpPr>
        <p:spPr>
          <a:xfrm>
            <a:off x="1277875" y="1202225"/>
            <a:ext cx="15121500" cy="7222200"/>
          </a:xfrm>
          <a:prstGeom prst="rect">
            <a:avLst/>
          </a:prstGeom>
          <a:noFill/>
          <a:ln>
            <a:noFill/>
          </a:ln>
        </p:spPr>
        <p:txBody>
          <a:bodyPr anchorCtr="0" anchor="t" bIns="91425" lIns="91425" spcFirstLastPara="1" rIns="91425" wrap="square" tIns="91425">
            <a:spAutoFit/>
          </a:bodyPr>
          <a:lstStyle/>
          <a:p>
            <a:pPr indent="-457200" lvl="0" marL="457200" rtl="0" algn="l">
              <a:lnSpc>
                <a:spcPct val="130000"/>
              </a:lnSpc>
              <a:spcBef>
                <a:spcPts val="0"/>
              </a:spcBef>
              <a:spcAft>
                <a:spcPts val="0"/>
              </a:spcAft>
              <a:buClr>
                <a:schemeClr val="dk2"/>
              </a:buClr>
              <a:buSzPts val="3600"/>
              <a:buFont typeface="Arimo"/>
              <a:buChar char="●"/>
            </a:pPr>
            <a:r>
              <a:rPr b="1" lang="en-US" sz="3600">
                <a:solidFill>
                  <a:schemeClr val="dk2"/>
                </a:solidFill>
                <a:latin typeface="Arimo"/>
                <a:ea typeface="Arimo"/>
                <a:cs typeface="Arimo"/>
                <a:sym typeface="Arimo"/>
              </a:rPr>
              <a:t>Overview: </a:t>
            </a:r>
            <a:r>
              <a:rPr lang="en-US" sz="3600">
                <a:solidFill>
                  <a:schemeClr val="dk2"/>
                </a:solidFill>
                <a:latin typeface="Arimo"/>
                <a:ea typeface="Arimo"/>
                <a:cs typeface="Arimo"/>
                <a:sym typeface="Arimo"/>
              </a:rPr>
              <a:t>Pediatric lower respiratory tract infections (LRTIs) such as pneumonia and bronchitis are major health concerns. They are leading causes of illness and death in children worldwide.</a:t>
            </a:r>
            <a:endParaRPr sz="3600">
              <a:solidFill>
                <a:schemeClr val="dk2"/>
              </a:solidFill>
              <a:latin typeface="Arimo"/>
              <a:ea typeface="Arimo"/>
              <a:cs typeface="Arimo"/>
              <a:sym typeface="Arimo"/>
            </a:endParaRPr>
          </a:p>
          <a:p>
            <a:pPr indent="-457200" lvl="0" marL="457200" rtl="0" algn="l">
              <a:lnSpc>
                <a:spcPct val="130000"/>
              </a:lnSpc>
              <a:spcBef>
                <a:spcPts val="0"/>
              </a:spcBef>
              <a:spcAft>
                <a:spcPts val="0"/>
              </a:spcAft>
              <a:buClr>
                <a:schemeClr val="dk2"/>
              </a:buClr>
              <a:buSzPts val="3600"/>
              <a:buFont typeface="Arimo"/>
              <a:buChar char="●"/>
            </a:pPr>
            <a:r>
              <a:rPr b="1" lang="en-US" sz="3600">
                <a:solidFill>
                  <a:schemeClr val="dk2"/>
                </a:solidFill>
                <a:latin typeface="Arimo"/>
                <a:ea typeface="Arimo"/>
                <a:cs typeface="Arimo"/>
                <a:sym typeface="Arimo"/>
              </a:rPr>
              <a:t>Statistics:</a:t>
            </a:r>
            <a:r>
              <a:rPr lang="en-US" sz="3600">
                <a:solidFill>
                  <a:schemeClr val="dk2"/>
                </a:solidFill>
                <a:latin typeface="Arimo"/>
                <a:ea typeface="Arimo"/>
                <a:cs typeface="Arimo"/>
                <a:sym typeface="Arimo"/>
              </a:rPr>
              <a:t> LRTIs contribute to nearly 1.4 million deaths annually in children under five years old, with pneumonia being particularly deadly.</a:t>
            </a:r>
            <a:endParaRPr sz="3600">
              <a:solidFill>
                <a:schemeClr val="dk2"/>
              </a:solidFill>
              <a:latin typeface="Arimo"/>
              <a:ea typeface="Arimo"/>
              <a:cs typeface="Arimo"/>
              <a:sym typeface="Arimo"/>
            </a:endParaRPr>
          </a:p>
          <a:p>
            <a:pPr indent="-457200" lvl="0" marL="457200" rtl="0" algn="l">
              <a:lnSpc>
                <a:spcPct val="130000"/>
              </a:lnSpc>
              <a:spcBef>
                <a:spcPts val="0"/>
              </a:spcBef>
              <a:spcAft>
                <a:spcPts val="0"/>
              </a:spcAft>
              <a:buClr>
                <a:schemeClr val="dk2"/>
              </a:buClr>
              <a:buSzPts val="3600"/>
              <a:buFont typeface="Arimo"/>
              <a:buChar char="●"/>
            </a:pPr>
            <a:r>
              <a:rPr b="1" lang="en-US" sz="3600">
                <a:solidFill>
                  <a:schemeClr val="dk2"/>
                </a:solidFill>
                <a:latin typeface="Arimo"/>
                <a:ea typeface="Arimo"/>
                <a:cs typeface="Arimo"/>
                <a:sym typeface="Arimo"/>
              </a:rPr>
              <a:t>Common Pathogens: </a:t>
            </a:r>
            <a:r>
              <a:rPr lang="en-US" sz="3600">
                <a:solidFill>
                  <a:schemeClr val="dk2"/>
                </a:solidFill>
                <a:latin typeface="Arimo"/>
                <a:ea typeface="Arimo"/>
                <a:cs typeface="Arimo"/>
                <a:sym typeface="Arimo"/>
              </a:rPr>
              <a:t>Streptococcus pneumoniae, Haemophilus influenzae, Mycoplasma pneumoniae, respiratory syncytial virus (RSV), and various influenza viruses.</a:t>
            </a:r>
            <a:endParaRPr sz="3600">
              <a:solidFill>
                <a:schemeClr val="dk2"/>
              </a:solidFill>
              <a:latin typeface="Arimo"/>
              <a:ea typeface="Arimo"/>
              <a:cs typeface="Arimo"/>
              <a:sym typeface="Arimo"/>
            </a:endParaRPr>
          </a:p>
          <a:p>
            <a:pPr indent="-457200" lvl="0" marL="457200" rtl="0" algn="l">
              <a:lnSpc>
                <a:spcPct val="130000"/>
              </a:lnSpc>
              <a:spcBef>
                <a:spcPts val="0"/>
              </a:spcBef>
              <a:spcAft>
                <a:spcPts val="0"/>
              </a:spcAft>
              <a:buClr>
                <a:schemeClr val="dk2"/>
              </a:buClr>
              <a:buSzPts val="3600"/>
              <a:buFont typeface="Arimo"/>
              <a:buChar char="●"/>
            </a:pPr>
            <a:r>
              <a:rPr b="1" lang="en-US" sz="3600">
                <a:solidFill>
                  <a:schemeClr val="dk2"/>
                </a:solidFill>
                <a:latin typeface="Arimo"/>
                <a:ea typeface="Arimo"/>
                <a:cs typeface="Arimo"/>
                <a:sym typeface="Arimo"/>
              </a:rPr>
              <a:t>Significance: </a:t>
            </a:r>
            <a:r>
              <a:rPr lang="en-US" sz="3600">
                <a:solidFill>
                  <a:schemeClr val="dk2"/>
                </a:solidFill>
                <a:latin typeface="Arimo"/>
                <a:ea typeface="Arimo"/>
                <a:cs typeface="Arimo"/>
                <a:sym typeface="Arimo"/>
              </a:rPr>
              <a:t>Timely and effective management of LRTIs is crucial to prevent severe outcomes and complications.</a:t>
            </a:r>
            <a:endParaRPr sz="3600">
              <a:solidFill>
                <a:schemeClr val="dk2"/>
              </a:solidFill>
              <a:latin typeface="Arimo"/>
              <a:ea typeface="Arimo"/>
              <a:cs typeface="Arimo"/>
              <a:sym typeface="Arimo"/>
            </a:endParaRPr>
          </a:p>
        </p:txBody>
      </p:sp>
      <p:sp>
        <p:nvSpPr>
          <p:cNvPr id="115" name="Google Shape;115;p15"/>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23" name="Shape 123"/>
        <p:cNvGrpSpPr/>
        <p:nvPr/>
      </p:nvGrpSpPr>
      <p:grpSpPr>
        <a:xfrm>
          <a:off x="0" y="0"/>
          <a:ext cx="0" cy="0"/>
          <a:chOff x="0" y="0"/>
          <a:chExt cx="0" cy="0"/>
        </a:xfrm>
      </p:grpSpPr>
      <p:sp>
        <p:nvSpPr>
          <p:cNvPr id="124" name="Google Shape;124;p16"/>
          <p:cNvSpPr txBox="1"/>
          <p:nvPr/>
        </p:nvSpPr>
        <p:spPr>
          <a:xfrm>
            <a:off x="901850" y="-33462"/>
            <a:ext cx="15681000" cy="10620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n-US" sz="6900">
                <a:solidFill>
                  <a:srgbClr val="F37221"/>
                </a:solidFill>
                <a:latin typeface="Alice"/>
                <a:ea typeface="Alice"/>
                <a:cs typeface="Alice"/>
                <a:sym typeface="Alice"/>
              </a:rPr>
              <a:t>Pathophysiology of LRTIs</a:t>
            </a:r>
            <a:endParaRPr b="1" sz="6900">
              <a:solidFill>
                <a:srgbClr val="F37221"/>
              </a:solidFill>
              <a:latin typeface="Alice"/>
              <a:ea typeface="Alice"/>
              <a:cs typeface="Alice"/>
              <a:sym typeface="Alice"/>
            </a:endParaRPr>
          </a:p>
        </p:txBody>
      </p:sp>
      <p:sp>
        <p:nvSpPr>
          <p:cNvPr id="125" name="Google Shape;125;p16"/>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126" name="Google Shape;126;p16"/>
          <p:cNvSpPr txBox="1"/>
          <p:nvPr/>
        </p:nvSpPr>
        <p:spPr>
          <a:xfrm>
            <a:off x="1110200" y="1028550"/>
            <a:ext cx="15472500" cy="7788600"/>
          </a:xfrm>
          <a:prstGeom prst="rect">
            <a:avLst/>
          </a:prstGeom>
          <a:noFill/>
          <a:ln>
            <a:noFill/>
          </a:ln>
        </p:spPr>
        <p:txBody>
          <a:bodyPr anchorCtr="0" anchor="t" bIns="91425" lIns="91425" spcFirstLastPara="1" rIns="91425" wrap="square" tIns="91425">
            <a:spAutoFit/>
          </a:bodyPr>
          <a:lstStyle/>
          <a:p>
            <a:pPr indent="-469900" lvl="0" marL="457200" rtl="0" algn="l">
              <a:lnSpc>
                <a:spcPct val="150000"/>
              </a:lnSpc>
              <a:spcBef>
                <a:spcPts val="0"/>
              </a:spcBef>
              <a:spcAft>
                <a:spcPts val="0"/>
              </a:spcAft>
              <a:buClr>
                <a:schemeClr val="dk2"/>
              </a:buClr>
              <a:buSzPts val="3800"/>
              <a:buFont typeface="Arimo"/>
              <a:buChar char="●"/>
            </a:pPr>
            <a:r>
              <a:rPr b="1" lang="en-US" sz="3800">
                <a:solidFill>
                  <a:schemeClr val="dk2"/>
                </a:solidFill>
                <a:latin typeface="Arimo"/>
                <a:ea typeface="Arimo"/>
                <a:cs typeface="Arimo"/>
                <a:sym typeface="Arimo"/>
              </a:rPr>
              <a:t>Infection Mechanism:</a:t>
            </a:r>
            <a:r>
              <a:rPr lang="en-US" sz="3800">
                <a:solidFill>
                  <a:schemeClr val="dk2"/>
                </a:solidFill>
                <a:latin typeface="Arimo"/>
                <a:ea typeface="Arimo"/>
                <a:cs typeface="Arimo"/>
                <a:sym typeface="Arimo"/>
              </a:rPr>
              <a:t> Pathogens enter the lower respiratory tract, bypassing upper respiratory defenses. They cause inflammation in the bronchi, bronchioles, and alveoli.</a:t>
            </a:r>
            <a:endParaRPr sz="3800">
              <a:solidFill>
                <a:schemeClr val="dk2"/>
              </a:solidFill>
              <a:latin typeface="Arimo"/>
              <a:ea typeface="Arimo"/>
              <a:cs typeface="Arimo"/>
              <a:sym typeface="Arimo"/>
            </a:endParaRPr>
          </a:p>
          <a:p>
            <a:pPr indent="-469900" lvl="0" marL="457200" rtl="0" algn="l">
              <a:lnSpc>
                <a:spcPct val="150000"/>
              </a:lnSpc>
              <a:spcBef>
                <a:spcPts val="0"/>
              </a:spcBef>
              <a:spcAft>
                <a:spcPts val="0"/>
              </a:spcAft>
              <a:buClr>
                <a:schemeClr val="dk2"/>
              </a:buClr>
              <a:buSzPts val="3800"/>
              <a:buFont typeface="Arimo"/>
              <a:buChar char="●"/>
            </a:pPr>
            <a:r>
              <a:rPr b="1" lang="en-US" sz="3800">
                <a:solidFill>
                  <a:schemeClr val="dk2"/>
                </a:solidFill>
                <a:latin typeface="Arimo"/>
                <a:ea typeface="Arimo"/>
                <a:cs typeface="Arimo"/>
                <a:sym typeface="Arimo"/>
              </a:rPr>
              <a:t>Immune Response:</a:t>
            </a:r>
            <a:r>
              <a:rPr lang="en-US" sz="3800">
                <a:solidFill>
                  <a:schemeClr val="dk2"/>
                </a:solidFill>
                <a:latin typeface="Arimo"/>
                <a:ea typeface="Arimo"/>
                <a:cs typeface="Arimo"/>
                <a:sym typeface="Arimo"/>
              </a:rPr>
              <a:t> The body’s immune response includes the production of inflammatory mediators, recruitment of immune cells, and increased mucus production, leading to symptoms like cough, fever, and difficulty breathing.</a:t>
            </a:r>
            <a:endParaRPr sz="3800">
              <a:solidFill>
                <a:schemeClr val="dk2"/>
              </a:solidFill>
              <a:latin typeface="Arimo"/>
              <a:ea typeface="Arimo"/>
              <a:cs typeface="Arimo"/>
              <a:sym typeface="Arimo"/>
            </a:endParaRPr>
          </a:p>
          <a:p>
            <a:pPr indent="-469900" lvl="0" marL="457200" rtl="0" algn="l">
              <a:lnSpc>
                <a:spcPct val="150000"/>
              </a:lnSpc>
              <a:spcBef>
                <a:spcPts val="0"/>
              </a:spcBef>
              <a:spcAft>
                <a:spcPts val="0"/>
              </a:spcAft>
              <a:buClr>
                <a:schemeClr val="dk2"/>
              </a:buClr>
              <a:buSzPts val="3800"/>
              <a:buFont typeface="Arimo"/>
              <a:buChar char="●"/>
            </a:pPr>
            <a:r>
              <a:rPr b="1" lang="en-US" sz="3800">
                <a:solidFill>
                  <a:schemeClr val="dk2"/>
                </a:solidFill>
                <a:latin typeface="Arimo"/>
                <a:ea typeface="Arimo"/>
                <a:cs typeface="Arimo"/>
                <a:sym typeface="Arimo"/>
              </a:rPr>
              <a:t>Complications: </a:t>
            </a:r>
            <a:r>
              <a:rPr lang="en-US" sz="3800">
                <a:solidFill>
                  <a:schemeClr val="dk2"/>
                </a:solidFill>
                <a:latin typeface="Arimo"/>
                <a:ea typeface="Arimo"/>
                <a:cs typeface="Arimo"/>
                <a:sym typeface="Arimo"/>
              </a:rPr>
              <a:t>Severe cases can lead to pleural effusion, lung abscess, sepsis, and respiratory failure.</a:t>
            </a:r>
            <a:endParaRPr sz="3800">
              <a:solidFill>
                <a:schemeClr val="dk2"/>
              </a:solidFill>
              <a:latin typeface="Arimo"/>
              <a:ea typeface="Arimo"/>
              <a:cs typeface="Arimo"/>
              <a:sym typeface="Arimo"/>
            </a:endParaRPr>
          </a:p>
        </p:txBody>
      </p:sp>
      <p:sp>
        <p:nvSpPr>
          <p:cNvPr id="127" name="Google Shape;127;p16"/>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35" name="Shape 135"/>
        <p:cNvGrpSpPr/>
        <p:nvPr/>
      </p:nvGrpSpPr>
      <p:grpSpPr>
        <a:xfrm>
          <a:off x="0" y="0"/>
          <a:ext cx="0" cy="0"/>
          <a:chOff x="0" y="0"/>
          <a:chExt cx="0" cy="0"/>
        </a:xfrm>
      </p:grpSpPr>
      <p:sp>
        <p:nvSpPr>
          <p:cNvPr id="136" name="Google Shape;136;p17"/>
          <p:cNvSpPr txBox="1"/>
          <p:nvPr/>
        </p:nvSpPr>
        <p:spPr>
          <a:xfrm>
            <a:off x="901825" y="0"/>
            <a:ext cx="15681000" cy="1062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SzPts val="1100"/>
              <a:buNone/>
            </a:pPr>
            <a:r>
              <a:rPr b="1" lang="en-US" sz="6900">
                <a:solidFill>
                  <a:srgbClr val="F37221"/>
                </a:solidFill>
                <a:latin typeface="Alice"/>
                <a:ea typeface="Alice"/>
                <a:cs typeface="Alice"/>
                <a:sym typeface="Alice"/>
              </a:rPr>
              <a:t>Diagnosis of LRTIs</a:t>
            </a:r>
            <a:endParaRPr b="1" sz="6900">
              <a:solidFill>
                <a:srgbClr val="F37221"/>
              </a:solidFill>
              <a:latin typeface="Alice"/>
              <a:ea typeface="Alice"/>
              <a:cs typeface="Alice"/>
              <a:sym typeface="Alice"/>
            </a:endParaRPr>
          </a:p>
        </p:txBody>
      </p:sp>
      <p:sp>
        <p:nvSpPr>
          <p:cNvPr id="137" name="Google Shape;137;p17"/>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138" name="Google Shape;138;p17"/>
          <p:cNvSpPr txBox="1"/>
          <p:nvPr/>
        </p:nvSpPr>
        <p:spPr>
          <a:xfrm>
            <a:off x="901825" y="829866"/>
            <a:ext cx="15497700" cy="7988700"/>
          </a:xfrm>
          <a:prstGeom prst="rect">
            <a:avLst/>
          </a:prstGeom>
          <a:noFill/>
          <a:ln>
            <a:noFill/>
          </a:ln>
        </p:spPr>
        <p:txBody>
          <a:bodyPr anchorCtr="0" anchor="t" bIns="91425" lIns="91425" spcFirstLastPara="1" rIns="91425" wrap="square" tIns="91425">
            <a:spAutoFit/>
          </a:bodyPr>
          <a:lstStyle/>
          <a:p>
            <a:pPr indent="-476250" lvl="0" marL="457200" rtl="0" algn="l">
              <a:lnSpc>
                <a:spcPct val="150000"/>
              </a:lnSpc>
              <a:spcBef>
                <a:spcPts val="0"/>
              </a:spcBef>
              <a:spcAft>
                <a:spcPts val="0"/>
              </a:spcAft>
              <a:buClr>
                <a:schemeClr val="dk2"/>
              </a:buClr>
              <a:buSzPts val="3900"/>
              <a:buFont typeface="Arimo"/>
              <a:buChar char="●"/>
            </a:pPr>
            <a:r>
              <a:rPr b="1" lang="en-US" sz="3900">
                <a:solidFill>
                  <a:schemeClr val="dk2"/>
                </a:solidFill>
                <a:latin typeface="Arimo"/>
                <a:ea typeface="Arimo"/>
                <a:cs typeface="Arimo"/>
                <a:sym typeface="Arimo"/>
              </a:rPr>
              <a:t>Clinical Evaluation: </a:t>
            </a:r>
            <a:r>
              <a:rPr lang="en-US" sz="3900">
                <a:solidFill>
                  <a:schemeClr val="dk2"/>
                </a:solidFill>
                <a:latin typeface="Arimo"/>
                <a:ea typeface="Arimo"/>
                <a:cs typeface="Arimo"/>
                <a:sym typeface="Arimo"/>
              </a:rPr>
              <a:t>Includes medical history, physical examination (auscultation for abnormal lung sounds), and assessment of symptoms (cough, fever, tachypnea).</a:t>
            </a:r>
            <a:endParaRPr sz="3900">
              <a:solidFill>
                <a:schemeClr val="dk2"/>
              </a:solidFill>
              <a:latin typeface="Arimo"/>
              <a:ea typeface="Arimo"/>
              <a:cs typeface="Arimo"/>
              <a:sym typeface="Arimo"/>
            </a:endParaRPr>
          </a:p>
          <a:p>
            <a:pPr indent="-476250" lvl="0" marL="457200" rtl="0" algn="l">
              <a:lnSpc>
                <a:spcPct val="150000"/>
              </a:lnSpc>
              <a:spcBef>
                <a:spcPts val="0"/>
              </a:spcBef>
              <a:spcAft>
                <a:spcPts val="0"/>
              </a:spcAft>
              <a:buClr>
                <a:schemeClr val="dk2"/>
              </a:buClr>
              <a:buSzPts val="3900"/>
              <a:buFont typeface="Arimo"/>
              <a:buChar char="●"/>
            </a:pPr>
            <a:r>
              <a:rPr b="1" lang="en-US" sz="3900">
                <a:solidFill>
                  <a:schemeClr val="dk2"/>
                </a:solidFill>
                <a:latin typeface="Arimo"/>
                <a:ea typeface="Arimo"/>
                <a:cs typeface="Arimo"/>
                <a:sym typeface="Arimo"/>
              </a:rPr>
              <a:t>Laboratory Tests: </a:t>
            </a:r>
            <a:r>
              <a:rPr lang="en-US" sz="3900">
                <a:solidFill>
                  <a:schemeClr val="dk2"/>
                </a:solidFill>
                <a:latin typeface="Arimo"/>
                <a:ea typeface="Arimo"/>
                <a:cs typeface="Arimo"/>
                <a:sym typeface="Arimo"/>
              </a:rPr>
              <a:t>Complete blood count (CBC), blood cultures, sputum cultures, and polymerase chain reaction (PCR) tests for specific pathogens.</a:t>
            </a:r>
            <a:endParaRPr sz="3900">
              <a:solidFill>
                <a:schemeClr val="dk2"/>
              </a:solidFill>
              <a:latin typeface="Arimo"/>
              <a:ea typeface="Arimo"/>
              <a:cs typeface="Arimo"/>
              <a:sym typeface="Arimo"/>
            </a:endParaRPr>
          </a:p>
          <a:p>
            <a:pPr indent="-476250" lvl="0" marL="457200" rtl="0" algn="l">
              <a:lnSpc>
                <a:spcPct val="150000"/>
              </a:lnSpc>
              <a:spcBef>
                <a:spcPts val="0"/>
              </a:spcBef>
              <a:spcAft>
                <a:spcPts val="0"/>
              </a:spcAft>
              <a:buClr>
                <a:schemeClr val="dk2"/>
              </a:buClr>
              <a:buSzPts val="3900"/>
              <a:buFont typeface="Arimo"/>
              <a:buChar char="●"/>
            </a:pPr>
            <a:r>
              <a:rPr b="1" lang="en-US" sz="3900">
                <a:solidFill>
                  <a:schemeClr val="dk2"/>
                </a:solidFill>
                <a:latin typeface="Arimo"/>
                <a:ea typeface="Arimo"/>
                <a:cs typeface="Arimo"/>
                <a:sym typeface="Arimo"/>
              </a:rPr>
              <a:t>Imaging: </a:t>
            </a:r>
            <a:r>
              <a:rPr lang="en-US" sz="3900">
                <a:solidFill>
                  <a:schemeClr val="dk2"/>
                </a:solidFill>
                <a:latin typeface="Arimo"/>
                <a:ea typeface="Arimo"/>
                <a:cs typeface="Arimo"/>
                <a:sym typeface="Arimo"/>
              </a:rPr>
              <a:t>Chest X-rays to detect consolidation, pleural effusion, and other abnormalities. CT scans may be used in complicated cases.</a:t>
            </a:r>
            <a:endParaRPr sz="3900">
              <a:solidFill>
                <a:schemeClr val="dk2"/>
              </a:solidFill>
              <a:latin typeface="Arimo"/>
              <a:ea typeface="Arimo"/>
              <a:cs typeface="Arimo"/>
              <a:sym typeface="Arimo"/>
            </a:endParaRPr>
          </a:p>
        </p:txBody>
      </p:sp>
      <p:sp>
        <p:nvSpPr>
          <p:cNvPr id="139" name="Google Shape;139;p17"/>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47" name="Shape 147"/>
        <p:cNvGrpSpPr/>
        <p:nvPr/>
      </p:nvGrpSpPr>
      <p:grpSpPr>
        <a:xfrm>
          <a:off x="0" y="0"/>
          <a:ext cx="0" cy="0"/>
          <a:chOff x="0" y="0"/>
          <a:chExt cx="0" cy="0"/>
        </a:xfrm>
      </p:grpSpPr>
      <p:sp>
        <p:nvSpPr>
          <p:cNvPr id="148" name="Google Shape;148;p18"/>
          <p:cNvSpPr txBox="1"/>
          <p:nvPr/>
        </p:nvSpPr>
        <p:spPr>
          <a:xfrm>
            <a:off x="1071650" y="0"/>
            <a:ext cx="15681000" cy="10620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n-US" sz="6900">
                <a:solidFill>
                  <a:srgbClr val="F37221"/>
                </a:solidFill>
                <a:latin typeface="Alice"/>
                <a:ea typeface="Alice"/>
                <a:cs typeface="Alice"/>
                <a:sym typeface="Alice"/>
              </a:rPr>
              <a:t>Role of Antibiotics in LRTIs</a:t>
            </a:r>
            <a:endParaRPr b="1" sz="6900">
              <a:solidFill>
                <a:srgbClr val="F37221"/>
              </a:solidFill>
              <a:latin typeface="Alice"/>
              <a:ea typeface="Alice"/>
              <a:cs typeface="Alice"/>
              <a:sym typeface="Alice"/>
            </a:endParaRPr>
          </a:p>
        </p:txBody>
      </p:sp>
      <p:sp>
        <p:nvSpPr>
          <p:cNvPr id="149" name="Google Shape;149;p18"/>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150" name="Google Shape;150;p18"/>
          <p:cNvSpPr txBox="1"/>
          <p:nvPr/>
        </p:nvSpPr>
        <p:spPr>
          <a:xfrm>
            <a:off x="562250" y="1058100"/>
            <a:ext cx="16020600" cy="7789500"/>
          </a:xfrm>
          <a:prstGeom prst="rect">
            <a:avLst/>
          </a:prstGeom>
          <a:noFill/>
          <a:ln>
            <a:noFill/>
          </a:ln>
        </p:spPr>
        <p:txBody>
          <a:bodyPr anchorCtr="0" anchor="t" bIns="91425" lIns="91425" spcFirstLastPara="1" rIns="91425" wrap="square" tIns="91425">
            <a:noAutofit/>
          </a:bodyPr>
          <a:lstStyle/>
          <a:p>
            <a:pPr indent="-476250" lvl="0" marL="457200" rtl="0" algn="l">
              <a:lnSpc>
                <a:spcPct val="150000"/>
              </a:lnSpc>
              <a:spcBef>
                <a:spcPts val="0"/>
              </a:spcBef>
              <a:spcAft>
                <a:spcPts val="0"/>
              </a:spcAft>
              <a:buClr>
                <a:schemeClr val="dk2"/>
              </a:buClr>
              <a:buSzPts val="3900"/>
              <a:buFont typeface="Arimo"/>
              <a:buChar char="●"/>
            </a:pPr>
            <a:r>
              <a:rPr b="1" lang="en-US" sz="3900">
                <a:solidFill>
                  <a:schemeClr val="dk2"/>
                </a:solidFill>
                <a:latin typeface="Arimo"/>
                <a:ea typeface="Arimo"/>
                <a:cs typeface="Arimo"/>
                <a:sym typeface="Arimo"/>
              </a:rPr>
              <a:t>Indications</a:t>
            </a:r>
            <a:r>
              <a:rPr lang="en-US" sz="3900">
                <a:solidFill>
                  <a:schemeClr val="dk2"/>
                </a:solidFill>
                <a:latin typeface="Arimo"/>
                <a:ea typeface="Arimo"/>
                <a:cs typeface="Arimo"/>
                <a:sym typeface="Arimo"/>
              </a:rPr>
              <a:t>: Antibiotics are prescribed for bacterial LRTIs but not for viral infections unless there is a secondary bacterial infection.</a:t>
            </a:r>
            <a:endParaRPr sz="3900">
              <a:solidFill>
                <a:schemeClr val="dk2"/>
              </a:solidFill>
              <a:latin typeface="Arimo"/>
              <a:ea typeface="Arimo"/>
              <a:cs typeface="Arimo"/>
              <a:sym typeface="Arimo"/>
            </a:endParaRPr>
          </a:p>
          <a:p>
            <a:pPr indent="-476250" lvl="0" marL="457200" rtl="0" algn="l">
              <a:lnSpc>
                <a:spcPct val="150000"/>
              </a:lnSpc>
              <a:spcBef>
                <a:spcPts val="0"/>
              </a:spcBef>
              <a:spcAft>
                <a:spcPts val="0"/>
              </a:spcAft>
              <a:buClr>
                <a:schemeClr val="dk2"/>
              </a:buClr>
              <a:buSzPts val="3900"/>
              <a:buFont typeface="Arimo"/>
              <a:buChar char="●"/>
            </a:pPr>
            <a:r>
              <a:rPr lang="en-US" sz="3900">
                <a:solidFill>
                  <a:schemeClr val="dk2"/>
                </a:solidFill>
                <a:latin typeface="Arimo"/>
                <a:ea typeface="Arimo"/>
                <a:cs typeface="Arimo"/>
                <a:sym typeface="Arimo"/>
              </a:rPr>
              <a:t>IV dose of amoxicillin-clavulanate-</a:t>
            </a:r>
            <a:endParaRPr sz="3900">
              <a:solidFill>
                <a:schemeClr val="dk2"/>
              </a:solidFill>
              <a:latin typeface="Arimo"/>
              <a:ea typeface="Arimo"/>
              <a:cs typeface="Arimo"/>
              <a:sym typeface="Arimo"/>
            </a:endParaRPr>
          </a:p>
          <a:p>
            <a:pPr indent="0" lvl="0" marL="0" rtl="0" algn="l">
              <a:lnSpc>
                <a:spcPct val="150000"/>
              </a:lnSpc>
              <a:spcBef>
                <a:spcPts val="0"/>
              </a:spcBef>
              <a:spcAft>
                <a:spcPts val="0"/>
              </a:spcAft>
              <a:buNone/>
            </a:pPr>
            <a:r>
              <a:rPr lang="en-US" sz="3900">
                <a:solidFill>
                  <a:schemeClr val="dk2"/>
                </a:solidFill>
                <a:latin typeface="Arimo"/>
                <a:ea typeface="Arimo"/>
                <a:cs typeface="Arimo"/>
                <a:sym typeface="Arimo"/>
              </a:rPr>
              <a:t>&lt;3 months:25 mg/kg/day of amox;6.25 mg/kg/day of clav for every 12 hr</a:t>
            </a:r>
            <a:endParaRPr sz="3900">
              <a:solidFill>
                <a:schemeClr val="dk2"/>
              </a:solidFill>
              <a:latin typeface="Arimo"/>
              <a:ea typeface="Arimo"/>
              <a:cs typeface="Arimo"/>
              <a:sym typeface="Arimo"/>
            </a:endParaRPr>
          </a:p>
          <a:p>
            <a:pPr indent="0" lvl="0" marL="0" rtl="0" algn="l">
              <a:lnSpc>
                <a:spcPct val="150000"/>
              </a:lnSpc>
              <a:spcBef>
                <a:spcPts val="0"/>
              </a:spcBef>
              <a:spcAft>
                <a:spcPts val="0"/>
              </a:spcAft>
              <a:buNone/>
            </a:pPr>
            <a:r>
              <a:rPr lang="en-US" sz="3900">
                <a:solidFill>
                  <a:schemeClr val="dk2"/>
                </a:solidFill>
                <a:latin typeface="Arimo"/>
                <a:ea typeface="Arimo"/>
                <a:cs typeface="Arimo"/>
                <a:sym typeface="Arimo"/>
              </a:rPr>
              <a:t>3 months to 12 years:45-90 mg/kg/day amox; 11.25-22.5 mg/kg/day.</a:t>
            </a:r>
            <a:endParaRPr sz="3900">
              <a:solidFill>
                <a:schemeClr val="dk2"/>
              </a:solidFill>
              <a:latin typeface="Arimo"/>
              <a:ea typeface="Arimo"/>
              <a:cs typeface="Arimo"/>
              <a:sym typeface="Arimo"/>
            </a:endParaRPr>
          </a:p>
          <a:p>
            <a:pPr indent="0" lvl="0" marL="0" rtl="0" algn="l">
              <a:lnSpc>
                <a:spcPct val="150000"/>
              </a:lnSpc>
              <a:spcBef>
                <a:spcPts val="0"/>
              </a:spcBef>
              <a:spcAft>
                <a:spcPts val="0"/>
              </a:spcAft>
              <a:buNone/>
            </a:pPr>
            <a:r>
              <a:rPr lang="en-US" sz="3900">
                <a:solidFill>
                  <a:schemeClr val="dk2"/>
                </a:solidFill>
                <a:latin typeface="Arimo"/>
                <a:ea typeface="Arimo"/>
                <a:cs typeface="Arimo"/>
                <a:sym typeface="Arimo"/>
              </a:rPr>
              <a:t>&gt;12 years(adolescent):1000 mg 3 times/day amox;250 mg 3 times/day.</a:t>
            </a:r>
            <a:endParaRPr sz="3900">
              <a:solidFill>
                <a:schemeClr val="dk2"/>
              </a:solidFill>
              <a:latin typeface="Arimo"/>
              <a:ea typeface="Arimo"/>
              <a:cs typeface="Arimo"/>
              <a:sym typeface="Arimo"/>
            </a:endParaRPr>
          </a:p>
          <a:p>
            <a:pPr indent="0" lvl="0" marL="0" rtl="0" algn="l">
              <a:lnSpc>
                <a:spcPct val="150000"/>
              </a:lnSpc>
              <a:spcBef>
                <a:spcPts val="0"/>
              </a:spcBef>
              <a:spcAft>
                <a:spcPts val="0"/>
              </a:spcAft>
              <a:buNone/>
            </a:pPr>
            <a:r>
              <a:rPr lang="en-US" sz="3900">
                <a:solidFill>
                  <a:schemeClr val="dk2"/>
                </a:solidFill>
                <a:latin typeface="Arimo"/>
                <a:ea typeface="Arimo"/>
                <a:cs typeface="Arimo"/>
                <a:sym typeface="Arimo"/>
              </a:rPr>
              <a:t>Indications include urinary tract infections, sinusitis, acute otitis media, soft tissue infections like cellulitis And animal bites.</a:t>
            </a:r>
            <a:endParaRPr sz="3900">
              <a:solidFill>
                <a:schemeClr val="dk2"/>
              </a:solidFill>
              <a:latin typeface="Arimo"/>
              <a:ea typeface="Arimo"/>
              <a:cs typeface="Arimo"/>
              <a:sym typeface="Arimo"/>
            </a:endParaRPr>
          </a:p>
          <a:p>
            <a:pPr indent="0" lvl="0" marL="457200" rtl="0" algn="l">
              <a:lnSpc>
                <a:spcPct val="150000"/>
              </a:lnSpc>
              <a:spcBef>
                <a:spcPts val="0"/>
              </a:spcBef>
              <a:spcAft>
                <a:spcPts val="0"/>
              </a:spcAft>
              <a:buNone/>
            </a:pPr>
            <a:r>
              <a:t/>
            </a:r>
            <a:endParaRPr sz="3900">
              <a:solidFill>
                <a:schemeClr val="dk2"/>
              </a:solidFill>
              <a:latin typeface="Arimo"/>
              <a:ea typeface="Arimo"/>
              <a:cs typeface="Arimo"/>
              <a:sym typeface="Arimo"/>
            </a:endParaRPr>
          </a:p>
        </p:txBody>
      </p:sp>
      <p:sp>
        <p:nvSpPr>
          <p:cNvPr id="151" name="Google Shape;151;p18"/>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ctrTitle"/>
          </p:nvPr>
        </p:nvSpPr>
        <p:spPr>
          <a:xfrm>
            <a:off x="685800" y="152388"/>
            <a:ext cx="165513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sz="6900">
                <a:solidFill>
                  <a:srgbClr val="F37221"/>
                </a:solidFill>
                <a:latin typeface="Alice"/>
                <a:ea typeface="Alice"/>
                <a:cs typeface="Alice"/>
                <a:sym typeface="Alice"/>
              </a:rPr>
              <a:t>Antibiotics for LRTIs </a:t>
            </a:r>
            <a:endParaRPr/>
          </a:p>
        </p:txBody>
      </p:sp>
      <p:sp>
        <p:nvSpPr>
          <p:cNvPr id="158" name="Google Shape;158;p19"/>
          <p:cNvSpPr txBox="1"/>
          <p:nvPr>
            <p:ph idx="1" type="subTitle"/>
          </p:nvPr>
        </p:nvSpPr>
        <p:spPr>
          <a:xfrm>
            <a:off x="576150" y="1657225"/>
            <a:ext cx="17135700" cy="8265300"/>
          </a:xfrm>
          <a:prstGeom prst="rect">
            <a:avLst/>
          </a:prstGeom>
        </p:spPr>
        <p:txBody>
          <a:bodyPr anchorCtr="0" anchor="t" bIns="45700" lIns="91425" spcFirstLastPara="1" rIns="91425" wrap="square" tIns="45700">
            <a:normAutofit lnSpcReduction="20000"/>
          </a:bodyPr>
          <a:lstStyle/>
          <a:p>
            <a:pPr indent="0" lvl="0" marL="0" rtl="0" algn="l">
              <a:lnSpc>
                <a:spcPct val="150000"/>
              </a:lnSpc>
              <a:spcBef>
                <a:spcPts val="0"/>
              </a:spcBef>
              <a:spcAft>
                <a:spcPts val="0"/>
              </a:spcAft>
              <a:buNone/>
            </a:pPr>
            <a:r>
              <a:rPr b="1" lang="en-US" sz="3900">
                <a:solidFill>
                  <a:schemeClr val="dk2"/>
                </a:solidFill>
                <a:latin typeface="Arimo"/>
                <a:ea typeface="Arimo"/>
                <a:cs typeface="Arimo"/>
                <a:sym typeface="Arimo"/>
              </a:rPr>
              <a:t>Indications</a:t>
            </a:r>
            <a:r>
              <a:rPr b="1" lang="en-US" sz="4000">
                <a:solidFill>
                  <a:schemeClr val="dk2"/>
                </a:solidFill>
                <a:latin typeface="Arimo"/>
                <a:ea typeface="Arimo"/>
                <a:cs typeface="Arimo"/>
                <a:sym typeface="Arimo"/>
              </a:rPr>
              <a:t> for parenteral use of antibiotics:</a:t>
            </a:r>
            <a:endParaRPr b="1" sz="4000">
              <a:solidFill>
                <a:schemeClr val="dk2"/>
              </a:solidFill>
              <a:latin typeface="Arimo"/>
              <a:ea typeface="Arimo"/>
              <a:cs typeface="Arimo"/>
              <a:sym typeface="Arimo"/>
            </a:endParaRPr>
          </a:p>
          <a:p>
            <a:pPr indent="-482600" lvl="0" marL="457200" rtl="0" algn="l">
              <a:lnSpc>
                <a:spcPct val="150000"/>
              </a:lnSpc>
              <a:spcBef>
                <a:spcPts val="0"/>
              </a:spcBef>
              <a:spcAft>
                <a:spcPts val="0"/>
              </a:spcAft>
              <a:buClr>
                <a:schemeClr val="dk2"/>
              </a:buClr>
              <a:buSzPts val="4000"/>
              <a:buFont typeface="Arimo"/>
              <a:buChar char="●"/>
            </a:pPr>
            <a:r>
              <a:rPr lang="en-US" sz="4000">
                <a:solidFill>
                  <a:schemeClr val="dk2"/>
                </a:solidFill>
                <a:latin typeface="Arimo"/>
                <a:ea typeface="Arimo"/>
                <a:cs typeface="Arimo"/>
                <a:sym typeface="Arimo"/>
              </a:rPr>
              <a:t>For Community acquired pneumonia-</a:t>
            </a:r>
            <a:endParaRPr sz="4000">
              <a:solidFill>
                <a:schemeClr val="dk2"/>
              </a:solidFill>
              <a:latin typeface="Arimo"/>
              <a:ea typeface="Arimo"/>
              <a:cs typeface="Arimo"/>
              <a:sym typeface="Arimo"/>
            </a:endParaRPr>
          </a:p>
          <a:p>
            <a:pPr indent="-482600" lvl="1" marL="914400" rtl="0" algn="l">
              <a:lnSpc>
                <a:spcPct val="150000"/>
              </a:lnSpc>
              <a:spcBef>
                <a:spcPts val="0"/>
              </a:spcBef>
              <a:spcAft>
                <a:spcPts val="0"/>
              </a:spcAft>
              <a:buClr>
                <a:schemeClr val="dk2"/>
              </a:buClr>
              <a:buSzPts val="4000"/>
              <a:buFont typeface="Arimo"/>
              <a:buChar char="○"/>
            </a:pPr>
            <a:r>
              <a:rPr b="1" lang="en-US" sz="4000">
                <a:solidFill>
                  <a:schemeClr val="dk2"/>
                </a:solidFill>
                <a:latin typeface="Arimo"/>
                <a:ea typeface="Arimo"/>
                <a:cs typeface="Arimo"/>
                <a:sym typeface="Arimo"/>
              </a:rPr>
              <a:t>Ceftriaxone</a:t>
            </a:r>
            <a:r>
              <a:rPr lang="en-US" sz="4000">
                <a:solidFill>
                  <a:schemeClr val="dk2"/>
                </a:solidFill>
                <a:latin typeface="Arimo"/>
                <a:ea typeface="Arimo"/>
                <a:cs typeface="Arimo"/>
                <a:sym typeface="Arimo"/>
              </a:rPr>
              <a:t>(3rd gen cephalosporin) 500-100 mg/kg/day IV in 1-2 doses For 5-10 days; </a:t>
            </a:r>
            <a:endParaRPr sz="4000">
              <a:solidFill>
                <a:schemeClr val="dk2"/>
              </a:solidFill>
              <a:latin typeface="Arimo"/>
              <a:ea typeface="Arimo"/>
              <a:cs typeface="Arimo"/>
              <a:sym typeface="Arimo"/>
            </a:endParaRPr>
          </a:p>
          <a:p>
            <a:pPr indent="-482600" lvl="1" marL="914400" rtl="0" algn="l">
              <a:lnSpc>
                <a:spcPct val="150000"/>
              </a:lnSpc>
              <a:spcBef>
                <a:spcPts val="0"/>
              </a:spcBef>
              <a:spcAft>
                <a:spcPts val="0"/>
              </a:spcAft>
              <a:buClr>
                <a:schemeClr val="dk2"/>
              </a:buClr>
              <a:buSzPts val="4000"/>
              <a:buFont typeface="Arimo"/>
              <a:buChar char="○"/>
            </a:pPr>
            <a:r>
              <a:rPr b="1" lang="en-US" sz="4000">
                <a:solidFill>
                  <a:schemeClr val="dk2"/>
                </a:solidFill>
                <a:latin typeface="Arimo"/>
                <a:ea typeface="Arimo"/>
                <a:cs typeface="Arimo"/>
                <a:sym typeface="Arimo"/>
              </a:rPr>
              <a:t>Vancomycin </a:t>
            </a:r>
            <a:r>
              <a:rPr lang="en-US" sz="4000">
                <a:solidFill>
                  <a:schemeClr val="dk2"/>
                </a:solidFill>
                <a:latin typeface="Arimo"/>
                <a:ea typeface="Arimo"/>
                <a:cs typeface="Arimo"/>
                <a:sym typeface="Arimo"/>
              </a:rPr>
              <a:t>40 mg/kg/day IVin 2 doses for 5-10 days.</a:t>
            </a:r>
            <a:endParaRPr sz="4000">
              <a:solidFill>
                <a:schemeClr val="dk2"/>
              </a:solidFill>
              <a:latin typeface="Arimo"/>
              <a:ea typeface="Arimo"/>
              <a:cs typeface="Arimo"/>
              <a:sym typeface="Arimo"/>
            </a:endParaRPr>
          </a:p>
          <a:p>
            <a:pPr indent="-482600" lvl="0" marL="457200" rtl="0" algn="l">
              <a:lnSpc>
                <a:spcPct val="150000"/>
              </a:lnSpc>
              <a:spcBef>
                <a:spcPts val="0"/>
              </a:spcBef>
              <a:spcAft>
                <a:spcPts val="0"/>
              </a:spcAft>
              <a:buClr>
                <a:schemeClr val="dk2"/>
              </a:buClr>
              <a:buSzPts val="4000"/>
              <a:buFont typeface="Arimo"/>
              <a:buChar char="●"/>
            </a:pPr>
            <a:r>
              <a:rPr lang="en-US" sz="4000">
                <a:solidFill>
                  <a:schemeClr val="dk2"/>
                </a:solidFill>
                <a:latin typeface="Arimo"/>
                <a:ea typeface="Arimo"/>
                <a:cs typeface="Arimo"/>
                <a:sym typeface="Arimo"/>
              </a:rPr>
              <a:t>Hospital-acquired pneumonia-</a:t>
            </a:r>
            <a:r>
              <a:rPr b="1" lang="en-US" sz="4000">
                <a:solidFill>
                  <a:schemeClr val="dk2"/>
                </a:solidFill>
                <a:latin typeface="Arimo"/>
                <a:ea typeface="Arimo"/>
                <a:cs typeface="Arimo"/>
                <a:sym typeface="Arimo"/>
              </a:rPr>
              <a:t>Piperacillin-Tazobactam</a:t>
            </a:r>
            <a:r>
              <a:rPr lang="en-US" sz="4000">
                <a:solidFill>
                  <a:schemeClr val="dk2"/>
                </a:solidFill>
                <a:latin typeface="Arimo"/>
                <a:ea typeface="Arimo"/>
                <a:cs typeface="Arimo"/>
                <a:sym typeface="Arimo"/>
              </a:rPr>
              <a:t>(beta lactam) 100 mg/kg/day IV in 3-4 doses for 7-14 days .</a:t>
            </a:r>
            <a:endParaRPr sz="4000">
              <a:solidFill>
                <a:schemeClr val="dk2"/>
              </a:solidFill>
              <a:latin typeface="Arimo"/>
              <a:ea typeface="Arimo"/>
              <a:cs typeface="Arimo"/>
              <a:sym typeface="Arimo"/>
            </a:endParaRPr>
          </a:p>
          <a:p>
            <a:pPr indent="-482600" lvl="0" marL="457200" rtl="0" algn="l">
              <a:lnSpc>
                <a:spcPct val="150000"/>
              </a:lnSpc>
              <a:spcBef>
                <a:spcPts val="0"/>
              </a:spcBef>
              <a:spcAft>
                <a:spcPts val="0"/>
              </a:spcAft>
              <a:buClr>
                <a:schemeClr val="dk2"/>
              </a:buClr>
              <a:buSzPts val="4000"/>
              <a:buFont typeface="Arimo"/>
              <a:buChar char="●"/>
            </a:pPr>
            <a:r>
              <a:rPr lang="en-US" sz="4000">
                <a:solidFill>
                  <a:schemeClr val="dk2"/>
                </a:solidFill>
                <a:latin typeface="Arimo"/>
                <a:ea typeface="Arimo"/>
                <a:cs typeface="Arimo"/>
                <a:sym typeface="Arimo"/>
              </a:rPr>
              <a:t>For Ventilator associated pneumonia, multi drug resistant pneumonia</a:t>
            </a:r>
            <a:endParaRPr sz="4000">
              <a:solidFill>
                <a:schemeClr val="dk2"/>
              </a:solidFill>
              <a:latin typeface="Arimo"/>
              <a:ea typeface="Arimo"/>
              <a:cs typeface="Arimo"/>
              <a:sym typeface="Arimo"/>
            </a:endParaRPr>
          </a:p>
          <a:p>
            <a:pPr indent="-482600" lvl="1" marL="914400" rtl="0" algn="l">
              <a:lnSpc>
                <a:spcPct val="150000"/>
              </a:lnSpc>
              <a:spcBef>
                <a:spcPts val="0"/>
              </a:spcBef>
              <a:spcAft>
                <a:spcPts val="0"/>
              </a:spcAft>
              <a:buClr>
                <a:schemeClr val="dk2"/>
              </a:buClr>
              <a:buSzPts val="4000"/>
              <a:buFont typeface="Arimo"/>
              <a:buChar char="○"/>
            </a:pPr>
            <a:r>
              <a:rPr b="1" lang="en-US" sz="4000">
                <a:solidFill>
                  <a:schemeClr val="dk2"/>
                </a:solidFill>
                <a:latin typeface="Arimo"/>
                <a:ea typeface="Arimo"/>
                <a:cs typeface="Arimo"/>
                <a:sym typeface="Arimo"/>
              </a:rPr>
              <a:t>Meropenem</a:t>
            </a:r>
            <a:r>
              <a:rPr lang="en-US" sz="4000">
                <a:solidFill>
                  <a:schemeClr val="dk2"/>
                </a:solidFill>
                <a:latin typeface="Arimo"/>
                <a:ea typeface="Arimo"/>
                <a:cs typeface="Arimo"/>
                <a:sym typeface="Arimo"/>
              </a:rPr>
              <a:t>(Carbapenem) 40 mg/kg/day IV in 3 doses for 7-14 days</a:t>
            </a:r>
            <a:endParaRPr sz="4000">
              <a:solidFill>
                <a:schemeClr val="dk2"/>
              </a:solidFill>
              <a:latin typeface="Arimo"/>
              <a:ea typeface="Arimo"/>
              <a:cs typeface="Arimo"/>
              <a:sym typeface="Arimo"/>
            </a:endParaRPr>
          </a:p>
          <a:p>
            <a:pPr indent="-482600" lvl="1" marL="914400" rtl="0" algn="l">
              <a:lnSpc>
                <a:spcPct val="150000"/>
              </a:lnSpc>
              <a:spcBef>
                <a:spcPts val="0"/>
              </a:spcBef>
              <a:spcAft>
                <a:spcPts val="0"/>
              </a:spcAft>
              <a:buClr>
                <a:schemeClr val="dk2"/>
              </a:buClr>
              <a:buSzPts val="4000"/>
              <a:buFont typeface="Arimo"/>
              <a:buChar char="○"/>
            </a:pPr>
            <a:r>
              <a:rPr b="1" lang="en-US" sz="4000">
                <a:solidFill>
                  <a:schemeClr val="dk2"/>
                </a:solidFill>
                <a:latin typeface="Arimo"/>
                <a:ea typeface="Arimo"/>
                <a:cs typeface="Arimo"/>
                <a:sym typeface="Arimo"/>
              </a:rPr>
              <a:t>Cefepime </a:t>
            </a:r>
            <a:r>
              <a:rPr lang="en-US" sz="4000">
                <a:solidFill>
                  <a:schemeClr val="dk2"/>
                </a:solidFill>
                <a:latin typeface="Arimo"/>
                <a:ea typeface="Arimo"/>
                <a:cs typeface="Arimo"/>
                <a:sym typeface="Arimo"/>
              </a:rPr>
              <a:t>50 mg/kg/day IV in 3 doses for 7-14 days.</a:t>
            </a:r>
            <a:endParaRPr sz="4000">
              <a:solidFill>
                <a:schemeClr val="dk2"/>
              </a:solidFill>
              <a:latin typeface="Arimo"/>
              <a:ea typeface="Arimo"/>
              <a:cs typeface="Arimo"/>
              <a:sym typeface="Arimo"/>
            </a:endParaRPr>
          </a:p>
        </p:txBody>
      </p:sp>
      <p:sp>
        <p:nvSpPr>
          <p:cNvPr id="159" name="Google Shape;159;p19"/>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idx="1" type="body"/>
          </p:nvPr>
        </p:nvSpPr>
        <p:spPr>
          <a:xfrm>
            <a:off x="537450" y="1303672"/>
            <a:ext cx="17213100" cy="8299800"/>
          </a:xfrm>
          <a:prstGeom prst="rect">
            <a:avLst/>
          </a:prstGeom>
        </p:spPr>
        <p:txBody>
          <a:bodyPr anchorCtr="0" anchor="t" bIns="45700" lIns="91425" spcFirstLastPara="1" rIns="91425" wrap="square" tIns="45700">
            <a:normAutofit lnSpcReduction="20000"/>
          </a:bodyPr>
          <a:lstStyle/>
          <a:p>
            <a:pPr indent="-482600" lvl="0" marL="457200" rtl="0" algn="l">
              <a:lnSpc>
                <a:spcPct val="150000"/>
              </a:lnSpc>
              <a:spcBef>
                <a:spcPts val="0"/>
              </a:spcBef>
              <a:spcAft>
                <a:spcPts val="0"/>
              </a:spcAft>
              <a:buClr>
                <a:schemeClr val="dk2"/>
              </a:buClr>
              <a:buSzPts val="4000"/>
              <a:buFont typeface="Arimo"/>
              <a:buChar char="•"/>
            </a:pPr>
            <a:r>
              <a:rPr lang="en-US" sz="4000">
                <a:solidFill>
                  <a:schemeClr val="dk2"/>
                </a:solidFill>
                <a:latin typeface="Arimo"/>
                <a:ea typeface="Arimo"/>
                <a:cs typeface="Arimo"/>
                <a:sym typeface="Arimo"/>
              </a:rPr>
              <a:t>For Aspiration pneumonia- </a:t>
            </a:r>
            <a:endParaRPr sz="4000">
              <a:solidFill>
                <a:schemeClr val="dk2"/>
              </a:solidFill>
              <a:latin typeface="Arimo"/>
              <a:ea typeface="Arimo"/>
              <a:cs typeface="Arimo"/>
              <a:sym typeface="Arimo"/>
            </a:endParaRPr>
          </a:p>
          <a:p>
            <a:pPr indent="-482600" lvl="1" marL="1371600" rtl="0" algn="l">
              <a:lnSpc>
                <a:spcPct val="150000"/>
              </a:lnSpc>
              <a:spcBef>
                <a:spcPts val="0"/>
              </a:spcBef>
              <a:spcAft>
                <a:spcPts val="0"/>
              </a:spcAft>
              <a:buClr>
                <a:schemeClr val="dk2"/>
              </a:buClr>
              <a:buSzPts val="4000"/>
              <a:buFont typeface="Arimo"/>
              <a:buChar char="–"/>
            </a:pPr>
            <a:r>
              <a:rPr b="1" lang="en-US" sz="4000">
                <a:solidFill>
                  <a:schemeClr val="dk2"/>
                </a:solidFill>
                <a:latin typeface="Arimo"/>
                <a:ea typeface="Arimo"/>
                <a:cs typeface="Arimo"/>
                <a:sym typeface="Arimo"/>
              </a:rPr>
              <a:t>Ceftriaxone </a:t>
            </a:r>
            <a:r>
              <a:rPr lang="en-US" sz="4000">
                <a:solidFill>
                  <a:schemeClr val="dk2"/>
                </a:solidFill>
                <a:latin typeface="Arimo"/>
                <a:ea typeface="Arimo"/>
                <a:cs typeface="Arimo"/>
                <a:sym typeface="Arimo"/>
              </a:rPr>
              <a:t>50 mg/kg/day IV in 1-2 doses +</a:t>
            </a:r>
            <a:r>
              <a:rPr b="1" lang="en-US" sz="4000">
                <a:solidFill>
                  <a:schemeClr val="dk2"/>
                </a:solidFill>
                <a:latin typeface="Arimo"/>
                <a:ea typeface="Arimo"/>
                <a:cs typeface="Arimo"/>
                <a:sym typeface="Arimo"/>
              </a:rPr>
              <a:t>Metronidazole </a:t>
            </a:r>
            <a:r>
              <a:rPr lang="en-US" sz="4000">
                <a:solidFill>
                  <a:schemeClr val="dk2"/>
                </a:solidFill>
                <a:latin typeface="Arimo"/>
                <a:ea typeface="Arimo"/>
                <a:cs typeface="Arimo"/>
                <a:sym typeface="Arimo"/>
              </a:rPr>
              <a:t>10 mg/kg IV for 8 hours daily for 7-10 days</a:t>
            </a:r>
            <a:endParaRPr sz="4000">
              <a:solidFill>
                <a:schemeClr val="dk2"/>
              </a:solidFill>
              <a:latin typeface="Arimo"/>
              <a:ea typeface="Arimo"/>
              <a:cs typeface="Arimo"/>
              <a:sym typeface="Arimo"/>
            </a:endParaRPr>
          </a:p>
          <a:p>
            <a:pPr indent="-482600" lvl="1" marL="1371600" rtl="0" algn="l">
              <a:lnSpc>
                <a:spcPct val="150000"/>
              </a:lnSpc>
              <a:spcBef>
                <a:spcPts val="0"/>
              </a:spcBef>
              <a:spcAft>
                <a:spcPts val="0"/>
              </a:spcAft>
              <a:buClr>
                <a:schemeClr val="dk2"/>
              </a:buClr>
              <a:buSzPts val="4000"/>
              <a:buFont typeface="Arimo"/>
              <a:buChar char="–"/>
            </a:pPr>
            <a:r>
              <a:rPr b="1" lang="en-US" sz="4000">
                <a:solidFill>
                  <a:schemeClr val="dk2"/>
                </a:solidFill>
                <a:latin typeface="Arimo"/>
                <a:ea typeface="Arimo"/>
                <a:cs typeface="Arimo"/>
                <a:sym typeface="Arimo"/>
              </a:rPr>
              <a:t>Piperacillin-tazobactam </a:t>
            </a:r>
            <a:r>
              <a:rPr lang="en-US" sz="4000">
                <a:solidFill>
                  <a:schemeClr val="dk2"/>
                </a:solidFill>
                <a:latin typeface="Arimo"/>
                <a:ea typeface="Arimo"/>
                <a:cs typeface="Arimo"/>
                <a:sym typeface="Arimo"/>
              </a:rPr>
              <a:t>100 mg/kg/day IV in 3</a:t>
            </a:r>
            <a:r>
              <a:rPr lang="en-US" sz="4000">
                <a:solidFill>
                  <a:schemeClr val="dk2"/>
                </a:solidFill>
                <a:latin typeface="Arimo"/>
                <a:ea typeface="Arimo"/>
                <a:cs typeface="Arimo"/>
                <a:sym typeface="Arimo"/>
              </a:rPr>
              <a:t>-4 doses.</a:t>
            </a:r>
            <a:endParaRPr sz="4000">
              <a:solidFill>
                <a:schemeClr val="dk2"/>
              </a:solidFill>
              <a:latin typeface="Arimo"/>
              <a:ea typeface="Arimo"/>
              <a:cs typeface="Arimo"/>
              <a:sym typeface="Arimo"/>
            </a:endParaRPr>
          </a:p>
          <a:p>
            <a:pPr indent="-482600" lvl="0" marL="457200" rtl="0" algn="l">
              <a:lnSpc>
                <a:spcPct val="150000"/>
              </a:lnSpc>
              <a:spcBef>
                <a:spcPts val="0"/>
              </a:spcBef>
              <a:spcAft>
                <a:spcPts val="0"/>
              </a:spcAft>
              <a:buClr>
                <a:schemeClr val="dk2"/>
              </a:buClr>
              <a:buSzPts val="4000"/>
              <a:buFont typeface="Arimo"/>
              <a:buChar char="•"/>
            </a:pPr>
            <a:r>
              <a:rPr lang="en-US" sz="4000">
                <a:solidFill>
                  <a:schemeClr val="dk2"/>
                </a:solidFill>
                <a:latin typeface="Arimo"/>
                <a:ea typeface="Arimo"/>
                <a:cs typeface="Arimo"/>
                <a:sym typeface="Arimo"/>
              </a:rPr>
              <a:t>For Necrotizing Pneumonia- </a:t>
            </a:r>
            <a:endParaRPr sz="4000">
              <a:solidFill>
                <a:schemeClr val="dk2"/>
              </a:solidFill>
              <a:latin typeface="Arimo"/>
              <a:ea typeface="Arimo"/>
              <a:cs typeface="Arimo"/>
              <a:sym typeface="Arimo"/>
            </a:endParaRPr>
          </a:p>
          <a:p>
            <a:pPr indent="-482600" lvl="1" marL="1371600" rtl="0" algn="l">
              <a:lnSpc>
                <a:spcPct val="150000"/>
              </a:lnSpc>
              <a:spcBef>
                <a:spcPts val="0"/>
              </a:spcBef>
              <a:spcAft>
                <a:spcPts val="0"/>
              </a:spcAft>
              <a:buClr>
                <a:schemeClr val="dk2"/>
              </a:buClr>
              <a:buSzPts val="4000"/>
              <a:buFont typeface="Arimo"/>
              <a:buChar char="–"/>
            </a:pPr>
            <a:r>
              <a:rPr b="1" lang="en-US" sz="4000">
                <a:solidFill>
                  <a:schemeClr val="dk2"/>
                </a:solidFill>
                <a:latin typeface="Arimo"/>
                <a:ea typeface="Arimo"/>
                <a:cs typeface="Arimo"/>
                <a:sym typeface="Arimo"/>
              </a:rPr>
              <a:t>Metronidazole </a:t>
            </a:r>
            <a:r>
              <a:rPr lang="en-US" sz="4000">
                <a:solidFill>
                  <a:schemeClr val="dk2"/>
                </a:solidFill>
                <a:latin typeface="Arimo"/>
                <a:ea typeface="Arimo"/>
                <a:cs typeface="Arimo"/>
                <a:sym typeface="Arimo"/>
              </a:rPr>
              <a:t>10 mg/kg IV every 8 hours for 7-10 days</a:t>
            </a:r>
            <a:endParaRPr sz="4000">
              <a:solidFill>
                <a:schemeClr val="dk2"/>
              </a:solidFill>
              <a:latin typeface="Arimo"/>
              <a:ea typeface="Arimo"/>
              <a:cs typeface="Arimo"/>
              <a:sym typeface="Arimo"/>
            </a:endParaRPr>
          </a:p>
          <a:p>
            <a:pPr indent="-482600" lvl="1" marL="1371600" rtl="0" algn="l">
              <a:lnSpc>
                <a:spcPct val="150000"/>
              </a:lnSpc>
              <a:spcBef>
                <a:spcPts val="0"/>
              </a:spcBef>
              <a:spcAft>
                <a:spcPts val="0"/>
              </a:spcAft>
              <a:buClr>
                <a:schemeClr val="dk2"/>
              </a:buClr>
              <a:buSzPts val="4000"/>
              <a:buFont typeface="Arimo"/>
              <a:buChar char="–"/>
            </a:pPr>
            <a:r>
              <a:rPr b="1" lang="en-US" sz="4000">
                <a:solidFill>
                  <a:schemeClr val="dk2"/>
                </a:solidFill>
                <a:latin typeface="Arimo"/>
                <a:ea typeface="Arimo"/>
                <a:cs typeface="Arimo"/>
                <a:sym typeface="Arimo"/>
              </a:rPr>
              <a:t>Ceftriaxone </a:t>
            </a:r>
            <a:r>
              <a:rPr lang="en-US" sz="4000">
                <a:solidFill>
                  <a:schemeClr val="dk2"/>
                </a:solidFill>
                <a:latin typeface="Arimo"/>
                <a:ea typeface="Arimo"/>
                <a:cs typeface="Arimo"/>
                <a:sym typeface="Arimo"/>
              </a:rPr>
              <a:t>50-100 mg/kg/day IV in 1-2 doses for 7-10 days.</a:t>
            </a:r>
            <a:endParaRPr sz="4000">
              <a:solidFill>
                <a:schemeClr val="dk2"/>
              </a:solidFill>
              <a:latin typeface="Arimo"/>
              <a:ea typeface="Arimo"/>
              <a:cs typeface="Arimo"/>
              <a:sym typeface="Arimo"/>
            </a:endParaRPr>
          </a:p>
          <a:p>
            <a:pPr indent="0" lvl="0" marL="0" rtl="0" algn="l">
              <a:lnSpc>
                <a:spcPct val="150000"/>
              </a:lnSpc>
              <a:spcBef>
                <a:spcPts val="0"/>
              </a:spcBef>
              <a:spcAft>
                <a:spcPts val="0"/>
              </a:spcAft>
              <a:buNone/>
            </a:pPr>
            <a:r>
              <a:rPr lang="en-US" sz="4000">
                <a:solidFill>
                  <a:schemeClr val="dk2"/>
                </a:solidFill>
                <a:latin typeface="Arimo"/>
                <a:ea typeface="Arimo"/>
                <a:cs typeface="Arimo"/>
                <a:sym typeface="Arimo"/>
              </a:rPr>
              <a:t>Oral dose of amoxicillin-clavulanate(amoxyclav) is -</a:t>
            </a:r>
            <a:endParaRPr sz="4000">
              <a:solidFill>
                <a:schemeClr val="dk2"/>
              </a:solidFill>
              <a:latin typeface="Arimo"/>
              <a:ea typeface="Arimo"/>
              <a:cs typeface="Arimo"/>
              <a:sym typeface="Arimo"/>
            </a:endParaRPr>
          </a:p>
          <a:p>
            <a:pPr indent="-482600" lvl="0" marL="457200" rtl="0" algn="l">
              <a:lnSpc>
                <a:spcPct val="150000"/>
              </a:lnSpc>
              <a:spcBef>
                <a:spcPts val="0"/>
              </a:spcBef>
              <a:spcAft>
                <a:spcPts val="0"/>
              </a:spcAft>
              <a:buClr>
                <a:schemeClr val="dk2"/>
              </a:buClr>
              <a:buSzPts val="4000"/>
              <a:buFont typeface="Arimo"/>
              <a:buChar char="•"/>
            </a:pPr>
            <a:r>
              <a:rPr lang="en-US" sz="4000">
                <a:solidFill>
                  <a:schemeClr val="dk2"/>
                </a:solidFill>
                <a:latin typeface="Arimo"/>
                <a:ea typeface="Arimo"/>
                <a:cs typeface="Arimo"/>
                <a:sym typeface="Arimo"/>
              </a:rPr>
              <a:t>For Pediatric patients- 20-40 mg/kg/day of amoxicillin divided by doses.</a:t>
            </a:r>
            <a:endParaRPr sz="4000">
              <a:solidFill>
                <a:schemeClr val="dk2"/>
              </a:solidFill>
              <a:latin typeface="Arimo"/>
              <a:ea typeface="Arimo"/>
              <a:cs typeface="Arimo"/>
              <a:sym typeface="Arimo"/>
            </a:endParaRPr>
          </a:p>
          <a:p>
            <a:pPr indent="0" lvl="0" marL="457200" rtl="0" algn="l">
              <a:lnSpc>
                <a:spcPct val="150000"/>
              </a:lnSpc>
              <a:spcBef>
                <a:spcPts val="0"/>
              </a:spcBef>
              <a:spcAft>
                <a:spcPts val="0"/>
              </a:spcAft>
              <a:buNone/>
            </a:pPr>
            <a:r>
              <a:rPr lang="en-US" sz="4000">
                <a:solidFill>
                  <a:schemeClr val="dk2"/>
                </a:solidFill>
                <a:latin typeface="Arimo"/>
                <a:ea typeface="Arimo"/>
                <a:cs typeface="Arimo"/>
                <a:sym typeface="Arimo"/>
              </a:rPr>
              <a:t>Amoxicillin 400mg /clavulanate 57mg per 5 ml suspension.</a:t>
            </a:r>
            <a:endParaRPr sz="4000">
              <a:solidFill>
                <a:schemeClr val="dk2"/>
              </a:solidFill>
              <a:latin typeface="Arimo"/>
              <a:ea typeface="Arimo"/>
              <a:cs typeface="Arimo"/>
              <a:sym typeface="Arimo"/>
            </a:endParaRPr>
          </a:p>
        </p:txBody>
      </p:sp>
      <p:sp>
        <p:nvSpPr>
          <p:cNvPr id="166" name="Google Shape;166;p20"/>
          <p:cNvSpPr txBox="1"/>
          <p:nvPr/>
        </p:nvSpPr>
        <p:spPr>
          <a:xfrm>
            <a:off x="1843550" y="322626"/>
            <a:ext cx="15541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67" name="Google Shape;167;p20"/>
          <p:cNvSpPr txBox="1"/>
          <p:nvPr>
            <p:ph type="title"/>
          </p:nvPr>
        </p:nvSpPr>
        <p:spPr>
          <a:xfrm>
            <a:off x="609600" y="219775"/>
            <a:ext cx="16551300" cy="1083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b="1" lang="en-US" sz="6900">
                <a:solidFill>
                  <a:srgbClr val="F37221"/>
                </a:solidFill>
                <a:latin typeface="Alice"/>
                <a:ea typeface="Alice"/>
                <a:cs typeface="Alice"/>
                <a:sym typeface="Alice"/>
              </a:rPr>
              <a:t>Antibiotics cont…</a:t>
            </a:r>
            <a:endParaRPr/>
          </a:p>
        </p:txBody>
      </p:sp>
      <p:sp>
        <p:nvSpPr>
          <p:cNvPr id="168" name="Google Shape;168;p20"/>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457200" y="274650"/>
            <a:ext cx="169182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sz="6900">
                <a:solidFill>
                  <a:srgbClr val="F37221"/>
                </a:solidFill>
                <a:latin typeface="Alice"/>
                <a:ea typeface="Alice"/>
                <a:cs typeface="Alice"/>
                <a:sym typeface="Alice"/>
              </a:rPr>
              <a:t>Other Antibiotics for LRTI’s</a:t>
            </a:r>
            <a:endParaRPr/>
          </a:p>
        </p:txBody>
      </p:sp>
      <p:sp>
        <p:nvSpPr>
          <p:cNvPr id="175" name="Google Shape;175;p21"/>
          <p:cNvSpPr txBox="1"/>
          <p:nvPr>
            <p:ph idx="1" type="body"/>
          </p:nvPr>
        </p:nvSpPr>
        <p:spPr>
          <a:xfrm>
            <a:off x="459000" y="1629658"/>
            <a:ext cx="17370000" cy="84360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US" sz="3900">
                <a:solidFill>
                  <a:schemeClr val="dk2"/>
                </a:solidFill>
                <a:latin typeface="Arimo"/>
                <a:ea typeface="Arimo"/>
                <a:cs typeface="Arimo"/>
                <a:sym typeface="Arimo"/>
              </a:rPr>
              <a:t>Commonly Used Antibiotics: </a:t>
            </a:r>
            <a:r>
              <a:rPr lang="en-US" sz="3900">
                <a:solidFill>
                  <a:schemeClr val="dk2"/>
                </a:solidFill>
                <a:latin typeface="Arimo"/>
                <a:ea typeface="Arimo"/>
                <a:cs typeface="Arimo"/>
                <a:sym typeface="Arimo"/>
              </a:rPr>
              <a:t>Amoxicillin and  amoxicillin-clavulanate.</a:t>
            </a:r>
            <a:endParaRPr sz="3900">
              <a:solidFill>
                <a:schemeClr val="dk2"/>
              </a:solidFill>
              <a:latin typeface="Arimo"/>
              <a:ea typeface="Arimo"/>
              <a:cs typeface="Arimo"/>
              <a:sym typeface="Arimo"/>
            </a:endParaRPr>
          </a:p>
          <a:p>
            <a:pPr indent="-476250" lvl="0" marL="457200" rtl="0" algn="l">
              <a:lnSpc>
                <a:spcPct val="150000"/>
              </a:lnSpc>
              <a:spcBef>
                <a:spcPts val="0"/>
              </a:spcBef>
              <a:spcAft>
                <a:spcPts val="0"/>
              </a:spcAft>
              <a:buClr>
                <a:schemeClr val="dk2"/>
              </a:buClr>
              <a:buSzPts val="3900"/>
              <a:buFont typeface="Arimo"/>
              <a:buChar char="•"/>
            </a:pPr>
            <a:r>
              <a:rPr lang="en-US" sz="3900">
                <a:solidFill>
                  <a:schemeClr val="dk2"/>
                </a:solidFill>
                <a:latin typeface="Arimo"/>
                <a:ea typeface="Arimo"/>
                <a:cs typeface="Arimo"/>
                <a:sym typeface="Arimo"/>
              </a:rPr>
              <a:t>Azithromycin - IV:10 mg/kg on day 1, then 5 mg/kg/day;Oral: 5mg/kg/day.</a:t>
            </a:r>
            <a:endParaRPr sz="3900">
              <a:solidFill>
                <a:schemeClr val="dk2"/>
              </a:solidFill>
              <a:latin typeface="Arimo"/>
              <a:ea typeface="Arimo"/>
              <a:cs typeface="Arimo"/>
              <a:sym typeface="Arimo"/>
            </a:endParaRPr>
          </a:p>
          <a:p>
            <a:pPr indent="-476250" lvl="0" marL="457200" rtl="0" algn="l">
              <a:lnSpc>
                <a:spcPct val="150000"/>
              </a:lnSpc>
              <a:spcBef>
                <a:spcPts val="0"/>
              </a:spcBef>
              <a:spcAft>
                <a:spcPts val="0"/>
              </a:spcAft>
              <a:buClr>
                <a:schemeClr val="dk2"/>
              </a:buClr>
              <a:buSzPts val="3900"/>
              <a:buFont typeface="Arimo"/>
              <a:buChar char="•"/>
            </a:pPr>
            <a:r>
              <a:rPr lang="en-US" sz="3900">
                <a:solidFill>
                  <a:schemeClr val="dk2"/>
                </a:solidFill>
                <a:latin typeface="Arimo"/>
                <a:ea typeface="Arimo"/>
                <a:cs typeface="Arimo"/>
                <a:sym typeface="Arimo"/>
              </a:rPr>
              <a:t>Levofloxacin - IV/Oral: 10 mg/kg/day (max 500 mg/day)</a:t>
            </a:r>
            <a:endParaRPr sz="3900">
              <a:solidFill>
                <a:schemeClr val="dk2"/>
              </a:solidFill>
              <a:latin typeface="Arimo"/>
              <a:ea typeface="Arimo"/>
              <a:cs typeface="Arimo"/>
              <a:sym typeface="Arimo"/>
            </a:endParaRPr>
          </a:p>
          <a:p>
            <a:pPr indent="-476250" lvl="0" marL="457200" rtl="0" algn="l">
              <a:lnSpc>
                <a:spcPct val="150000"/>
              </a:lnSpc>
              <a:spcBef>
                <a:spcPts val="0"/>
              </a:spcBef>
              <a:spcAft>
                <a:spcPts val="0"/>
              </a:spcAft>
              <a:buClr>
                <a:schemeClr val="dk2"/>
              </a:buClr>
              <a:buSzPts val="3900"/>
              <a:buFont typeface="Arimo"/>
              <a:buChar char="•"/>
            </a:pPr>
            <a:r>
              <a:rPr lang="en-US" sz="3900">
                <a:solidFill>
                  <a:schemeClr val="dk2"/>
                </a:solidFill>
                <a:latin typeface="Arimo"/>
                <a:ea typeface="Arimo"/>
                <a:cs typeface="Arimo"/>
                <a:sym typeface="Arimo"/>
              </a:rPr>
              <a:t>Clindamycin - IV/IM 30 mg/kg/day in 3-4 doses.</a:t>
            </a:r>
            <a:endParaRPr sz="3900">
              <a:solidFill>
                <a:schemeClr val="dk2"/>
              </a:solidFill>
              <a:latin typeface="Arimo"/>
              <a:ea typeface="Arimo"/>
              <a:cs typeface="Arimo"/>
              <a:sym typeface="Arimo"/>
            </a:endParaRPr>
          </a:p>
          <a:p>
            <a:pPr indent="-476250" lvl="0" marL="457200" rtl="0" algn="l">
              <a:lnSpc>
                <a:spcPct val="150000"/>
              </a:lnSpc>
              <a:spcBef>
                <a:spcPts val="0"/>
              </a:spcBef>
              <a:spcAft>
                <a:spcPts val="0"/>
              </a:spcAft>
              <a:buClr>
                <a:schemeClr val="dk2"/>
              </a:buClr>
              <a:buSzPts val="3900"/>
              <a:buFont typeface="Arimo"/>
              <a:buChar char="•"/>
            </a:pPr>
            <a:r>
              <a:rPr lang="en-US" sz="3900">
                <a:solidFill>
                  <a:schemeClr val="dk2"/>
                </a:solidFill>
                <a:latin typeface="Arimo"/>
                <a:ea typeface="Arimo"/>
                <a:cs typeface="Arimo"/>
                <a:sym typeface="Arimo"/>
              </a:rPr>
              <a:t>Tobramycin - IV/IM: 7-10 mg/kg/day, typically once daily.</a:t>
            </a:r>
            <a:endParaRPr sz="3900">
              <a:solidFill>
                <a:schemeClr val="dk2"/>
              </a:solidFill>
              <a:latin typeface="Arimo"/>
              <a:ea typeface="Arimo"/>
              <a:cs typeface="Arimo"/>
              <a:sym typeface="Arimo"/>
            </a:endParaRPr>
          </a:p>
          <a:p>
            <a:pPr indent="-476250" lvl="0" marL="457200" rtl="0" algn="l">
              <a:lnSpc>
                <a:spcPct val="150000"/>
              </a:lnSpc>
              <a:spcBef>
                <a:spcPts val="0"/>
              </a:spcBef>
              <a:spcAft>
                <a:spcPts val="0"/>
              </a:spcAft>
              <a:buClr>
                <a:schemeClr val="dk2"/>
              </a:buClr>
              <a:buSzPts val="3900"/>
              <a:buFont typeface="Arimo"/>
              <a:buChar char="•"/>
            </a:pPr>
            <a:r>
              <a:rPr lang="en-US" sz="3900">
                <a:solidFill>
                  <a:schemeClr val="dk2"/>
                </a:solidFill>
                <a:latin typeface="Arimo"/>
                <a:ea typeface="Arimo"/>
                <a:cs typeface="Arimo"/>
                <a:sym typeface="Arimo"/>
              </a:rPr>
              <a:t>Trimethoprim-Sulfamethoxazole(TMP-SMX) - IV: 5 mg/kg TMP and 25 mg/kg SMX daily , divided into 2-4 doses .</a:t>
            </a:r>
            <a:endParaRPr sz="3900">
              <a:solidFill>
                <a:schemeClr val="dk2"/>
              </a:solidFill>
              <a:latin typeface="Arimo"/>
              <a:ea typeface="Arimo"/>
              <a:cs typeface="Arimo"/>
              <a:sym typeface="Arimo"/>
            </a:endParaRPr>
          </a:p>
          <a:p>
            <a:pPr indent="0" lvl="0" marL="0" rtl="0" algn="l">
              <a:lnSpc>
                <a:spcPct val="150000"/>
              </a:lnSpc>
              <a:spcBef>
                <a:spcPts val="0"/>
              </a:spcBef>
              <a:spcAft>
                <a:spcPts val="0"/>
              </a:spcAft>
              <a:buNone/>
            </a:pPr>
            <a:r>
              <a:rPr b="1" lang="en-US" sz="3900">
                <a:solidFill>
                  <a:schemeClr val="dk2"/>
                </a:solidFill>
                <a:latin typeface="Arimo"/>
                <a:ea typeface="Arimo"/>
                <a:cs typeface="Arimo"/>
                <a:sym typeface="Arimo"/>
              </a:rPr>
              <a:t>Resistance issues : </a:t>
            </a:r>
            <a:r>
              <a:rPr lang="en-US" sz="3900">
                <a:solidFill>
                  <a:schemeClr val="dk2"/>
                </a:solidFill>
                <a:latin typeface="Arimo"/>
                <a:ea typeface="Arimo"/>
                <a:cs typeface="Arimo"/>
                <a:sym typeface="Arimo"/>
              </a:rPr>
              <a:t>If these mentioned antibiotics are not used acc to the dose either increased or decreased might cause antimicrobial resistance. </a:t>
            </a:r>
            <a:endParaRPr sz="3900">
              <a:solidFill>
                <a:schemeClr val="dk2"/>
              </a:solidFill>
              <a:latin typeface="Arimo"/>
              <a:ea typeface="Arimo"/>
              <a:cs typeface="Arimo"/>
              <a:sym typeface="Arimo"/>
            </a:endParaRPr>
          </a:p>
        </p:txBody>
      </p:sp>
      <p:sp>
        <p:nvSpPr>
          <p:cNvPr id="176" name="Google Shape;176;p21"/>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