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10287000" cx="18288000"/>
  <p:notesSz cx="6858000" cy="9144000"/>
  <p:embeddedFontLst>
    <p:embeddedFont>
      <p:font typeface="Alice"/>
      <p:regular r:id="rId20"/>
    </p:embeddedFont>
    <p:embeddedFont>
      <p:font typeface="Nunito Sans Black"/>
      <p:bold r:id="rId21"/>
      <p:boldItalic r:id="rId22"/>
    </p:embeddedFont>
    <p:embeddedFont>
      <p:font typeface="Nunito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7" roundtripDataSignature="AMtx7mgqETVl84LI0wlNYsvjbjeXAeVsU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lice-regular.fntdata"/><Relationship Id="rId22" Type="http://schemas.openxmlformats.org/officeDocument/2006/relationships/font" Target="fonts/NunitoSansBlack-boldItalic.fntdata"/><Relationship Id="rId21" Type="http://schemas.openxmlformats.org/officeDocument/2006/relationships/font" Target="fonts/NunitoSansBlack-bold.fntdata"/><Relationship Id="rId24" Type="http://schemas.openxmlformats.org/officeDocument/2006/relationships/font" Target="fonts/NunitoSans-bold.fntdata"/><Relationship Id="rId23" Type="http://schemas.openxmlformats.org/officeDocument/2006/relationships/font" Target="fonts/NunitoSan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Sans-boldItalic.fntdata"/><Relationship Id="rId25" Type="http://schemas.openxmlformats.org/officeDocument/2006/relationships/font" Target="fonts/NunitoSans-italic.fntdata"/><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86" name="Google Shape;86;p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87" name="Google Shape;87;p1: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p1: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1100">
                <a:latin typeface="Arial"/>
                <a:ea typeface="Arial"/>
                <a:cs typeface="Arial"/>
                <a:sym typeface="Arial"/>
              </a:rPr>
              <a:t>Welcome to </a:t>
            </a:r>
            <a:r>
              <a:rPr lang="en-US" sz="1000">
                <a:latin typeface="Arial"/>
                <a:ea typeface="Arial"/>
                <a:cs typeface="Arial"/>
                <a:sym typeface="Arial"/>
              </a:rPr>
              <a:t>"Role of Pneumococcal catch up vaccination in unvaccinated older people"</a:t>
            </a:r>
            <a:r>
              <a:rPr lang="en-US" sz="1100">
                <a:latin typeface="Arial"/>
                <a:ea typeface="Arial"/>
                <a:cs typeface="Arial"/>
                <a:sym typeface="Arial"/>
              </a:rPr>
              <a:t>.</a:t>
            </a:r>
            <a:endParaRPr sz="1100">
              <a:latin typeface="Arial"/>
              <a:ea typeface="Arial"/>
              <a:cs typeface="Arial"/>
              <a:sym typeface="Arial"/>
            </a:endParaRPr>
          </a:p>
        </p:txBody>
      </p:sp>
      <p:sp>
        <p:nvSpPr>
          <p:cNvPr id="89" name="Google Shape;89;p1: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90" name="Google Shape;90;p1: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0:notes"/>
          <p:cNvSpPr/>
          <p:nvPr>
            <p:ph idx="2"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p10: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p10: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52" name="Google Shape;152;p1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153" name="Google Shape;153;p11: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p11: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t/>
            </a:r>
            <a:endParaRPr sz="1000">
              <a:latin typeface="Arial"/>
              <a:ea typeface="Arial"/>
              <a:cs typeface="Arial"/>
              <a:sym typeface="Arial"/>
            </a:endParaRPr>
          </a:p>
        </p:txBody>
      </p:sp>
      <p:sp>
        <p:nvSpPr>
          <p:cNvPr id="155" name="Google Shape;155;p11: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56" name="Google Shape;156;p11: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65" name="Google Shape;165;p1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166" name="Google Shape;166;p12: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p12: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t/>
            </a:r>
            <a:endParaRPr sz="1000">
              <a:latin typeface="Arial"/>
              <a:ea typeface="Arial"/>
              <a:cs typeface="Arial"/>
              <a:sym typeface="Arial"/>
            </a:endParaRPr>
          </a:p>
        </p:txBody>
      </p:sp>
      <p:sp>
        <p:nvSpPr>
          <p:cNvPr id="168" name="Google Shape;168;p12: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69" name="Google Shape;169;p12: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78" name="Google Shape;178;p1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179" name="Google Shape;179;p13: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p13: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t/>
            </a:r>
            <a:endParaRPr sz="1000">
              <a:latin typeface="Arial"/>
              <a:ea typeface="Arial"/>
              <a:cs typeface="Arial"/>
              <a:sym typeface="Arial"/>
            </a:endParaRPr>
          </a:p>
        </p:txBody>
      </p:sp>
      <p:sp>
        <p:nvSpPr>
          <p:cNvPr id="181" name="Google Shape;181;p13: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82" name="Google Shape;182;p13: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4: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91" name="Google Shape;191;p14: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192" name="Google Shape;192;p14: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 name="Google Shape;193;p14: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t/>
            </a:r>
            <a:endParaRPr sz="1000">
              <a:latin typeface="Arial"/>
              <a:ea typeface="Arial"/>
              <a:cs typeface="Arial"/>
              <a:sym typeface="Arial"/>
            </a:endParaRPr>
          </a:p>
        </p:txBody>
      </p:sp>
      <p:sp>
        <p:nvSpPr>
          <p:cNvPr id="194" name="Google Shape;194;p14: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95" name="Google Shape;195;p14: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ctr">
              <a:lnSpc>
                <a:spcPct val="140018"/>
              </a:lnSpc>
              <a:spcBef>
                <a:spcPts val="0"/>
              </a:spcBef>
              <a:spcAft>
                <a:spcPts val="0"/>
              </a:spcAft>
              <a:buClr>
                <a:schemeClr val="dk1"/>
              </a:buClr>
              <a:buSzPts val="1400"/>
              <a:buFont typeface="Arial"/>
              <a:buNone/>
            </a:pPr>
            <a:r>
              <a:rPr lang="en-US">
                <a:latin typeface="Nunito Sans Black"/>
                <a:ea typeface="Nunito Sans Black"/>
                <a:cs typeface="Nunito Sans Black"/>
                <a:sym typeface="Nunito Sans Black"/>
              </a:rPr>
              <a:t>I, Dr Bhaskar, consent to the recording and distribution of this video. The content is objective and adheres to the guidelines of the Indian Academy of Pediatrics (IAP). It is not biased or in favour of any party. </a:t>
            </a:r>
            <a:endParaRPr>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96" name="Google Shape;96;p2:notes"/>
          <p:cNvSpPr/>
          <p:nvPr>
            <p:ph idx="2"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p:nvPr>
            <p:ph idx="2"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 name="Google Shape;104;p3: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5" name="Google Shape;105;p3: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p:nvPr>
            <p:ph idx="2"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p4: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 name="Google Shape;111;p4: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p:nvPr>
            <p:ph idx="2"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p5: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 name="Google Shape;117;p5: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p:nvPr>
            <p:ph idx="2"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 name="Google Shape;122;p6: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3" name="Google Shape;123;p6: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7:notes"/>
          <p:cNvSpPr/>
          <p:nvPr>
            <p:ph idx="2"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7: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 name="Google Shape;129;p7: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8:notes"/>
          <p:cNvSpPr/>
          <p:nvPr>
            <p:ph idx="2"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p8: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5" name="Google Shape;135;p8: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9:notes"/>
          <p:cNvSpPr/>
          <p:nvPr>
            <p:ph idx="2"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p9: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1" name="Google Shape;141;p9: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8"/>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9"/>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9"/>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20"/>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0"/>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22" name="Google Shape;22;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8" name="Google Shape;28;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2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4" name="Google Shape;34;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3"/>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0" name="Google Shape;40;p23"/>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1" name="Google Shape;41;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7" name="Google Shape;47;p2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8" name="Google Shape;48;p2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9" name="Google Shape;49;p2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0" name="Google Shape;50;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2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7"/>
          <p:cNvSpPr/>
          <p:nvPr>
            <p:ph idx="2" type="pic"/>
          </p:nvPr>
        </p:nvSpPr>
        <p:spPr>
          <a:xfrm>
            <a:off x="1792288" y="612775"/>
            <a:ext cx="5486400" cy="4114800"/>
          </a:xfrm>
          <a:prstGeom prst="rect">
            <a:avLst/>
          </a:prstGeom>
          <a:noFill/>
          <a:ln>
            <a:noFill/>
          </a:ln>
        </p:spPr>
      </p:sp>
      <p:sp>
        <p:nvSpPr>
          <p:cNvPr id="68" name="Google Shape;68;p2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9DFEC"/>
        </a:solidFill>
      </p:bgPr>
    </p:bg>
    <p:spTree>
      <p:nvGrpSpPr>
        <p:cNvPr id="91" name="Shape 91"/>
        <p:cNvGrpSpPr/>
        <p:nvPr/>
      </p:nvGrpSpPr>
      <p:grpSpPr>
        <a:xfrm>
          <a:off x="0" y="0"/>
          <a:ext cx="0" cy="0"/>
          <a:chOff x="0" y="0"/>
          <a:chExt cx="0" cy="0"/>
        </a:xfrm>
      </p:grpSpPr>
      <p:sp>
        <p:nvSpPr>
          <p:cNvPr id="92" name="Google Shape;92;p1"/>
          <p:cNvSpPr/>
          <p:nvPr/>
        </p:nvSpPr>
        <p:spPr>
          <a:xfrm rot="7685570">
            <a:off x="-2183137" y="-1600538"/>
            <a:ext cx="5252064" cy="5252064"/>
          </a:xfrm>
          <a:custGeom>
            <a:rect b="b" l="l" r="r" t="t"/>
            <a:pathLst>
              <a:path extrusionOk="0" h="7005828" w="7005828">
                <a:moveTo>
                  <a:pt x="0" y="0"/>
                </a:moveTo>
                <a:lnTo>
                  <a:pt x="7005828" y="0"/>
                </a:lnTo>
                <a:lnTo>
                  <a:pt x="7005828" y="7005828"/>
                </a:lnTo>
                <a:lnTo>
                  <a:pt x="0" y="7005828"/>
                </a:lnTo>
                <a:lnTo>
                  <a:pt x="0" y="0"/>
                </a:lnTo>
                <a:close/>
              </a:path>
            </a:pathLst>
          </a:custGeom>
          <a:blipFill rotWithShape="1">
            <a:blip r:embed="rId3">
              <a:alphaModFix/>
            </a:blip>
            <a:stretch>
              <a:fillRect b="0" l="0" r="0" t="0"/>
            </a:stretch>
          </a:blipFill>
          <a:ln>
            <a:noFill/>
          </a:ln>
        </p:spPr>
      </p:sp>
      <p:sp>
        <p:nvSpPr>
          <p:cNvPr id="93" name="Google Shape;93;p1"/>
          <p:cNvSpPr txBox="1"/>
          <p:nvPr/>
        </p:nvSpPr>
        <p:spPr>
          <a:xfrm>
            <a:off x="1818300" y="3673750"/>
            <a:ext cx="15176400" cy="3454200"/>
          </a:xfrm>
          <a:prstGeom prst="rect">
            <a:avLst/>
          </a:prstGeom>
          <a:noFill/>
          <a:ln>
            <a:noFill/>
          </a:ln>
        </p:spPr>
        <p:txBody>
          <a:bodyPr anchorCtr="0" anchor="t" bIns="0" lIns="0" spcFirstLastPara="1" rIns="0" wrap="square" tIns="0">
            <a:spAutoFit/>
          </a:bodyPr>
          <a:lstStyle/>
          <a:p>
            <a:pPr indent="0" lvl="0" marL="0" marR="0" rtl="0" algn="ctr">
              <a:lnSpc>
                <a:spcPct val="115000"/>
              </a:lnSpc>
              <a:spcBef>
                <a:spcPts val="0"/>
              </a:spcBef>
              <a:spcAft>
                <a:spcPts val="0"/>
              </a:spcAft>
              <a:buClr>
                <a:srgbClr val="000000"/>
              </a:buClr>
              <a:buSzPts val="1100"/>
              <a:buFont typeface="Arial"/>
              <a:buNone/>
            </a:pPr>
            <a:r>
              <a:rPr b="1" i="0" lang="en-US" sz="6800" u="none" cap="none" strike="noStrike">
                <a:solidFill>
                  <a:schemeClr val="dk1"/>
                </a:solidFill>
                <a:latin typeface="Alice"/>
                <a:ea typeface="Alice"/>
                <a:cs typeface="Alice"/>
                <a:sym typeface="Alice"/>
              </a:rPr>
              <a:t>The Science of Baby Skin: Understanding the Dermatological Needs of Infants</a:t>
            </a:r>
            <a:endParaRPr b="1" i="0" sz="6500" u="none" cap="none" strike="noStrike">
              <a:solidFill>
                <a:srgbClr val="1C4587"/>
              </a:solidFill>
              <a:latin typeface="Alice"/>
              <a:ea typeface="Alice"/>
              <a:cs typeface="Alice"/>
              <a:sym typeface="Alic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10"/>
          <p:cNvPicPr preferRelativeResize="0"/>
          <p:nvPr/>
        </p:nvPicPr>
        <p:blipFill rotWithShape="1">
          <a:blip r:embed="rId3">
            <a:alphaModFix/>
          </a:blip>
          <a:srcRect b="0" l="0" r="0" t="0"/>
          <a:stretch/>
        </p:blipFill>
        <p:spPr>
          <a:xfrm>
            <a:off x="152400" y="182575"/>
            <a:ext cx="18135600" cy="10201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FFF"/>
        </a:solidFill>
      </p:bgPr>
    </p:bg>
    <p:spTree>
      <p:nvGrpSpPr>
        <p:cNvPr id="157" name="Shape 157"/>
        <p:cNvGrpSpPr/>
        <p:nvPr/>
      </p:nvGrpSpPr>
      <p:grpSpPr>
        <a:xfrm>
          <a:off x="0" y="0"/>
          <a:ext cx="0" cy="0"/>
          <a:chOff x="0" y="0"/>
          <a:chExt cx="0" cy="0"/>
        </a:xfrm>
      </p:grpSpPr>
      <p:sp>
        <p:nvSpPr>
          <p:cNvPr id="158" name="Google Shape;158;p11"/>
          <p:cNvSpPr/>
          <p:nvPr/>
        </p:nvSpPr>
        <p:spPr>
          <a:xfrm rot="-5400000">
            <a:off x="16399378" y="-227370"/>
            <a:ext cx="2512124" cy="2512124"/>
          </a:xfrm>
          <a:custGeom>
            <a:rect b="b" l="l" r="r" t="t"/>
            <a:pathLst>
              <a:path extrusionOk="0" h="3349498" w="3349498">
                <a:moveTo>
                  <a:pt x="0" y="0"/>
                </a:moveTo>
                <a:lnTo>
                  <a:pt x="3349498" y="0"/>
                </a:lnTo>
                <a:lnTo>
                  <a:pt x="3349498" y="3349498"/>
                </a:lnTo>
                <a:lnTo>
                  <a:pt x="0" y="3349498"/>
                </a:lnTo>
                <a:lnTo>
                  <a:pt x="0" y="0"/>
                </a:lnTo>
                <a:close/>
              </a:path>
            </a:pathLst>
          </a:custGeom>
          <a:blipFill rotWithShape="1">
            <a:blip r:embed="rId3">
              <a:alphaModFix/>
            </a:blip>
            <a:stretch>
              <a:fillRect b="0" l="0" r="0" t="0"/>
            </a:stretch>
          </a:blipFill>
          <a:ln>
            <a:noFill/>
          </a:ln>
        </p:spPr>
      </p:sp>
      <p:sp>
        <p:nvSpPr>
          <p:cNvPr id="159" name="Google Shape;159;p11"/>
          <p:cNvSpPr txBox="1"/>
          <p:nvPr/>
        </p:nvSpPr>
        <p:spPr>
          <a:xfrm>
            <a:off x="1848061" y="8847600"/>
            <a:ext cx="14734800" cy="812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2200"/>
              <a:buFont typeface="Arial"/>
              <a:buNone/>
            </a:pPr>
            <a:r>
              <a:rPr b="0" i="0" lang="en-US" sz="2200" u="none" cap="none" strike="noStrike">
                <a:solidFill>
                  <a:srgbClr val="000000"/>
                </a:solidFill>
                <a:latin typeface="Nunito Sans"/>
                <a:ea typeface="Nunito Sans"/>
                <a:cs typeface="Nunito Sans"/>
                <a:sym typeface="Nunito Sans"/>
              </a:rPr>
              <a:t>The content is by Dr. Bhaskar and adheres to medical academy guidelines and does not favor any individual, group, or product. This video is produced by Inditech Technology Services Pvt. Ltd. Distribution prohibited without permission.</a:t>
            </a:r>
            <a:endParaRPr b="0" i="0" sz="600" u="none" cap="none" strike="noStrike">
              <a:solidFill>
                <a:srgbClr val="000000"/>
              </a:solidFill>
              <a:latin typeface="Arial"/>
              <a:ea typeface="Arial"/>
              <a:cs typeface="Arial"/>
              <a:sym typeface="Arial"/>
            </a:endParaRPr>
          </a:p>
        </p:txBody>
      </p:sp>
      <p:sp>
        <p:nvSpPr>
          <p:cNvPr id="160" name="Google Shape;160;p11"/>
          <p:cNvSpPr txBox="1"/>
          <p:nvPr/>
        </p:nvSpPr>
        <p:spPr>
          <a:xfrm>
            <a:off x="211375" y="380225"/>
            <a:ext cx="16188000" cy="10005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6500"/>
              <a:buFont typeface="Arial"/>
              <a:buNone/>
            </a:pPr>
            <a:r>
              <a:t/>
            </a:r>
            <a:endParaRPr b="1" i="0" sz="6500" u="none" cap="none" strike="noStrike">
              <a:solidFill>
                <a:srgbClr val="F37221"/>
              </a:solidFill>
              <a:latin typeface="Alice"/>
              <a:ea typeface="Alice"/>
              <a:cs typeface="Alice"/>
              <a:sym typeface="Alice"/>
            </a:endParaRPr>
          </a:p>
        </p:txBody>
      </p:sp>
      <p:sp>
        <p:nvSpPr>
          <p:cNvPr id="161" name="Google Shape;161;p11"/>
          <p:cNvSpPr txBox="1"/>
          <p:nvPr/>
        </p:nvSpPr>
        <p:spPr>
          <a:xfrm>
            <a:off x="508225" y="0"/>
            <a:ext cx="16908300" cy="1185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6500"/>
              <a:buFont typeface="Arial"/>
              <a:buNone/>
            </a:pPr>
            <a:r>
              <a:rPr b="1" i="0" lang="en-US" sz="6500" u="none" cap="none" strike="noStrike">
                <a:solidFill>
                  <a:srgbClr val="F37221"/>
                </a:solidFill>
                <a:highlight>
                  <a:srgbClr val="FFFFFF"/>
                </a:highlight>
                <a:latin typeface="Alice"/>
                <a:ea typeface="Alice"/>
                <a:cs typeface="Alice"/>
                <a:sym typeface="Alice"/>
              </a:rPr>
              <a:t>Case Study</a:t>
            </a:r>
            <a:endParaRPr b="1" i="0" sz="6500" u="none" cap="none" strike="noStrike">
              <a:solidFill>
                <a:srgbClr val="F37221"/>
              </a:solidFill>
              <a:latin typeface="Alice"/>
              <a:ea typeface="Alice"/>
              <a:cs typeface="Alice"/>
              <a:sym typeface="Alice"/>
            </a:endParaRPr>
          </a:p>
        </p:txBody>
      </p:sp>
      <p:sp>
        <p:nvSpPr>
          <p:cNvPr id="162" name="Google Shape;162;p11"/>
          <p:cNvSpPr txBox="1"/>
          <p:nvPr/>
        </p:nvSpPr>
        <p:spPr>
          <a:xfrm>
            <a:off x="1438825" y="1114250"/>
            <a:ext cx="16188000" cy="65541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rgbClr val="0D0D0D"/>
              </a:buClr>
              <a:buSzPts val="2600"/>
              <a:buFont typeface="Arial"/>
              <a:buChar char="●"/>
            </a:pPr>
            <a:r>
              <a:rPr b="1" i="0" lang="en-US" sz="3500" u="none" cap="none" strike="noStrike">
                <a:solidFill>
                  <a:srgbClr val="0D0D0D"/>
                </a:solidFill>
                <a:highlight>
                  <a:srgbClr val="FFFFFF"/>
                </a:highlight>
                <a:latin typeface="Arial"/>
                <a:ea typeface="Arial"/>
                <a:cs typeface="Arial"/>
                <a:sym typeface="Arial"/>
              </a:rPr>
              <a:t>Patient Profile:</a:t>
            </a:r>
            <a:endParaRPr b="1" i="0" sz="3500" u="none" cap="none" strike="noStrike">
              <a:solidFill>
                <a:srgbClr val="0D0D0D"/>
              </a:solidFill>
              <a:highlight>
                <a:srgbClr val="FFFFFF"/>
              </a:highlight>
              <a:latin typeface="Arial"/>
              <a:ea typeface="Arial"/>
              <a:cs typeface="Arial"/>
              <a:sym typeface="Arial"/>
            </a:endParaRPr>
          </a:p>
          <a:p>
            <a:pPr indent="-393700" lvl="1" marL="914400" marR="0" rtl="0" algn="l">
              <a:lnSpc>
                <a:spcPct val="115000"/>
              </a:lnSpc>
              <a:spcBef>
                <a:spcPts val="0"/>
              </a:spcBef>
              <a:spcAft>
                <a:spcPts val="0"/>
              </a:spcAft>
              <a:buClr>
                <a:srgbClr val="0D0D0D"/>
              </a:buClr>
              <a:buSzPts val="2600"/>
              <a:buFont typeface="Arial"/>
              <a:buChar char="○"/>
            </a:pPr>
            <a:r>
              <a:rPr b="0" i="0" lang="en-US" sz="3500" u="none" cap="none" strike="noStrike">
                <a:solidFill>
                  <a:srgbClr val="0D0D0D"/>
                </a:solidFill>
                <a:highlight>
                  <a:srgbClr val="FFFFFF"/>
                </a:highlight>
                <a:latin typeface="Arial"/>
                <a:ea typeface="Arial"/>
                <a:cs typeface="Arial"/>
                <a:sym typeface="Arial"/>
              </a:rPr>
              <a:t>6-month-old male from Mumbai</a:t>
            </a:r>
            <a:endParaRPr b="0" i="0" sz="3500" u="none" cap="none" strike="noStrike">
              <a:solidFill>
                <a:srgbClr val="0D0D0D"/>
              </a:solidFill>
              <a:highlight>
                <a:srgbClr val="FFFFFF"/>
              </a:highlight>
              <a:latin typeface="Arial"/>
              <a:ea typeface="Arial"/>
              <a:cs typeface="Arial"/>
              <a:sym typeface="Arial"/>
            </a:endParaRPr>
          </a:p>
          <a:p>
            <a:pPr indent="-393700" lvl="1" marL="914400" marR="0" rtl="0" algn="l">
              <a:lnSpc>
                <a:spcPct val="115000"/>
              </a:lnSpc>
              <a:spcBef>
                <a:spcPts val="0"/>
              </a:spcBef>
              <a:spcAft>
                <a:spcPts val="0"/>
              </a:spcAft>
              <a:buClr>
                <a:srgbClr val="0D0D0D"/>
              </a:buClr>
              <a:buSzPts val="2600"/>
              <a:buFont typeface="Arial"/>
              <a:buChar char="○"/>
            </a:pPr>
            <a:r>
              <a:rPr b="0" i="0" lang="en-US" sz="3500" u="none" cap="none" strike="noStrike">
                <a:solidFill>
                  <a:srgbClr val="0D0D0D"/>
                </a:solidFill>
                <a:highlight>
                  <a:srgbClr val="FFFFFF"/>
                </a:highlight>
                <a:latin typeface="Arial"/>
                <a:ea typeface="Arial"/>
                <a:cs typeface="Arial"/>
                <a:sym typeface="Arial"/>
              </a:rPr>
              <a:t>Healthy infant with no significant medical history</a:t>
            </a:r>
            <a:endParaRPr b="0" i="0" sz="3500" u="none" cap="none" strike="noStrike">
              <a:solidFill>
                <a:srgbClr val="0D0D0D"/>
              </a:solidFill>
              <a:highlight>
                <a:srgbClr val="FFFFFF"/>
              </a:highlight>
              <a:latin typeface="Arial"/>
              <a:ea typeface="Arial"/>
              <a:cs typeface="Arial"/>
              <a:sym typeface="Arial"/>
            </a:endParaRPr>
          </a:p>
          <a:p>
            <a:pPr indent="-393700" lvl="0" marL="457200" marR="0" rtl="0" algn="l">
              <a:lnSpc>
                <a:spcPct val="115000"/>
              </a:lnSpc>
              <a:spcBef>
                <a:spcPts val="0"/>
              </a:spcBef>
              <a:spcAft>
                <a:spcPts val="0"/>
              </a:spcAft>
              <a:buClr>
                <a:srgbClr val="0D0D0D"/>
              </a:buClr>
              <a:buSzPts val="2600"/>
              <a:buFont typeface="Arial"/>
              <a:buChar char="●"/>
            </a:pPr>
            <a:r>
              <a:rPr b="1" i="0" lang="en-US" sz="3500" u="none" cap="none" strike="noStrike">
                <a:solidFill>
                  <a:srgbClr val="0D0D0D"/>
                </a:solidFill>
                <a:highlight>
                  <a:srgbClr val="FFFFFF"/>
                </a:highlight>
                <a:latin typeface="Arial"/>
                <a:ea typeface="Arial"/>
                <a:cs typeface="Arial"/>
                <a:sym typeface="Arial"/>
              </a:rPr>
              <a:t>Presentation:</a:t>
            </a:r>
            <a:endParaRPr b="1" i="0" sz="3500" u="none" cap="none" strike="noStrike">
              <a:solidFill>
                <a:srgbClr val="0D0D0D"/>
              </a:solidFill>
              <a:highlight>
                <a:srgbClr val="FFFFFF"/>
              </a:highlight>
              <a:latin typeface="Arial"/>
              <a:ea typeface="Arial"/>
              <a:cs typeface="Arial"/>
              <a:sym typeface="Arial"/>
            </a:endParaRPr>
          </a:p>
          <a:p>
            <a:pPr indent="-393700" lvl="1" marL="914400" marR="0" rtl="0" algn="l">
              <a:lnSpc>
                <a:spcPct val="115000"/>
              </a:lnSpc>
              <a:spcBef>
                <a:spcPts val="0"/>
              </a:spcBef>
              <a:spcAft>
                <a:spcPts val="0"/>
              </a:spcAft>
              <a:buClr>
                <a:srgbClr val="0D0D0D"/>
              </a:buClr>
              <a:buSzPts val="2600"/>
              <a:buFont typeface="Arial"/>
              <a:buChar char="○"/>
            </a:pPr>
            <a:r>
              <a:rPr b="0" i="0" lang="en-US" sz="3500" u="none" cap="none" strike="noStrike">
                <a:solidFill>
                  <a:srgbClr val="0D0D0D"/>
                </a:solidFill>
                <a:highlight>
                  <a:srgbClr val="FFFFFF"/>
                </a:highlight>
                <a:latin typeface="Arial"/>
                <a:ea typeface="Arial"/>
                <a:cs typeface="Arial"/>
                <a:sym typeface="Arial"/>
              </a:rPr>
              <a:t>Redness, irritation, and mild swelling in the diaper area for 5 days</a:t>
            </a:r>
            <a:endParaRPr b="0" i="0" sz="3500" u="none" cap="none" strike="noStrike">
              <a:solidFill>
                <a:srgbClr val="0D0D0D"/>
              </a:solidFill>
              <a:highlight>
                <a:srgbClr val="FFFFFF"/>
              </a:highlight>
              <a:latin typeface="Arial"/>
              <a:ea typeface="Arial"/>
              <a:cs typeface="Arial"/>
              <a:sym typeface="Arial"/>
            </a:endParaRPr>
          </a:p>
          <a:p>
            <a:pPr indent="-393700" lvl="1" marL="914400" marR="0" rtl="0" algn="l">
              <a:lnSpc>
                <a:spcPct val="115000"/>
              </a:lnSpc>
              <a:spcBef>
                <a:spcPts val="0"/>
              </a:spcBef>
              <a:spcAft>
                <a:spcPts val="0"/>
              </a:spcAft>
              <a:buClr>
                <a:srgbClr val="0D0D0D"/>
              </a:buClr>
              <a:buSzPts val="2600"/>
              <a:buFont typeface="Arial"/>
              <a:buChar char="○"/>
            </a:pPr>
            <a:r>
              <a:rPr b="0" i="0" lang="en-US" sz="3500" u="none" cap="none" strike="noStrike">
                <a:solidFill>
                  <a:srgbClr val="0D0D0D"/>
                </a:solidFill>
                <a:highlight>
                  <a:srgbClr val="FFFFFF"/>
                </a:highlight>
                <a:latin typeface="Arial"/>
                <a:ea typeface="Arial"/>
                <a:cs typeface="Arial"/>
                <a:sym typeface="Arial"/>
              </a:rPr>
              <a:t>Increased fussiness and reduced feeding</a:t>
            </a:r>
            <a:endParaRPr b="0" i="0" sz="3500" u="none" cap="none" strike="noStrike">
              <a:solidFill>
                <a:srgbClr val="0D0D0D"/>
              </a:solidFill>
              <a:highlight>
                <a:srgbClr val="FFFFFF"/>
              </a:highlight>
              <a:latin typeface="Arial"/>
              <a:ea typeface="Arial"/>
              <a:cs typeface="Arial"/>
              <a:sym typeface="Arial"/>
            </a:endParaRPr>
          </a:p>
          <a:p>
            <a:pPr indent="-393700" lvl="1" marL="914400" marR="0" rtl="0" algn="l">
              <a:lnSpc>
                <a:spcPct val="115000"/>
              </a:lnSpc>
              <a:spcBef>
                <a:spcPts val="0"/>
              </a:spcBef>
              <a:spcAft>
                <a:spcPts val="0"/>
              </a:spcAft>
              <a:buClr>
                <a:srgbClr val="0D0D0D"/>
              </a:buClr>
              <a:buSzPts val="2600"/>
              <a:buFont typeface="Arial"/>
              <a:buChar char="○"/>
            </a:pPr>
            <a:r>
              <a:rPr b="0" i="0" lang="en-US" sz="3500" u="none" cap="none" strike="noStrike">
                <a:solidFill>
                  <a:srgbClr val="0D0D0D"/>
                </a:solidFill>
                <a:highlight>
                  <a:srgbClr val="FFFFFF"/>
                </a:highlight>
                <a:latin typeface="Arial"/>
                <a:ea typeface="Arial"/>
                <a:cs typeface="Arial"/>
                <a:sym typeface="Arial"/>
              </a:rPr>
              <a:t>Frequent urination and loose stools</a:t>
            </a:r>
            <a:endParaRPr b="0" i="0" sz="3500" u="none" cap="none" strike="noStrike">
              <a:solidFill>
                <a:srgbClr val="0D0D0D"/>
              </a:solidFill>
              <a:highlight>
                <a:srgbClr val="FFFFFF"/>
              </a:highlight>
              <a:latin typeface="Arial"/>
              <a:ea typeface="Arial"/>
              <a:cs typeface="Arial"/>
              <a:sym typeface="Arial"/>
            </a:endParaRPr>
          </a:p>
          <a:p>
            <a:pPr indent="-393700" lvl="0" marL="457200" marR="0" rtl="0" algn="l">
              <a:lnSpc>
                <a:spcPct val="115000"/>
              </a:lnSpc>
              <a:spcBef>
                <a:spcPts val="0"/>
              </a:spcBef>
              <a:spcAft>
                <a:spcPts val="0"/>
              </a:spcAft>
              <a:buClr>
                <a:srgbClr val="0D0D0D"/>
              </a:buClr>
              <a:buSzPts val="2600"/>
              <a:buFont typeface="Arial"/>
              <a:buChar char="●"/>
            </a:pPr>
            <a:r>
              <a:rPr b="1" i="0" lang="en-US" sz="3500" u="none" cap="none" strike="noStrike">
                <a:solidFill>
                  <a:srgbClr val="0D0D0D"/>
                </a:solidFill>
                <a:highlight>
                  <a:srgbClr val="FFFFFF"/>
                </a:highlight>
                <a:latin typeface="Arial"/>
                <a:ea typeface="Arial"/>
                <a:cs typeface="Arial"/>
                <a:sym typeface="Arial"/>
              </a:rPr>
              <a:t>Key Factors Contributing to Rash:</a:t>
            </a:r>
            <a:endParaRPr b="1" i="0" sz="3500" u="none" cap="none" strike="noStrike">
              <a:solidFill>
                <a:srgbClr val="0D0D0D"/>
              </a:solidFill>
              <a:highlight>
                <a:srgbClr val="FFFFFF"/>
              </a:highlight>
              <a:latin typeface="Arial"/>
              <a:ea typeface="Arial"/>
              <a:cs typeface="Arial"/>
              <a:sym typeface="Arial"/>
            </a:endParaRPr>
          </a:p>
          <a:p>
            <a:pPr indent="-393700" lvl="1" marL="914400" marR="0" rtl="0" algn="l">
              <a:lnSpc>
                <a:spcPct val="115000"/>
              </a:lnSpc>
              <a:spcBef>
                <a:spcPts val="0"/>
              </a:spcBef>
              <a:spcAft>
                <a:spcPts val="0"/>
              </a:spcAft>
              <a:buClr>
                <a:srgbClr val="0D0D0D"/>
              </a:buClr>
              <a:buSzPts val="2600"/>
              <a:buFont typeface="Arial"/>
              <a:buChar char="○"/>
            </a:pPr>
            <a:r>
              <a:rPr b="1" i="0" lang="en-US" sz="3500" u="none" cap="none" strike="noStrike">
                <a:solidFill>
                  <a:srgbClr val="0D0D0D"/>
                </a:solidFill>
                <a:highlight>
                  <a:srgbClr val="FFFFFF"/>
                </a:highlight>
                <a:latin typeface="Arial"/>
                <a:ea typeface="Arial"/>
                <a:cs typeface="Arial"/>
                <a:sym typeface="Arial"/>
              </a:rPr>
              <a:t>Friction and Occlusion:</a:t>
            </a:r>
            <a:r>
              <a:rPr b="0" i="0" lang="en-US" sz="3500" u="none" cap="none" strike="noStrike">
                <a:solidFill>
                  <a:srgbClr val="0D0D0D"/>
                </a:solidFill>
                <a:highlight>
                  <a:srgbClr val="FFFFFF"/>
                </a:highlight>
                <a:latin typeface="Arial"/>
                <a:ea typeface="Arial"/>
                <a:cs typeface="Arial"/>
                <a:sym typeface="Arial"/>
              </a:rPr>
              <a:t> Prolonged moisture and heat due to diaper use</a:t>
            </a:r>
            <a:endParaRPr b="0" i="0" sz="3500" u="none" cap="none" strike="noStrike">
              <a:solidFill>
                <a:srgbClr val="0D0D0D"/>
              </a:solidFill>
              <a:highlight>
                <a:srgbClr val="FFFFFF"/>
              </a:highlight>
              <a:latin typeface="Arial"/>
              <a:ea typeface="Arial"/>
              <a:cs typeface="Arial"/>
              <a:sym typeface="Arial"/>
            </a:endParaRPr>
          </a:p>
          <a:p>
            <a:pPr indent="-393700" lvl="1" marL="914400" marR="0" rtl="0" algn="l">
              <a:lnSpc>
                <a:spcPct val="115000"/>
              </a:lnSpc>
              <a:spcBef>
                <a:spcPts val="0"/>
              </a:spcBef>
              <a:spcAft>
                <a:spcPts val="0"/>
              </a:spcAft>
              <a:buClr>
                <a:srgbClr val="0D0D0D"/>
              </a:buClr>
              <a:buSzPts val="2600"/>
              <a:buFont typeface="Arial"/>
              <a:buChar char="○"/>
            </a:pPr>
            <a:r>
              <a:rPr b="1" i="0" lang="en-US" sz="3500" u="none" cap="none" strike="noStrike">
                <a:solidFill>
                  <a:srgbClr val="0D0D0D"/>
                </a:solidFill>
                <a:highlight>
                  <a:srgbClr val="FFFFFF"/>
                </a:highlight>
                <a:latin typeface="Arial"/>
                <a:ea typeface="Arial"/>
                <a:cs typeface="Arial"/>
                <a:sym typeface="Arial"/>
              </a:rPr>
              <a:t>Urine and Stool Exposure:</a:t>
            </a:r>
            <a:r>
              <a:rPr b="0" i="0" lang="en-US" sz="3500" u="none" cap="none" strike="noStrike">
                <a:solidFill>
                  <a:srgbClr val="0D0D0D"/>
                </a:solidFill>
                <a:highlight>
                  <a:srgbClr val="FFFFFF"/>
                </a:highlight>
                <a:latin typeface="Arial"/>
                <a:ea typeface="Arial"/>
                <a:cs typeface="Arial"/>
                <a:sym typeface="Arial"/>
              </a:rPr>
              <a:t> Ammonia from urine increases skin pH</a:t>
            </a:r>
            <a:endParaRPr b="0" i="0" sz="3500" u="none" cap="none" strike="noStrike">
              <a:solidFill>
                <a:srgbClr val="0D0D0D"/>
              </a:solidFill>
              <a:highlight>
                <a:srgbClr val="FFFFFF"/>
              </a:highlight>
              <a:latin typeface="Arial"/>
              <a:ea typeface="Arial"/>
              <a:cs typeface="Arial"/>
              <a:sym typeface="Arial"/>
            </a:endParaRPr>
          </a:p>
          <a:p>
            <a:pPr indent="-393700" lvl="1" marL="914400" marR="0" rtl="0" algn="l">
              <a:lnSpc>
                <a:spcPct val="115000"/>
              </a:lnSpc>
              <a:spcBef>
                <a:spcPts val="0"/>
              </a:spcBef>
              <a:spcAft>
                <a:spcPts val="0"/>
              </a:spcAft>
              <a:buClr>
                <a:srgbClr val="0D0D0D"/>
              </a:buClr>
              <a:buSzPts val="2600"/>
              <a:buFont typeface="Arial"/>
              <a:buChar char="○"/>
            </a:pPr>
            <a:r>
              <a:rPr b="1" i="0" lang="en-US" sz="3500" u="none" cap="none" strike="noStrike">
                <a:solidFill>
                  <a:srgbClr val="0D0D0D"/>
                </a:solidFill>
                <a:highlight>
                  <a:srgbClr val="FFFFFF"/>
                </a:highlight>
                <a:latin typeface="Arial"/>
                <a:ea typeface="Arial"/>
                <a:cs typeface="Arial"/>
                <a:sym typeface="Arial"/>
              </a:rPr>
              <a:t>Fecal Enzymes:</a:t>
            </a:r>
            <a:r>
              <a:rPr b="0" i="0" lang="en-US" sz="3500" u="none" cap="none" strike="noStrike">
                <a:solidFill>
                  <a:srgbClr val="0D0D0D"/>
                </a:solidFill>
                <a:highlight>
                  <a:srgbClr val="FFFFFF"/>
                </a:highlight>
                <a:latin typeface="Arial"/>
                <a:ea typeface="Arial"/>
                <a:cs typeface="Arial"/>
                <a:sym typeface="Arial"/>
              </a:rPr>
              <a:t> Lipase and protease break down skin barrier</a:t>
            </a:r>
            <a:endParaRPr b="0" i="0" sz="3500" u="none" cap="none" strike="noStrike">
              <a:solidFill>
                <a:srgbClr val="0D0D0D"/>
              </a:solidFill>
              <a:highlight>
                <a:srgbClr val="FFFFFF"/>
              </a:highlight>
              <a:latin typeface="Arial"/>
              <a:ea typeface="Arial"/>
              <a:cs typeface="Arial"/>
              <a:sym typeface="Arial"/>
            </a:endParaRPr>
          </a:p>
          <a:p>
            <a:pPr indent="-393700" lvl="1" marL="914400" marR="0" rtl="0" algn="l">
              <a:lnSpc>
                <a:spcPct val="115000"/>
              </a:lnSpc>
              <a:spcBef>
                <a:spcPts val="0"/>
              </a:spcBef>
              <a:spcAft>
                <a:spcPts val="0"/>
              </a:spcAft>
              <a:buClr>
                <a:srgbClr val="0D0D0D"/>
              </a:buClr>
              <a:buSzPts val="2600"/>
              <a:buFont typeface="Arial"/>
              <a:buChar char="○"/>
            </a:pPr>
            <a:r>
              <a:rPr b="1" i="0" lang="en-US" sz="3500" u="none" cap="none" strike="noStrike">
                <a:solidFill>
                  <a:srgbClr val="0D0D0D"/>
                </a:solidFill>
                <a:highlight>
                  <a:srgbClr val="FFFFFF"/>
                </a:highlight>
                <a:latin typeface="Arial"/>
                <a:ea typeface="Arial"/>
                <a:cs typeface="Arial"/>
                <a:sym typeface="Arial"/>
              </a:rPr>
              <a:t>Changing pH:</a:t>
            </a:r>
            <a:r>
              <a:rPr b="0" i="0" lang="en-US" sz="3500" u="none" cap="none" strike="noStrike">
                <a:solidFill>
                  <a:srgbClr val="0D0D0D"/>
                </a:solidFill>
                <a:highlight>
                  <a:srgbClr val="FFFFFF"/>
                </a:highlight>
                <a:latin typeface="Arial"/>
                <a:ea typeface="Arial"/>
                <a:cs typeface="Arial"/>
                <a:sym typeface="Arial"/>
              </a:rPr>
              <a:t> Disrupts natural acid mantle, promoting irritation</a:t>
            </a:r>
            <a:endParaRPr b="0" i="0" sz="3500" u="none" cap="none" strike="noStrike">
              <a:solidFill>
                <a:srgbClr val="0D0D0D"/>
              </a:solidFill>
              <a:highlight>
                <a:srgbClr val="FFFFFF"/>
              </a:highlight>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FFF"/>
        </a:solidFill>
      </p:bgPr>
    </p:bg>
    <p:spTree>
      <p:nvGrpSpPr>
        <p:cNvPr id="170" name="Shape 170"/>
        <p:cNvGrpSpPr/>
        <p:nvPr/>
      </p:nvGrpSpPr>
      <p:grpSpPr>
        <a:xfrm>
          <a:off x="0" y="0"/>
          <a:ext cx="0" cy="0"/>
          <a:chOff x="0" y="0"/>
          <a:chExt cx="0" cy="0"/>
        </a:xfrm>
      </p:grpSpPr>
      <p:sp>
        <p:nvSpPr>
          <p:cNvPr id="171" name="Google Shape;171;p12"/>
          <p:cNvSpPr/>
          <p:nvPr/>
        </p:nvSpPr>
        <p:spPr>
          <a:xfrm rot="-5400000">
            <a:off x="16399378" y="-227370"/>
            <a:ext cx="2512124" cy="2512124"/>
          </a:xfrm>
          <a:custGeom>
            <a:rect b="b" l="l" r="r" t="t"/>
            <a:pathLst>
              <a:path extrusionOk="0" h="3349498" w="3349498">
                <a:moveTo>
                  <a:pt x="0" y="0"/>
                </a:moveTo>
                <a:lnTo>
                  <a:pt x="3349498" y="0"/>
                </a:lnTo>
                <a:lnTo>
                  <a:pt x="3349498" y="3349498"/>
                </a:lnTo>
                <a:lnTo>
                  <a:pt x="0" y="3349498"/>
                </a:lnTo>
                <a:lnTo>
                  <a:pt x="0" y="0"/>
                </a:lnTo>
                <a:close/>
              </a:path>
            </a:pathLst>
          </a:custGeom>
          <a:blipFill rotWithShape="1">
            <a:blip r:embed="rId3">
              <a:alphaModFix/>
            </a:blip>
            <a:stretch>
              <a:fillRect b="0" l="0" r="0" t="0"/>
            </a:stretch>
          </a:blipFill>
          <a:ln>
            <a:noFill/>
          </a:ln>
        </p:spPr>
      </p:sp>
      <p:sp>
        <p:nvSpPr>
          <p:cNvPr id="172" name="Google Shape;172;p12"/>
          <p:cNvSpPr txBox="1"/>
          <p:nvPr/>
        </p:nvSpPr>
        <p:spPr>
          <a:xfrm>
            <a:off x="1848061" y="8847600"/>
            <a:ext cx="14734800" cy="812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2200"/>
              <a:buFont typeface="Arial"/>
              <a:buNone/>
            </a:pPr>
            <a:r>
              <a:rPr b="0" i="0" lang="en-US" sz="2200" u="none" cap="none" strike="noStrike">
                <a:solidFill>
                  <a:srgbClr val="000000"/>
                </a:solidFill>
                <a:latin typeface="Nunito Sans"/>
                <a:ea typeface="Nunito Sans"/>
                <a:cs typeface="Nunito Sans"/>
                <a:sym typeface="Nunito Sans"/>
              </a:rPr>
              <a:t>The content is by Dr. Bhaskar and adheres to medical academy guidelines and does not favor any individual, group, or product. This video is produced by Inditech Technology Services Pvt. Ltd. Distribution prohibited without permission.</a:t>
            </a:r>
            <a:endParaRPr b="0" i="0" sz="600" u="none" cap="none" strike="noStrike">
              <a:solidFill>
                <a:srgbClr val="000000"/>
              </a:solidFill>
              <a:latin typeface="Arial"/>
              <a:ea typeface="Arial"/>
              <a:cs typeface="Arial"/>
              <a:sym typeface="Arial"/>
            </a:endParaRPr>
          </a:p>
        </p:txBody>
      </p:sp>
      <p:sp>
        <p:nvSpPr>
          <p:cNvPr id="173" name="Google Shape;173;p12"/>
          <p:cNvSpPr txBox="1"/>
          <p:nvPr/>
        </p:nvSpPr>
        <p:spPr>
          <a:xfrm>
            <a:off x="211375" y="380225"/>
            <a:ext cx="16188000" cy="10005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6500"/>
              <a:buFont typeface="Arial"/>
              <a:buNone/>
            </a:pPr>
            <a:r>
              <a:t/>
            </a:r>
            <a:endParaRPr b="1" i="0" sz="6500" u="none" cap="none" strike="noStrike">
              <a:solidFill>
                <a:srgbClr val="F37221"/>
              </a:solidFill>
              <a:latin typeface="Alice"/>
              <a:ea typeface="Alice"/>
              <a:cs typeface="Alice"/>
              <a:sym typeface="Alice"/>
            </a:endParaRPr>
          </a:p>
        </p:txBody>
      </p:sp>
      <p:sp>
        <p:nvSpPr>
          <p:cNvPr id="174" name="Google Shape;174;p12"/>
          <p:cNvSpPr txBox="1"/>
          <p:nvPr/>
        </p:nvSpPr>
        <p:spPr>
          <a:xfrm>
            <a:off x="508225" y="0"/>
            <a:ext cx="16908300" cy="1185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6500"/>
              <a:buFont typeface="Arial"/>
              <a:buNone/>
            </a:pPr>
            <a:r>
              <a:rPr b="1" i="0" lang="en-US" sz="6500" u="none" cap="none" strike="noStrike">
                <a:solidFill>
                  <a:srgbClr val="F37221"/>
                </a:solidFill>
                <a:highlight>
                  <a:srgbClr val="FFFFFF"/>
                </a:highlight>
                <a:latin typeface="Alice"/>
                <a:ea typeface="Alice"/>
                <a:cs typeface="Alice"/>
                <a:sym typeface="Alice"/>
              </a:rPr>
              <a:t>Management Plan for Nappy Rash</a:t>
            </a:r>
            <a:endParaRPr b="1" i="0" sz="6500" u="none" cap="none" strike="noStrike">
              <a:solidFill>
                <a:srgbClr val="F37221"/>
              </a:solidFill>
              <a:latin typeface="Alice"/>
              <a:ea typeface="Alice"/>
              <a:cs typeface="Alice"/>
              <a:sym typeface="Alice"/>
            </a:endParaRPr>
          </a:p>
        </p:txBody>
      </p:sp>
      <p:sp>
        <p:nvSpPr>
          <p:cNvPr id="175" name="Google Shape;175;p12"/>
          <p:cNvSpPr txBox="1"/>
          <p:nvPr/>
        </p:nvSpPr>
        <p:spPr>
          <a:xfrm>
            <a:off x="1438825" y="1114250"/>
            <a:ext cx="16188000" cy="65541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25000"/>
              </a:lnSpc>
              <a:spcBef>
                <a:spcPts val="0"/>
              </a:spcBef>
              <a:spcAft>
                <a:spcPts val="0"/>
              </a:spcAft>
              <a:buClr>
                <a:srgbClr val="0D0D0D"/>
              </a:buClr>
              <a:buSzPts val="2600"/>
              <a:buFont typeface="Arial"/>
              <a:buChar char="●"/>
            </a:pPr>
            <a:r>
              <a:rPr b="1" i="0" lang="en-US" sz="3500" u="none" cap="none" strike="noStrike">
                <a:solidFill>
                  <a:srgbClr val="0D0D0D"/>
                </a:solidFill>
                <a:highlight>
                  <a:srgbClr val="FFFFFF"/>
                </a:highlight>
                <a:latin typeface="Arial"/>
                <a:ea typeface="Arial"/>
                <a:cs typeface="Arial"/>
                <a:sym typeface="Arial"/>
              </a:rPr>
              <a:t>Frequent Diaper Changes:</a:t>
            </a:r>
            <a:endParaRPr b="1" i="0" sz="3500" u="none" cap="none" strike="noStrike">
              <a:solidFill>
                <a:srgbClr val="0D0D0D"/>
              </a:solidFill>
              <a:highlight>
                <a:srgbClr val="FFFFFF"/>
              </a:highlight>
              <a:latin typeface="Arial"/>
              <a:ea typeface="Arial"/>
              <a:cs typeface="Arial"/>
              <a:sym typeface="Arial"/>
            </a:endParaRPr>
          </a:p>
          <a:p>
            <a:pPr indent="-393700" lvl="1" marL="914400" marR="0" rtl="0" algn="l">
              <a:lnSpc>
                <a:spcPct val="125000"/>
              </a:lnSpc>
              <a:spcBef>
                <a:spcPts val="0"/>
              </a:spcBef>
              <a:spcAft>
                <a:spcPts val="0"/>
              </a:spcAft>
              <a:buClr>
                <a:srgbClr val="0D0D0D"/>
              </a:buClr>
              <a:buSzPts val="2600"/>
              <a:buFont typeface="Arial"/>
              <a:buChar char="○"/>
            </a:pPr>
            <a:r>
              <a:rPr b="0" i="0" lang="en-US" sz="3500" u="none" cap="none" strike="noStrike">
                <a:solidFill>
                  <a:srgbClr val="0D0D0D"/>
                </a:solidFill>
                <a:highlight>
                  <a:srgbClr val="FFFFFF"/>
                </a:highlight>
                <a:latin typeface="Arial"/>
                <a:ea typeface="Arial"/>
                <a:cs typeface="Arial"/>
                <a:sym typeface="Arial"/>
              </a:rPr>
              <a:t>Every 2-3 hours or immediately after urination/defecation</a:t>
            </a:r>
            <a:endParaRPr b="0" i="0" sz="3500" u="none" cap="none" strike="noStrike">
              <a:solidFill>
                <a:srgbClr val="0D0D0D"/>
              </a:solidFill>
              <a:highlight>
                <a:srgbClr val="FFFFFF"/>
              </a:highlight>
              <a:latin typeface="Arial"/>
              <a:ea typeface="Arial"/>
              <a:cs typeface="Arial"/>
              <a:sym typeface="Arial"/>
            </a:endParaRPr>
          </a:p>
          <a:p>
            <a:pPr indent="-393700" lvl="0" marL="457200" marR="0" rtl="0" algn="l">
              <a:lnSpc>
                <a:spcPct val="125000"/>
              </a:lnSpc>
              <a:spcBef>
                <a:spcPts val="0"/>
              </a:spcBef>
              <a:spcAft>
                <a:spcPts val="0"/>
              </a:spcAft>
              <a:buClr>
                <a:srgbClr val="0D0D0D"/>
              </a:buClr>
              <a:buSzPts val="2600"/>
              <a:buFont typeface="Arial"/>
              <a:buChar char="●"/>
            </a:pPr>
            <a:r>
              <a:rPr b="1" i="0" lang="en-US" sz="3500" u="none" cap="none" strike="noStrike">
                <a:solidFill>
                  <a:srgbClr val="0D0D0D"/>
                </a:solidFill>
                <a:highlight>
                  <a:srgbClr val="FFFFFF"/>
                </a:highlight>
                <a:latin typeface="Arial"/>
                <a:ea typeface="Arial"/>
                <a:cs typeface="Arial"/>
                <a:sym typeface="Arial"/>
              </a:rPr>
              <a:t>Barrier Cream Application:</a:t>
            </a:r>
            <a:endParaRPr b="1" i="0" sz="3500" u="none" cap="none" strike="noStrike">
              <a:solidFill>
                <a:srgbClr val="0D0D0D"/>
              </a:solidFill>
              <a:highlight>
                <a:srgbClr val="FFFFFF"/>
              </a:highlight>
              <a:latin typeface="Arial"/>
              <a:ea typeface="Arial"/>
              <a:cs typeface="Arial"/>
              <a:sym typeface="Arial"/>
            </a:endParaRPr>
          </a:p>
          <a:p>
            <a:pPr indent="-393700" lvl="1" marL="914400" marR="0" rtl="0" algn="l">
              <a:lnSpc>
                <a:spcPct val="125000"/>
              </a:lnSpc>
              <a:spcBef>
                <a:spcPts val="0"/>
              </a:spcBef>
              <a:spcAft>
                <a:spcPts val="0"/>
              </a:spcAft>
              <a:buClr>
                <a:srgbClr val="0D0D0D"/>
              </a:buClr>
              <a:buSzPts val="2600"/>
              <a:buFont typeface="Arial"/>
              <a:buChar char="○"/>
            </a:pPr>
            <a:r>
              <a:rPr b="0" i="0" lang="en-US" sz="3500" u="none" cap="none" strike="noStrike">
                <a:solidFill>
                  <a:srgbClr val="0D0D0D"/>
                </a:solidFill>
                <a:highlight>
                  <a:srgbClr val="FFFFFF"/>
                </a:highlight>
                <a:latin typeface="Arial"/>
                <a:ea typeface="Arial"/>
                <a:cs typeface="Arial"/>
                <a:sym typeface="Arial"/>
              </a:rPr>
              <a:t>Use zinc oxide-based cream to protect skin and prevent further irritation</a:t>
            </a:r>
            <a:endParaRPr b="0" i="0" sz="3500" u="none" cap="none" strike="noStrike">
              <a:solidFill>
                <a:srgbClr val="0D0D0D"/>
              </a:solidFill>
              <a:highlight>
                <a:srgbClr val="FFFFFF"/>
              </a:highlight>
              <a:latin typeface="Arial"/>
              <a:ea typeface="Arial"/>
              <a:cs typeface="Arial"/>
              <a:sym typeface="Arial"/>
            </a:endParaRPr>
          </a:p>
          <a:p>
            <a:pPr indent="-393700" lvl="0" marL="457200" marR="0" rtl="0" algn="l">
              <a:lnSpc>
                <a:spcPct val="125000"/>
              </a:lnSpc>
              <a:spcBef>
                <a:spcPts val="0"/>
              </a:spcBef>
              <a:spcAft>
                <a:spcPts val="0"/>
              </a:spcAft>
              <a:buClr>
                <a:srgbClr val="0D0D0D"/>
              </a:buClr>
              <a:buSzPts val="2600"/>
              <a:buFont typeface="Arial"/>
              <a:buChar char="●"/>
            </a:pPr>
            <a:r>
              <a:rPr b="1" i="0" lang="en-US" sz="3500" u="none" cap="none" strike="noStrike">
                <a:solidFill>
                  <a:srgbClr val="0D0D0D"/>
                </a:solidFill>
                <a:highlight>
                  <a:srgbClr val="FFFFFF"/>
                </a:highlight>
                <a:latin typeface="Arial"/>
                <a:ea typeface="Arial"/>
                <a:cs typeface="Arial"/>
                <a:sym typeface="Arial"/>
              </a:rPr>
              <a:t>Gentle Cleansing:</a:t>
            </a:r>
            <a:endParaRPr b="1" i="0" sz="3500" u="none" cap="none" strike="noStrike">
              <a:solidFill>
                <a:srgbClr val="0D0D0D"/>
              </a:solidFill>
              <a:highlight>
                <a:srgbClr val="FFFFFF"/>
              </a:highlight>
              <a:latin typeface="Arial"/>
              <a:ea typeface="Arial"/>
              <a:cs typeface="Arial"/>
              <a:sym typeface="Arial"/>
            </a:endParaRPr>
          </a:p>
          <a:p>
            <a:pPr indent="-393700" lvl="1" marL="914400" marR="0" rtl="0" algn="l">
              <a:lnSpc>
                <a:spcPct val="125000"/>
              </a:lnSpc>
              <a:spcBef>
                <a:spcPts val="0"/>
              </a:spcBef>
              <a:spcAft>
                <a:spcPts val="0"/>
              </a:spcAft>
              <a:buClr>
                <a:srgbClr val="0D0D0D"/>
              </a:buClr>
              <a:buSzPts val="2600"/>
              <a:buFont typeface="Arial"/>
              <a:buChar char="○"/>
            </a:pPr>
            <a:r>
              <a:rPr b="0" i="0" lang="en-US" sz="3500" u="none" cap="none" strike="noStrike">
                <a:solidFill>
                  <a:srgbClr val="0D0D0D"/>
                </a:solidFill>
                <a:highlight>
                  <a:srgbClr val="FFFFFF"/>
                </a:highlight>
                <a:latin typeface="Arial"/>
                <a:ea typeface="Arial"/>
                <a:cs typeface="Arial"/>
                <a:sym typeface="Arial"/>
              </a:rPr>
              <a:t>Clean with lukewarm water and mild, fragrance-free cleanser; avoid abrasive wipes</a:t>
            </a:r>
            <a:endParaRPr b="0" i="0" sz="3500" u="none" cap="none" strike="noStrike">
              <a:solidFill>
                <a:srgbClr val="0D0D0D"/>
              </a:solidFill>
              <a:highlight>
                <a:srgbClr val="FFFFFF"/>
              </a:highlight>
              <a:latin typeface="Arial"/>
              <a:ea typeface="Arial"/>
              <a:cs typeface="Arial"/>
              <a:sym typeface="Arial"/>
            </a:endParaRPr>
          </a:p>
          <a:p>
            <a:pPr indent="-393700" lvl="0" marL="457200" marR="0" rtl="0" algn="l">
              <a:lnSpc>
                <a:spcPct val="125000"/>
              </a:lnSpc>
              <a:spcBef>
                <a:spcPts val="0"/>
              </a:spcBef>
              <a:spcAft>
                <a:spcPts val="0"/>
              </a:spcAft>
              <a:buClr>
                <a:srgbClr val="0D0D0D"/>
              </a:buClr>
              <a:buSzPts val="2600"/>
              <a:buFont typeface="Arial"/>
              <a:buChar char="●"/>
            </a:pPr>
            <a:r>
              <a:rPr b="1" i="0" lang="en-US" sz="3500" u="none" cap="none" strike="noStrike">
                <a:solidFill>
                  <a:srgbClr val="0D0D0D"/>
                </a:solidFill>
                <a:highlight>
                  <a:srgbClr val="FFFFFF"/>
                </a:highlight>
                <a:latin typeface="Arial"/>
                <a:ea typeface="Arial"/>
                <a:cs typeface="Arial"/>
                <a:sym typeface="Arial"/>
              </a:rPr>
              <a:t>Air Exposure:</a:t>
            </a:r>
            <a:endParaRPr b="1" i="0" sz="3500" u="none" cap="none" strike="noStrike">
              <a:solidFill>
                <a:srgbClr val="0D0D0D"/>
              </a:solidFill>
              <a:highlight>
                <a:srgbClr val="FFFFFF"/>
              </a:highlight>
              <a:latin typeface="Arial"/>
              <a:ea typeface="Arial"/>
              <a:cs typeface="Arial"/>
              <a:sym typeface="Arial"/>
            </a:endParaRPr>
          </a:p>
          <a:p>
            <a:pPr indent="-393700" lvl="1" marL="914400" marR="0" rtl="0" algn="l">
              <a:lnSpc>
                <a:spcPct val="125000"/>
              </a:lnSpc>
              <a:spcBef>
                <a:spcPts val="0"/>
              </a:spcBef>
              <a:spcAft>
                <a:spcPts val="0"/>
              </a:spcAft>
              <a:buClr>
                <a:srgbClr val="0D0D0D"/>
              </a:buClr>
              <a:buSzPts val="2600"/>
              <a:buFont typeface="Arial"/>
              <a:buChar char="○"/>
            </a:pPr>
            <a:r>
              <a:rPr b="0" i="0" lang="en-US" sz="3500" u="none" cap="none" strike="noStrike">
                <a:solidFill>
                  <a:srgbClr val="0D0D0D"/>
                </a:solidFill>
                <a:highlight>
                  <a:srgbClr val="FFFFFF"/>
                </a:highlight>
                <a:latin typeface="Arial"/>
                <a:ea typeface="Arial"/>
                <a:cs typeface="Arial"/>
                <a:sym typeface="Arial"/>
              </a:rPr>
              <a:t>Encourage diaper-free time to promote skin healing</a:t>
            </a:r>
            <a:endParaRPr b="0" i="0" sz="3500" u="none" cap="none" strike="noStrike">
              <a:solidFill>
                <a:srgbClr val="0D0D0D"/>
              </a:solidFill>
              <a:highlight>
                <a:srgbClr val="FFFFFF"/>
              </a:highlight>
              <a:latin typeface="Arial"/>
              <a:ea typeface="Arial"/>
              <a:cs typeface="Arial"/>
              <a:sym typeface="Arial"/>
            </a:endParaRPr>
          </a:p>
          <a:p>
            <a:pPr indent="-393700" lvl="0" marL="457200" marR="0" rtl="0" algn="l">
              <a:lnSpc>
                <a:spcPct val="125000"/>
              </a:lnSpc>
              <a:spcBef>
                <a:spcPts val="0"/>
              </a:spcBef>
              <a:spcAft>
                <a:spcPts val="0"/>
              </a:spcAft>
              <a:buClr>
                <a:srgbClr val="0D0D0D"/>
              </a:buClr>
              <a:buSzPts val="2600"/>
              <a:buFont typeface="Arial"/>
              <a:buChar char="●"/>
            </a:pPr>
            <a:r>
              <a:rPr b="1" i="0" lang="en-US" sz="3500" u="none" cap="none" strike="noStrike">
                <a:solidFill>
                  <a:srgbClr val="0D0D0D"/>
                </a:solidFill>
                <a:highlight>
                  <a:srgbClr val="FFFFFF"/>
                </a:highlight>
                <a:latin typeface="Arial"/>
                <a:ea typeface="Arial"/>
                <a:cs typeface="Arial"/>
                <a:sym typeface="Arial"/>
              </a:rPr>
              <a:t>Avoid Irritants:</a:t>
            </a:r>
            <a:endParaRPr b="1" i="0" sz="3500" u="none" cap="none" strike="noStrike">
              <a:solidFill>
                <a:srgbClr val="0D0D0D"/>
              </a:solidFill>
              <a:highlight>
                <a:srgbClr val="FFFFFF"/>
              </a:highlight>
              <a:latin typeface="Arial"/>
              <a:ea typeface="Arial"/>
              <a:cs typeface="Arial"/>
              <a:sym typeface="Arial"/>
            </a:endParaRPr>
          </a:p>
          <a:p>
            <a:pPr indent="-393700" lvl="1" marL="914400" marR="0" rtl="0" algn="l">
              <a:lnSpc>
                <a:spcPct val="125000"/>
              </a:lnSpc>
              <a:spcBef>
                <a:spcPts val="0"/>
              </a:spcBef>
              <a:spcAft>
                <a:spcPts val="0"/>
              </a:spcAft>
              <a:buClr>
                <a:srgbClr val="0D0D0D"/>
              </a:buClr>
              <a:buSzPts val="2600"/>
              <a:buFont typeface="Arial"/>
              <a:buChar char="○"/>
            </a:pPr>
            <a:r>
              <a:rPr b="0" i="0" lang="en-US" sz="3500" u="none" cap="none" strike="noStrike">
                <a:solidFill>
                  <a:srgbClr val="0D0D0D"/>
                </a:solidFill>
                <a:highlight>
                  <a:srgbClr val="FFFFFF"/>
                </a:highlight>
                <a:latin typeface="Arial"/>
                <a:ea typeface="Arial"/>
                <a:cs typeface="Arial"/>
                <a:sym typeface="Arial"/>
              </a:rPr>
              <a:t>Use fragrance-free and preservative-free products; avoid baby powder</a:t>
            </a:r>
            <a:endParaRPr b="0" i="0" sz="3500" u="none" cap="none" strike="noStrike">
              <a:solidFill>
                <a:srgbClr val="0D0D0D"/>
              </a:solidFill>
              <a:highlight>
                <a:srgbClr val="FFFFFF"/>
              </a:highlight>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FFF"/>
        </a:solidFill>
      </p:bgPr>
    </p:bg>
    <p:spTree>
      <p:nvGrpSpPr>
        <p:cNvPr id="183" name="Shape 183"/>
        <p:cNvGrpSpPr/>
        <p:nvPr/>
      </p:nvGrpSpPr>
      <p:grpSpPr>
        <a:xfrm>
          <a:off x="0" y="0"/>
          <a:ext cx="0" cy="0"/>
          <a:chOff x="0" y="0"/>
          <a:chExt cx="0" cy="0"/>
        </a:xfrm>
      </p:grpSpPr>
      <p:sp>
        <p:nvSpPr>
          <p:cNvPr id="184" name="Google Shape;184;p13"/>
          <p:cNvSpPr/>
          <p:nvPr/>
        </p:nvSpPr>
        <p:spPr>
          <a:xfrm rot="-5400000">
            <a:off x="16399378" y="-227370"/>
            <a:ext cx="2512124" cy="2512124"/>
          </a:xfrm>
          <a:custGeom>
            <a:rect b="b" l="l" r="r" t="t"/>
            <a:pathLst>
              <a:path extrusionOk="0" h="3349498" w="3349498">
                <a:moveTo>
                  <a:pt x="0" y="0"/>
                </a:moveTo>
                <a:lnTo>
                  <a:pt x="3349498" y="0"/>
                </a:lnTo>
                <a:lnTo>
                  <a:pt x="3349498" y="3349498"/>
                </a:lnTo>
                <a:lnTo>
                  <a:pt x="0" y="3349498"/>
                </a:lnTo>
                <a:lnTo>
                  <a:pt x="0" y="0"/>
                </a:lnTo>
                <a:close/>
              </a:path>
            </a:pathLst>
          </a:custGeom>
          <a:blipFill rotWithShape="1">
            <a:blip r:embed="rId3">
              <a:alphaModFix/>
            </a:blip>
            <a:stretch>
              <a:fillRect b="0" l="0" r="0" t="0"/>
            </a:stretch>
          </a:blipFill>
          <a:ln>
            <a:noFill/>
          </a:ln>
        </p:spPr>
      </p:sp>
      <p:sp>
        <p:nvSpPr>
          <p:cNvPr id="185" name="Google Shape;185;p13"/>
          <p:cNvSpPr txBox="1"/>
          <p:nvPr/>
        </p:nvSpPr>
        <p:spPr>
          <a:xfrm>
            <a:off x="1848061" y="8847600"/>
            <a:ext cx="14734800" cy="812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2200"/>
              <a:buFont typeface="Arial"/>
              <a:buNone/>
            </a:pPr>
            <a:r>
              <a:rPr b="0" i="0" lang="en-US" sz="2200" u="none" cap="none" strike="noStrike">
                <a:solidFill>
                  <a:srgbClr val="000000"/>
                </a:solidFill>
                <a:latin typeface="Nunito Sans"/>
                <a:ea typeface="Nunito Sans"/>
                <a:cs typeface="Nunito Sans"/>
                <a:sym typeface="Nunito Sans"/>
              </a:rPr>
              <a:t>The content is by Dr. Bhaskar and adheres to medical academy guidelines and does not favor any individual, group, or product. This video is produced by Inditech Technology Services Pvt. Ltd. Distribution prohibited without permission.</a:t>
            </a:r>
            <a:endParaRPr b="0" i="0" sz="600" u="none" cap="none" strike="noStrike">
              <a:solidFill>
                <a:srgbClr val="000000"/>
              </a:solidFill>
              <a:latin typeface="Arial"/>
              <a:ea typeface="Arial"/>
              <a:cs typeface="Arial"/>
              <a:sym typeface="Arial"/>
            </a:endParaRPr>
          </a:p>
        </p:txBody>
      </p:sp>
      <p:sp>
        <p:nvSpPr>
          <p:cNvPr id="186" name="Google Shape;186;p13"/>
          <p:cNvSpPr txBox="1"/>
          <p:nvPr/>
        </p:nvSpPr>
        <p:spPr>
          <a:xfrm>
            <a:off x="211375" y="380225"/>
            <a:ext cx="16188000" cy="10005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6500"/>
              <a:buFont typeface="Arial"/>
              <a:buNone/>
            </a:pPr>
            <a:r>
              <a:t/>
            </a:r>
            <a:endParaRPr b="1" i="0" sz="6500" u="none" cap="none" strike="noStrike">
              <a:solidFill>
                <a:srgbClr val="F37221"/>
              </a:solidFill>
              <a:latin typeface="Alice"/>
              <a:ea typeface="Alice"/>
              <a:cs typeface="Alice"/>
              <a:sym typeface="Alice"/>
            </a:endParaRPr>
          </a:p>
        </p:txBody>
      </p:sp>
      <p:sp>
        <p:nvSpPr>
          <p:cNvPr id="187" name="Google Shape;187;p13"/>
          <p:cNvSpPr txBox="1"/>
          <p:nvPr/>
        </p:nvSpPr>
        <p:spPr>
          <a:xfrm>
            <a:off x="508225" y="0"/>
            <a:ext cx="16908300" cy="1185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6500"/>
              <a:buFont typeface="Arial"/>
              <a:buNone/>
            </a:pPr>
            <a:r>
              <a:rPr b="1" i="0" lang="en-US" sz="6500" u="none" cap="none" strike="noStrike">
                <a:solidFill>
                  <a:srgbClr val="F37221"/>
                </a:solidFill>
                <a:highlight>
                  <a:srgbClr val="FFFFFF"/>
                </a:highlight>
                <a:latin typeface="Alice"/>
                <a:ea typeface="Alice"/>
                <a:cs typeface="Alice"/>
                <a:sym typeface="Alice"/>
              </a:rPr>
              <a:t>Outcome and Key Takeaways</a:t>
            </a:r>
            <a:endParaRPr b="1" i="0" sz="6500" u="none" cap="none" strike="noStrike">
              <a:solidFill>
                <a:srgbClr val="F37221"/>
              </a:solidFill>
              <a:latin typeface="Alice"/>
              <a:ea typeface="Alice"/>
              <a:cs typeface="Alice"/>
              <a:sym typeface="Alice"/>
            </a:endParaRPr>
          </a:p>
        </p:txBody>
      </p:sp>
      <p:sp>
        <p:nvSpPr>
          <p:cNvPr id="188" name="Google Shape;188;p13"/>
          <p:cNvSpPr txBox="1"/>
          <p:nvPr/>
        </p:nvSpPr>
        <p:spPr>
          <a:xfrm>
            <a:off x="1438825" y="1099175"/>
            <a:ext cx="16188000" cy="65541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50000"/>
              </a:lnSpc>
              <a:spcBef>
                <a:spcPts val="0"/>
              </a:spcBef>
              <a:spcAft>
                <a:spcPts val="0"/>
              </a:spcAft>
              <a:buClr>
                <a:srgbClr val="0D0D0D"/>
              </a:buClr>
              <a:buSzPts val="2400"/>
              <a:buFont typeface="Arial"/>
              <a:buChar char="●"/>
            </a:pPr>
            <a:r>
              <a:rPr b="1" i="0" lang="en-US" sz="3300" u="none" cap="none" strike="noStrike">
                <a:solidFill>
                  <a:srgbClr val="0D0D0D"/>
                </a:solidFill>
                <a:highlight>
                  <a:srgbClr val="FFFFFF"/>
                </a:highlight>
                <a:latin typeface="Arial"/>
                <a:ea typeface="Arial"/>
                <a:cs typeface="Arial"/>
                <a:sym typeface="Arial"/>
              </a:rPr>
              <a:t>Outcome:</a:t>
            </a:r>
            <a:endParaRPr b="1" i="0" sz="3300" u="none" cap="none" strike="noStrike">
              <a:solidFill>
                <a:srgbClr val="0D0D0D"/>
              </a:solidFill>
              <a:highlight>
                <a:srgbClr val="FFFFFF"/>
              </a:highlight>
              <a:latin typeface="Arial"/>
              <a:ea typeface="Arial"/>
              <a:cs typeface="Arial"/>
              <a:sym typeface="Arial"/>
            </a:endParaRPr>
          </a:p>
          <a:p>
            <a:pPr indent="-381000" lvl="1" marL="914400" marR="0" rtl="0" algn="l">
              <a:lnSpc>
                <a:spcPct val="150000"/>
              </a:lnSpc>
              <a:spcBef>
                <a:spcPts val="0"/>
              </a:spcBef>
              <a:spcAft>
                <a:spcPts val="0"/>
              </a:spcAft>
              <a:buClr>
                <a:srgbClr val="0D0D0D"/>
              </a:buClr>
              <a:buSzPts val="2400"/>
              <a:buFont typeface="Arial"/>
              <a:buChar char="○"/>
            </a:pPr>
            <a:r>
              <a:rPr b="0" i="0" lang="en-US" sz="3300" u="none" cap="none" strike="noStrike">
                <a:solidFill>
                  <a:srgbClr val="0D0D0D"/>
                </a:solidFill>
                <a:highlight>
                  <a:srgbClr val="FFFFFF"/>
                </a:highlight>
                <a:latin typeface="Arial"/>
                <a:ea typeface="Arial"/>
                <a:cs typeface="Arial"/>
                <a:sym typeface="Arial"/>
              </a:rPr>
              <a:t>Significant improvement in rash after one week</a:t>
            </a:r>
            <a:endParaRPr b="0" i="0" sz="3300" u="none" cap="none" strike="noStrike">
              <a:solidFill>
                <a:srgbClr val="0D0D0D"/>
              </a:solidFill>
              <a:highlight>
                <a:srgbClr val="FFFFFF"/>
              </a:highlight>
              <a:latin typeface="Arial"/>
              <a:ea typeface="Arial"/>
              <a:cs typeface="Arial"/>
              <a:sym typeface="Arial"/>
            </a:endParaRPr>
          </a:p>
          <a:p>
            <a:pPr indent="-381000" lvl="1" marL="914400" marR="0" rtl="0" algn="l">
              <a:lnSpc>
                <a:spcPct val="150000"/>
              </a:lnSpc>
              <a:spcBef>
                <a:spcPts val="0"/>
              </a:spcBef>
              <a:spcAft>
                <a:spcPts val="0"/>
              </a:spcAft>
              <a:buClr>
                <a:srgbClr val="0D0D0D"/>
              </a:buClr>
              <a:buSzPts val="2400"/>
              <a:buFont typeface="Arial"/>
              <a:buChar char="○"/>
            </a:pPr>
            <a:r>
              <a:rPr b="0" i="0" lang="en-US" sz="3300" u="none" cap="none" strike="noStrike">
                <a:solidFill>
                  <a:srgbClr val="0D0D0D"/>
                </a:solidFill>
                <a:highlight>
                  <a:srgbClr val="FFFFFF"/>
                </a:highlight>
                <a:latin typeface="Arial"/>
                <a:ea typeface="Arial"/>
                <a:cs typeface="Arial"/>
                <a:sym typeface="Arial"/>
              </a:rPr>
              <a:t>Reduced redness and irritation; no signs of secondary infection</a:t>
            </a:r>
            <a:endParaRPr b="0" i="0" sz="3300" u="none" cap="none" strike="noStrike">
              <a:solidFill>
                <a:srgbClr val="0D0D0D"/>
              </a:solidFill>
              <a:highlight>
                <a:srgbClr val="FFFFFF"/>
              </a:highlight>
              <a:latin typeface="Arial"/>
              <a:ea typeface="Arial"/>
              <a:cs typeface="Arial"/>
              <a:sym typeface="Arial"/>
            </a:endParaRPr>
          </a:p>
          <a:p>
            <a:pPr indent="-381000" lvl="1" marL="914400" marR="0" rtl="0" algn="l">
              <a:lnSpc>
                <a:spcPct val="150000"/>
              </a:lnSpc>
              <a:spcBef>
                <a:spcPts val="0"/>
              </a:spcBef>
              <a:spcAft>
                <a:spcPts val="0"/>
              </a:spcAft>
              <a:buClr>
                <a:srgbClr val="0D0D0D"/>
              </a:buClr>
              <a:buSzPts val="2400"/>
              <a:buFont typeface="Arial"/>
              <a:buChar char="○"/>
            </a:pPr>
            <a:r>
              <a:rPr b="0" i="0" lang="en-US" sz="3300" u="none" cap="none" strike="noStrike">
                <a:solidFill>
                  <a:srgbClr val="0D0D0D"/>
                </a:solidFill>
                <a:highlight>
                  <a:srgbClr val="FFFFFF"/>
                </a:highlight>
                <a:latin typeface="Arial"/>
                <a:ea typeface="Arial"/>
                <a:cs typeface="Arial"/>
                <a:sym typeface="Arial"/>
              </a:rPr>
              <a:t>Normalized feeding and comfort levels</a:t>
            </a:r>
            <a:endParaRPr b="0" i="0" sz="3300" u="none" cap="none" strike="noStrike">
              <a:solidFill>
                <a:srgbClr val="0D0D0D"/>
              </a:solidFill>
              <a:highlight>
                <a:srgbClr val="FFFFFF"/>
              </a:highlight>
              <a:latin typeface="Arial"/>
              <a:ea typeface="Arial"/>
              <a:cs typeface="Arial"/>
              <a:sym typeface="Arial"/>
            </a:endParaRPr>
          </a:p>
          <a:p>
            <a:pPr indent="0" lvl="0" marL="457200" marR="0" rtl="0" algn="l">
              <a:lnSpc>
                <a:spcPct val="150000"/>
              </a:lnSpc>
              <a:spcBef>
                <a:spcPts val="0"/>
              </a:spcBef>
              <a:spcAft>
                <a:spcPts val="0"/>
              </a:spcAft>
              <a:buClr>
                <a:srgbClr val="000000"/>
              </a:buClr>
              <a:buSzPts val="3300"/>
              <a:buFont typeface="Arial"/>
              <a:buNone/>
            </a:pPr>
            <a:r>
              <a:t/>
            </a:r>
            <a:endParaRPr b="1" i="0" sz="3300" u="none" cap="none" strike="noStrike">
              <a:solidFill>
                <a:srgbClr val="0D0D0D"/>
              </a:solidFill>
              <a:highlight>
                <a:srgbClr val="FFFFFF"/>
              </a:highlight>
              <a:latin typeface="Arial"/>
              <a:ea typeface="Arial"/>
              <a:cs typeface="Arial"/>
              <a:sym typeface="Arial"/>
            </a:endParaRPr>
          </a:p>
          <a:p>
            <a:pPr indent="-381000" lvl="0" marL="457200" marR="0" rtl="0" algn="l">
              <a:lnSpc>
                <a:spcPct val="150000"/>
              </a:lnSpc>
              <a:spcBef>
                <a:spcPts val="0"/>
              </a:spcBef>
              <a:spcAft>
                <a:spcPts val="0"/>
              </a:spcAft>
              <a:buClr>
                <a:srgbClr val="0D0D0D"/>
              </a:buClr>
              <a:buSzPts val="2400"/>
              <a:buFont typeface="Arial"/>
              <a:buChar char="●"/>
            </a:pPr>
            <a:r>
              <a:rPr b="1" i="0" lang="en-US" sz="3300" u="none" cap="none" strike="noStrike">
                <a:solidFill>
                  <a:srgbClr val="0D0D0D"/>
                </a:solidFill>
                <a:highlight>
                  <a:srgbClr val="FFFFFF"/>
                </a:highlight>
                <a:latin typeface="Arial"/>
                <a:ea typeface="Arial"/>
                <a:cs typeface="Arial"/>
                <a:sym typeface="Arial"/>
              </a:rPr>
              <a:t>Key Takeaways:</a:t>
            </a:r>
            <a:endParaRPr b="1" i="0" sz="3300" u="none" cap="none" strike="noStrike">
              <a:solidFill>
                <a:srgbClr val="0D0D0D"/>
              </a:solidFill>
              <a:highlight>
                <a:srgbClr val="FFFFFF"/>
              </a:highlight>
              <a:latin typeface="Arial"/>
              <a:ea typeface="Arial"/>
              <a:cs typeface="Arial"/>
              <a:sym typeface="Arial"/>
            </a:endParaRPr>
          </a:p>
          <a:p>
            <a:pPr indent="-381000" lvl="1" marL="914400" marR="0" rtl="0" algn="l">
              <a:lnSpc>
                <a:spcPct val="150000"/>
              </a:lnSpc>
              <a:spcBef>
                <a:spcPts val="0"/>
              </a:spcBef>
              <a:spcAft>
                <a:spcPts val="0"/>
              </a:spcAft>
              <a:buClr>
                <a:srgbClr val="0D0D0D"/>
              </a:buClr>
              <a:buSzPts val="2400"/>
              <a:buFont typeface="Arial"/>
              <a:buChar char="○"/>
            </a:pPr>
            <a:r>
              <a:rPr b="0" i="0" lang="en-US" sz="3300" u="none" cap="none" strike="noStrike">
                <a:solidFill>
                  <a:srgbClr val="0D0D0D"/>
                </a:solidFill>
                <a:highlight>
                  <a:srgbClr val="FFFFFF"/>
                </a:highlight>
                <a:latin typeface="Arial"/>
                <a:ea typeface="Arial"/>
                <a:cs typeface="Arial"/>
                <a:sym typeface="Arial"/>
              </a:rPr>
              <a:t>Importance of frequent diaper changes and proper hygiene</a:t>
            </a:r>
            <a:endParaRPr b="0" i="0" sz="3300" u="none" cap="none" strike="noStrike">
              <a:solidFill>
                <a:srgbClr val="0D0D0D"/>
              </a:solidFill>
              <a:highlight>
                <a:srgbClr val="FFFFFF"/>
              </a:highlight>
              <a:latin typeface="Arial"/>
              <a:ea typeface="Arial"/>
              <a:cs typeface="Arial"/>
              <a:sym typeface="Arial"/>
            </a:endParaRPr>
          </a:p>
          <a:p>
            <a:pPr indent="-381000" lvl="1" marL="914400" marR="0" rtl="0" algn="l">
              <a:lnSpc>
                <a:spcPct val="150000"/>
              </a:lnSpc>
              <a:spcBef>
                <a:spcPts val="0"/>
              </a:spcBef>
              <a:spcAft>
                <a:spcPts val="0"/>
              </a:spcAft>
              <a:buClr>
                <a:srgbClr val="0D0D0D"/>
              </a:buClr>
              <a:buSzPts val="2400"/>
              <a:buFont typeface="Arial"/>
              <a:buChar char="○"/>
            </a:pPr>
            <a:r>
              <a:rPr b="0" i="0" lang="en-US" sz="3300" u="none" cap="none" strike="noStrike">
                <a:solidFill>
                  <a:srgbClr val="0D0D0D"/>
                </a:solidFill>
                <a:highlight>
                  <a:srgbClr val="FFFFFF"/>
                </a:highlight>
                <a:latin typeface="Arial"/>
                <a:ea typeface="Arial"/>
                <a:cs typeface="Arial"/>
                <a:sym typeface="Arial"/>
              </a:rPr>
              <a:t>Use of barrier creams and gentle cleansing techniques</a:t>
            </a:r>
            <a:endParaRPr b="0" i="0" sz="3300" u="none" cap="none" strike="noStrike">
              <a:solidFill>
                <a:srgbClr val="0D0D0D"/>
              </a:solidFill>
              <a:highlight>
                <a:srgbClr val="FFFFFF"/>
              </a:highlight>
              <a:latin typeface="Arial"/>
              <a:ea typeface="Arial"/>
              <a:cs typeface="Arial"/>
              <a:sym typeface="Arial"/>
            </a:endParaRPr>
          </a:p>
          <a:p>
            <a:pPr indent="-381000" lvl="1" marL="914400" marR="0" rtl="0" algn="l">
              <a:lnSpc>
                <a:spcPct val="150000"/>
              </a:lnSpc>
              <a:spcBef>
                <a:spcPts val="0"/>
              </a:spcBef>
              <a:spcAft>
                <a:spcPts val="0"/>
              </a:spcAft>
              <a:buClr>
                <a:srgbClr val="0D0D0D"/>
              </a:buClr>
              <a:buSzPts val="2400"/>
              <a:buFont typeface="Arial"/>
              <a:buChar char="○"/>
            </a:pPr>
            <a:r>
              <a:rPr b="0" i="0" lang="en-US" sz="3300" u="none" cap="none" strike="noStrike">
                <a:solidFill>
                  <a:srgbClr val="0D0D0D"/>
                </a:solidFill>
                <a:highlight>
                  <a:srgbClr val="FFFFFF"/>
                </a:highlight>
                <a:latin typeface="Arial"/>
                <a:ea typeface="Arial"/>
                <a:cs typeface="Arial"/>
                <a:sym typeface="Arial"/>
              </a:rPr>
              <a:t>Awareness of environmental factors (humidity) in nappy rash management</a:t>
            </a:r>
            <a:endParaRPr b="0" i="0" sz="3300" u="none" cap="none" strike="noStrike">
              <a:solidFill>
                <a:srgbClr val="0D0D0D"/>
              </a:solidFill>
              <a:highlight>
                <a:srgbClr val="FFFFFF"/>
              </a:highlight>
              <a:latin typeface="Arial"/>
              <a:ea typeface="Arial"/>
              <a:cs typeface="Arial"/>
              <a:sym typeface="Arial"/>
            </a:endParaRPr>
          </a:p>
          <a:p>
            <a:pPr indent="-381000" lvl="1" marL="914400" marR="0" rtl="0" algn="l">
              <a:lnSpc>
                <a:spcPct val="150000"/>
              </a:lnSpc>
              <a:spcBef>
                <a:spcPts val="0"/>
              </a:spcBef>
              <a:spcAft>
                <a:spcPts val="0"/>
              </a:spcAft>
              <a:buClr>
                <a:srgbClr val="0D0D0D"/>
              </a:buClr>
              <a:buSzPts val="2400"/>
              <a:buFont typeface="Arial"/>
              <a:buChar char="○"/>
            </a:pPr>
            <a:r>
              <a:rPr b="0" i="0" lang="en-US" sz="3300" u="none" cap="none" strike="noStrike">
                <a:solidFill>
                  <a:srgbClr val="0D0D0D"/>
                </a:solidFill>
                <a:highlight>
                  <a:srgbClr val="FFFFFF"/>
                </a:highlight>
                <a:latin typeface="Arial"/>
                <a:ea typeface="Arial"/>
                <a:cs typeface="Arial"/>
                <a:sym typeface="Arial"/>
              </a:rPr>
              <a:t>Educating parents on preventative measures to reduce nappy rash incidents</a:t>
            </a:r>
            <a:endParaRPr b="0" i="0" sz="3300" u="none" cap="none" strike="noStrike">
              <a:solidFill>
                <a:srgbClr val="0D0D0D"/>
              </a:solidFill>
              <a:highlight>
                <a:srgbClr val="FFFFFF"/>
              </a:highlight>
              <a:latin typeface="Arial"/>
              <a:ea typeface="Arial"/>
              <a:cs typeface="Arial"/>
              <a:sym typeface="Arial"/>
            </a:endParaRPr>
          </a:p>
          <a:p>
            <a:pPr indent="0" lvl="0" marL="0" marR="0" rtl="0" algn="l">
              <a:lnSpc>
                <a:spcPct val="125000"/>
              </a:lnSpc>
              <a:spcBef>
                <a:spcPts val="0"/>
              </a:spcBef>
              <a:spcAft>
                <a:spcPts val="0"/>
              </a:spcAft>
              <a:buClr>
                <a:srgbClr val="000000"/>
              </a:buClr>
              <a:buSzPts val="3300"/>
              <a:buFont typeface="Arial"/>
              <a:buNone/>
            </a:pPr>
            <a:r>
              <a:t/>
            </a:r>
            <a:endParaRPr b="1" i="0" sz="3300" u="none" cap="none" strike="noStrike">
              <a:solidFill>
                <a:srgbClr val="0D0D0D"/>
              </a:solidFill>
              <a:highlight>
                <a:srgbClr val="FFFFFF"/>
              </a:highlight>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FFF"/>
        </a:solidFill>
      </p:bgPr>
    </p:bg>
    <p:spTree>
      <p:nvGrpSpPr>
        <p:cNvPr id="196" name="Shape 196"/>
        <p:cNvGrpSpPr/>
        <p:nvPr/>
      </p:nvGrpSpPr>
      <p:grpSpPr>
        <a:xfrm>
          <a:off x="0" y="0"/>
          <a:ext cx="0" cy="0"/>
          <a:chOff x="0" y="0"/>
          <a:chExt cx="0" cy="0"/>
        </a:xfrm>
      </p:grpSpPr>
      <p:sp>
        <p:nvSpPr>
          <p:cNvPr id="197" name="Google Shape;197;p14"/>
          <p:cNvSpPr/>
          <p:nvPr/>
        </p:nvSpPr>
        <p:spPr>
          <a:xfrm rot="-5400000">
            <a:off x="16399378" y="-227370"/>
            <a:ext cx="2512124" cy="2512124"/>
          </a:xfrm>
          <a:custGeom>
            <a:rect b="b" l="l" r="r" t="t"/>
            <a:pathLst>
              <a:path extrusionOk="0" h="3349498" w="3349498">
                <a:moveTo>
                  <a:pt x="0" y="0"/>
                </a:moveTo>
                <a:lnTo>
                  <a:pt x="3349498" y="0"/>
                </a:lnTo>
                <a:lnTo>
                  <a:pt x="3349498" y="3349498"/>
                </a:lnTo>
                <a:lnTo>
                  <a:pt x="0" y="3349498"/>
                </a:lnTo>
                <a:lnTo>
                  <a:pt x="0" y="0"/>
                </a:lnTo>
                <a:close/>
              </a:path>
            </a:pathLst>
          </a:custGeom>
          <a:blipFill rotWithShape="1">
            <a:blip r:embed="rId3">
              <a:alphaModFix/>
            </a:blip>
            <a:stretch>
              <a:fillRect b="0" l="0" r="0" t="0"/>
            </a:stretch>
          </a:blipFill>
          <a:ln>
            <a:noFill/>
          </a:ln>
        </p:spPr>
      </p:sp>
      <p:sp>
        <p:nvSpPr>
          <p:cNvPr id="198" name="Google Shape;198;p14"/>
          <p:cNvSpPr txBox="1"/>
          <p:nvPr/>
        </p:nvSpPr>
        <p:spPr>
          <a:xfrm>
            <a:off x="1848050" y="9150600"/>
            <a:ext cx="15020400" cy="812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2200"/>
              <a:buFont typeface="Arial"/>
              <a:buNone/>
            </a:pPr>
            <a:r>
              <a:rPr b="0" i="0" lang="en-US" sz="2200" u="none" cap="none" strike="noStrike">
                <a:solidFill>
                  <a:srgbClr val="000000"/>
                </a:solidFill>
                <a:latin typeface="Nunito Sans"/>
                <a:ea typeface="Nunito Sans"/>
                <a:cs typeface="Nunito Sans"/>
                <a:sym typeface="Nunito Sans"/>
              </a:rPr>
              <a:t>The content is by Dr. Bhaskar and adheres to medical academy guidelines and does not favor any individual, group, or product. This video is produced by Inditech Technology Services Pvt. Ltd. Distribution prohibited without permission.</a:t>
            </a:r>
            <a:endParaRPr b="0" i="0" sz="600" u="none" cap="none" strike="noStrike">
              <a:solidFill>
                <a:srgbClr val="000000"/>
              </a:solidFill>
              <a:latin typeface="Arial"/>
              <a:ea typeface="Arial"/>
              <a:cs typeface="Arial"/>
              <a:sym typeface="Arial"/>
            </a:endParaRPr>
          </a:p>
        </p:txBody>
      </p:sp>
      <p:sp>
        <p:nvSpPr>
          <p:cNvPr id="199" name="Google Shape;199;p14"/>
          <p:cNvSpPr txBox="1"/>
          <p:nvPr/>
        </p:nvSpPr>
        <p:spPr>
          <a:xfrm>
            <a:off x="663175" y="0"/>
            <a:ext cx="15736200" cy="10776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000"/>
              <a:buFont typeface="Arial"/>
              <a:buNone/>
            </a:pPr>
            <a:r>
              <a:rPr b="1" i="0" lang="en-US" sz="7000" u="none" cap="none" strike="noStrike">
                <a:solidFill>
                  <a:srgbClr val="F37221"/>
                </a:solidFill>
                <a:latin typeface="Alice"/>
                <a:ea typeface="Alice"/>
                <a:cs typeface="Alice"/>
                <a:sym typeface="Alice"/>
              </a:rPr>
              <a:t>Conclusion</a:t>
            </a:r>
            <a:endParaRPr b="1" i="0" sz="7000" u="none" cap="none" strike="noStrike">
              <a:solidFill>
                <a:srgbClr val="F37221"/>
              </a:solidFill>
              <a:latin typeface="Alice"/>
              <a:ea typeface="Alice"/>
              <a:cs typeface="Alice"/>
              <a:sym typeface="Alice"/>
            </a:endParaRPr>
          </a:p>
        </p:txBody>
      </p:sp>
      <p:sp>
        <p:nvSpPr>
          <p:cNvPr id="200" name="Google Shape;200;p14"/>
          <p:cNvSpPr txBox="1"/>
          <p:nvPr/>
        </p:nvSpPr>
        <p:spPr>
          <a:xfrm>
            <a:off x="1413800" y="1077600"/>
            <a:ext cx="15286200" cy="69981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25000"/>
              </a:lnSpc>
              <a:spcBef>
                <a:spcPts val="0"/>
              </a:spcBef>
              <a:spcAft>
                <a:spcPts val="0"/>
              </a:spcAft>
              <a:buClr>
                <a:srgbClr val="0D0D0D"/>
              </a:buClr>
              <a:buSzPts val="2400"/>
              <a:buFont typeface="Arial"/>
              <a:buChar char="●"/>
            </a:pPr>
            <a:r>
              <a:rPr b="1" i="0" lang="en-US" sz="3200" u="none" cap="none" strike="noStrike">
                <a:solidFill>
                  <a:srgbClr val="0D0D0D"/>
                </a:solidFill>
                <a:highlight>
                  <a:srgbClr val="FFFFFF"/>
                </a:highlight>
                <a:latin typeface="Arial"/>
                <a:ea typeface="Arial"/>
                <a:cs typeface="Arial"/>
                <a:sym typeface="Arial"/>
              </a:rPr>
              <a:t>Summary of Key Points:</a:t>
            </a:r>
            <a:endParaRPr b="1" i="0" sz="3200" u="none" cap="none" strike="noStrike">
              <a:solidFill>
                <a:srgbClr val="0D0D0D"/>
              </a:solidFill>
              <a:highlight>
                <a:srgbClr val="FFFFFF"/>
              </a:highlight>
              <a:latin typeface="Arial"/>
              <a:ea typeface="Arial"/>
              <a:cs typeface="Arial"/>
              <a:sym typeface="Arial"/>
            </a:endParaRPr>
          </a:p>
          <a:p>
            <a:pPr indent="-368300" lvl="1" marL="914400" marR="0" rtl="0" algn="l">
              <a:lnSpc>
                <a:spcPct val="125000"/>
              </a:lnSpc>
              <a:spcBef>
                <a:spcPts val="0"/>
              </a:spcBef>
              <a:spcAft>
                <a:spcPts val="0"/>
              </a:spcAft>
              <a:buClr>
                <a:schemeClr val="dk1"/>
              </a:buClr>
              <a:buSzPts val="2200"/>
              <a:buFont typeface="Arial"/>
              <a:buChar char="○"/>
            </a:pPr>
            <a:r>
              <a:rPr b="0" i="0" lang="en-US" sz="3200" u="none" cap="none" strike="noStrike">
                <a:solidFill>
                  <a:srgbClr val="0D0D0D"/>
                </a:solidFill>
                <a:highlight>
                  <a:srgbClr val="FFFFFF"/>
                </a:highlight>
                <a:latin typeface="Arial"/>
                <a:ea typeface="Arial"/>
                <a:cs typeface="Arial"/>
                <a:sym typeface="Arial"/>
              </a:rPr>
              <a:t>Understanding the unique needs of infant skin is crucial for effective dermatological care.</a:t>
            </a:r>
            <a:endParaRPr b="0" i="0" sz="3200" u="none" cap="none" strike="noStrike">
              <a:solidFill>
                <a:srgbClr val="0D0D0D"/>
              </a:solidFill>
              <a:highlight>
                <a:srgbClr val="FFFFFF"/>
              </a:highlight>
              <a:latin typeface="Arial"/>
              <a:ea typeface="Arial"/>
              <a:cs typeface="Arial"/>
              <a:sym typeface="Arial"/>
            </a:endParaRPr>
          </a:p>
          <a:p>
            <a:pPr indent="-368300" lvl="1" marL="914400" marR="0" rtl="0" algn="l">
              <a:lnSpc>
                <a:spcPct val="125000"/>
              </a:lnSpc>
              <a:spcBef>
                <a:spcPts val="0"/>
              </a:spcBef>
              <a:spcAft>
                <a:spcPts val="0"/>
              </a:spcAft>
              <a:buClr>
                <a:schemeClr val="dk1"/>
              </a:buClr>
              <a:buSzPts val="2200"/>
              <a:buFont typeface="Arial"/>
              <a:buChar char="○"/>
            </a:pPr>
            <a:r>
              <a:rPr b="0" i="0" lang="en-US" sz="3200" u="none" cap="none" strike="noStrike">
                <a:solidFill>
                  <a:srgbClr val="0D0D0D"/>
                </a:solidFill>
                <a:highlight>
                  <a:srgbClr val="FFFFFF"/>
                </a:highlight>
                <a:latin typeface="Arial"/>
                <a:ea typeface="Arial"/>
                <a:cs typeface="Arial"/>
                <a:sym typeface="Arial"/>
              </a:rPr>
              <a:t>Differentiating between dry skin and eczema ensures proper treatment and management.</a:t>
            </a:r>
            <a:endParaRPr b="0" i="0" sz="3200" u="none" cap="none" strike="noStrike">
              <a:solidFill>
                <a:srgbClr val="0D0D0D"/>
              </a:solidFill>
              <a:highlight>
                <a:srgbClr val="FFFFFF"/>
              </a:highlight>
              <a:latin typeface="Arial"/>
              <a:ea typeface="Arial"/>
              <a:cs typeface="Arial"/>
              <a:sym typeface="Arial"/>
            </a:endParaRPr>
          </a:p>
          <a:p>
            <a:pPr indent="-368300" lvl="1" marL="914400" marR="0" rtl="0" algn="l">
              <a:lnSpc>
                <a:spcPct val="125000"/>
              </a:lnSpc>
              <a:spcBef>
                <a:spcPts val="0"/>
              </a:spcBef>
              <a:spcAft>
                <a:spcPts val="0"/>
              </a:spcAft>
              <a:buClr>
                <a:schemeClr val="dk1"/>
              </a:buClr>
              <a:buSzPts val="2200"/>
              <a:buFont typeface="Arial"/>
              <a:buChar char="○"/>
            </a:pPr>
            <a:r>
              <a:rPr b="0" i="0" lang="en-US" sz="3200" u="none" cap="none" strike="noStrike">
                <a:solidFill>
                  <a:srgbClr val="0D0D0D"/>
                </a:solidFill>
                <a:highlight>
                  <a:srgbClr val="FFFFFF"/>
                </a:highlight>
                <a:latin typeface="Arial"/>
                <a:ea typeface="Arial"/>
                <a:cs typeface="Arial"/>
                <a:sym typeface="Arial"/>
              </a:rPr>
              <a:t>Identifying and managing underlying allergies is essential in treating eczema.</a:t>
            </a:r>
            <a:endParaRPr b="0" i="0" sz="3200" u="none" cap="none" strike="noStrike">
              <a:solidFill>
                <a:srgbClr val="0D0D0D"/>
              </a:solidFill>
              <a:highlight>
                <a:srgbClr val="FFFFFF"/>
              </a:highlight>
              <a:latin typeface="Arial"/>
              <a:ea typeface="Arial"/>
              <a:cs typeface="Arial"/>
              <a:sym typeface="Arial"/>
            </a:endParaRPr>
          </a:p>
          <a:p>
            <a:pPr indent="0" lvl="0" marL="457200" marR="0" rtl="0" algn="l">
              <a:lnSpc>
                <a:spcPct val="125000"/>
              </a:lnSpc>
              <a:spcBef>
                <a:spcPts val="0"/>
              </a:spcBef>
              <a:spcAft>
                <a:spcPts val="0"/>
              </a:spcAft>
              <a:buClr>
                <a:srgbClr val="000000"/>
              </a:buClr>
              <a:buSzPts val="3200"/>
              <a:buFont typeface="Arial"/>
              <a:buNone/>
            </a:pPr>
            <a:r>
              <a:t/>
            </a:r>
            <a:endParaRPr b="0" i="0" sz="3200" u="none" cap="none" strike="noStrike">
              <a:solidFill>
                <a:srgbClr val="0D0D0D"/>
              </a:solidFill>
              <a:highlight>
                <a:srgbClr val="FFFFFF"/>
              </a:highlight>
              <a:latin typeface="Arial"/>
              <a:ea typeface="Arial"/>
              <a:cs typeface="Arial"/>
              <a:sym typeface="Arial"/>
            </a:endParaRPr>
          </a:p>
          <a:p>
            <a:pPr indent="-381000" lvl="0" marL="457200" marR="0" rtl="0" algn="l">
              <a:lnSpc>
                <a:spcPct val="125000"/>
              </a:lnSpc>
              <a:spcBef>
                <a:spcPts val="0"/>
              </a:spcBef>
              <a:spcAft>
                <a:spcPts val="0"/>
              </a:spcAft>
              <a:buClr>
                <a:srgbClr val="0D0D0D"/>
              </a:buClr>
              <a:buSzPts val="2400"/>
              <a:buFont typeface="Arial"/>
              <a:buChar char="●"/>
            </a:pPr>
            <a:r>
              <a:rPr b="1" i="0" lang="en-US" sz="3200" u="none" cap="none" strike="noStrike">
                <a:solidFill>
                  <a:srgbClr val="0D0D0D"/>
                </a:solidFill>
                <a:highlight>
                  <a:srgbClr val="FFFFFF"/>
                </a:highlight>
                <a:latin typeface="Arial"/>
                <a:ea typeface="Arial"/>
                <a:cs typeface="Arial"/>
                <a:sym typeface="Arial"/>
              </a:rPr>
              <a:t>Call to Action:</a:t>
            </a:r>
            <a:endParaRPr b="1" i="0" sz="3200" u="none" cap="none" strike="noStrike">
              <a:solidFill>
                <a:srgbClr val="0D0D0D"/>
              </a:solidFill>
              <a:highlight>
                <a:srgbClr val="FFFFFF"/>
              </a:highlight>
              <a:latin typeface="Arial"/>
              <a:ea typeface="Arial"/>
              <a:cs typeface="Arial"/>
              <a:sym typeface="Arial"/>
            </a:endParaRPr>
          </a:p>
          <a:p>
            <a:pPr indent="-368300" lvl="1" marL="914400" marR="0" rtl="0" algn="l">
              <a:lnSpc>
                <a:spcPct val="125000"/>
              </a:lnSpc>
              <a:spcBef>
                <a:spcPts val="0"/>
              </a:spcBef>
              <a:spcAft>
                <a:spcPts val="0"/>
              </a:spcAft>
              <a:buClr>
                <a:schemeClr val="dk1"/>
              </a:buClr>
              <a:buSzPts val="2200"/>
              <a:buFont typeface="Arial"/>
              <a:buChar char="○"/>
            </a:pPr>
            <a:r>
              <a:rPr b="0" i="0" lang="en-US" sz="3200" u="none" cap="none" strike="noStrike">
                <a:solidFill>
                  <a:srgbClr val="0D0D0D"/>
                </a:solidFill>
                <a:highlight>
                  <a:srgbClr val="FFFFFF"/>
                </a:highlight>
                <a:latin typeface="Arial"/>
                <a:ea typeface="Arial"/>
                <a:cs typeface="Arial"/>
                <a:sym typeface="Arial"/>
              </a:rPr>
              <a:t>Encourage healthcare providers to adopt comprehensive skincare strategies for infants.</a:t>
            </a:r>
            <a:endParaRPr b="0" i="0" sz="3200" u="none" cap="none" strike="noStrike">
              <a:solidFill>
                <a:srgbClr val="0D0D0D"/>
              </a:solidFill>
              <a:highlight>
                <a:srgbClr val="FFFFFF"/>
              </a:highlight>
              <a:latin typeface="Arial"/>
              <a:ea typeface="Arial"/>
              <a:cs typeface="Arial"/>
              <a:sym typeface="Arial"/>
            </a:endParaRPr>
          </a:p>
          <a:p>
            <a:pPr indent="-368300" lvl="1" marL="914400" marR="0" rtl="0" algn="l">
              <a:lnSpc>
                <a:spcPct val="125000"/>
              </a:lnSpc>
              <a:spcBef>
                <a:spcPts val="0"/>
              </a:spcBef>
              <a:spcAft>
                <a:spcPts val="0"/>
              </a:spcAft>
              <a:buClr>
                <a:schemeClr val="dk1"/>
              </a:buClr>
              <a:buSzPts val="2200"/>
              <a:buFont typeface="Arial"/>
              <a:buChar char="○"/>
            </a:pPr>
            <a:r>
              <a:rPr b="0" i="0" lang="en-US" sz="3200" u="none" cap="none" strike="noStrike">
                <a:solidFill>
                  <a:srgbClr val="0D0D0D"/>
                </a:solidFill>
                <a:highlight>
                  <a:srgbClr val="FFFFFF"/>
                </a:highlight>
                <a:latin typeface="Arial"/>
                <a:ea typeface="Arial"/>
                <a:cs typeface="Arial"/>
                <a:sym typeface="Arial"/>
              </a:rPr>
              <a:t>Emphasize the importance of education and awareness among parents and caregivers.</a:t>
            </a:r>
            <a:endParaRPr b="0" i="0" sz="3200" u="none" cap="none" strike="noStrike">
              <a:solidFill>
                <a:srgbClr val="0D0D0D"/>
              </a:solidFill>
              <a:highlight>
                <a:srgbClr val="FFFFFF"/>
              </a:highlight>
              <a:latin typeface="Arial"/>
              <a:ea typeface="Arial"/>
              <a:cs typeface="Arial"/>
              <a:sym typeface="Arial"/>
            </a:endParaRPr>
          </a:p>
          <a:p>
            <a:pPr indent="0" lvl="0" marL="0" marR="0" rtl="0" algn="l">
              <a:lnSpc>
                <a:spcPct val="125000"/>
              </a:lnSpc>
              <a:spcBef>
                <a:spcPts val="0"/>
              </a:spcBef>
              <a:spcAft>
                <a:spcPts val="0"/>
              </a:spcAft>
              <a:buClr>
                <a:srgbClr val="000000"/>
              </a:buClr>
              <a:buSzPts val="3100"/>
              <a:buFont typeface="Arial"/>
              <a:buNone/>
            </a:pPr>
            <a:r>
              <a:t/>
            </a:r>
            <a:endParaRPr b="0" i="0" sz="31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9DFEC"/>
        </a:solidFill>
      </p:bgPr>
    </p:bg>
    <p:spTree>
      <p:nvGrpSpPr>
        <p:cNvPr id="97" name="Shape 97"/>
        <p:cNvGrpSpPr/>
        <p:nvPr/>
      </p:nvGrpSpPr>
      <p:grpSpPr>
        <a:xfrm>
          <a:off x="0" y="0"/>
          <a:ext cx="0" cy="0"/>
          <a:chOff x="0" y="0"/>
          <a:chExt cx="0" cy="0"/>
        </a:xfrm>
      </p:grpSpPr>
      <p:sp>
        <p:nvSpPr>
          <p:cNvPr id="98" name="Google Shape;98;p2"/>
          <p:cNvSpPr/>
          <p:nvPr/>
        </p:nvSpPr>
        <p:spPr>
          <a:xfrm rot="7685570">
            <a:off x="-2183137" y="-1600538"/>
            <a:ext cx="5252064" cy="5252064"/>
          </a:xfrm>
          <a:custGeom>
            <a:rect b="b" l="l" r="r" t="t"/>
            <a:pathLst>
              <a:path extrusionOk="0" h="7005828" w="7005828">
                <a:moveTo>
                  <a:pt x="0" y="0"/>
                </a:moveTo>
                <a:lnTo>
                  <a:pt x="7005828" y="0"/>
                </a:lnTo>
                <a:lnTo>
                  <a:pt x="7005828" y="7005828"/>
                </a:lnTo>
                <a:lnTo>
                  <a:pt x="0" y="7005828"/>
                </a:lnTo>
                <a:lnTo>
                  <a:pt x="0" y="0"/>
                </a:lnTo>
                <a:close/>
              </a:path>
            </a:pathLst>
          </a:custGeom>
          <a:blipFill rotWithShape="1">
            <a:blip r:embed="rId3">
              <a:alphaModFix/>
            </a:blip>
            <a:stretch>
              <a:fillRect b="0" l="0" r="0" t="0"/>
            </a:stretch>
          </a:blipFill>
          <a:ln>
            <a:noFill/>
          </a:ln>
        </p:spPr>
      </p:sp>
      <p:sp>
        <p:nvSpPr>
          <p:cNvPr id="99" name="Google Shape;99;p2"/>
          <p:cNvSpPr/>
          <p:nvPr/>
        </p:nvSpPr>
        <p:spPr>
          <a:xfrm>
            <a:off x="1369850" y="801588"/>
            <a:ext cx="4308821" cy="3716359"/>
          </a:xfrm>
          <a:custGeom>
            <a:rect b="b" l="l" r="r" t="t"/>
            <a:pathLst>
              <a:path extrusionOk="0" h="3716359" w="4308821">
                <a:moveTo>
                  <a:pt x="0" y="0"/>
                </a:moveTo>
                <a:lnTo>
                  <a:pt x="4308821" y="0"/>
                </a:lnTo>
                <a:lnTo>
                  <a:pt x="4308821" y="3716358"/>
                </a:lnTo>
                <a:lnTo>
                  <a:pt x="0" y="3716358"/>
                </a:lnTo>
                <a:lnTo>
                  <a:pt x="0" y="0"/>
                </a:lnTo>
                <a:close/>
              </a:path>
            </a:pathLst>
          </a:custGeom>
          <a:blipFill rotWithShape="1">
            <a:blip r:embed="rId4">
              <a:alphaModFix/>
            </a:blip>
            <a:stretch>
              <a:fillRect b="0" l="0" r="0" t="0"/>
            </a:stretch>
          </a:blipFill>
          <a:ln>
            <a:noFill/>
          </a:ln>
        </p:spPr>
      </p:sp>
      <p:sp>
        <p:nvSpPr>
          <p:cNvPr id="100" name="Google Shape;100;p2"/>
          <p:cNvSpPr txBox="1"/>
          <p:nvPr/>
        </p:nvSpPr>
        <p:spPr>
          <a:xfrm>
            <a:off x="8415659" y="2030722"/>
            <a:ext cx="9044100" cy="4640400"/>
          </a:xfrm>
          <a:prstGeom prst="rect">
            <a:avLst/>
          </a:prstGeom>
          <a:noFill/>
          <a:ln>
            <a:noFill/>
          </a:ln>
        </p:spPr>
        <p:txBody>
          <a:bodyPr anchorCtr="0" anchor="t" bIns="0" lIns="0" spcFirstLastPara="1" rIns="0" wrap="square" tIns="0">
            <a:spAutoFit/>
          </a:bodyPr>
          <a:lstStyle/>
          <a:p>
            <a:pPr indent="0" lvl="0" marL="0" marR="0" rtl="0" algn="ctr">
              <a:lnSpc>
                <a:spcPct val="140018"/>
              </a:lnSpc>
              <a:spcBef>
                <a:spcPts val="0"/>
              </a:spcBef>
              <a:spcAft>
                <a:spcPts val="0"/>
              </a:spcAft>
              <a:buClr>
                <a:srgbClr val="000000"/>
              </a:buClr>
              <a:buSzPts val="3768"/>
              <a:buFont typeface="Arial"/>
              <a:buNone/>
            </a:pPr>
            <a:r>
              <a:rPr b="0" i="0" lang="en-US" sz="3768" u="none" cap="none" strike="noStrike">
                <a:solidFill>
                  <a:srgbClr val="000000"/>
                </a:solidFill>
                <a:latin typeface="Nunito Sans Black"/>
                <a:ea typeface="Nunito Sans Black"/>
                <a:cs typeface="Nunito Sans Black"/>
                <a:sym typeface="Nunito Sans Black"/>
              </a:rPr>
              <a:t>Dr Bhaskar, has confirmed that the presentation content is as per mainstream medical guidelines and medical academy guidelines and is not biased or in favor of any individual, group, product, or company.</a:t>
            </a:r>
            <a:endParaRPr b="0" i="0" sz="900" u="none" cap="none" strike="noStrike">
              <a:solidFill>
                <a:srgbClr val="000000"/>
              </a:solidFill>
              <a:latin typeface="Arial"/>
              <a:ea typeface="Arial"/>
              <a:cs typeface="Arial"/>
              <a:sym typeface="Arial"/>
            </a:endParaRPr>
          </a:p>
        </p:txBody>
      </p:sp>
      <p:sp>
        <p:nvSpPr>
          <p:cNvPr id="101" name="Google Shape;101;p2"/>
          <p:cNvSpPr txBox="1"/>
          <p:nvPr/>
        </p:nvSpPr>
        <p:spPr>
          <a:xfrm>
            <a:off x="1828800" y="4976450"/>
            <a:ext cx="6324600" cy="1154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100">
                <a:solidFill>
                  <a:schemeClr val="dk1"/>
                </a:solidFill>
              </a:rPr>
              <a:t>DR. SRIDHAR GANAPATHY</a:t>
            </a:r>
            <a:endParaRPr sz="2100">
              <a:solidFill>
                <a:schemeClr val="dk1"/>
              </a:solidFill>
            </a:endParaRPr>
          </a:p>
          <a:p>
            <a:pPr indent="0" lvl="0" marL="0" rtl="0" algn="ctr">
              <a:spcBef>
                <a:spcPts val="0"/>
              </a:spcBef>
              <a:spcAft>
                <a:spcPts val="0"/>
              </a:spcAft>
              <a:buNone/>
            </a:pPr>
            <a:r>
              <a:rPr lang="en-US" sz="2100">
                <a:solidFill>
                  <a:schemeClr val="dk1"/>
                </a:solidFill>
              </a:rPr>
              <a:t>MD DCH</a:t>
            </a:r>
            <a:endParaRPr sz="2100">
              <a:solidFill>
                <a:schemeClr val="dk1"/>
              </a:solidFill>
            </a:endParaRPr>
          </a:p>
          <a:p>
            <a:pPr indent="0" lvl="0" marL="0" rtl="0" algn="ctr">
              <a:spcBef>
                <a:spcPts val="0"/>
              </a:spcBef>
              <a:spcAft>
                <a:spcPts val="0"/>
              </a:spcAft>
              <a:buNone/>
            </a:pPr>
            <a:r>
              <a:rPr lang="en-US" sz="2100">
                <a:solidFill>
                  <a:schemeClr val="dk1"/>
                </a:solidFill>
              </a:rPr>
              <a:t>Director Janani Children's Hospital, Mumbai</a:t>
            </a:r>
            <a:endParaRPr sz="2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3"/>
          <p:cNvPicPr preferRelativeResize="0"/>
          <p:nvPr/>
        </p:nvPicPr>
        <p:blipFill rotWithShape="1">
          <a:blip r:embed="rId3">
            <a:alphaModFix/>
          </a:blip>
          <a:srcRect b="0" l="0" r="0" t="0"/>
          <a:stretch/>
        </p:blipFill>
        <p:spPr>
          <a:xfrm>
            <a:off x="152400" y="152400"/>
            <a:ext cx="18017068" cy="101346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4"/>
          <p:cNvPicPr preferRelativeResize="0"/>
          <p:nvPr/>
        </p:nvPicPr>
        <p:blipFill rotWithShape="1">
          <a:blip r:embed="rId3">
            <a:alphaModFix/>
          </a:blip>
          <a:srcRect b="0" l="0" r="0" t="0"/>
          <a:stretch/>
        </p:blipFill>
        <p:spPr>
          <a:xfrm>
            <a:off x="152400" y="152400"/>
            <a:ext cx="18017068" cy="101346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5"/>
          <p:cNvPicPr preferRelativeResize="0"/>
          <p:nvPr/>
        </p:nvPicPr>
        <p:blipFill rotWithShape="1">
          <a:blip r:embed="rId3">
            <a:alphaModFix/>
          </a:blip>
          <a:srcRect b="0" l="0" r="0" t="0"/>
          <a:stretch/>
        </p:blipFill>
        <p:spPr>
          <a:xfrm>
            <a:off x="152400" y="152400"/>
            <a:ext cx="18017068" cy="101346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6"/>
          <p:cNvPicPr preferRelativeResize="0"/>
          <p:nvPr/>
        </p:nvPicPr>
        <p:blipFill rotWithShape="1">
          <a:blip r:embed="rId3">
            <a:alphaModFix/>
          </a:blip>
          <a:srcRect b="0" l="0" r="0" t="0"/>
          <a:stretch/>
        </p:blipFill>
        <p:spPr>
          <a:xfrm>
            <a:off x="152400" y="152400"/>
            <a:ext cx="18135600" cy="10201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7"/>
          <p:cNvPicPr preferRelativeResize="0"/>
          <p:nvPr/>
        </p:nvPicPr>
        <p:blipFill rotWithShape="1">
          <a:blip r:embed="rId3">
            <a:alphaModFix/>
          </a:blip>
          <a:srcRect b="0" l="0" r="0" t="0"/>
          <a:stretch/>
        </p:blipFill>
        <p:spPr>
          <a:xfrm>
            <a:off x="152400" y="152400"/>
            <a:ext cx="18017068" cy="101346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8"/>
          <p:cNvPicPr preferRelativeResize="0"/>
          <p:nvPr/>
        </p:nvPicPr>
        <p:blipFill rotWithShape="1">
          <a:blip r:embed="rId3">
            <a:alphaModFix/>
          </a:blip>
          <a:srcRect b="0" l="0" r="0" t="0"/>
          <a:stretch/>
        </p:blipFill>
        <p:spPr>
          <a:xfrm>
            <a:off x="152400" y="152400"/>
            <a:ext cx="18017068" cy="101346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9"/>
          <p:cNvPicPr preferRelativeResize="0"/>
          <p:nvPr/>
        </p:nvPicPr>
        <p:blipFill rotWithShape="1">
          <a:blip r:embed="rId3">
            <a:alphaModFix/>
          </a:blip>
          <a:srcRect b="0" l="0" r="0" t="0"/>
          <a:stretch/>
        </p:blipFill>
        <p:spPr>
          <a:xfrm>
            <a:off x="152400" y="152400"/>
            <a:ext cx="17879200" cy="10057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