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embeddedFontLst>
    <p:embeddedFont>
      <p:font typeface="Arimo"/>
      <p:regular r:id="rId21"/>
      <p:bold r:id="rId22"/>
      <p:italic r:id="rId23"/>
      <p:boldItalic r:id="rId24"/>
    </p:embeddedFont>
    <p:embeddedFont>
      <p:font typeface="Alic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g6RR81f7DcnNomMowTFCl1gPQG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02B304-749C-4224-A90E-4AFB6811E80D}">
  <a:tblStyle styleId="{D202B304-749C-4224-A90E-4AFB6811E80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Arimo-bold.fntdata"/><Relationship Id="rId21" Type="http://schemas.openxmlformats.org/officeDocument/2006/relationships/font" Target="fonts/Arimo-regular.fntdata"/><Relationship Id="rId24" Type="http://schemas.openxmlformats.org/officeDocument/2006/relationships/font" Target="fonts/Arimo-boldItalic.fntdata"/><Relationship Id="rId23" Type="http://schemas.openxmlformats.org/officeDocument/2006/relationships/font" Target="fonts/Arim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Alice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96" name="Google Shape;196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7" name="Google Shape;197;p1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08" name="Google Shape;208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9" name="Google Shape;209;p1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12" name="Google Shape;212;p1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19" name="Google Shape;219;p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0" name="Google Shape;220;p1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223" name="Google Shape;223;p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1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99" name="Google Shape;99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0" name="Google Shape;100;p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11" name="Google Shape;111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2" name="Google Shape;112;p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22" name="Google Shape;122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3" name="Google Shape;123;p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34" name="Google Shape;134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5" name="Google Shape;135;p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38" name="Google Shape;138;p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47" name="Google Shape;147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8" name="Google Shape;148;p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51" name="Google Shape;151;p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0" name="Google Shape;160;p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63" name="Google Shape;163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71" name="Google Shape;171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2" name="Google Shape;172;p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75" name="Google Shape;175;p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84" name="Google Shape;184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5" name="Google Shape;185;p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/>
          </a:p>
        </p:txBody>
      </p:sp>
      <p:sp>
        <p:nvSpPr>
          <p:cNvPr id="188" name="Google Shape;188;p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DFEC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 rot="7685570">
            <a:off x="-2493362" y="-1306613"/>
            <a:ext cx="5252064" cy="5252064"/>
          </a:xfrm>
          <a:custGeom>
            <a:rect b="b" l="l" r="r" t="t"/>
            <a:pathLst>
              <a:path extrusionOk="0" h="7005828" w="7005828">
                <a:moveTo>
                  <a:pt x="0" y="0"/>
                </a:moveTo>
                <a:lnTo>
                  <a:pt x="7005828" y="0"/>
                </a:lnTo>
                <a:lnTo>
                  <a:pt x="7005828" y="7005828"/>
                </a:lnTo>
                <a:lnTo>
                  <a:pt x="0" y="70058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2607700" y="2711550"/>
            <a:ext cx="138567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00"/>
              <a:buFont typeface="Arial"/>
              <a:buNone/>
            </a:pPr>
            <a:r>
              <a:rPr b="1" i="0" lang="en-US" sz="7900" u="none" cap="none" strike="noStrike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rPr>
              <a:t>Trace Elements in Pediatric Health: Focus on Early Development</a:t>
            </a:r>
            <a:endParaRPr b="1" i="0" sz="7900" u="none" cap="none" strike="noStrike">
              <a:solidFill>
                <a:schemeClr val="dk2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5275" y="5385400"/>
            <a:ext cx="5332725" cy="490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5751925"/>
            <a:ext cx="4837150" cy="4535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6064675" y="7046950"/>
            <a:ext cx="6304200" cy="29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 Bhavana Lakhkar</a:t>
            </a:r>
            <a:endParaRPr b="1" i="0" sz="5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Senior Pediatrician</a:t>
            </a:r>
            <a:endParaRPr b="1" i="0" sz="5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1" i="0" lang="en-US" sz="5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Era mother and child hospital</a:t>
            </a:r>
            <a:endParaRPr b="1" i="0" sz="5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0"/>
          <p:cNvSpPr txBox="1"/>
          <p:nvPr/>
        </p:nvSpPr>
        <p:spPr>
          <a:xfrm>
            <a:off x="877525" y="105150"/>
            <a:ext cx="15681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Role of Pediatricians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1848050" y="8847600"/>
            <a:ext cx="147348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1036675" y="1167150"/>
            <a:ext cx="15362700" cy="86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mo"/>
              <a:buChar char="●"/>
            </a:pPr>
            <a:r>
              <a:rPr b="1" i="0" lang="en-US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Screening and Early Identification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: Routinely monitor growth and development, and check for signs of trace element deficiencies, especially in high-risk children​.</a:t>
            </a:r>
            <a:endParaRPr b="1" i="0" sz="36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mo"/>
              <a:buChar char="●"/>
            </a:pPr>
            <a:r>
              <a:rPr b="1" i="0" lang="en-US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Parental Guidance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: Educate parents on including foods rich in trace elements and recognize early signs of deficiency​.</a:t>
            </a:r>
            <a:endParaRPr b="1" i="0" sz="36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mo"/>
              <a:buChar char="●"/>
            </a:pPr>
            <a:r>
              <a:rPr b="1" i="0" lang="en-US" sz="3600" u="none" cap="none" strike="noStrike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Intervention: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 Recommend appropriate supplements when dietary intake is inadequate, based on age and severity​.</a:t>
            </a:r>
            <a:endParaRPr b="1" i="0" sz="36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mo"/>
              <a:buChar char="●"/>
            </a:pPr>
            <a:r>
              <a:rPr b="1" i="0" lang="en-US" sz="3600" u="none" cap="none" strike="noStrike">
                <a:solidFill>
                  <a:srgbClr val="CC0000"/>
                </a:solidFill>
                <a:latin typeface="Arimo"/>
                <a:ea typeface="Arimo"/>
                <a:cs typeface="Arimo"/>
                <a:sym typeface="Arimo"/>
              </a:rPr>
              <a:t>Public Health Advocacy:</a:t>
            </a:r>
            <a:r>
              <a:rPr b="1" i="0" lang="en-US" sz="36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 Support initiatives to fortify foods with trace elements and raise awareness about the importance of balanced nutrition.</a:t>
            </a:r>
            <a:endParaRPr b="1" i="0" sz="36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/>
        </p:nvSpPr>
        <p:spPr>
          <a:xfrm>
            <a:off x="877525" y="105150"/>
            <a:ext cx="15681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RDA for Children 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15" name="Google Shape;215;p11"/>
          <p:cNvSpPr txBox="1"/>
          <p:nvPr/>
        </p:nvSpPr>
        <p:spPr>
          <a:xfrm>
            <a:off x="1848050" y="8847600"/>
            <a:ext cx="147348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11"/>
          <p:cNvGraphicFramePr/>
          <p:nvPr/>
        </p:nvGraphicFramePr>
        <p:xfrm>
          <a:off x="816100" y="116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{D202B304-749C-4224-A90E-4AFB6811E80D}</a:tableStyleId>
              </a:tblPr>
              <a:tblGrid>
                <a:gridCol w="3980525"/>
                <a:gridCol w="3980525"/>
                <a:gridCol w="3980525"/>
                <a:gridCol w="3980525"/>
              </a:tblGrid>
              <a:tr h="10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Trace Element</a:t>
                      </a:r>
                      <a:endParaRPr b="1"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Age Group</a:t>
                      </a:r>
                      <a:endParaRPr b="1"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RDA</a:t>
                      </a:r>
                      <a:endParaRPr b="1"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b="1" lang="en-US" sz="2600" u="none" cap="none" strike="noStrike"/>
                        <a:t>Sources to Meet RDA</a:t>
                      </a:r>
                      <a:endParaRPr b="1" sz="2600" u="none" cap="none" strike="noStrike"/>
                    </a:p>
                  </a:txBody>
                  <a:tcPr marT="19050" marB="190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</a:tr>
              <a:tr h="1455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Chromium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1-3 years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11 mcg/day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Whole grains, meats, nuts, certain fruits/vegetables</a:t>
                      </a:r>
                      <a:endParaRPr sz="2600" u="none" cap="none" strike="noStrike"/>
                    </a:p>
                  </a:txBody>
                  <a:tcPr marT="19050" marB="190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4-8 years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15 mcg/day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Manganese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1-3 years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1.2 mg/day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Nuts, leafy greens, whole grains</a:t>
                      </a:r>
                      <a:endParaRPr sz="2600" u="none" cap="none" strike="noStrike"/>
                    </a:p>
                  </a:txBody>
                  <a:tcPr marT="19050" marB="190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4-8 years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1.5 mg/day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Copper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1-3 years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340 mcg/day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Shellfish, legumes, seeds, whole grains</a:t>
                      </a:r>
                      <a:endParaRPr sz="2600" u="none" cap="none" strike="noStrike"/>
                    </a:p>
                  </a:txBody>
                  <a:tcPr marT="19050" marB="1905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8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4-8 years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rPr lang="en-US" sz="2600" u="none" cap="none" strike="noStrike"/>
                        <a:t>440 mcg/day</a:t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600"/>
                        <a:buFont typeface="Arial"/>
                        <a:buNone/>
                      </a:pPr>
                      <a:r>
                        <a:t/>
                      </a:r>
                      <a:endParaRPr sz="2600" u="none" cap="none" strike="noStrike"/>
                    </a:p>
                  </a:txBody>
                  <a:tcPr marT="19050" marB="19050" marR="28575" marL="2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2"/>
          <p:cNvSpPr txBox="1"/>
          <p:nvPr/>
        </p:nvSpPr>
        <p:spPr>
          <a:xfrm>
            <a:off x="901850" y="0"/>
            <a:ext cx="15681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Conclusion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1848050" y="8847600"/>
            <a:ext cx="147348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2"/>
          <p:cNvSpPr txBox="1"/>
          <p:nvPr/>
        </p:nvSpPr>
        <p:spPr>
          <a:xfrm>
            <a:off x="1061000" y="933375"/>
            <a:ext cx="15362700" cy="86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mo"/>
              <a:buChar char="●"/>
            </a:pPr>
            <a:r>
              <a:rPr b="1" i="0" lang="en-US" sz="39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Micronutrient deficiencies, particularly in trace elements like chromium, manganese, and copper, have a profound impact on a child's growth, development, and cognitive functioning​.</a:t>
            </a:r>
            <a:endParaRPr b="1" i="0" sz="39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mo"/>
              <a:buChar char="●"/>
            </a:pPr>
            <a:r>
              <a:rPr b="1" i="0" lang="en-US" sz="39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Early intervention is key: The first 1000 days of life are critical for neurodevelopment. Pediatricians play a pivotal role </a:t>
            </a:r>
            <a:endParaRPr b="1" i="0" sz="39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t/>
            </a:r>
            <a:endParaRPr b="1" i="0" sz="39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746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mo"/>
              <a:buChar char="●"/>
            </a:pPr>
            <a:r>
              <a:rPr b="1" i="0" lang="en-US" sz="39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Comprehensive Care Approach: Addressing trace element deficiencies requires a multidisciplinary strategy, combining regular screening, dietary guidance, supplementation, and public health initiatives. </a:t>
            </a:r>
            <a:endParaRPr b="1" i="0" sz="39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CCCC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/>
          <p:nvPr/>
        </p:nvSpPr>
        <p:spPr>
          <a:xfrm>
            <a:off x="2293725" y="2859050"/>
            <a:ext cx="12956100" cy="5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mo"/>
              <a:buChar char="●"/>
            </a:pPr>
            <a:r>
              <a:rPr b="1" i="0" lang="en-US" sz="32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r>
              <a:rPr b="0" i="0" lang="en-US" sz="32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i="0" lang="en-US" sz="53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By working together – from clinical practice to public health advocacy – pediatricians can help ensure that children receive the trace elements they need for healthy growth, development, and a brighter future​.</a:t>
            </a:r>
            <a:endParaRPr b="1" i="0" sz="53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35" name="Google Shape;235;p13"/>
          <p:cNvSpPr txBox="1"/>
          <p:nvPr/>
        </p:nvSpPr>
        <p:spPr>
          <a:xfrm>
            <a:off x="5310325" y="1167725"/>
            <a:ext cx="9819600" cy="12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Arimo"/>
              <a:buChar char="●"/>
            </a:pPr>
            <a:r>
              <a:rPr b="1" i="0" lang="en-US" sz="51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Key Takeaway message</a:t>
            </a:r>
            <a:endParaRPr b="1" i="0" sz="5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8135600" cy="12068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DFEC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 txBox="1"/>
          <p:nvPr/>
        </p:nvSpPr>
        <p:spPr>
          <a:xfrm>
            <a:off x="901825" y="0"/>
            <a:ext cx="14990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Introduction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277750" y="1152500"/>
            <a:ext cx="14990700" cy="8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mo"/>
              <a:buChar char="●"/>
            </a:pPr>
            <a:r>
              <a:rPr b="1" i="0" lang="en-US" sz="40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Definition: Trace elements are minerals present in small amounts but are crucial for numerous physiological processes.</a:t>
            </a:r>
            <a:endParaRPr b="1" i="0" sz="40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mo"/>
              <a:buChar char="●"/>
            </a:pPr>
            <a:r>
              <a:rPr b="1" i="0" lang="en-US" sz="40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Importance: Involved in growth, immune function, neurodevelopment, and enzymatic reactions​.</a:t>
            </a:r>
            <a:endParaRPr b="1" i="0" sz="40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Arimo"/>
              <a:buChar char="●"/>
            </a:pPr>
            <a:r>
              <a:rPr b="1" i="0" lang="en-US" sz="40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Focus Elements: Chromium, Manganese, Copper – essential during the early developmental years​.</a:t>
            </a:r>
            <a:endParaRPr b="1" i="0" sz="40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45800" y="3837650"/>
            <a:ext cx="3647050" cy="644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DFEC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3"/>
          <p:cNvSpPr txBox="1"/>
          <p:nvPr/>
        </p:nvSpPr>
        <p:spPr>
          <a:xfrm>
            <a:off x="901850" y="-33462"/>
            <a:ext cx="156810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Role of Trace Elements in Early Development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19" name="Google Shape;119;p3"/>
          <p:cNvSpPr txBox="1"/>
          <p:nvPr/>
        </p:nvSpPr>
        <p:spPr>
          <a:xfrm>
            <a:off x="1303500" y="1974600"/>
            <a:ext cx="15681000" cy="7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Chromium: 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Involved in glucose metabolism, insulin function, and lipid metabolism.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Manganese: 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Essential for bone development, wound healing, and neurotransmitter synthesis.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Copper: 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Plays a role in iron metabolism, the formation of red blood cells, brain development, and maintaining immune function​.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DFEC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4"/>
          <p:cNvSpPr txBox="1"/>
          <p:nvPr/>
        </p:nvSpPr>
        <p:spPr>
          <a:xfrm>
            <a:off x="901825" y="0"/>
            <a:ext cx="15681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Chromium and Pediatric Health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159400" y="1062000"/>
            <a:ext cx="15497700" cy="7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Role in Growth: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Enhances insulin activity, aiding in glucose metabolism, crucial for energy production in growing children​.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Associated with carbohydrate, lipid, and protein metabolism.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Deficiency Outcomes: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Impaired glucose tolerance, poor weight gain, and growth retardation.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Clinical Cases: Studies show that children with poor chromium intake exhibit insulin resistance and altered lipid profiles.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Sources: Whole grains, meats, nuts, and certain fruits/vegetables.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16900" y="2669050"/>
            <a:ext cx="3571100" cy="37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5"/>
          <p:cNvSpPr txBox="1"/>
          <p:nvPr/>
        </p:nvSpPr>
        <p:spPr>
          <a:xfrm>
            <a:off x="901825" y="0"/>
            <a:ext cx="15681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Manganese and Neurodevelopment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-6336350" y="1698125"/>
            <a:ext cx="15861600" cy="8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Role in the Body: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Essential for enzyme activation, bone formation, and antioxidant defense​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Supports the synthesis of neurotransmitters and is involved in mitochondrial function.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Deficiency Impact: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Leads to bone demineralization, growth retardation, and impaired motor skills.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1" marL="9144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A study in the Journal of Pediatrics showed that low manganese levels are linked to cognitive deficits and motor skill delays in children​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Sources: Whole grains, legumes, nuts, leafy vegetables.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88450" y="3158000"/>
            <a:ext cx="3150850" cy="26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044125" y="3158000"/>
            <a:ext cx="2857517" cy="26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DFEC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6"/>
          <p:cNvSpPr txBox="1"/>
          <p:nvPr/>
        </p:nvSpPr>
        <p:spPr>
          <a:xfrm>
            <a:off x="901825" y="-115675"/>
            <a:ext cx="15681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Copper and Neurodevelopment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275225" y="1017350"/>
            <a:ext cx="15044100" cy="84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Significance: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Copper is a key cofactor for enzymes involved in energy production, iron metabolism, and neurodevelopment​.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Supports the synthesis of neurotransmitters (dopamine, norepinephrine) and the development of myelin.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Deficiency Outcomes: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Anemia, neutropenia, bone abnormalities, and developmental delays.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1" marL="9144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Case Studies: Infants with copper deficiency showed significant delays in motor development and failure to thrive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9250" lvl="0" marL="457200" marR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Sources: Shellfish, whole grains, nuts, seeds, and legumes.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253525" y="3070625"/>
            <a:ext cx="3876025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7"/>
          <p:cNvSpPr txBox="1"/>
          <p:nvPr/>
        </p:nvSpPr>
        <p:spPr>
          <a:xfrm>
            <a:off x="901850" y="0"/>
            <a:ext cx="15681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Diagnostic Approach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182650" y="1062000"/>
            <a:ext cx="15400200" cy="7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●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Chromium: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Tests: Blood chromium levels, fasting blood glucose, and insulin tolerance tests.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●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Manganese: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Tests: Blood or hair manganese levels, bone X-rays (in severe cases), and neurodevelopmental assessments.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●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Copper: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Tests: Serum copper levels, ceruloplasmin, and complete blood count (to check for anemia)​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●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Additional Tools: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Dietary assessment, growth charts, and cognitive/behavioral assessments.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87600" y="6306600"/>
            <a:ext cx="3200400" cy="398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8"/>
          <p:cNvSpPr txBox="1"/>
          <p:nvPr/>
        </p:nvSpPr>
        <p:spPr>
          <a:xfrm>
            <a:off x="901850" y="0"/>
            <a:ext cx="15681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4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Management</a:t>
            </a:r>
            <a:endParaRPr b="1" i="0" sz="64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901850" y="902850"/>
            <a:ext cx="16722600" cy="91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●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Chromium Deficiency: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Dietary modifications to include chromium-rich foods.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Supplementation: Chromium picolinate (30-50 mcg/day) in cases of deficiency​.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●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Manganese Deficiency: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Diet: Emphasize whole grains, nuts, and vegetables.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Supplementation in severe deficiency cases (1-3 mg/day), monitored by a pediatrician.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●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Copper Deficiency: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Copper supplementation (0.1 mg/kg/day) for 2-3 months in documented cases​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365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mo"/>
              <a:buChar char="○"/>
            </a:pPr>
            <a:r>
              <a:rPr b="1" i="0" lang="en-US" sz="35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Monitor for improvements in anemia, neurodevelopmental outcomes, and serum copper levels.</a:t>
            </a:r>
            <a:endParaRPr b="1" i="0" sz="35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80" name="Google Shape;18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51288" y="140325"/>
            <a:ext cx="2414732" cy="135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15900" y="3178775"/>
            <a:ext cx="3072100" cy="209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E599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1" name="Google Shape;191;p9"/>
          <p:cNvSpPr txBox="1"/>
          <p:nvPr/>
        </p:nvSpPr>
        <p:spPr>
          <a:xfrm>
            <a:off x="901850" y="79200"/>
            <a:ext cx="156810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6900" u="none" cap="none" strike="noStrike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Long-Term Impact of Micronutrient Deficiencies</a:t>
            </a:r>
            <a:endParaRPr b="1" i="0" sz="6900" u="none" cap="none" strike="noStrike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92" name="Google Shape;192;p9"/>
          <p:cNvSpPr txBox="1"/>
          <p:nvPr/>
        </p:nvSpPr>
        <p:spPr>
          <a:xfrm>
            <a:off x="1848050" y="8847600"/>
            <a:ext cx="147348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061000" y="2284750"/>
            <a:ext cx="15362700" cy="73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Cognitive Impairments: 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Lower IQ, learning difficulties, and attention disorders.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Behavioral Issues: 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Increased risk of ADHD, aggression, and poor social interactions​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mo"/>
              <a:buChar char="●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Intergenerational Effects: 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61950" lvl="1" marL="914400" marR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2100"/>
              <a:buFont typeface="Arimo"/>
              <a:buChar char="○"/>
            </a:pPr>
            <a:r>
              <a:rPr b="1" i="0" lang="en-US" sz="3700" u="none" cap="none" strike="noStrike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Deficient mothers can give birth to children with lower cognitive abilities.</a:t>
            </a:r>
            <a:endParaRPr b="1" i="0" sz="3700" u="none" cap="none" strike="noStrike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