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10287000" cx="18288000"/>
  <p:notesSz cx="6858000" cy="9144000"/>
  <p:embeddedFontLst>
    <p:embeddedFont>
      <p:font typeface="Roboto"/>
      <p:regular r:id="rId21"/>
      <p:bold r:id="rId22"/>
      <p:italic r:id="rId23"/>
      <p:boldItalic r:id="rId24"/>
    </p:embeddedFont>
    <p:embeddedFont>
      <p:font typeface="Arimo"/>
      <p:regular r:id="rId25"/>
      <p:bold r:id="rId26"/>
      <p:italic r:id="rId27"/>
      <p:boldItalic r:id="rId28"/>
    </p:embeddedFont>
    <p:embeddedFont>
      <p:font typeface="Alice"/>
      <p:regular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25223C5-46B1-49E5-9DAE-CCF4D47013ED}">
  <a:tblStyle styleId="{F25223C5-46B1-49E5-9DAE-CCF4D47013ED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7E8A582-95BC-47A5-83F2-473DE56D1EC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font" Target="fonts/Roboto-bold.fntdata"/><Relationship Id="rId21" Type="http://schemas.openxmlformats.org/officeDocument/2006/relationships/font" Target="fonts/Roboto-regular.fntdata"/><Relationship Id="rId24" Type="http://schemas.openxmlformats.org/officeDocument/2006/relationships/font" Target="fonts/Roboto-boldItalic.fntdata"/><Relationship Id="rId23" Type="http://schemas.openxmlformats.org/officeDocument/2006/relationships/font" Target="fonts/Roboto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Arimo-bold.fntdata"/><Relationship Id="rId25" Type="http://schemas.openxmlformats.org/officeDocument/2006/relationships/font" Target="fonts/Arimo-regular.fntdata"/><Relationship Id="rId28" Type="http://schemas.openxmlformats.org/officeDocument/2006/relationships/font" Target="fonts/Arimo-boldItalic.fntdata"/><Relationship Id="rId27" Type="http://schemas.openxmlformats.org/officeDocument/2006/relationships/font" Target="fonts/Arimo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Alice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857500" y="512763"/>
            <a:ext cx="3429000" cy="25669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eefa43f309_0_104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1" name="Google Shape;161;g2eefa43f309_0_104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62" name="Google Shape;162;g2eefa43f309_0_104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eefa43f309_0_104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eefa43f309_0_104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65" name="Google Shape;165;g2eefa43f309_0_104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7fe66a23ab_0_8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9" name="Google Shape;259;g27fe66a23ab_0_8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60" name="Google Shape;260;g27fe66a23ab_0_8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27fe66a23ab_0_8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"Regularly assess nutritional status, recommend appropriate supplements, educate parents on the importance of zinc and DHA, and monitor and adjust supplementation based on individual needs.</a:t>
            </a:r>
            <a:endParaRPr/>
          </a:p>
        </p:txBody>
      </p:sp>
      <p:sp>
        <p:nvSpPr>
          <p:cNvPr id="262" name="Google Shape;262;g27fe66a23ab_0_8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63" name="Google Shape;263;g27fe66a23ab_0_8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fe66a23ab_0_107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0" name="Google Shape;270;g27fe66a23ab_0_107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71" name="Google Shape;271;g27fe66a23ab_0_107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7fe66a23ab_0_107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"Raise awareness about the importance of zinc and DHA through public health campaigns. Advocate for policies supporting supplementation programs, and secure funding for research and implementation."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3" name="Google Shape;273;g27fe66a23ab_0_107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74" name="Google Shape;274;g27fe66a23ab_0_107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7fe66a23ab_0_11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2" name="Google Shape;282;g27fe66a23ab_0_11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83" name="Google Shape;283;g27fe66a23ab_0_11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27fe66a23ab_0_11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"Zinc and DHA are crucial for children's growth, cognitive function, and immune health. Healthcare providers should integrate these nutrients into routine care and advocate for supportive policies and community programs.</a:t>
            </a:r>
            <a:endParaRPr/>
          </a:p>
        </p:txBody>
      </p:sp>
      <p:sp>
        <p:nvSpPr>
          <p:cNvPr id="285" name="Google Shape;285;g27fe66a23ab_0_11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86" name="Google Shape;286;g27fe66a23ab_0_11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23f00713da_0_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23f00713da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23f00713da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fe66a23ab_0_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3" name="Google Shape;173;g27fe66a23ab_0_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174" name="Google Shape;174;g27fe66a23ab_0_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27fe66a23ab_0_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"Proper nutrition is crucial for children's growth, development, and overall health. Zinc and DHA are essential nutrients with significant roles in pediatric nutrition, supported by multivitamins."</a:t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6" name="Google Shape;176;g27fe66a23ab_0_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177" name="Google Shape;177;g27fe66a23ab_0_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243cf43dcc_0_0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243cf43dcc_0_0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243cf43dcc_0_0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243cf43dcc_0_6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243cf43dcc_0_6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g3243cf43dcc_0_6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243cf43dcc_0_12:notes"/>
          <p:cNvSpPr/>
          <p:nvPr>
            <p:ph idx="2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3243cf43dcc_0_12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g3243cf43dcc_0_12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fe66a23ab_0_179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0" name="Google Shape;210;g27fe66a23ab_0_179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11" name="Google Shape;211;g27fe66a23ab_0_179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g27fe66a23ab_0_179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"Vitamin D3 is vital for calcium absorption and bone health. It also modulates the immune system by promoting the production of antimicrobial peptides, enhancing both innate and adaptive immunity."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374151"/>
              </a:solidFill>
              <a:highlight>
                <a:srgbClr val="F7F7F8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3" name="Google Shape;213;g27fe66a23ab_0_179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14" name="Google Shape;214;g27fe66a23ab_0_179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fe66a23ab_0_24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3" name="Google Shape;223;g27fe66a23ab_0_24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24" name="Google Shape;224;g27fe66a23ab_0_24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27fe66a23ab_0_24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"DHA is an omega-3 fatty acid critical for brain and eye development. It supports learning, memory, and overall brain function, and has anti-inflammatory properties that enhance immune health."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6" name="Google Shape;226;g27fe66a23ab_0_24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27" name="Google Shape;227;g27fe66a23ab_0_24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7fe66a23ab_0_48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5" name="Google Shape;235;g27fe66a23ab_0_48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36" name="Google Shape;236;g27fe66a23ab_0_48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27fe66a23ab_0_48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>
                <a:solidFill>
                  <a:schemeClr val="dk1"/>
                </a:solidFill>
              </a:rPr>
              <a:t>"Multivitamins provide comprehensive nutritional support, enhancing cognitive function, growth, and immune health. Combining zinc and DHA ensures optimal health outcomes for children."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8" name="Google Shape;238;g27fe66a23ab_0_48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39" name="Google Shape;239;g27fe66a23ab_0_48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7fe66a23ab_0_71:notes"/>
          <p:cNvSpPr txBox="1"/>
          <p:nvPr>
            <p:ph idx="2" type="hdr"/>
          </p:nvPr>
        </p:nvSpPr>
        <p:spPr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46" name="Google Shape;246;g27fe66a23ab_0_71:notes"/>
          <p:cNvSpPr txBox="1"/>
          <p:nvPr>
            <p:ph idx="10" type="dt"/>
          </p:nvPr>
        </p:nvSpPr>
        <p:spPr>
          <a:xfrm>
            <a:off x="5180013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1.7.2013</a:t>
            </a:r>
            <a:endParaRPr/>
          </a:p>
        </p:txBody>
      </p:sp>
      <p:sp>
        <p:nvSpPr>
          <p:cNvPr id="247" name="Google Shape;247;g27fe66a23ab_0_71:notes"/>
          <p:cNvSpPr/>
          <p:nvPr>
            <p:ph idx="3" type="sldImg"/>
          </p:nvPr>
        </p:nvSpPr>
        <p:spPr>
          <a:xfrm>
            <a:off x="2857500" y="512763"/>
            <a:ext cx="3429000" cy="2567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7fe66a23ab_0_71:notes"/>
          <p:cNvSpPr txBox="1"/>
          <p:nvPr>
            <p:ph idx="1" type="body"/>
          </p:nvPr>
        </p:nvSpPr>
        <p:spPr>
          <a:xfrm>
            <a:off x="914400" y="3251200"/>
            <a:ext cx="7315200" cy="30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chemeClr val="dk1"/>
                </a:solidFill>
              </a:rPr>
              <a:t> "Recommended zinc intake ranges from 2 to 11 mg/day, and DHA from 70 to 100 mg/day for infants. Sources include meat, shellfish, fatty fish, and fortified foods or supplements."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9" name="Google Shape;249;g27fe66a23ab_0_71:notes"/>
          <p:cNvSpPr txBox="1"/>
          <p:nvPr>
            <p:ph idx="11" type="ftr"/>
          </p:nvPr>
        </p:nvSpPr>
        <p:spPr>
          <a:xfrm>
            <a:off x="0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250" name="Google Shape;250;g27fe66a23ab_0_71:notes"/>
          <p:cNvSpPr txBox="1"/>
          <p:nvPr>
            <p:ph idx="12" type="sldNum"/>
          </p:nvPr>
        </p:nvSpPr>
        <p:spPr>
          <a:xfrm>
            <a:off x="5180013" y="6502400"/>
            <a:ext cx="39624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7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7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5" name="Google Shape;115;p18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16" name="Google Shape;11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2" name="Google Shape;122;p19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3" name="Google Shape;123;p19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4" name="Google Shape;124;p19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25" name="Google Shape;125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1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1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36" name="Google Shape;136;p21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7" name="Google Shape;13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2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2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44" name="Google Shape;144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4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6" name="Google Shape;156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0" name="Google Shape;40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1" name="Google Shape;41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8" name="Google Shape;48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0" name="Google Shape;50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6" name="Google Shape;86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7" name="Google Shape;87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8" name="Google Shape;88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9" name="Google Shape;89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12.png"/><Relationship Id="rId5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99DFEC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/>
          <p:nvPr/>
        </p:nvSpPr>
        <p:spPr>
          <a:xfrm>
            <a:off x="4129700" y="1979100"/>
            <a:ext cx="13904100" cy="87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b="1" lang="en-US" sz="15200">
                <a:solidFill>
                  <a:schemeClr val="dk2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  <a:r>
              <a:rPr b="1" lang="en-US" sz="78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  <a:t>Zinc and Multivitamins with DHA in Pediatric Nutrition: Roles in Growth, Cognitive Function, and Immune Health</a:t>
            </a:r>
            <a:endParaRPr b="1" sz="78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sz="9000">
              <a:solidFill>
                <a:schemeClr val="dk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br>
              <a:rPr b="1" lang="en-US" sz="1800">
                <a:solidFill>
                  <a:schemeClr val="dk1"/>
                </a:solidFill>
                <a:latin typeface="Alice"/>
                <a:ea typeface="Alice"/>
                <a:cs typeface="Alice"/>
                <a:sym typeface="Alice"/>
              </a:rPr>
            </a:br>
            <a:endParaRPr b="1" sz="7600">
              <a:solidFill>
                <a:schemeClr val="dk2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168" name="Google Shape;168;p25"/>
          <p:cNvSpPr/>
          <p:nvPr/>
        </p:nvSpPr>
        <p:spPr>
          <a:xfrm rot="7685570">
            <a:off x="-2183137" y="-1600538"/>
            <a:ext cx="5252064" cy="5252064"/>
          </a:xfrm>
          <a:custGeom>
            <a:rect b="b" l="l" r="r" t="t"/>
            <a:pathLst>
              <a:path extrusionOk="0" h="7005828" w="7005828">
                <a:moveTo>
                  <a:pt x="0" y="0"/>
                </a:moveTo>
                <a:lnTo>
                  <a:pt x="7005828" y="0"/>
                </a:lnTo>
                <a:lnTo>
                  <a:pt x="7005828" y="7005828"/>
                </a:lnTo>
                <a:lnTo>
                  <a:pt x="0" y="70058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69" name="Google Shape;16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4864675"/>
            <a:ext cx="3027225" cy="542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325" y="0"/>
            <a:ext cx="8749550" cy="251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4"/>
          <p:cNvSpPr txBox="1"/>
          <p:nvPr/>
        </p:nvSpPr>
        <p:spPr>
          <a:xfrm>
            <a:off x="901850" y="-33462"/>
            <a:ext cx="15681000" cy="44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8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Practical Recommendations for Healthcare Providers</a:t>
            </a:r>
            <a:endParaRPr b="1" sz="58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 b="1" sz="58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58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66" name="Google Shape;266;p34"/>
          <p:cNvSpPr txBox="1"/>
          <p:nvPr/>
        </p:nvSpPr>
        <p:spPr>
          <a:xfrm>
            <a:off x="2135700" y="1808700"/>
            <a:ext cx="13223100" cy="825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858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Nutritional Assessment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Regularly assess dietary intake and nutritional status of children.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Supplementation Guidance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Recommend zinc and DHA supplements for children with identified deficiencies.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Dietary Advice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Encourage a balanced diet rich in zinc and DHA.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Monitoring and Follow-Up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Monitor growth, cognitive development, and immune function to adjust supplementation as needed.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Nutritional assessments should include dietary surveys, biochemical tests, and growth measurements.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0" rtl="0" algn="l">
              <a:lnSpc>
                <a:spcPct val="130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67" name="Google Shape;267;p34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"/>
          <p:cNvSpPr txBox="1"/>
          <p:nvPr/>
        </p:nvSpPr>
        <p:spPr>
          <a:xfrm>
            <a:off x="901850" y="-33462"/>
            <a:ext cx="15681000" cy="42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9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Community and Policy Implications</a:t>
            </a:r>
            <a:endParaRPr b="1" sz="69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69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69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77" name="Google Shape;277;p35"/>
          <p:cNvSpPr txBox="1"/>
          <p:nvPr/>
        </p:nvSpPr>
        <p:spPr>
          <a:xfrm>
            <a:off x="966475" y="6087400"/>
            <a:ext cx="16226700" cy="26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858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Public health initiatives can educate communities about the benefits of these essential nutrients.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Policies should support the integration of zinc and DHA supplementation into standard pediatric care practices</a:t>
            </a:r>
            <a:endParaRPr b="1"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78" name="Google Shape;278;p35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aphicFrame>
        <p:nvGraphicFramePr>
          <p:cNvPr id="279" name="Google Shape;279;p35"/>
          <p:cNvGraphicFramePr/>
          <p:nvPr/>
        </p:nvGraphicFramePr>
        <p:xfrm>
          <a:off x="1147475" y="1375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{27E8A582-95BC-47A5-83F2-473DE56D1EC7}</a:tableStyleId>
              </a:tblPr>
              <a:tblGrid>
                <a:gridCol w="7798525"/>
                <a:gridCol w="7798525"/>
              </a:tblGrid>
              <a:tr h="43755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Action</a:t>
                      </a:r>
                      <a:endParaRPr b="1"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</a:tr>
              <a:tr h="4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Public Health Campaigns</a:t>
                      </a:r>
                      <a:endParaRPr b="1"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Educate about zinc and DHA in pediatric nutrition</a:t>
                      </a:r>
                      <a:endParaRPr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Policy Development</a:t>
                      </a:r>
                      <a:endParaRPr b="1"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Support supplementation programs</a:t>
                      </a:r>
                      <a:endParaRPr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3200">
                          <a:solidFill>
                            <a:schemeClr val="dk1"/>
                          </a:solidFill>
                        </a:rPr>
                        <a:t>Funding and Resources</a:t>
                      </a:r>
                      <a:endParaRPr b="1"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3200">
                          <a:solidFill>
                            <a:schemeClr val="dk1"/>
                          </a:solidFill>
                        </a:rPr>
                        <a:t>Promote research and supplementation programs</a:t>
                      </a:r>
                      <a:endParaRPr sz="32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182850" marB="182850" marR="182850" marL="1828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6"/>
          <p:cNvSpPr txBox="1"/>
          <p:nvPr/>
        </p:nvSpPr>
        <p:spPr>
          <a:xfrm>
            <a:off x="901850" y="-113575"/>
            <a:ext cx="15681000" cy="27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2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Conclusion and Takeaways</a:t>
            </a:r>
            <a:endParaRPr b="1" sz="52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96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89" name="Google Shape;289;p36"/>
          <p:cNvSpPr txBox="1"/>
          <p:nvPr/>
        </p:nvSpPr>
        <p:spPr>
          <a:xfrm>
            <a:off x="1848050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90" name="Google Shape;290;p36"/>
          <p:cNvSpPr txBox="1"/>
          <p:nvPr/>
        </p:nvSpPr>
        <p:spPr>
          <a:xfrm>
            <a:off x="1061000" y="795150"/>
            <a:ext cx="15363000" cy="80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419100" lvl="0" marL="4572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Summary of Key Points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Zinc and DHA play critical roles in growth, cognitive function, and immune health in children.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Multivitamins with DHA provide comprehensive nutritional support, enhancing overall pediatric health.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Best Practices for Management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Ensure regular nutritional assessments and address deficiencies promptly.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Educate parents on the importance of these nutrients for their children’s health.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Monitor and adjust supplementation based on individual needs and health outcomes.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Call to Action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Encourage healthcare providers to integrate zinc and DHA into routine pediatric care.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419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Advocate for supportive policies and community programs to enhance pediatric nutrition.</a:t>
            </a:r>
            <a:endParaRPr b="1" sz="4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91" name="Google Shape;291;p36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Thank you</a:t>
            </a:r>
            <a:endParaRPr/>
          </a:p>
        </p:txBody>
      </p:sp>
      <p:sp>
        <p:nvSpPr>
          <p:cNvPr id="298" name="Google Shape;298;p37"/>
          <p:cNvSpPr txBox="1"/>
          <p:nvPr>
            <p:ph idx="1" type="body"/>
          </p:nvPr>
        </p:nvSpPr>
        <p:spPr>
          <a:xfrm>
            <a:off x="457200" y="1600200"/>
            <a:ext cx="12378600" cy="7803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9" name="Google Shape;299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600175"/>
            <a:ext cx="12574449" cy="771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26"/>
          <p:cNvSpPr txBox="1"/>
          <p:nvPr/>
        </p:nvSpPr>
        <p:spPr>
          <a:xfrm>
            <a:off x="1277900" y="753550"/>
            <a:ext cx="15547200" cy="974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604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Overview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Proper nutrition is crucial for the growth, development, and overall health of children.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Zinc and DHA (Docosahexaenoic Acid) are essential nutrients with significant roles in pediatric nutrition and brain development 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Multivitamins are essential for general growth,development and brain functions.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Significance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Understanding the roles of zinc and DHA can help optimize pediatric health outcomes.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Multivitamins with DHA  and Zinc can provide comprehensive nutritional support.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b="1"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Objective</a:t>
            </a: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604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Evaluate the roles of zinc and DHA in growth, cognitive function, and immune health.</a:t>
            </a:r>
            <a:endParaRPr sz="32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Discuss the benefits of multivitamins along with zinc and DHA in pediatric care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181" name="Google Shape;181;p26"/>
          <p:cNvSpPr txBox="1"/>
          <p:nvPr/>
        </p:nvSpPr>
        <p:spPr>
          <a:xfrm>
            <a:off x="901825" y="-35575"/>
            <a:ext cx="14991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3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Introduction</a:t>
            </a:r>
            <a:endParaRPr b="1" sz="77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pic>
        <p:nvPicPr>
          <p:cNvPr id="182" name="Google Shape;18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05600" y="7787100"/>
            <a:ext cx="1562100" cy="293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7981678"/>
            <a:ext cx="2619375" cy="214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/>
        </p:nvSpPr>
        <p:spPr>
          <a:xfrm>
            <a:off x="5163875" y="1813825"/>
            <a:ext cx="9482400" cy="108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DHA-Docosa hexoic acid in Pediatric health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7"/>
          <p:cNvSpPr txBox="1"/>
          <p:nvPr/>
        </p:nvSpPr>
        <p:spPr>
          <a:xfrm>
            <a:off x="2353175" y="4184400"/>
            <a:ext cx="12293100" cy="57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Omega 3 fatty acid - essential for brain ,eye,Nervous system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development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DHA level in brain increases 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steadily</a:t>
            </a: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from third trimester of pregnancy to 2 yrs of life.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a part of retina and visual complex.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is helpful in immunity ,Sleep quality and Asthma.</a:t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10200" y="6829175"/>
            <a:ext cx="4859075" cy="32409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8"/>
          <p:cNvSpPr txBox="1"/>
          <p:nvPr/>
        </p:nvSpPr>
        <p:spPr>
          <a:xfrm>
            <a:off x="5898175" y="943875"/>
            <a:ext cx="75684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Zinc in Pediatric health</a:t>
            </a:r>
            <a:endParaRPr b="1" sz="4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4941250" y="2901250"/>
            <a:ext cx="11657100" cy="48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Important  mineral for growth ,development and immune function.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Helps in wound healing ,sense of smell and taste.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It enhances effect of DHA by reducing triglycerides and low density lipoproteins.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One of the major content in brain cells.</a:t>
            </a:r>
            <a:endParaRPr b="1" sz="3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537950"/>
            <a:ext cx="4696275" cy="3749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EFEFEF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 txBox="1"/>
          <p:nvPr/>
        </p:nvSpPr>
        <p:spPr>
          <a:xfrm>
            <a:off x="4049550" y="617650"/>
            <a:ext cx="10765500" cy="11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5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Multivitamins in pediatric health  </a:t>
            </a:r>
            <a:endParaRPr b="1" sz="5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3560250" y="2488025"/>
            <a:ext cx="11744100" cy="59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hildren don’t need multivitamin ideally if they get right amount of food in right quantity.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Unfortunately it doesn’t happen in most of the children even from affluent families. Hence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supplementation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may  be needed.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 vitamins required for growth and development are Vit A ,Vit D and some component of B complex.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child is 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supplemented</a:t>
            </a:r>
            <a:r>
              <a:rPr b="1" lang="en-US" sz="3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with Multivitamin it may benefit more with DHA and Zn.</a:t>
            </a:r>
            <a:endParaRPr b="1" sz="3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663725"/>
            <a:ext cx="3201375" cy="36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"/>
          <p:cNvSpPr txBox="1"/>
          <p:nvPr/>
        </p:nvSpPr>
        <p:spPr>
          <a:xfrm>
            <a:off x="370675" y="0"/>
            <a:ext cx="16028700" cy="23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6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Role of Vitamin D3 in Immune Modulation</a:t>
            </a:r>
            <a:endParaRPr b="1" sz="66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70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186300" y="948925"/>
            <a:ext cx="15396600" cy="79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731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Vitamin D3 Overview</a:t>
            </a: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Vitamin D3, also known as cholecalciferol, is crucial for calcium absorption and bone health.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Vitamin D3 receptors are present on immune cells, including B cells, T cells, and antigen-presenting cells.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Immune Modulation</a:t>
            </a: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Vitamin D3 modulates both the innate and adaptive immune systems.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Promotes the production of antimicrobial peptides like cathelicidins and defensins.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Adequate levels of Vitamin D3 are associated with a lower risk of respiratory infections in infants.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Char char="●"/>
            </a:pPr>
            <a:r>
              <a:rPr b="1"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Sources</a:t>
            </a: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4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731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mo"/>
              <a:buChar char="○"/>
            </a:pPr>
            <a:r>
              <a:rPr lang="en-US" sz="34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Sunlight exposure, fortified foods, and supplements.</a:t>
            </a:r>
            <a:endParaRPr b="1" sz="3400">
              <a:solidFill>
                <a:schemeClr val="dk2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18" name="Google Shape;218;p30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219" name="Google Shape;21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380050" y="6937750"/>
            <a:ext cx="3797050" cy="3441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8046925"/>
            <a:ext cx="2896900" cy="224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1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31"/>
          <p:cNvSpPr txBox="1"/>
          <p:nvPr/>
        </p:nvSpPr>
        <p:spPr>
          <a:xfrm>
            <a:off x="901850" y="-33462"/>
            <a:ext cx="15681000" cy="51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3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Mechanisms of DHA in Pediatric Health</a:t>
            </a:r>
            <a:endParaRPr b="1" sz="63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63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63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 b="1" sz="63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31" name="Google Shape;231;p31"/>
          <p:cNvSpPr txBox="1"/>
          <p:nvPr/>
        </p:nvSpPr>
        <p:spPr>
          <a:xfrm>
            <a:off x="2619375" y="586175"/>
            <a:ext cx="15681000" cy="7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85800" lvl="0" marL="91440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Brain Development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DHA is incorporated into the cell membranes of neurons, enhancing cell communication.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Visual Development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DHA is a key component of the retinal cells, critical for visual acuity.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Anti-Inflammatory Effects</a:t>
            </a: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1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○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DHA modulates inflammatory responses, supporting overall immune function.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DHA deficiency can impact cognitive development, visual function, and immune response.</a:t>
            </a:r>
            <a:endParaRPr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858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mo"/>
              <a:buChar char="●"/>
            </a:pPr>
            <a:r>
              <a:rPr lang="en-US" sz="36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Supplementation with DHA has been shown to improve cognitive and visual outcomes in children.</a:t>
            </a:r>
            <a:endParaRPr b="1" sz="36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232" name="Google Shape;232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7307475"/>
            <a:ext cx="3288350" cy="309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2"/>
          <p:cNvSpPr txBox="1"/>
          <p:nvPr/>
        </p:nvSpPr>
        <p:spPr>
          <a:xfrm>
            <a:off x="901850" y="-33462"/>
            <a:ext cx="15681000" cy="28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28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56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Benefits of Multivitamins with DHA in Pediatric Health</a:t>
            </a:r>
            <a:endParaRPr b="1" sz="80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  <a:p>
            <a:pPr indent="0" lvl="0" marL="0" rtl="0" algn="l">
              <a:lnSpc>
                <a:spcPct val="100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1" sz="4800">
              <a:solidFill>
                <a:srgbClr val="F3722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242" name="Google Shape;242;p32"/>
          <p:cNvSpPr txBox="1"/>
          <p:nvPr/>
        </p:nvSpPr>
        <p:spPr>
          <a:xfrm>
            <a:off x="1243650" y="1567350"/>
            <a:ext cx="16410900" cy="75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85800" lvl="0" marL="9144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Comprehensive Nutritional Support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indent="-685800" lvl="1" marL="18288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</a:rPr>
              <a:t>Multivitamins provide a range of essential nutrients that support overall health.</a:t>
            </a:r>
            <a:endParaRPr sz="3600">
              <a:solidFill>
                <a:schemeClr val="dk1"/>
              </a:solidFill>
            </a:endParaRPr>
          </a:p>
          <a:p>
            <a:pPr indent="-685800" lvl="0" marL="9144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Enhanced Cognitive Function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indent="-685800" lvl="1" marL="18288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</a:rPr>
              <a:t>Combined with DHA, multivitamins can support and enhance brain development and cognitive performance .</a:t>
            </a:r>
            <a:endParaRPr sz="3600">
              <a:solidFill>
                <a:schemeClr val="dk1"/>
              </a:solidFill>
            </a:endParaRPr>
          </a:p>
          <a:p>
            <a:pPr indent="-685800" lvl="0" marL="9144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Improved Growth and Development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indent="-685800" lvl="1" marL="18288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</a:rPr>
              <a:t>Essential vitamins and minerals support physical growth and development.</a:t>
            </a:r>
            <a:endParaRPr sz="3600">
              <a:solidFill>
                <a:schemeClr val="dk1"/>
              </a:solidFill>
            </a:endParaRPr>
          </a:p>
          <a:p>
            <a:pPr indent="-685800" lvl="0" marL="9144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●"/>
            </a:pPr>
            <a:r>
              <a:rPr b="1" lang="en-US" sz="3600">
                <a:solidFill>
                  <a:schemeClr val="dk1"/>
                </a:solidFill>
              </a:rPr>
              <a:t>Strengthened Immune System</a:t>
            </a:r>
            <a:r>
              <a:rPr lang="en-US" sz="3600">
                <a:solidFill>
                  <a:schemeClr val="dk1"/>
                </a:solidFill>
              </a:rPr>
              <a:t>:</a:t>
            </a:r>
            <a:endParaRPr sz="3600">
              <a:solidFill>
                <a:schemeClr val="dk1"/>
              </a:solidFill>
            </a:endParaRPr>
          </a:p>
          <a:p>
            <a:pPr indent="-685800" lvl="1" marL="1828800" rtl="0" algn="l">
              <a:lnSpc>
                <a:spcPct val="11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○"/>
            </a:pPr>
            <a:r>
              <a:rPr lang="en-US" sz="3600">
                <a:solidFill>
                  <a:schemeClr val="dk1"/>
                </a:solidFill>
              </a:rPr>
              <a:t>Vitamins and minerals like zinc enhance immune function, helping DHA in reducing the risk of infections.</a:t>
            </a:r>
            <a:endParaRPr b="1" sz="3600">
              <a:solidFill>
                <a:schemeClr val="dk1"/>
              </a:solidFill>
            </a:endParaRPr>
          </a:p>
        </p:txBody>
      </p:sp>
      <p:sp>
        <p:nvSpPr>
          <p:cNvPr id="243" name="Google Shape;243;p32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EFFFF"/>
        </a:soli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3"/>
          <p:cNvSpPr txBox="1"/>
          <p:nvPr/>
        </p:nvSpPr>
        <p:spPr>
          <a:xfrm>
            <a:off x="901850" y="0"/>
            <a:ext cx="15681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800"/>
              </a:spcBef>
              <a:spcAft>
                <a:spcPts val="80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1" lang="en-US" sz="6200">
                <a:solidFill>
                  <a:srgbClr val="F37221"/>
                </a:solidFill>
                <a:latin typeface="Alice"/>
                <a:ea typeface="Alice"/>
                <a:cs typeface="Alice"/>
                <a:sym typeface="Alice"/>
              </a:rPr>
              <a:t>Recommended Dosages and Sources</a:t>
            </a:r>
            <a:endParaRPr b="1" sz="6200">
              <a:solidFill>
                <a:srgbClr val="F37221"/>
              </a:solidFill>
              <a:latin typeface="Alice"/>
              <a:ea typeface="Alice"/>
              <a:cs typeface="Alice"/>
              <a:sym typeface="Alice"/>
            </a:endParaRPr>
          </a:p>
        </p:txBody>
      </p:sp>
      <p:sp>
        <p:nvSpPr>
          <p:cNvPr id="253" name="Google Shape;253;p33"/>
          <p:cNvSpPr txBox="1"/>
          <p:nvPr/>
        </p:nvSpPr>
        <p:spPr>
          <a:xfrm>
            <a:off x="1848061" y="8847600"/>
            <a:ext cx="14734800" cy="9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</p:txBody>
      </p:sp>
      <p:sp>
        <p:nvSpPr>
          <p:cNvPr id="254" name="Google Shape;254;p33"/>
          <p:cNvSpPr txBox="1"/>
          <p:nvPr/>
        </p:nvSpPr>
        <p:spPr>
          <a:xfrm>
            <a:off x="1117800" y="985200"/>
            <a:ext cx="153447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50" lIns="91450" spcFirstLastPara="1" rIns="91450" wrap="square" tIns="91450">
            <a:spAutoFit/>
          </a:bodyPr>
          <a:lstStyle/>
          <a:p>
            <a:pPr indent="-647700" lvl="0" marL="914400" rtl="0" algn="l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Zinc Dosage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Recommended daily intake varies by age, typically ranging from 2 mg for infants to 11 mg for older children.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</a:pPr>
            <a:r>
              <a:rPr b="1"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DHA Dosage</a:t>
            </a: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: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1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○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Recommended intake is around 70-100 mg per day for infants, increasing with age.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●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Ensuring adequate intake through diet and supplementation is crucial for optimal health outcomes.</a:t>
            </a:r>
            <a:endParaRPr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6477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mo"/>
              <a:buChar char="●"/>
            </a:pPr>
            <a:r>
              <a:rPr lang="en-US" sz="30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Multivitamins with DHA can help achieve recommended daily intakes, especially in picky eaters or those with dietary restrictions.</a:t>
            </a:r>
            <a:endParaRPr b="1" sz="30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255" name="Google Shape;255;p33"/>
          <p:cNvGraphicFramePr/>
          <p:nvPr/>
        </p:nvGraphicFramePr>
        <p:xfrm>
          <a:off x="1543075" y="5787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{F25223C5-46B1-49E5-9DAE-CCF4D47013ED}</a:tableStyleId>
              </a:tblPr>
              <a:tblGrid>
                <a:gridCol w="2694550"/>
                <a:gridCol w="7188650"/>
                <a:gridCol w="5461550"/>
              </a:tblGrid>
              <a:tr h="8291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Nutrient</a:t>
                      </a:r>
                      <a:endParaRPr b="1"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Recommended Dosage</a:t>
                      </a:r>
                      <a:endParaRPr b="1"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b="1"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Sources</a:t>
                      </a:r>
                      <a:endParaRPr b="1"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</a:tr>
              <a:tr h="659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Zinc</a:t>
                      </a:r>
                      <a:endParaRPr b="1"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2-11 mg/day depending on age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Meat, shellfish, legumes, seeds, nuts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00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DHA</a:t>
                      </a:r>
                      <a:endParaRPr b="1"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1D5D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70-100 mg/day for infants, higher for older children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200"/>
                        <a:buFont typeface="Arial"/>
                        <a:buNone/>
                      </a:pPr>
                      <a:r>
                        <a:rPr lang="en-US" sz="2800">
                          <a:solidFill>
                            <a:schemeClr val="dk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Fatty fish, fish oil supplements, fortified foods</a:t>
                      </a:r>
                      <a:endParaRPr sz="2800">
                        <a:latin typeface="Arimo"/>
                        <a:ea typeface="Arimo"/>
                        <a:cs typeface="Arimo"/>
                        <a:sym typeface="Arimo"/>
                      </a:endParaRPr>
                    </a:p>
                  </a:txBody>
                  <a:tcPr marT="91450" marB="91450" marR="91450" marL="91450">
                    <a:lnL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56" name="Google Shape;256;p33"/>
          <p:cNvSpPr/>
          <p:nvPr/>
        </p:nvSpPr>
        <p:spPr>
          <a:xfrm rot="-5400000">
            <a:off x="16399378" y="-227370"/>
            <a:ext cx="2512124" cy="2512124"/>
          </a:xfrm>
          <a:custGeom>
            <a:rect b="b" l="l" r="r" t="t"/>
            <a:pathLst>
              <a:path extrusionOk="0" h="3349498" w="3349498">
                <a:moveTo>
                  <a:pt x="0" y="0"/>
                </a:moveTo>
                <a:lnTo>
                  <a:pt x="3349498" y="0"/>
                </a:lnTo>
                <a:lnTo>
                  <a:pt x="3349498" y="3349498"/>
                </a:lnTo>
                <a:lnTo>
                  <a:pt x="0" y="334949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