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5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s11187-014-9591-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driving forces of venture capital investments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Mauricio </a:t>
            </a:r>
            <a:r>
              <a:rPr lang="en-US" dirty="0" err="1" smtClean="0"/>
              <a:t>hernandez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1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Venture Capital in the 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2008, US </a:t>
            </a:r>
            <a:r>
              <a:rPr lang="en-US" sz="2800" dirty="0" smtClean="0"/>
              <a:t>venture backed </a:t>
            </a:r>
            <a:r>
              <a:rPr lang="en-US" sz="2800" dirty="0"/>
              <a:t>companies employed more than </a:t>
            </a:r>
            <a:r>
              <a:rPr lang="en-US" sz="2800" dirty="0">
                <a:solidFill>
                  <a:srgbClr val="00B050"/>
                </a:solidFill>
              </a:rPr>
              <a:t>12.1 million </a:t>
            </a:r>
            <a:r>
              <a:rPr lang="en-US" sz="2800" dirty="0" smtClean="0">
                <a:solidFill>
                  <a:srgbClr val="00B050"/>
                </a:solidFill>
              </a:rPr>
              <a:t>people </a:t>
            </a:r>
            <a:r>
              <a:rPr lang="en-US" sz="2800" dirty="0" smtClean="0"/>
              <a:t>(11 </a:t>
            </a:r>
            <a:r>
              <a:rPr lang="en-US" sz="2800" dirty="0"/>
              <a:t>% of the private sector </a:t>
            </a:r>
            <a:r>
              <a:rPr lang="en-US" sz="2800" dirty="0" smtClean="0"/>
              <a:t>employment). </a:t>
            </a:r>
          </a:p>
          <a:p>
            <a:endParaRPr lang="en-US" sz="2800" dirty="0"/>
          </a:p>
          <a:p>
            <a:r>
              <a:rPr lang="en-US" sz="2800" dirty="0" smtClean="0"/>
              <a:t>Those </a:t>
            </a:r>
            <a:r>
              <a:rPr lang="en-US" sz="2800" dirty="0"/>
              <a:t>companies generated nearly </a:t>
            </a:r>
            <a:r>
              <a:rPr lang="en-US" sz="2800" dirty="0">
                <a:solidFill>
                  <a:srgbClr val="00B050"/>
                </a:solidFill>
              </a:rPr>
              <a:t>$2.9 trillion in revenue</a:t>
            </a:r>
            <a:r>
              <a:rPr lang="en-US" sz="2800" dirty="0"/>
              <a:t>, representing the equivalent of </a:t>
            </a:r>
            <a:r>
              <a:rPr lang="en-US" sz="2800" dirty="0">
                <a:solidFill>
                  <a:srgbClr val="00B050"/>
                </a:solidFill>
              </a:rPr>
              <a:t>21 % of the US GDP </a:t>
            </a:r>
            <a:r>
              <a:rPr lang="en-US" sz="2800" dirty="0"/>
              <a:t>in </a:t>
            </a:r>
            <a:r>
              <a:rPr lang="en-US" sz="2800" dirty="0" smtClean="0"/>
              <a:t>2008.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3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272589"/>
            <a:ext cx="10543876" cy="306404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6604"/>
            <a:ext cx="10543876" cy="29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3"/>
            <a:ext cx="10058400" cy="289775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20716"/>
            <a:ext cx="10058400" cy="29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288633"/>
            <a:ext cx="10232630" cy="2903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9772"/>
            <a:ext cx="10100109" cy="2798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3454" y="6408640"/>
            <a:ext cx="637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http://sites.nicholas.duke.edu/innovate/files/VentureCapital.html</a:t>
            </a:r>
          </a:p>
        </p:txBody>
      </p:sp>
    </p:spTree>
    <p:extLst>
      <p:ext uri="{BB962C8B-B14F-4D97-AF65-F5344CB8AC3E}">
        <p14:creationId xmlns:p14="http://schemas.microsoft.com/office/powerpoint/2010/main" val="20035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1. Good </a:t>
            </a:r>
            <a:r>
              <a:rPr lang="en-US" sz="2800" dirty="0"/>
              <a:t>performance in the stock and bond markets </a:t>
            </a:r>
            <a:r>
              <a:rPr lang="en-US" sz="2800" dirty="0" smtClean="0"/>
              <a:t>affect </a:t>
            </a:r>
            <a:r>
              <a:rPr lang="en-US" sz="2800" dirty="0"/>
              <a:t>the VC industry and drive up VC </a:t>
            </a:r>
            <a:r>
              <a:rPr lang="en-US" sz="2800" dirty="0" smtClean="0"/>
              <a:t>activities.</a:t>
            </a:r>
          </a:p>
          <a:p>
            <a:endParaRPr lang="en-US" sz="2800" dirty="0" smtClean="0"/>
          </a:p>
          <a:p>
            <a:r>
              <a:rPr lang="en-US" sz="2800" dirty="0"/>
              <a:t>2. </a:t>
            </a:r>
            <a:r>
              <a:rPr lang="en-US" sz="2800" dirty="0" smtClean="0"/>
              <a:t>After </a:t>
            </a:r>
            <a:r>
              <a:rPr lang="en-US" sz="2800" dirty="0"/>
              <a:t>the 2000 dot-com and 2008 financial crisis </a:t>
            </a:r>
            <a:r>
              <a:rPr lang="en-US" sz="2800" dirty="0" smtClean="0"/>
              <a:t>VCs invested </a:t>
            </a:r>
            <a:r>
              <a:rPr lang="en-US" sz="2800" dirty="0"/>
              <a:t>less funds in fewer deals, </a:t>
            </a:r>
            <a:r>
              <a:rPr lang="en-US" sz="2800" dirty="0"/>
              <a:t>shifting a larger proportion of their money and deals </a:t>
            </a:r>
            <a:r>
              <a:rPr lang="en-US" sz="2800" dirty="0" smtClean="0"/>
              <a:t>to later-stage companies. </a:t>
            </a:r>
          </a:p>
        </p:txBody>
      </p:sp>
    </p:spTree>
    <p:extLst>
      <p:ext uri="{BB962C8B-B14F-4D97-AF65-F5344CB8AC3E}">
        <p14:creationId xmlns:p14="http://schemas.microsoft.com/office/powerpoint/2010/main" val="6193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3</a:t>
            </a:r>
            <a:r>
              <a:rPr lang="en-US" sz="2800" dirty="0"/>
              <a:t>. </a:t>
            </a:r>
            <a:r>
              <a:rPr lang="en-US" sz="2800" dirty="0" smtClean="0"/>
              <a:t>While </a:t>
            </a:r>
            <a:r>
              <a:rPr lang="en-US" sz="2800" dirty="0"/>
              <a:t>a lower proportion of venture funds and fewer deals go to start-ups and early-stage companies after the 2000 high-tech bubble, a greater proportion of the funds and deals were actually allocated to the earlier-stages projects after the financial crisis occurred in </a:t>
            </a:r>
            <a:r>
              <a:rPr lang="en-US" sz="2800" dirty="0" smtClean="0"/>
              <a:t>2008. </a:t>
            </a:r>
            <a:r>
              <a:rPr lang="en-US" sz="2800" dirty="0"/>
              <a:t>A possible explanation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social </a:t>
            </a:r>
            <a:r>
              <a:rPr lang="en-US" sz="2800" dirty="0"/>
              <a:t>media </a:t>
            </a:r>
            <a:r>
              <a:rPr lang="en-US" sz="2800" dirty="0" smtClean="0"/>
              <a:t>industry.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11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Ning</a:t>
            </a:r>
            <a:r>
              <a:rPr lang="en-US" dirty="0"/>
              <a:t>, </a:t>
            </a:r>
            <a:r>
              <a:rPr lang="en-US" dirty="0" err="1"/>
              <a:t>Yixi</a:t>
            </a:r>
            <a:r>
              <a:rPr lang="en-US" dirty="0" smtClean="0"/>
              <a:t>. “The </a:t>
            </a:r>
            <a:r>
              <a:rPr lang="en-US" dirty="0"/>
              <a:t>driving forces of venture capital </a:t>
            </a:r>
            <a:r>
              <a:rPr lang="en-US" dirty="0" smtClean="0"/>
              <a:t>investments” J </a:t>
            </a:r>
            <a:r>
              <a:rPr lang="en-US" dirty="0"/>
              <a:t>Small Business Economics, V 44, Issue 2</a:t>
            </a:r>
            <a:r>
              <a:rPr lang="en-US" dirty="0" smtClean="0"/>
              <a:t>. </a:t>
            </a:r>
            <a:r>
              <a:rPr lang="en-US" dirty="0"/>
              <a:t>pp </a:t>
            </a:r>
            <a:r>
              <a:rPr lang="en-US" dirty="0" smtClean="0"/>
              <a:t>315-344. Web: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dx.doi.org/10.1007/s11187-014-9591-3</a:t>
            </a:r>
            <a:r>
              <a:rPr lang="en-US" dirty="0" smtClean="0"/>
              <a:t>. </a:t>
            </a:r>
            <a:r>
              <a:rPr lang="en-US" dirty="0"/>
              <a:t>February </a:t>
            </a:r>
            <a:r>
              <a:rPr lang="en-US" dirty="0" smtClean="0"/>
              <a:t>2015.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0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207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The driving forces of venture capital investments</vt:lpstr>
      <vt:lpstr>Venture Capital in the US </vt:lpstr>
      <vt:lpstr>PowerPoint Presentation</vt:lpstr>
      <vt:lpstr>PowerPoint Presentation</vt:lpstr>
      <vt:lpstr>PowerPoint Presentation</vt:lpstr>
      <vt:lpstr>Results</vt:lpstr>
      <vt:lpstr>Results</vt:lpstr>
      <vt:lpstr>Reference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driving forces of venture capital investments</dc:title>
  <dc:creator>Mauricio Hernandez</dc:creator>
  <cp:lastModifiedBy>Mauricio Hernandez</cp:lastModifiedBy>
  <cp:revision>5</cp:revision>
  <dcterms:created xsi:type="dcterms:W3CDTF">2015-09-21T12:19:41Z</dcterms:created>
  <dcterms:modified xsi:type="dcterms:W3CDTF">2015-09-21T13:00:16Z</dcterms:modified>
</cp:coreProperties>
</file>