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4" r:id="rId2"/>
    <p:sldId id="344" r:id="rId3"/>
    <p:sldId id="35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25" r:id="rId21"/>
    <p:sldId id="289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1233B"/>
    <a:srgbClr val="02B7E2"/>
    <a:srgbClr val="0070C0"/>
    <a:srgbClr val="FFBC73"/>
    <a:srgbClr val="DDF1FC"/>
    <a:srgbClr val="BABEBF"/>
    <a:srgbClr val="25B0E7"/>
    <a:srgbClr val="98FFFF"/>
    <a:srgbClr val="ADF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EEFD552-1E69-4EA2-911C-D710CDC77987}"/>
    <pc:docChg chg="addSld">
      <pc:chgData name="" userId="" providerId="" clId="Web-{0EEFD552-1E69-4EA2-911C-D710CDC77987}" dt="2019-02-27T08:23:17.690" v="0"/>
      <pc:docMkLst>
        <pc:docMk/>
      </pc:docMkLst>
      <pc:sldChg chg="new">
        <pc:chgData name="" userId="" providerId="" clId="Web-{0EEFD552-1E69-4EA2-911C-D710CDC77987}" dt="2019-02-27T08:23:17.690" v="0"/>
        <pc:sldMkLst>
          <pc:docMk/>
          <pc:sldMk cId="117693903" sldId="264"/>
        </pc:sldMkLst>
      </pc:sldChg>
    </pc:docChg>
  </pc:docChgLst>
  <pc:docChgLst>
    <pc:chgData clId="Web-{B2CFCA80-6F84-4080-A6F3-0813F381E024}"/>
    <pc:docChg chg="modSld">
      <pc:chgData name="" userId="" providerId="" clId="Web-{B2CFCA80-6F84-4080-A6F3-0813F381E024}" dt="2019-03-02T02:38:27.021" v="7"/>
      <pc:docMkLst>
        <pc:docMk/>
      </pc:docMkLst>
      <pc:sldChg chg="addSp delSp modSp">
        <pc:chgData name="" userId="" providerId="" clId="Web-{B2CFCA80-6F84-4080-A6F3-0813F381E024}" dt="2019-03-02T02:38:27.021" v="7"/>
        <pc:sldMkLst>
          <pc:docMk/>
          <pc:sldMk cId="2711862679" sldId="257"/>
        </pc:sldMkLst>
        <pc:spChg chg="add del mod">
          <ac:chgData name="" userId="" providerId="" clId="Web-{B2CFCA80-6F84-4080-A6F3-0813F381E024}" dt="2019-03-02T02:38:27.021" v="7"/>
          <ac:spMkLst>
            <pc:docMk/>
            <pc:sldMk cId="2711862679" sldId="257"/>
            <ac:spMk id="3" creationId="{A5FC70A3-605C-44E6-8642-BC5A4638BA32}"/>
          </ac:spMkLst>
        </pc:spChg>
      </pc:sldChg>
    </pc:docChg>
  </pc:docChgLst>
  <pc:docChgLst>
    <pc:chgData clId="Web-{7E062FCE-AF1F-474D-8066-D0EFECF8DF29}"/>
    <pc:docChg chg="modSld">
      <pc:chgData name="" userId="" providerId="" clId="Web-{7E062FCE-AF1F-474D-8066-D0EFECF8DF29}" dt="2019-03-01T01:17:11.375" v="56" actId="20577"/>
      <pc:docMkLst>
        <pc:docMk/>
      </pc:docMkLst>
      <pc:sldChg chg="modSp">
        <pc:chgData name="" userId="" providerId="" clId="Web-{7E062FCE-AF1F-474D-8066-D0EFECF8DF29}" dt="2019-03-01T01:17:11.375" v="55" actId="20577"/>
        <pc:sldMkLst>
          <pc:docMk/>
          <pc:sldMk cId="3919470537" sldId="260"/>
        </pc:sldMkLst>
        <pc:spChg chg="mod">
          <ac:chgData name="" userId="" providerId="" clId="Web-{7E062FCE-AF1F-474D-8066-D0EFECF8DF29}" dt="2019-03-01T01:13:30.187" v="29" actId="1076"/>
          <ac:spMkLst>
            <pc:docMk/>
            <pc:sldMk cId="3919470537" sldId="260"/>
            <ac:spMk id="30" creationId="{F03FDF1A-9515-459A-90BC-10299FB890B1}"/>
          </ac:spMkLst>
        </pc:spChg>
        <pc:spChg chg="mod">
          <ac:chgData name="" userId="" providerId="" clId="Web-{7E062FCE-AF1F-474D-8066-D0EFECF8DF29}" dt="2019-03-01T01:16:48.406" v="41" actId="20577"/>
          <ac:spMkLst>
            <pc:docMk/>
            <pc:sldMk cId="3919470537" sldId="260"/>
            <ac:spMk id="33" creationId="{97018762-5855-420F-9D42-818EFCDE6753}"/>
          </ac:spMkLst>
        </pc:spChg>
        <pc:spChg chg="mod">
          <ac:chgData name="" userId="" providerId="" clId="Web-{7E062FCE-AF1F-474D-8066-D0EFECF8DF29}" dt="2019-03-01T01:15:09.141" v="34" actId="20577"/>
          <ac:spMkLst>
            <pc:docMk/>
            <pc:sldMk cId="3919470537" sldId="260"/>
            <ac:spMk id="45" creationId="{DDE97E3D-D4AC-4F02-9ED9-9718A30BB431}"/>
          </ac:spMkLst>
        </pc:spChg>
        <pc:spChg chg="mod">
          <ac:chgData name="" userId="" providerId="" clId="Web-{7E062FCE-AF1F-474D-8066-D0EFECF8DF29}" dt="2019-03-01T01:17:11.375" v="55" actId="20577"/>
          <ac:spMkLst>
            <pc:docMk/>
            <pc:sldMk cId="3919470537" sldId="260"/>
            <ac:spMk id="50" creationId="{2D324307-E1A6-4669-8D47-E358CEE1FB86}"/>
          </ac:spMkLst>
        </pc:spChg>
        <pc:spChg chg="mod">
          <ac:chgData name="" userId="" providerId="" clId="Web-{7E062FCE-AF1F-474D-8066-D0EFECF8DF29}" dt="2019-03-01T01:17:05.891" v="46" actId="20577"/>
          <ac:spMkLst>
            <pc:docMk/>
            <pc:sldMk cId="3919470537" sldId="260"/>
            <ac:spMk id="56" creationId="{DD936632-29E6-48D5-88E9-F5E0A575D857}"/>
          </ac:spMkLst>
        </pc:spChg>
      </pc:sldChg>
      <pc:sldChg chg="modSp">
        <pc:chgData name="" userId="" providerId="" clId="Web-{7E062FCE-AF1F-474D-8066-D0EFECF8DF29}" dt="2019-03-01T01:13:19.859" v="28"/>
        <pc:sldMkLst>
          <pc:docMk/>
          <pc:sldMk cId="2135491104" sldId="262"/>
        </pc:sldMkLst>
        <pc:spChg chg="mod">
          <ac:chgData name="" userId="" providerId="" clId="Web-{7E062FCE-AF1F-474D-8066-D0EFECF8DF29}" dt="2019-03-01T01:13:19.859" v="28"/>
          <ac:spMkLst>
            <pc:docMk/>
            <pc:sldMk cId="213549110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D54A-E096-435F-BF73-DCF5884E7AA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51E4-565A-43DB-BDB8-537F1B7CFE7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22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0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3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030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577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62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569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44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038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5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54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13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1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004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01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61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51E4-565A-43DB-BDB8-537F1B7CFE72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18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60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6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80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012" y="2154280"/>
            <a:ext cx="8384673" cy="180950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F48500"/>
                </a:solidFill>
              </a:defRPr>
            </a:lvl1pPr>
          </a:lstStyle>
          <a:p>
            <a:r>
              <a:rPr lang="id-ID" dirty="0" smtClean="0"/>
              <a:t>Sub </a:t>
            </a:r>
            <a:r>
              <a:rPr lang="sv-SE" dirty="0" smtClean="0"/>
              <a:t>Judul Materi 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291" y="5178343"/>
            <a:ext cx="7767109" cy="102276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6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Ngajar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?</a:t>
            </a:r>
          </a:p>
          <a:p>
            <a:r>
              <a:rPr lang="en-US" dirty="0" smtClean="0"/>
              <a:t>nah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416379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 smtClean="0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2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91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2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87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16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5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03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4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AEE6-452C-43BC-8AF4-0BC5EF7006FC}" type="datetimeFigureOut">
              <a:rPr lang="id-ID" smtClean="0"/>
              <a:pPr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99FA-B9D4-4B6E-84D7-3FB500E9910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0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iot-architecture/?source=leftna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iot-architecture/?source=leftna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iot-architecture/?source=leftna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479" y="1853109"/>
            <a:ext cx="8384673" cy="1809500"/>
          </a:xfrm>
        </p:spPr>
        <p:txBody>
          <a:bodyPr>
            <a:normAutofit/>
          </a:bodyPr>
          <a:lstStyle/>
          <a:p>
            <a:r>
              <a:rPr lang="id-ID" sz="6600" b="1" dirty="0" smtClean="0"/>
              <a:t>Dasar Dasar IoT</a:t>
            </a:r>
            <a:endParaRPr lang="id-ID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Teknik Komputer				Jeki Kuswanto, M.Kom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>
                <a:solidFill>
                  <a:prstClr val="white">
                    <a:lumMod val="50000"/>
                  </a:prstClr>
                </a:solidFill>
              </a:rPr>
              <a:t>Fakultas Ilmu Komputer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8" t="12150" r="2810" b="49122"/>
          <a:stretch/>
        </p:blipFill>
        <p:spPr>
          <a:xfrm>
            <a:off x="1169004" y="1582381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4643132" y="751384"/>
            <a:ext cx="5553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Machine Learning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3783" y="2280950"/>
            <a:ext cx="76963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“Model”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Pembelajaran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mesin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algoritma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Artificial Intelligence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berdasarkan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 yang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diberikan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Model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berpeluang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mengotomatisasi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beberapa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hal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alam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IoT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70" b="89979" l="10000" r="90000">
                        <a14:foregroundMark x1="42791" y1="19296" x2="42791" y2="19296"/>
                        <a14:foregroundMark x1="35930" y1="5970" x2="35930" y2="5970"/>
                        <a14:foregroundMark x1="37442" y1="24840" x2="37442" y2="24840"/>
                        <a14:foregroundMark x1="46628" y1="29104" x2="46628" y2="29104"/>
                        <a14:foregroundMark x1="59651" y1="32516" x2="59651" y2="32516"/>
                        <a14:foregroundMark x1="35930" y1="35394" x2="35930" y2="35394"/>
                        <a14:foregroundMark x1="44302" y1="36780" x2="44302" y2="36780"/>
                        <a14:foregroundMark x1="49651" y1="36780" x2="49651" y2="36780"/>
                        <a14:foregroundMark x1="50465" y1="52132" x2="50465" y2="52132"/>
                        <a14:foregroundMark x1="37442" y1="57783" x2="37442" y2="577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1" y="4139671"/>
            <a:ext cx="2726871" cy="29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4" t="8331" r="20214" b="52941"/>
          <a:stretch/>
        </p:blipFill>
        <p:spPr>
          <a:xfrm>
            <a:off x="951761" y="1582381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4643132" y="751384"/>
            <a:ext cx="6253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Control Applications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5988" y="2434838"/>
            <a:ext cx="83279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Mengirimkan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aksi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otomatis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ke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actuator,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berdasarkan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Ataupun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model yang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telah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dihasilkan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Contoh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: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Menyiram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otomatis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mematikan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mesin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dll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7" name="Rectangle 6"/>
          <p:cNvSpPr/>
          <p:nvPr/>
        </p:nvSpPr>
        <p:spPr>
          <a:xfrm>
            <a:off x="4431611" y="4660078"/>
            <a:ext cx="237116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Rule Based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9949" y="4413856"/>
            <a:ext cx="3233578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Machine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Learning Based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9" t="56445" r="28365" b="11548"/>
          <a:stretch/>
        </p:blipFill>
        <p:spPr>
          <a:xfrm>
            <a:off x="989390" y="1798320"/>
            <a:ext cx="3115734" cy="28387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5518446" y="809764"/>
            <a:ext cx="5344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Applications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3112" y="2402080"/>
            <a:ext cx="72083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Antar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muka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pengguna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berupa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Mobile App,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ataupun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Web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App.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biasa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digunakan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monitoring, 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control Serta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konfigurasi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behavior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device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IoT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12" y="3725519"/>
            <a:ext cx="2860479" cy="28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b="3751"/>
          <a:stretch/>
        </p:blipFill>
        <p:spPr>
          <a:xfrm>
            <a:off x="2880895" y="68056"/>
            <a:ext cx="6304947" cy="67899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5916097"/>
            <a:ext cx="41474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D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ID" dirty="0" smtClean="0">
                <a:solidFill>
                  <a:schemeClr val="bg1"/>
                </a:solidFill>
                <a:hlinkClick r:id="rId4"/>
              </a:rPr>
              <a:t>www.educba.com/iot-architecture</a:t>
            </a:r>
          </a:p>
          <a:p>
            <a:r>
              <a:rPr lang="en-ID" dirty="0" smtClean="0">
                <a:solidFill>
                  <a:schemeClr val="bg1"/>
                </a:solidFill>
                <a:hlinkClick r:id="rId4"/>
              </a:rPr>
              <a:t>/?</a:t>
            </a:r>
            <a:r>
              <a:rPr lang="en-ID" dirty="0">
                <a:solidFill>
                  <a:schemeClr val="bg1"/>
                </a:solidFill>
                <a:hlinkClick r:id="rId4"/>
              </a:rPr>
              <a:t>source=leftnav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0895" y="68056"/>
            <a:ext cx="6534038" cy="6112611"/>
          </a:xfrm>
          <a:prstGeom prst="rect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6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b="3751"/>
          <a:stretch/>
        </p:blipFill>
        <p:spPr>
          <a:xfrm>
            <a:off x="2880895" y="68056"/>
            <a:ext cx="6304947" cy="67899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5916097"/>
            <a:ext cx="41474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D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ID" dirty="0" smtClean="0">
                <a:solidFill>
                  <a:schemeClr val="bg1"/>
                </a:solidFill>
                <a:hlinkClick r:id="rId4"/>
              </a:rPr>
              <a:t>www.educba.com/iot-architecture</a:t>
            </a:r>
          </a:p>
          <a:p>
            <a:r>
              <a:rPr lang="en-ID" dirty="0" smtClean="0">
                <a:solidFill>
                  <a:schemeClr val="bg1"/>
                </a:solidFill>
                <a:hlinkClick r:id="rId4"/>
              </a:rPr>
              <a:t>/?</a:t>
            </a:r>
            <a:r>
              <a:rPr lang="en-ID" dirty="0">
                <a:solidFill>
                  <a:schemeClr val="bg1"/>
                </a:solidFill>
                <a:hlinkClick r:id="rId4"/>
              </a:rPr>
              <a:t>source=leftnav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3599" y="6197600"/>
            <a:ext cx="4741333" cy="649830"/>
          </a:xfrm>
          <a:prstGeom prst="rect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>
            <a:off x="293760" y="4974194"/>
            <a:ext cx="4227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Faktor</a:t>
            </a:r>
            <a:r>
              <a:rPr lang="en-US" sz="36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36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Pendukung</a:t>
            </a:r>
            <a:endParaRPr lang="en-ID" sz="3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1" t="86241" b="2818"/>
          <a:stretch/>
        </p:blipFill>
        <p:spPr>
          <a:xfrm>
            <a:off x="293760" y="2844799"/>
            <a:ext cx="4583640" cy="7958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6037700" y="510194"/>
            <a:ext cx="5634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Device Administration</a:t>
            </a:r>
            <a:endParaRPr lang="en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2684" y="1924656"/>
            <a:ext cx="2452915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Device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Identification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55138" y="1890692"/>
            <a:ext cx="253947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Configuration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Control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04235" y="3533226"/>
            <a:ext cx="2509021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Software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Update and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Maintenance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5077" y="3550159"/>
            <a:ext cx="2182009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Monitoring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Diagnostics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1" t="86241" b="2818"/>
          <a:stretch/>
        </p:blipFill>
        <p:spPr>
          <a:xfrm>
            <a:off x="293760" y="2844799"/>
            <a:ext cx="4583640" cy="7958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5843844" y="49903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Administration</a:t>
            </a:r>
            <a:endParaRPr lang="en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2285" y="2063132"/>
            <a:ext cx="37337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Identification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9372" y="3242733"/>
            <a:ext cx="299954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Privileges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3844" y="4360333"/>
            <a:ext cx="49183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Log and Recording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1" t="86241" b="2818"/>
          <a:stretch/>
        </p:blipFill>
        <p:spPr>
          <a:xfrm>
            <a:off x="293760" y="2844799"/>
            <a:ext cx="4583640" cy="7958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5843844" y="499033"/>
            <a:ext cx="4926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Administration</a:t>
            </a:r>
            <a:endParaRPr lang="en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2285" y="2063132"/>
            <a:ext cx="37337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Identification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9372" y="3242733"/>
            <a:ext cx="299954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Privileges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3844" y="4360333"/>
            <a:ext cx="49183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User Log and Recording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1" t="86241" b="2818"/>
          <a:stretch/>
        </p:blipFill>
        <p:spPr>
          <a:xfrm>
            <a:off x="293760" y="2844799"/>
            <a:ext cx="4583640" cy="7958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5868897" y="547661"/>
            <a:ext cx="49359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Security Monitoring</a:t>
            </a:r>
            <a:endParaRPr lang="en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746" y="1852666"/>
            <a:ext cx="352853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Network 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1834" y="2898394"/>
            <a:ext cx="322235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Outlier Analysis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4495" y="3969522"/>
            <a:ext cx="251703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Policy Rules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0655" y="5002456"/>
            <a:ext cx="263245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Log Analysis</a:t>
            </a:r>
            <a:endParaRPr lang="en-ID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1" y="0"/>
            <a:ext cx="7539810" cy="68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5655733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0" y="5655733"/>
            <a:ext cx="12192000" cy="1202267"/>
          </a:xfrm>
          <a:prstGeom prst="rect">
            <a:avLst/>
          </a:prstGeom>
          <a:solidFill>
            <a:srgbClr val="25B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bject 4"/>
          <p:cNvSpPr/>
          <p:nvPr/>
        </p:nvSpPr>
        <p:spPr>
          <a:xfrm>
            <a:off x="501904" y="5655733"/>
            <a:ext cx="2368296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5"/>
          <p:cNvSpPr/>
          <p:nvPr/>
        </p:nvSpPr>
        <p:spPr>
          <a:xfrm>
            <a:off x="8218896" y="6246283"/>
            <a:ext cx="3697224" cy="446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268508" y="2498549"/>
            <a:ext cx="5319772" cy="17851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id-ID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oT</a:t>
            </a: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id-ID" sz="4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ARCHITECTURE</a:t>
            </a:r>
            <a:endParaRPr lang="en-US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5" name="Elbow Connector 4"/>
          <p:cNvCxnSpPr>
            <a:stCxn id="7" idx="1"/>
            <a:endCxn id="7" idx="0"/>
          </p:cNvCxnSpPr>
          <p:nvPr/>
        </p:nvCxnSpPr>
        <p:spPr>
          <a:xfrm rot="10800000" flipH="1">
            <a:off x="0" y="1"/>
            <a:ext cx="6096000" cy="2827867"/>
          </a:xfrm>
          <a:prstGeom prst="bentConnector4">
            <a:avLst>
              <a:gd name="adj1" fmla="val 33984"/>
              <a:gd name="adj2" fmla="val 5200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7" idx="0"/>
          </p:cNvCxnSpPr>
          <p:nvPr/>
        </p:nvCxnSpPr>
        <p:spPr>
          <a:xfrm flipH="1" flipV="1">
            <a:off x="6096000" y="0"/>
            <a:ext cx="6096000" cy="2827867"/>
          </a:xfrm>
          <a:prstGeom prst="bentConnector4">
            <a:avLst>
              <a:gd name="adj1" fmla="val 37500"/>
              <a:gd name="adj2" fmla="val 5200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68508" y="2600325"/>
            <a:ext cx="5118255" cy="16833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8" name="Group 37"/>
          <p:cNvGrpSpPr/>
          <p:nvPr/>
        </p:nvGrpSpPr>
        <p:grpSpPr>
          <a:xfrm>
            <a:off x="0" y="4655357"/>
            <a:ext cx="12192000" cy="402418"/>
            <a:chOff x="0" y="4655357"/>
            <a:chExt cx="12192000" cy="402418"/>
          </a:xfrm>
        </p:grpSpPr>
        <p:cxnSp>
          <p:nvCxnSpPr>
            <p:cNvPr id="24" name="Elbow Connector 23"/>
            <p:cNvCxnSpPr/>
            <p:nvPr/>
          </p:nvCxnSpPr>
          <p:spPr>
            <a:xfrm flipV="1">
              <a:off x="0" y="4857750"/>
              <a:ext cx="6096000" cy="200025"/>
            </a:xfrm>
            <a:prstGeom prst="bentConnector3">
              <a:avLst>
                <a:gd name="adj1" fmla="val 8632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6096000" y="4655357"/>
              <a:ext cx="6096000" cy="200025"/>
            </a:xfrm>
            <a:prstGeom prst="bentConnector3">
              <a:avLst>
                <a:gd name="adj1" fmla="val 8632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46947" y="4212009"/>
            <a:ext cx="2955022" cy="828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525"/>
              </a:lnSpc>
              <a:spcBef>
                <a:spcPts val="326"/>
              </a:spcBef>
            </a:pPr>
            <a:r>
              <a:rPr sz="9600" baseline="4131" dirty="0" smtClean="0">
                <a:solidFill>
                  <a:prstClr val="white"/>
                </a:solidFill>
                <a:latin typeface="Lucida Sans Unicode"/>
                <a:cs typeface="Lucida Sans Unicode"/>
              </a:rPr>
              <a:t>B</a:t>
            </a:r>
            <a:r>
              <a:rPr sz="9600" spc="29" baseline="4131" dirty="0" smtClean="0">
                <a:solidFill>
                  <a:prstClr val="white"/>
                </a:solidFill>
                <a:latin typeface="Lucida Sans Unicode"/>
                <a:cs typeface="Lucida Sans Unicode"/>
              </a:rPr>
              <a:t>r</a:t>
            </a:r>
            <a:r>
              <a:rPr sz="9600" baseline="4131" dirty="0" smtClean="0">
                <a:solidFill>
                  <a:prstClr val="white"/>
                </a:solidFill>
                <a:latin typeface="Lucida Sans Unicode"/>
                <a:cs typeface="Lucida Sans Unicode"/>
              </a:rPr>
              <a:t>ea</a:t>
            </a:r>
            <a:r>
              <a:rPr sz="9600" spc="19" baseline="4131" dirty="0" smtClean="0">
                <a:solidFill>
                  <a:prstClr val="white"/>
                </a:solidFill>
                <a:latin typeface="Lucida Sans Unicode"/>
                <a:cs typeface="Lucida Sans Unicode"/>
              </a:rPr>
              <a:t>k</a:t>
            </a:r>
            <a:r>
              <a:rPr sz="9600" baseline="4131" dirty="0" smtClean="0">
                <a:solidFill>
                  <a:prstClr val="white"/>
                </a:solidFill>
                <a:latin typeface="Lucida Sans Unicode"/>
                <a:cs typeface="Lucida Sans Unicode"/>
              </a:rPr>
              <a:t>…</a:t>
            </a:r>
            <a:endParaRPr sz="6600" dirty="0">
              <a:solidFill>
                <a:prstClr val="white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72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12" y="1980108"/>
            <a:ext cx="8384673" cy="1809500"/>
          </a:xfrm>
        </p:spPr>
        <p:txBody>
          <a:bodyPr/>
          <a:lstStyle/>
          <a:p>
            <a:pPr algn="ctr"/>
            <a:r>
              <a:rPr lang="id-ID" b="1" dirty="0" smtClean="0"/>
              <a:t>TERIMAKASIH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TEKNIK KOMPUTER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smtClean="0"/>
              <a:t>Fakultas Ilmu 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b="3751"/>
          <a:stretch/>
        </p:blipFill>
        <p:spPr>
          <a:xfrm>
            <a:off x="2880895" y="68056"/>
            <a:ext cx="6304947" cy="67899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0" y="5916097"/>
            <a:ext cx="41474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D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ID" dirty="0" smtClean="0">
                <a:solidFill>
                  <a:schemeClr val="bg1"/>
                </a:solidFill>
                <a:hlinkClick r:id="rId4"/>
              </a:rPr>
              <a:t>www.educba.com/iot-architecture</a:t>
            </a:r>
          </a:p>
          <a:p>
            <a:r>
              <a:rPr lang="en-ID" dirty="0" smtClean="0">
                <a:solidFill>
                  <a:schemeClr val="bg1"/>
                </a:solidFill>
                <a:hlinkClick r:id="rId4"/>
              </a:rPr>
              <a:t>/?</a:t>
            </a:r>
            <a:r>
              <a:rPr lang="en-ID" dirty="0">
                <a:solidFill>
                  <a:schemeClr val="bg1"/>
                </a:solidFill>
                <a:hlinkClick r:id="rId4"/>
              </a:rPr>
              <a:t>source=leftnav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r="76804" b="44207"/>
          <a:stretch/>
        </p:blipFill>
        <p:spPr>
          <a:xfrm>
            <a:off x="846184" y="900118"/>
            <a:ext cx="1782996" cy="46896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4543424" y="900118"/>
            <a:ext cx="5022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Devices (Things)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Circular Arrow 5"/>
          <p:cNvSpPr/>
          <p:nvPr/>
        </p:nvSpPr>
        <p:spPr>
          <a:xfrm rot="16200000">
            <a:off x="4872037" y="1609671"/>
            <a:ext cx="3786187" cy="4029075"/>
          </a:xfrm>
          <a:prstGeom prst="circularArrow">
            <a:avLst>
              <a:gd name="adj1" fmla="val 8097"/>
              <a:gd name="adj2" fmla="val 1142319"/>
              <a:gd name="adj3" fmla="val 20360037"/>
              <a:gd name="adj4" fmla="val 545205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0436" y="2793211"/>
            <a:ext cx="213071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Sensor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9975" y="5217353"/>
            <a:ext cx="277031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Actuator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79668" y="3959115"/>
            <a:ext cx="3663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device yang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mengkonfersi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parameter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fisik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menjadi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sinyal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elektronik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7786" y="5780471"/>
            <a:ext cx="3502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device yang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mengkonfersi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sinyal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elektronik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menjadi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output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fisik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4" t="1839" r="66621" b="45284"/>
          <a:stretch/>
        </p:blipFill>
        <p:spPr>
          <a:xfrm>
            <a:off x="1107002" y="1104211"/>
            <a:ext cx="1310185" cy="46896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5212920" y="831274"/>
            <a:ext cx="2932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Geteway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Circular Arrow 8"/>
          <p:cNvSpPr/>
          <p:nvPr/>
        </p:nvSpPr>
        <p:spPr>
          <a:xfrm rot="15377635">
            <a:off x="4076422" y="1663518"/>
            <a:ext cx="4936532" cy="5253216"/>
          </a:xfrm>
          <a:prstGeom prst="circularArrow">
            <a:avLst>
              <a:gd name="adj1" fmla="val 7456"/>
              <a:gd name="adj2" fmla="val 714770"/>
              <a:gd name="adj3" fmla="val 20582973"/>
              <a:gd name="adj4" fmla="val 2436816"/>
              <a:gd name="adj5" fmla="val 11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4422" y="2100791"/>
            <a:ext cx="132921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Device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(Things)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7359" y="4659962"/>
            <a:ext cx="1626084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Local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Geteway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7359" y="3218222"/>
            <a:ext cx="1957587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Sensor Data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3534" y="5777461"/>
            <a:ext cx="155843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Cloud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Geteway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7212" y="4549162"/>
            <a:ext cx="1083951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Cloud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7212" y="3033555"/>
            <a:ext cx="1558440" cy="8309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Local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Geteway</a:t>
            </a:r>
            <a:endParaRPr lang="en-ID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74946" y="4613795"/>
            <a:ext cx="25907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Filtering, Aggregation</a:t>
            </a:r>
          </a:p>
          <a:p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sebelum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dikirim</a:t>
            </a:r>
            <a:endParaRPr lang="en-ID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ke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Cloud</a:t>
            </a:r>
            <a:endParaRPr lang="en-ID" dirty="0"/>
          </a:p>
        </p:txBody>
      </p:sp>
      <p:sp>
        <p:nvSpPr>
          <p:cNvPr id="4" name="Rectangle 3"/>
          <p:cNvSpPr/>
          <p:nvPr/>
        </p:nvSpPr>
        <p:spPr>
          <a:xfrm>
            <a:off x="7787567" y="5929479"/>
            <a:ext cx="45592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Komperesi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data,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Lapirsan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keamanan</a:t>
            </a:r>
            <a:r>
              <a:rPr lang="en-ID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Serta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pemindahan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secara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cepat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Dan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rendah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daya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9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0" t="10813" r="45328" b="50459"/>
          <a:stretch/>
        </p:blipFill>
        <p:spPr>
          <a:xfrm>
            <a:off x="1101271" y="1582381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3457798" y="751384"/>
            <a:ext cx="7821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Streaming Data Processor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7798" y="2294358"/>
            <a:ext cx="6617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Memastikan</a:t>
            </a:r>
            <a:r>
              <a:rPr lang="en-ID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transisi</a:t>
            </a:r>
            <a:r>
              <a:rPr lang="en-ID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ID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Input </a:t>
            </a:r>
            <a:r>
              <a:rPr lang="en-ID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ke</a:t>
            </a:r>
            <a:r>
              <a:rPr lang="en-ID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 Lake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Berjalan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baik</a:t>
            </a:r>
            <a:endParaRPr lang="en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8167" l="1167" r="975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55" y="3837332"/>
            <a:ext cx="2666442" cy="26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5" t="26469" r="41363" b="34803"/>
          <a:stretch/>
        </p:blipFill>
        <p:spPr>
          <a:xfrm>
            <a:off x="1306285" y="1514647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5134198" y="683650"/>
            <a:ext cx="3215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Data Lake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1928" y="2248191"/>
            <a:ext cx="8323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Penampungan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raw data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bergabai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device,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selanjutnya</a:t>
            </a:r>
            <a:endParaRPr lang="en-US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diolah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big Data Warehouse. Data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biasa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disimpan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unstructured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Semi Structured.</a:t>
            </a:r>
            <a:endParaRPr lang="en-ID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7" y="3791202"/>
            <a:ext cx="4571428" cy="25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9" t="27424" r="23959" b="33848"/>
          <a:stretch/>
        </p:blipFill>
        <p:spPr>
          <a:xfrm>
            <a:off x="1201662" y="1582381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4643132" y="751384"/>
            <a:ext cx="6219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Big Data Warehouse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2020" y="2434838"/>
            <a:ext cx="7742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Data yang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berasal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 lake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diubah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serta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“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disiapkan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” 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lebih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terstruktur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serta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hanya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diambil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akan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Berguna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analisa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selanjutnya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4" b="89915" l="6977" r="93837">
                        <a14:foregroundMark x1="41860" y1="61239" x2="41860" y2="61239"/>
                        <a14:foregroundMark x1="67791" y1="63183" x2="67791" y2="63183"/>
                        <a14:foregroundMark x1="42442" y1="75820" x2="42442" y2="75820"/>
                        <a14:foregroundMark x1="48837" y1="37424" x2="48837" y2="37424"/>
                        <a14:foregroundMark x1="20233" y1="28190" x2="20233" y2="28190"/>
                        <a14:foregroundMark x1="6977" y1="43985" x2="6977" y2="43985"/>
                        <a14:foregroundMark x1="93837" y1="48724" x2="93837" y2="48724"/>
                        <a14:foregroundMark x1="25349" y1="85055" x2="25349" y2="85055"/>
                        <a14:foregroundMark x1="76047" y1="56622" x2="76047" y2="56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74" y="4302958"/>
            <a:ext cx="2576230" cy="24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8" t="45562" r="3030" b="15710"/>
          <a:stretch/>
        </p:blipFill>
        <p:spPr>
          <a:xfrm>
            <a:off x="1103690" y="1640761"/>
            <a:ext cx="1794934" cy="34348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</p:pic>
      <p:sp>
        <p:nvSpPr>
          <p:cNvPr id="5" name="Rectangle 4"/>
          <p:cNvSpPr/>
          <p:nvPr/>
        </p:nvSpPr>
        <p:spPr>
          <a:xfrm>
            <a:off x="4564640" y="809764"/>
            <a:ext cx="4519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Data Analytics</a:t>
            </a:r>
            <a:endParaRPr lang="en-ID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6644" y="2434838"/>
            <a:ext cx="84289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Mencari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“insight” di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metode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statistika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Visualisasi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melihat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pola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serta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korelasi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antar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data,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analisis</a:t>
            </a:r>
            <a:endParaRPr lang="en-US" sz="20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Lainya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3" name="Rectangle 2"/>
          <p:cNvSpPr/>
          <p:nvPr/>
        </p:nvSpPr>
        <p:spPr>
          <a:xfrm>
            <a:off x="6465355" y="6001026"/>
            <a:ext cx="2321982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Apa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terjadi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ID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1835" y="4232272"/>
            <a:ext cx="2138214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Berapa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Banyak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ID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618" y="5219255"/>
            <a:ext cx="982961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Siapa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ID" sz="2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2355" y="4950304"/>
            <a:ext cx="1679049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Bagaimana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ID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8910" y="5680920"/>
            <a:ext cx="108593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Kapan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ID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21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357</Words>
  <Application>Microsoft Office PowerPoint</Application>
  <PresentationFormat>Widescreen</PresentationFormat>
  <Paragraphs>111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Century Gothic</vt:lpstr>
      <vt:lpstr>Lucida Sans Unicode</vt:lpstr>
      <vt:lpstr>Office Theme</vt:lpstr>
      <vt:lpstr>Dasar Dasar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Dosen</dc:creator>
  <cp:lastModifiedBy>JEKI</cp:lastModifiedBy>
  <cp:revision>280</cp:revision>
  <dcterms:created xsi:type="dcterms:W3CDTF">2019-02-27T02:56:46Z</dcterms:created>
  <dcterms:modified xsi:type="dcterms:W3CDTF">2020-06-17T04:36:45Z</dcterms:modified>
</cp:coreProperties>
</file>