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3" r:id="rId4"/>
    <p:sldId id="257" r:id="rId5"/>
    <p:sldId id="262" r:id="rId6"/>
    <p:sldId id="261" r:id="rId7"/>
  </p:sldIdLst>
  <p:sldSz cx="12192000" cy="6858000"/>
  <p:notesSz cx="6858000" cy="9144000"/>
  <p:embeddedFontLst>
    <p:embeddedFont>
      <p:font typeface="Swis721 BlkCn BT" panose="020B0806030502040204" pitchFamily="34" charset="0"/>
      <p:regular r:id="rId8"/>
      <p:italic r:id="rId9"/>
    </p:embeddedFont>
    <p:embeddedFont>
      <p:font typeface="Bahnschrift SemiBold Condensed" panose="020B0502040204020203" pitchFamily="34" charset="0"/>
      <p:bold r:id="rId10"/>
    </p:embeddedFont>
    <p:embeddedFont>
      <p:font typeface="Bahnschrift Light Condensed" panose="020B0502040204020203" pitchFamily="34" charset="0"/>
      <p:regular r:id="rId11"/>
    </p:embeddedFont>
    <p:embeddedFont>
      <p:font typeface="Microsoft YaHei" panose="020B0503020204020204" pitchFamily="34" charset="-122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854"/>
    <a:srgbClr val="FF4F85"/>
    <a:srgbClr val="24EEF7"/>
    <a:srgbClr val="2A2537"/>
    <a:srgbClr val="503A47"/>
    <a:srgbClr val="514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E6D7-36E9-46FF-9121-27DF0216884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7"/>
          <a:stretch/>
        </p:blipFill>
        <p:spPr>
          <a:xfrm>
            <a:off x="2018528" y="1849308"/>
            <a:ext cx="9013372" cy="52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9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TIRED OF </a:t>
            </a:r>
            <a:r>
              <a:rPr lang="en-US" dirty="0" smtClean="0">
                <a:solidFill>
                  <a:srgbClr val="FF4F85"/>
                </a:solidFill>
              </a:rPr>
              <a:t>DISCOMFORT </a:t>
            </a:r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82258" y="2306509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2438" y="894867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INTRODUCING: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29406" y="1829261"/>
            <a:ext cx="7196526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38736" y="3463691"/>
            <a:ext cx="719652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049487" y="1725864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SOLUTION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6453" y="4184688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VERSATILE EYECUP EXTENSION</a:t>
            </a:r>
          </a:p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" t="11888"/>
          <a:stretch/>
        </p:blipFill>
        <p:spPr>
          <a:xfrm rot="4882219">
            <a:off x="3680783" y="-551262"/>
            <a:ext cx="11028036" cy="87225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0800000">
            <a:off x="6197600" y="-1"/>
            <a:ext cx="6134096" cy="6858000"/>
          </a:xfrm>
          <a:prstGeom prst="rect">
            <a:avLst/>
          </a:prstGeom>
          <a:gradFill>
            <a:gsLst>
              <a:gs pos="0">
                <a:srgbClr val="24EEF7">
                  <a:alpha val="0"/>
                </a:srgbClr>
              </a:gs>
              <a:gs pos="100000">
                <a:srgbClr val="24EE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0800000">
            <a:off x="12706" y="-1"/>
            <a:ext cx="6184894" cy="6858000"/>
          </a:xfrm>
          <a:prstGeom prst="rect">
            <a:avLst/>
          </a:prstGeom>
          <a:solidFill>
            <a:srgbClr val="24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734046" y="260350"/>
            <a:ext cx="6337300" cy="6858000"/>
          </a:xfrm>
          <a:prstGeom prst="rect">
            <a:avLst/>
          </a:prstGeom>
          <a:gradFill>
            <a:gsLst>
              <a:gs pos="0">
                <a:srgbClr val="24EEF7">
                  <a:alpha val="0"/>
                </a:srgbClr>
              </a:gs>
              <a:gs pos="100000">
                <a:srgbClr val="24EE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0" y="0"/>
            <a:ext cx="13773150" cy="7829550"/>
          </a:xfrm>
          <a:prstGeom prst="rect">
            <a:avLst/>
          </a:prstGeom>
          <a:gradFill>
            <a:gsLst>
              <a:gs pos="0">
                <a:srgbClr val="FF4F85">
                  <a:alpha val="35000"/>
                </a:srgbClr>
              </a:gs>
              <a:gs pos="100000">
                <a:srgbClr val="24EEF7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513" y="1588525"/>
            <a:ext cx="6096000" cy="1325563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bg1"/>
                </a:solidFill>
              </a:rPr>
              <a:t>THE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7300" dirty="0" smtClean="0">
                <a:solidFill>
                  <a:schemeClr val="bg1"/>
                </a:solidFill>
              </a:rPr>
              <a:t>IDEA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513" y="3645925"/>
            <a:ext cx="7096125" cy="2925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Originally designed for the Nikon DK-25 eyecup mount, the eyecup extension allows you to extend the distance from your face to your camera’s screen while using your preferred eyecup. This extra space allows for a more comfortable shooting posture and reduces chances of an oily screen, making previewing photos more accurate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1515" y="1661983"/>
            <a:ext cx="0" cy="1033029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35" y="0"/>
            <a:ext cx="3705225" cy="6858000"/>
          </a:xfrm>
          <a:prstGeom prst="rect">
            <a:avLst/>
          </a:prstGeom>
          <a:solidFill>
            <a:srgbClr val="FF4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4825" y="0"/>
            <a:ext cx="7877175" cy="6858000"/>
          </a:xfrm>
          <a:prstGeom prst="rect">
            <a:avLst/>
          </a:prstGeom>
          <a:solidFill>
            <a:srgbClr val="3E4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6014">
            <a:off x="-4404665" y="-2417992"/>
            <a:ext cx="7810450" cy="10670826"/>
          </a:xfrm>
        </p:spPr>
      </p:pic>
      <p:sp>
        <p:nvSpPr>
          <p:cNvPr id="18" name="Rectangle 17"/>
          <p:cNvSpPr/>
          <p:nvPr/>
        </p:nvSpPr>
        <p:spPr>
          <a:xfrm rot="4901224">
            <a:off x="527934" y="1326175"/>
            <a:ext cx="8697452" cy="4413926"/>
          </a:xfrm>
          <a:prstGeom prst="rect">
            <a:avLst/>
          </a:prstGeom>
          <a:solidFill>
            <a:srgbClr val="FF4F85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34" y="0"/>
            <a:ext cx="4121354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24EEF7">
                  <a:alpha val="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507459">
            <a:off x="2013775" y="-316740"/>
            <a:ext cx="10083147" cy="7532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4775" y="0"/>
            <a:ext cx="120872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328" y="990121"/>
            <a:ext cx="3128254" cy="1385904"/>
          </a:xfrm>
        </p:spPr>
        <p:txBody>
          <a:bodyPr anchor="t">
            <a:noAutofit/>
          </a:bodyPr>
          <a:lstStyle/>
          <a:p>
            <a:r>
              <a:rPr lang="en-US" sz="2400" dirty="0" smtClean="0">
                <a:solidFill>
                  <a:srgbClr val="3E4854"/>
                </a:solidFill>
              </a:rPr>
              <a:t>THE</a:t>
            </a:r>
            <a:r>
              <a:rPr lang="en-US" sz="6000" dirty="0" smtClean="0">
                <a:solidFill>
                  <a:srgbClr val="3E4854"/>
                </a:solidFill>
              </a:rPr>
              <a:t/>
            </a:r>
            <a:br>
              <a:rPr lang="en-US" sz="6000" dirty="0" smtClean="0">
                <a:solidFill>
                  <a:srgbClr val="3E4854"/>
                </a:solidFill>
              </a:rPr>
            </a:br>
            <a:r>
              <a:rPr lang="en-US" sz="6600" dirty="0" smtClean="0">
                <a:solidFill>
                  <a:srgbClr val="3E4854"/>
                </a:solidFill>
              </a:rPr>
              <a:t>DESIGN</a:t>
            </a:r>
            <a:endParaRPr lang="en-US" sz="6000" dirty="0">
              <a:solidFill>
                <a:srgbClr val="3E485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3327" y="2917421"/>
            <a:ext cx="7240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E4854"/>
                </a:solidFill>
              </a:rPr>
              <a:t>The eyecup extension </a:t>
            </a:r>
            <a:r>
              <a:rPr lang="en-US" sz="2400" dirty="0" smtClean="0">
                <a:solidFill>
                  <a:srgbClr val="3E4854"/>
                </a:solidFill>
              </a:rPr>
              <a:t>was designed as an adapter,  fitting between the camera’s eyecup mount and the eyecup itself. After carefully measuring both attachment surfaces, I was able to create a detailed drawing using Autodesk Inventor. From the drawing, I was able to machine the piece in 2 parts, creating the male and female ends separately.</a:t>
            </a:r>
            <a:endParaRPr lang="en-US" sz="2400" dirty="0">
              <a:solidFill>
                <a:srgbClr val="3E4854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77095" y="1074436"/>
            <a:ext cx="0" cy="1021064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t="15270"/>
          <a:stretch/>
        </p:blipFill>
        <p:spPr>
          <a:xfrm>
            <a:off x="-3" y="0"/>
            <a:ext cx="12192002" cy="68679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FF4F85">
                  <a:alpha val="2400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4900" y="1266825"/>
            <a:ext cx="8229599" cy="560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537" y="4009232"/>
            <a:ext cx="6891264" cy="173057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3E4854"/>
                </a:solidFill>
              </a:rPr>
              <a:t>The eyecup extension is made of machined acrylic</a:t>
            </a:r>
            <a:r>
              <a:rPr lang="en-US" sz="2400" dirty="0">
                <a:solidFill>
                  <a:srgbClr val="3E4854"/>
                </a:solidFill>
              </a:rPr>
              <a:t>, </a:t>
            </a:r>
            <a:r>
              <a:rPr lang="en-US" sz="2400" dirty="0" smtClean="0">
                <a:solidFill>
                  <a:srgbClr val="3E4854"/>
                </a:solidFill>
              </a:rPr>
              <a:t>the </a:t>
            </a:r>
            <a:r>
              <a:rPr lang="en-US" sz="2400" dirty="0">
                <a:solidFill>
                  <a:srgbClr val="3E4854"/>
                </a:solidFill>
              </a:rPr>
              <a:t>lightweight and shock-resistant </a:t>
            </a:r>
            <a:r>
              <a:rPr lang="en-US" sz="2400" dirty="0" smtClean="0">
                <a:solidFill>
                  <a:srgbClr val="3E4854"/>
                </a:solidFill>
              </a:rPr>
              <a:t>transparent thermoplastic homopolymer commonly referred to as “plexiglass.” The acrylic was cut to size, machined and later coated with black paint.</a:t>
            </a:r>
            <a:endParaRPr lang="en-US" sz="2400" dirty="0">
              <a:solidFill>
                <a:srgbClr val="3E485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537" y="1914245"/>
            <a:ext cx="3414638" cy="1385904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3E4854"/>
                </a:solidFill>
              </a:rPr>
              <a:t>THE</a:t>
            </a:r>
            <a:r>
              <a:rPr lang="en-US" sz="6000" dirty="0">
                <a:solidFill>
                  <a:srgbClr val="3E4854"/>
                </a:solidFill>
              </a:rPr>
              <a:t/>
            </a:r>
            <a:br>
              <a:rPr lang="en-US" sz="6000" dirty="0">
                <a:solidFill>
                  <a:srgbClr val="3E4854"/>
                </a:solidFill>
              </a:rPr>
            </a:br>
            <a:r>
              <a:rPr lang="en-US" sz="6600" dirty="0" smtClean="0">
                <a:solidFill>
                  <a:srgbClr val="3E4854"/>
                </a:solidFill>
              </a:rPr>
              <a:t>PROCESS</a:t>
            </a:r>
            <a:endParaRPr lang="en-US" sz="6000" dirty="0">
              <a:solidFill>
                <a:srgbClr val="3E4854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69307" y="1998560"/>
            <a:ext cx="0" cy="1021064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4" descr="Image result for mill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126" y="3487509"/>
            <a:ext cx="3768010" cy="801787"/>
          </a:xfrm>
        </p:spPr>
        <p:txBody>
          <a:bodyPr/>
          <a:lstStyle/>
          <a:p>
            <a:pPr algn="ctr"/>
            <a:r>
              <a:rPr lang="en-US" dirty="0" smtClean="0"/>
              <a:t>ANTHONY REIMCHE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4953000"/>
            <a:ext cx="8934450" cy="13452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MECHANICAL DESIGN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91162" y="1005454"/>
            <a:ext cx="2138313" cy="2081161"/>
            <a:chOff x="5091162" y="988965"/>
            <a:chExt cx="2138313" cy="2081161"/>
          </a:xfrm>
        </p:grpSpPr>
        <p:pic>
          <p:nvPicPr>
            <p:cNvPr id="5" name="Picture 2" descr="Image may contain: 1 pers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8" t="147" r="12781" b="26102"/>
            <a:stretch/>
          </p:blipFill>
          <p:spPr bwMode="auto">
            <a:xfrm>
              <a:off x="5091162" y="988965"/>
              <a:ext cx="2004963" cy="200496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5091163" y="988966"/>
              <a:ext cx="2004962" cy="2004960"/>
            </a:xfrm>
            <a:prstGeom prst="ellipse">
              <a:avLst/>
            </a:prstGeom>
            <a:solidFill>
              <a:srgbClr val="FF4F85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4513" y="1065166"/>
              <a:ext cx="2004962" cy="2004960"/>
            </a:xfrm>
            <a:prstGeom prst="ellipse">
              <a:avLst/>
            </a:prstGeom>
            <a:solidFill>
              <a:srgbClr val="24EEF7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782258" y="4345282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7100" y="3800615"/>
            <a:ext cx="109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CREATED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&amp; Fresh Minimal">
      <a:majorFont>
        <a:latin typeface="Bahnschrift SemiBold Condensed"/>
        <a:ea typeface="Microsoft YaHei"/>
        <a:cs typeface=""/>
      </a:majorFont>
      <a:minorFont>
        <a:latin typeface="Swis721 BlkCn B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182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Swis721 BlkCn BT</vt:lpstr>
      <vt:lpstr>Arial</vt:lpstr>
      <vt:lpstr>Bahnschrift SemiBold Condensed</vt:lpstr>
      <vt:lpstr>Bahnschrift Light Condensed</vt:lpstr>
      <vt:lpstr>Microsoft YaHei</vt:lpstr>
      <vt:lpstr>Office Theme</vt:lpstr>
      <vt:lpstr>TIRED OF DISCOMFORT FROM YOUR CAMERA’S SHALLOW EYECUP?</vt:lpstr>
      <vt:lpstr>PowerPoint Presentation</vt:lpstr>
      <vt:lpstr>THE IDEA</vt:lpstr>
      <vt:lpstr>THE DESIGN</vt:lpstr>
      <vt:lpstr>THE PROCESS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Root</dc:creator>
  <cp:lastModifiedBy>Admin Root</cp:lastModifiedBy>
  <cp:revision>126</cp:revision>
  <dcterms:created xsi:type="dcterms:W3CDTF">2020-03-01T11:45:34Z</dcterms:created>
  <dcterms:modified xsi:type="dcterms:W3CDTF">2020-03-07T07:46:31Z</dcterms:modified>
</cp:coreProperties>
</file>