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8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1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10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40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8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0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4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35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95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3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65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11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D5A4-9427-4AC4-8A7B-94E26DC3DE12}" type="datetimeFigureOut">
              <a:rPr lang="th-TH" smtClean="0"/>
              <a:t>23/08/59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CE5A-EA45-4FE9-A490-7465202602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073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th-TH" dirty="0"/>
              <a:t>วันตัดเล็บ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6800800" cy="3937992"/>
          </a:xfrm>
        </p:spPr>
        <p:txBody>
          <a:bodyPr>
            <a:normAutofit/>
          </a:bodyPr>
          <a:lstStyle/>
          <a:p>
            <a:pPr algn="l"/>
            <a:r>
              <a:rPr lang="th-TH" sz="2000" dirty="0" smtClean="0">
                <a:solidFill>
                  <a:schemeClr val="tx1"/>
                </a:solidFill>
              </a:rPr>
              <a:t>ตัด</a:t>
            </a:r>
            <a:r>
              <a:rPr lang="th-TH" sz="2000" dirty="0">
                <a:solidFill>
                  <a:schemeClr val="tx1"/>
                </a:solidFill>
              </a:rPr>
              <a:t>เล็บวันอาทิตย์ ไม่ดีนัก มักจะมีศัตรูมาคิดปองร้าย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ตัดเล็บวันจันทร์ ดีนักแล มีโชคมีลาภ ค้าขายร่ำรวย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ตัดเล็บวันอังคาร ไม่ดีแล ทรัพย์สินเงินทองไม่อยู่ตัว เก็บรักษาไม่ค่อยอยู่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ตัดเล็บวันพุธ ดีนักแล มีแต่ความสุข สุขภาพร่างกายแข็งแรง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ตัดเล็บวันพฤหัสบดี ไม่ดีนัก มักจะมีแต่ความทุกข์หรือเรื่องเดือดเนื้อร้อนใจมาให้คบคิดอยู่เสมอ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ตัดเล็บวันศุกร์ ดียิ่งนัก มักจะมีทรัพย์เพิ่มพูน การค้าขายรุ่งเรือง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th-TH" sz="2000" dirty="0">
                <a:solidFill>
                  <a:schemeClr val="tx1"/>
                </a:solidFill>
              </a:rPr>
              <a:t>ตัดเล็บวันเสาร์ ไม่ดีนัก จะเจ็บไข้ได้ป่วย สุขภาพไม่แข็งแรง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ตัดเล็บวันอื่นที่เป็นวันพระ - คนที่ตัดเล็บวันนี้ มักจะมีสุขภาพไม่แข็งแรง อายุสั้น ล้มป่วยได้ง่าย และมีเรื่องเดือดร้อนใจอยู่เสมอ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6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err="1"/>
              <a:t>อัญมณี</a:t>
            </a:r>
            <a:r>
              <a:rPr lang="th-TH" dirty="0"/>
              <a:t>วันเกิด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วันอาทิตย์ โกเมน - เพทาย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วันจันทร์ มุกดา - เพชร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วันอังคาร บุษราคัม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มรกต - หยก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</a:t>
            </a:r>
            <a:r>
              <a:rPr lang="th-TH" sz="2000" dirty="0" err="1">
                <a:solidFill>
                  <a:schemeClr val="tx1"/>
                </a:solidFill>
              </a:rPr>
              <a:t>ไพฑรูย์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วันศุกร์ มุกดา - เพชร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นิล – ทับทิม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err="1"/>
              <a:t>อัญมณี</a:t>
            </a:r>
            <a:r>
              <a:rPr lang="th-TH" dirty="0"/>
              <a:t> ปีเกิด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915816" y="1916832"/>
            <a:ext cx="3024336" cy="4032448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ปีชวด โกเมน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ปีฉลู มุกดา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ปีขาล เพทาย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ปีเถาะ ไพฑูรย์ - มรกต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ปีมะโรง ไพฑูรย์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ปีมะเส็ง เพชร - ไข่มุก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ปีมะเมีย นิล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ปีมะแม มุกดา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ปีวอก บุษราคัม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ปีระกา โกเมน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ปีจอ มรกต - หยก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ปีกุน ไพฑูรย์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หวีหักโชคไม่ดี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คนโบราณเชื่อกันว่า ในขณะที่กำลังสางหรือหวีผมนั้น ไม่ว่าจะใช้หวีไม้หรือหวี พลาสติกก็ตามแต่ แล้วหวีเกิดหักคาผมในขณะที่ยังหวีอยู่นั้น ท่านให้เชื่อได้เลยว่า จะเกิด เรื่องไม่ตีตามมาอย่างแน่นอน เป็นต้นว่า อาจมีเรื่องทะเลาะวิวาทเกิดขึ้น สูญเสียของรัก หรือมีเรื่องทุกข์ร้อนใจให้หงุดหงิดได้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การแก้เคล็ดด้วยการนำหวีนั้นทิ้งไปเลย ไม่ให้เก็บไว้ใช้หรือนำไปซ่อมมาใช้ใหม่ และจุดธูปบอกเล่าให้สิ่งร้ายกลายเป็นดีเรื่องหนักก็จะกลายเป็นเบาเสีย แต่ความเชื่อของคนโบราณเรื่องหวีหักนี้ อาจจะเกิดเรื่องที่ไม่รุนแรงนักก็ได้ แล้วแต่โชคชะตาและดวงในตอนนั้นด้วย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คนหัวล้านมักเจ้าชู้ เจ้าเล่ห์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961456"/>
            <a:ext cx="8784976" cy="4896544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คนโดยทั่วไปถ้ากล่าวถึงคนหัวล้านก็มักจะมองภาพออกถึงรูปร่างหน้าตา </a:t>
            </a:r>
            <a:r>
              <a:rPr lang="th-TH" sz="2000" dirty="0" err="1">
                <a:solidFill>
                  <a:schemeClr val="tx1"/>
                </a:solidFill>
              </a:rPr>
              <a:t>บุคคลิก</a:t>
            </a:r>
            <a:r>
              <a:rPr lang="th-TH" sz="2000" dirty="0">
                <a:solidFill>
                  <a:schemeClr val="tx1"/>
                </a:solidFill>
              </a:rPr>
              <a:t> และอุปนิสัย ว่าเป็นคนอ้วน ผมน้อยหัวล้าน เป็นคนเจ้าชู้ เจ้าเล่ห์ ดังคำที่มักพูดกันว่า คนหัวล้านมักเจ้าชู้ เจ้าเล่ห์ ซึ่งคำดังกล่าวมีที่มาจากนิทานดังเรื่องหนึ่งของสุนทรภู่คือ นิทานเรื่อง ขุนช้างขุนแผน ที่กล่าวถึงตัวละครชื่อขุนช้าง เป็นคนหัวล้าน อ้วน ร่ำรวย มีอุปนิสัยเจ้าชู้ เจ้าเล่ห์ ที่คอยใช้กลอุบายต่างๆในการแย่งชิงเอาหญิงคนรักของขุนแผนมาครองจนเป็นตัวโกงเด่นของเรื่องเลยทีเดียว จึงเป็นที่มาของคำว่า คนหัวล้านมักเจ้าชู้ เจ้า</a:t>
            </a:r>
            <a:r>
              <a:rPr lang="th-TH" sz="2000" dirty="0" err="1">
                <a:solidFill>
                  <a:schemeClr val="tx1"/>
                </a:solidFill>
              </a:rPr>
              <a:t>เลห์</a:t>
            </a:r>
            <a:r>
              <a:rPr lang="th-TH" sz="2000" dirty="0">
                <a:solidFill>
                  <a:schemeClr val="tx1"/>
                </a:solidFill>
              </a:rPr>
              <a:t> ซึ่งมักนำมาเปรียบเปรยถึงคนหัวล้านในปัจจุบันว่า ถ้าใครหัวล้านก็มักจะมองว่าเป็นคนที่เจ้าชู้ และมีเล่ห์เหลี่ยม แต่ทั้งนี้ก็เป็นแค่การอุปมา และเปรียบเอาตามตัวละครเท่านั้น บางคนหัวล้านอาจจะไม่เจ้าชู้ก็เป็นได้นะครับ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 smtClean="0"/>
              <a:t>ใส่</a:t>
            </a:r>
            <a:r>
              <a:rPr lang="th-TH" dirty="0"/>
              <a:t>เสื้อผ้าใหม่ในวันไหนดี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เสื้อผ้าใหม่วันอาทิตย์ ท่านว่าจะทำให้ชนะศัตรู ชนะความต่างๆรวมไปถึงผ่านพ้นภัยอันตรายที่จะเข้ามาสู่ตน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เสื้อผ้าใหม่วันจันทร์ ท่านว่าจะทำให้เป็นคนมีเสน่ห์ ดูสง่างาม คนเห็นคนรักคนหลง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เสื้อผ้าใหม่วันอังคาร ท่านว่าไม่ดีเลย มักจะมีความทุกข์ตามมาเสมอ ไม่เรื่องเงินเรื่องทองก็เรื่องชู้สาว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เสื้อผ้าใหม่วันพุธ ท่านว่าดีนัก มักจะมีความสุข สุขภาพอนามัยแข็งแรง พออยู่พอกิน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เสื้อผ้าใหม่วันพฤหัสบดี ท่านว่าเป็นวันดี ครอบครัวเป็นสุข พี่</a:t>
            </a:r>
            <a:r>
              <a:rPr lang="th-TH" sz="2000" dirty="0" err="1">
                <a:solidFill>
                  <a:schemeClr val="tx1"/>
                </a:solidFill>
              </a:rPr>
              <a:t>น้องญาต</a:t>
            </a:r>
            <a:r>
              <a:rPr lang="th-TH" sz="2000" dirty="0">
                <a:solidFill>
                  <a:schemeClr val="tx1"/>
                </a:solidFill>
              </a:rPr>
              <a:t>มิตรมีความรักใคร่สามัคคี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เสื้อผ้าใหม่วันศุกร์ ท่านว่าจะมีโชคลาภ เงินทองไหลมาเทมาหรืออาจเกี่ยวข้องกับการเจอคู่ครอง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เสื้อผ้าใหม่วันเสาร์ ท่านว่าจะหม่อนหมอง โศกเศร้ามีแต่เรื่องเดือดเนื้อร้อนใจมาให้คิดอยู่เสมอ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จิ้งจกทัก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จิ้งจกเป็นสัตว์จำพวกเดียวกันกับตุ๊กแก ชอบอาศัยตามบ้านเรือนในร่องไม้หรือมุมอับเล็กๆภายในบ้าน มักหากินทั้งเวลากลางวัน และกลางคืน มักไม่ค่อยได้ยินเสียงร้อง ซึ่งคนไทยโบราณมีความเชื่อมาตั่งแต่อดีตว่า หากเมื่อใดได้ยินเสียงจิ้งจกร้องก่อนที่จะออกจากบ้านมักจะเป็นลางบอกเหตุร้ายห้ามออกจากบ้านในวันนั้นหรือที่มักเรียกกันว่า จิ้งจกทัก แต่ก็มีเคล็ดลับในการทำนายเมื่อเกิดจิ้งจกทักไว้ว่า หากจิ้งจกร้องทักอยู่ด้านหลังหรืออยู่ด้านบน</a:t>
            </a:r>
            <a:r>
              <a:rPr lang="th-TH" sz="2000" dirty="0" err="1">
                <a:solidFill>
                  <a:schemeClr val="tx1"/>
                </a:solidFill>
              </a:rPr>
              <a:t>ศรีษะ</a:t>
            </a:r>
            <a:r>
              <a:rPr lang="th-TH" sz="2000" dirty="0">
                <a:solidFill>
                  <a:schemeClr val="tx1"/>
                </a:solidFill>
              </a:rPr>
              <a:t> ให้พยายามหลีกเลี่ยงการเดินทางหรือควรเลื่อนการเดินทางเป็นวันอื่นแทน อาจจะเป็นวันเดียวกันแต่คนละเวลาก็ได้ แต่หากเสียงร้องทักอยู่ทางด้านหน้าหรือซ้ายมือขวามือสามารถเดินทางได้ตามปกติ ไม่มีเหตุร้ายใดๆเข้ามาก้ำกลาย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กลางคืนได้ยินเสียงร้องเรียกห้ามขานรับ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สำหรับบ้านในสมัยโบราณ ที่ยังไม่มีไฟฟ้าใช้สะดวกเหมือนในปัจจุบัน ค่ำลงต่างคนก็ต่างดับตะเกียงปิดไฟกันเลย คนโบราณจึงว่าปิดบ้านแล้วมีเสียงคนมาร้องเรียกให้เงียบเสีย เพราะนั่นเป็นเสียงของดวงวิญญาณ อาจจะมาหลอกมาหลอนก็เป็นได้ แต่หากมองกันให้ลึกลงไปอีก อาจเป็นการป้องกันขโมยมาเข้าบ้านในยามวิกาลก็เป็นได้ เพราะขโมยอาจมาหลายรูปแบบ บางคนก็ว่า หากมีเสียงเรียกแล้วยังขานรับจะทำให้วิญญาณนั้นเข้ามาหรือเข้ามาในบ้านได้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ผมหยิก หน้าก้อ คอต่อ คิ้วสั้น คบไม่ได้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คำกล่าวนี้ได้ยินมาตั่งแต่สมัยโบราณว่า คนใดที่มีลักษณะผมหยิกๆ หน้าสั้นๆ หักๆ คอหาแทบไม่เจอ จะด้วยเพราะอ้วนหรือเหตุใดก็ตาม ประกอบกับมีคิ้วก็สั้นๆ รวมดูแล้วมักจะคบไม่ได้ แต่อย่างไรก็ตามอย่าดูแค่รูปกายภายนอก ให้ศึกษานิสัยใจคอด้วย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ขอพรสิ่งศักดิ์จะหันไปทาง</a:t>
            </a:r>
            <a:r>
              <a:rPr lang="th-TH" dirty="0" err="1"/>
              <a:t>ใหน</a:t>
            </a:r>
            <a:r>
              <a:rPr lang="th-TH" dirty="0"/>
              <a:t>ในวันนั้นๆ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วันอาทิตย์ เทวดาอยู่ประจำทิศตะวันตก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วันจันทร์ เทวดาอยู่ประจำทิศตะวันออก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วันอังคาร เทวดาอยู่ประจำทิศเหนือ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เทวดาอยู่ประจำทิศเหนือ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เทวดาอยู่ประจำทิศใต้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วันศุกร์ เทวดาอยู่ประจำทิศตะวันตก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เทวดาอยู่ประจำทิศตะวนออก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5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นกแสกเกาะหลังคาบ้าน เกิดลางร้าย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นกเสกเป็นนกคล้ายกับนกฮูกที่คอยออกหากินในเวลากลางคืน ส่งเสียงร้องดัง คนไทยถือว่าเป็นนกอัปมงคลเพราะนกเสกเองจะออกหากินหนูตามบ้านเรือนหรือตามวัดวาอาราม สมัยก่อนนกเสกออกหากินอาหารตามวัด และส่งเสียงร้องดัง แม้กระทั่งตอนกลางคืนที่มีการจัดงานศพก็ตาม ดังนั้น คนส่วนมากเมื่อพบเห็นนกเสกร้องในงานศพบ่อยๆจะมักจะมองถึงความอัปมงคลที่เกี่ยวข้องกับความตายมาเกี่ยวข้องเป็นนิจ และเรื่อยมาจนถึงปัจจุบันจนกลายเป็นคติความเชื่อของคนไทยเลยทีเดียว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เมื่อใดที่เห็นนกเสกร้องในวัด คนก็มักจะเชื่อว่าคงจะต้องมีงานศพเกิดขึ้นในไม่ช้าเป็นแน่ หากนกแสกไปเกาะหรือไปร้องที่บ้านใครก็มีความเชื่อว่าเรื่องอัปมงคลมักจะเกิดขึ้นกับคนในบ้านนั้น ไม่เจ็บไข้ได้ป่วยก็อาจจะมีใครเสียชีวิตก็เป็นได้ จึงมักจะมีวิธีแก้เคล็ดให้ร้ายคลายเป็นดีแทนด้วยการจุดธูปเทียน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ดอก พร้อมดอกไม้บูชา และสุราอาหารกล่าวอุทิศส่วนบุญส่วนกุศลให้แก่เจ้ากรรมนายเวรหรือ</a:t>
            </a:r>
            <a:r>
              <a:rPr lang="th-TH" sz="2000" dirty="0" err="1">
                <a:solidFill>
                  <a:schemeClr val="tx1"/>
                </a:solidFill>
              </a:rPr>
              <a:t>เ้จ้า</a:t>
            </a:r>
            <a:r>
              <a:rPr lang="th-TH" sz="2000" dirty="0">
                <a:solidFill>
                  <a:schemeClr val="tx1"/>
                </a:solidFill>
              </a:rPr>
              <a:t>ยมบาลให้ตนเองหรือญาติมิตร คนในครอบครัวปลอดภัยจากภยันตรายทั้งปวง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5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วันสระผม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สระผม วันอาทิตย์ ดีนักแล ครอบครัวอยู่เย็นเป็นสุข อายุยืน</a:t>
            </a:r>
            <a:r>
              <a:rPr lang="th-TH" sz="2000" dirty="0" smtClean="0">
                <a:solidFill>
                  <a:schemeClr val="tx1"/>
                </a:solidFill>
              </a:rPr>
              <a:t>ยาว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วันจันทร์ ดีนัก จะมีแต่โชคลาภ ค้าขายร่ำรวย เงินทองไหลมาเท</a:t>
            </a:r>
            <a:r>
              <a:rPr lang="th-TH" sz="2000" dirty="0" smtClean="0">
                <a:solidFill>
                  <a:schemeClr val="tx1"/>
                </a:solidFill>
              </a:rPr>
              <a:t>มา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วันอังคาร ดีแล จะชนะศัตรู และผ่านพ้นภัยอันตรายทั้งปวง การเดินทางไม่มีปัญหาหรืออุปสรรค</a:t>
            </a:r>
            <a:r>
              <a:rPr lang="th-TH" sz="2000" dirty="0" smtClean="0">
                <a:solidFill>
                  <a:schemeClr val="tx1"/>
                </a:solidFill>
              </a:rPr>
              <a:t>ใดๆ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วันพุธ ถือว่าไม่ดี มักจะเป็นความหรือถูกใส่ความ มีเรื่องทุกใจมารบกวน</a:t>
            </a:r>
            <a:r>
              <a:rPr lang="th-TH" sz="2000" dirty="0" smtClean="0">
                <a:solidFill>
                  <a:schemeClr val="tx1"/>
                </a:solidFill>
              </a:rPr>
              <a:t>ตลอด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วันพฤหัสบดี ถือเป็นวันกำลังสูง เทวดาจะรักษา เป็นสิริสวัสดิ์มงคล ดีตลอด</a:t>
            </a:r>
            <a:r>
              <a:rPr lang="th-TH" sz="2000" dirty="0" smtClean="0">
                <a:solidFill>
                  <a:schemeClr val="tx1"/>
                </a:solidFill>
              </a:rPr>
              <a:t>กาล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วันศุกร์ ถือว่าดีพอควร จะอยู่เย็นเป็นสุข ครอบครัวสมัครสมานรักใคร่ เงินทองพอใช้จ่าย ไม่เดือดเนื้อร้อน</a:t>
            </a:r>
            <a:r>
              <a:rPr lang="th-TH" sz="2000" dirty="0" smtClean="0">
                <a:solidFill>
                  <a:schemeClr val="tx1"/>
                </a:solidFill>
              </a:rPr>
              <a:t>ใจ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สระผม วันเสาร์ ดียิ่งนัก คิดสิ่งใด ได้สมประสงค์ มีโชคลาภวาสนา ร่ำรวยเงินทอง การงานก้าวหน้า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th-TH" dirty="0" smtClean="0"/>
              <a:t>วันต้องห้าม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200" y="332656"/>
            <a:ext cx="8928992" cy="5760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1 </a:t>
            </a:r>
            <a:r>
              <a:rPr lang="th-TH" sz="1800" b="1" dirty="0" smtClean="0"/>
              <a:t>ขึ้น</a:t>
            </a:r>
            <a:r>
              <a:rPr lang="th-TH" sz="1800" b="1" dirty="0"/>
              <a:t>บ้านวันเสาร์</a:t>
            </a:r>
            <a:r>
              <a:rPr lang="th-TH" sz="1800" dirty="0"/>
              <a:t> 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   เนื่องจากว่าวันเสาร์ตามหลักโหราศาสตร์แล้วถือกันว่าเป็นวันแห่งโทษทุกข์ และดาวเสาร์ยังจัดเป็นดาวแห่งบาปเคราะห์อีกด้วยแต่การขึ้นบ้านใหม่ ต้องการความร่มเย็น ความสุขและความมั่นคงถาวร ความเจริญ ดังนั้นคนโบราณจึงห้ามมิให้ประกอบพิธีเกี่ยวกับการปลูกสร้าง บ้านเรือน เช่น การยกเสาเอก วางศิลาฤกษ์ เปิดป้ายอาคาร หรือแม้กระทั่งการย้ายเข้าสู่บ้านใหม่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en-US" sz="1800" b="1" dirty="0"/>
              <a:t>2</a:t>
            </a:r>
            <a:r>
              <a:rPr lang="th-TH" sz="1800" b="1" dirty="0"/>
              <a:t> </a:t>
            </a:r>
            <a:r>
              <a:rPr lang="th-TH" sz="1800" b="1" dirty="0" smtClean="0"/>
              <a:t> เผา</a:t>
            </a:r>
            <a:r>
              <a:rPr lang="th-TH" sz="1800" b="1" dirty="0"/>
              <a:t>ผีวันศุกร์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ตามคติโบราณท่านห้ามทำการฌาปนกิจศพกันในวันศุกร์ เพราะชื่อของวันศุกร์นั้น ไปคล้องจองกับคำว่า "สุข" ดังนั้นเมื่อเอาความสุขไปให้คนตาย เป็นการกระทำอันไม่เป็นมงคล ความทุกข์ทั้งหลายก็จะต้องตกมาถึงคนเป็นหรือผู้ที่ทำการดังกล่าว ส่วนอีกเหตุผลหนึ่งก็คือ ดาวศุกร์เป็นดาวรื่นเริง บันเทิงใจ ดาวสังคม และความรัก ซึ่งตรงกันข้ามกับความทุกข์ ความหม่นหมอง ดังนั้นคนโบราณจึงได้ห้ามการกระทำดังกล่าวเอาไว้และมีคำพูดที่ให้ท่องกันติดปากว่า "เผาผีวันศุกร์ ให้ทุกข์คนยัง"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b="1" dirty="0"/>
              <a:t> </a:t>
            </a:r>
            <a:r>
              <a:rPr lang="en-US" sz="1800" b="1" dirty="0" smtClean="0"/>
              <a:t>3 </a:t>
            </a:r>
            <a:r>
              <a:rPr lang="th-TH" sz="1800" b="1" dirty="0" smtClean="0"/>
              <a:t>โกน</a:t>
            </a:r>
            <a:r>
              <a:rPr lang="th-TH" sz="1800" b="1" dirty="0"/>
              <a:t>จุกวันอังคาร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วันอังคารนั้นถือว่าเป็นวันแรงวันหนึ่ง เพราะดาวอังคารคือดาวแห่งเทพเจ้าของสงคราม คนโบราณท่านว่าวันเจ้าแห่งสงครามนี้เหมาะแก่การออกรบหรืองานที่ต้องการความแข็งแกร่ง ความเด็ดขาดมากกว่า ไม่ควรใช้วันดังกล่าวเพื่อกระทำการที่เป็นมงคล หรือต้องการความร่มเย็น ความผาสุก และลาภผลต่างๆ เช่นการโกนจุก การขึ้นบ้านใหม่ พิธีมงคลสมรส เป็นต้น เพราะถ้าหากนำวันนี้ไปใช้แล้วก็อาจจะมีการทะเลาะวิวาทกัน หรือมีอุบัติเหตุเกิดขึ้นก็ได้ เพราะดาวอังคารยังจัดเป็นดาวแห่งอุบัติเหตุอีกด้วย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</a:t>
            </a:r>
            <a:r>
              <a:rPr lang="en-US" sz="1800" b="1" dirty="0" smtClean="0"/>
              <a:t>4 </a:t>
            </a:r>
            <a:r>
              <a:rPr lang="th-TH" sz="1800" b="1" dirty="0" smtClean="0"/>
              <a:t>แต่งงาน</a:t>
            </a:r>
            <a:r>
              <a:rPr lang="th-TH" sz="1800" b="1" dirty="0"/>
              <a:t>วันพุธ</a:t>
            </a:r>
            <a:br>
              <a:rPr lang="th-TH" sz="1800" b="1" dirty="0"/>
            </a:br>
            <a:r>
              <a:rPr lang="th-TH" sz="1800" dirty="0"/>
              <a:t>   ในทางโหราศาสตร์เราจะรู้ได้ว่า ดาวพุธเป็นดาวแห่งความแปรปรวน มักมีการโคจรที่ผิดปรกติอยู่เสมอ เดี๋ยวดีเดี๋ยวช้า เดี๋ยวเดินเร็ว แต่สักพักกลับเดินถอยหลัง ด้วยสาเหตุดังกล่าวคนโบราณจึงถือว่าดาวพุธเป็นดาวที่หาความแน่นอนและความมั่งคงไม่ได้ จึงไม่ควรเป็นอย่างยิ่งที่จะใช้วันนี้เป็นวันประกอบพิธีมงคลสมรส เพราะอาจจะทำให้คู่บ่าวสาวมีจิตใจที่โลเล ไม่มั่นคงกับคู่ครองของตนเอง ซึ่งจะนำพาไปสู่การนอกใจและหย่าร้างกันในที่สุด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en-US" sz="1800" b="1" dirty="0"/>
              <a:t>5</a:t>
            </a:r>
            <a:r>
              <a:rPr lang="th-TH" sz="1800" b="1" dirty="0"/>
              <a:t> พุธห้ามตัด, พฤหัสห้ามถอน </a:t>
            </a:r>
            <a:r>
              <a:rPr lang="th-TH" sz="1800" dirty="0"/>
              <a:t/>
            </a:r>
            <a:br>
              <a:rPr lang="th-TH" sz="1800" dirty="0"/>
            </a:br>
            <a:r>
              <a:rPr lang="th-TH" sz="1800" dirty="0"/>
              <a:t>   วันพุธห้ามตัดผม และตัดไม้ เพราะวันพุธเป็นวันแห่งการเจริญเติบโตและวิวัฒนาการ ถือว่าถ้าตัดผมวันพุธจะทำให้ปัญญาทราม ส่วนวันพฤหัสนั้นเป็นวันครูเป็นวันที่นิยมเรียนวิชา ทำให้มีความเจริญก้าวหน้า รุ่งเรือง ดังนั้นไม่ควรถอน หรือโค่นทำลายสิ่งใดๆก็ตาม และในวันพฤหัสนี้ทางโบราณยังห้ามเรื่องการแต่งงานอีกด้วย เพราะวันนี้คือวันครู ดังนั้นไม่ควรกระทำการดังกล่าวในวันนี้เพราะถือว่าเป็นการไม่เคารพนับถือครูบาอาจารย์ </a:t>
            </a:r>
            <a:r>
              <a:rPr lang="th-TH" sz="1800" dirty="0"/>
              <a:t/>
            </a:r>
            <a:br>
              <a:rPr lang="th-TH" sz="1800" dirty="0"/>
            </a:b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97212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ห้ามตัดผมวันพุธ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วันพุธห้ามตัดผม เป็นอีกเรื่องหนึ่งที่ห้ามกันนักห้ามกันหนาเชื่อกันว่า ตัดผมวันพุธจะทำให้เกิดอัปมงคลกับชีวิตทีเดียว จะเห็นได้ว่า ร้านตัดผมมักจะปิดร้านในวันพุธกัน บ้างก็อ้างว่า ตัดผมในวันพุธหัวกุดท้ายเน่า ในเมื่อเป็นเช่นนี้แล้ว ก็ควรเชื่อเสียบ้าง ตัดในวันรุ่งขึ้นก็คงไม่นานเกินรอไปได้ และก็ยังไม่ได้ยินเช่นกันว่า นิยมตัดผมกันในวันพุธ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ห้ามแต่งงานวันพุธ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วันพุธ คนโบราณมักถือเป็นวันไม่ดีในการพิธีมงคลสมรส ถือเป็นวันที่คนโบราณห้ามไว้วันหนึ่ง ด้วยความเชื่อที่ว่า ดาวพุธเป็นเทพเจ้าแห่งความแปรปรวนหาความแน่นอนมิได้ ซึ่งบ่งถึงหากมีการสมรสในวันนี้ คู่บ่าว คู่สาวมักรวนแร</a:t>
            </a:r>
            <a:r>
              <a:rPr lang="th-TH" sz="2000" dirty="0" err="1">
                <a:solidFill>
                  <a:schemeClr val="tx1"/>
                </a:solidFill>
              </a:rPr>
              <a:t>แปปร</a:t>
            </a:r>
            <a:r>
              <a:rPr lang="th-TH" sz="2000" dirty="0">
                <a:solidFill>
                  <a:schemeClr val="tx1"/>
                </a:solidFill>
              </a:rPr>
              <a:t>วนไม่คู่ชายก็คู่หญิง เจ้าชู้หลายใจ พาลต้องครับครัวไม่มีสุข มักต้องหย่าร้างกันเป็นนิจ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ห้ามขึ้นบ้านใหม่วันเสาร์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เนื่องจากว่าวันเสาร์ ตามหลักโหราศาสตร์แล้วถือกันว่าเป็นวันแห่งโทษทุกข์ และดาวเสาร์ยังจัดเป็นดาวแห่งบาปเคราะห์อีกด้วยแต่การขึ้นบ้านใหม่ ต้องการความร่มเย็น ความสุขและความมั่นคงถาวร ความเจริญ ดังนั้นคนโบราณจึงห้ามมิให้ประกอบพิธีเกี่ยวกับการปลูกสร้าง บ้านเรือน เช่น การยกเสาเอก วางศิลาฤกษ์ เปิดป้ายอาคาร หรือแม้กระทั่งการย้ายเข้าสู่บ้านใหม่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ห้ามเผาศพวันศุกร์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วันศุกร์ คำว่า "ศุกร์" คนไทยมักนิยามคำนี้ในวันศุกร์ที่</a:t>
            </a:r>
            <a:r>
              <a:rPr lang="th-TH" sz="2000" dirty="0" err="1">
                <a:solidFill>
                  <a:schemeClr val="tx1"/>
                </a:solidFill>
              </a:rPr>
              <a:t>หมายถึงควม</a:t>
            </a:r>
            <a:r>
              <a:rPr lang="th-TH" sz="2000" dirty="0">
                <a:solidFill>
                  <a:schemeClr val="tx1"/>
                </a:solidFill>
              </a:rPr>
              <a:t>สุข และวันศุกร์จึงมักมีความเชื่อว่าเป็นวันแห่งความสุขตามไปด้วย ดังนั้น วันศุกร์ควรทำสิ่งต่างๆให้ดีให้เกิดความสุข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สำหรับการกระทำใดๆที่เกี่ยวข้องกับคนตายถือเป็นการอัปมงคล นำมาซึ่งความเศร้าสลดเสียใจกับคนที่เกี่ยวข้อง จึง</a:t>
            </a:r>
            <a:r>
              <a:rPr lang="th-TH" sz="2000" dirty="0" err="1">
                <a:solidFill>
                  <a:schemeClr val="tx1"/>
                </a:solidFill>
              </a:rPr>
              <a:t>กลายเป็นตคิ</a:t>
            </a:r>
            <a:r>
              <a:rPr lang="th-TH" sz="2000" dirty="0">
                <a:solidFill>
                  <a:schemeClr val="tx1"/>
                </a:solidFill>
              </a:rPr>
              <a:t>ความเชื่อที่ว่า การกระทำใดๆที่เกี่ยวข้องกับคนตายจะไม่ทำในวันศุกร์เด็ดขาด โดยเฉพาะการเผาศพ แต่วันศุกร์จึงมักนิยมทำพิธีต่างๆที่เป็นเรื่องมงคล อาทิ การแต่งงาน การทำบุญใน</a:t>
            </a:r>
            <a:r>
              <a:rPr lang="th-TH" sz="2000" dirty="0" err="1">
                <a:solidFill>
                  <a:schemeClr val="tx1"/>
                </a:solidFill>
              </a:rPr>
              <a:t>โอกาศ</a:t>
            </a:r>
            <a:r>
              <a:rPr lang="th-TH" sz="2000" dirty="0">
                <a:solidFill>
                  <a:schemeClr val="tx1"/>
                </a:solidFill>
              </a:rPr>
              <a:t>ต่างๆ เป็นต้น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8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ทำนายดวงจากต้นว่าน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 lnSpcReduction="10000"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ต้นว่านมักเป็นพืชที่หายาก มีสรรพคุณทางยา คนโบราณมักนำมาปลูกเพื่อประกอบการปรุงยา และมีความ</a:t>
            </a:r>
            <a:r>
              <a:rPr lang="th-TH" sz="2000" dirty="0" err="1">
                <a:solidFill>
                  <a:schemeClr val="tx1"/>
                </a:solidFill>
              </a:rPr>
              <a:t>เช่อ</a:t>
            </a:r>
            <a:r>
              <a:rPr lang="th-TH" sz="2000" dirty="0">
                <a:solidFill>
                  <a:schemeClr val="tx1"/>
                </a:solidFill>
              </a:rPr>
              <a:t>ในเรื่องการป้องกันสิ่งอัปมงคล และช่วยส่งเสริมดวงชะตา ป้องกันโรคภัยไข้เจ็บนำความสุขมาให้ และช่วยส่งเสริมในเรื่องของโชคลาภเงินทองต่างๆ นอกจากนั้นในปัจจุบันมักนิยมนำมาปลูกเป็นไม้ประดับร่วมด้วยนอกจากจะใช้ในเรื่องต่างๆที่กล่าวมา เพาะว่านว่านเองมีความโดดเด่นอีกประการ คือ ในเรื่องของความหายาก มีความเป็นเอกลักษณ์ และสวยงามแปลกตากว่าพืชไม้ประดับชนิดอื่น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นอกจากนั้นคนโบราณยังมีความเชื่อว่าหากการปลูกว่านมีการเจริญเติบโตที่ดี ทรงพุ่มสวยงามหรือมีการออกดอกเป็นช่อสวยงามตาอาจบ่งบอกถึงความเจริญงอกงามหรือความสุขของผู้ปลูกเองทั้งในด้าน ความรัก ค้าขาย การงาน เป็นต้น แต่หากว่านไม่เจริญเติบโต เหี่ยวเฉา ไม่ออกดอกเสียที คนโบราณก็มักมีความเชื่อว่า ผู้ปลูกหรือเจ้าของบ้านอาจอยู่ในช่วงดวงตกหรือมีคราว</a:t>
            </a:r>
            <a:r>
              <a:rPr lang="th-TH" sz="2000" dirty="0" err="1">
                <a:solidFill>
                  <a:schemeClr val="tx1"/>
                </a:solidFill>
              </a:rPr>
              <a:t>เคราห์</a:t>
            </a:r>
            <a:r>
              <a:rPr lang="th-TH" sz="2000" dirty="0">
                <a:solidFill>
                  <a:schemeClr val="tx1"/>
                </a:solidFill>
              </a:rPr>
              <a:t>ก็เป็นแน่ ดังนั้น แล้วการปลูกว่านผู้ปลูกควรให้การดูแลเอาใจใส่เป็นพิเศษจึงจะเติบโตงอกงามได้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1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สัตว์ป่าเข้าบ้าน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49158" y="2420888"/>
            <a:ext cx="8784976" cy="3024336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เรื่องของสัตว์ป่านั้น ตามธรรมชาติแล้วสัตว์ป่าก็ควรที่จะอยู่ตามป่าตามเขาจึงจะถูกต้อง แต่หากเมื่อใดสัตว์เหล่านี้เป็นต้นว่า งูต่างๆ หรือแม้กระทั่งเต่า คำโบราณถือนักว่า ผิดธรรมชาติและหากจะให้สัตว์จำพวกนี้อยู่ในบ้านก็คงอยู่ไม่ได้ ถือว่านำความ อัปมงคลมาสู่ครัวเรือน ท่านให้แก้เคล็ดด้วยการจุดธูปเทียน ดอกไม้บอกเล่าและเชิญให้ ออกจากบ้านพร้อมกับขอพรให้นำพาสิ่งดีงามมาให้ สัตว์ป่าที่เข้าบ้านนี้ ตามคำโบราณยังถือรายละเอียดอีกมากมายเกี่ยวกับว่ามาทิศใดจะนำอะไรมาให้ ยกเว้น หากเป็นทางทิศตะวันตกและทิศเหนือจะได้รับโชคลาภ แต่ก็ตอนที่สัตว์ป่าเหล่านี้คลานมาคงไม่มีใครรู้ มาทางใดมารู้อีกทีก็อยู่ในบ้านเสียแล้ว ดังนั้นทางที่ดีก็อย่ามาเลยดีกว่า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สิ่งที่ห้ามในการปลูกเรือน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-36512" y="1484784"/>
            <a:ext cx="5086938" cy="3096344"/>
          </a:xfrm>
        </p:spPr>
        <p:txBody>
          <a:bodyPr>
            <a:no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ข้อห้ามเกี่ยวกับบ้านตามคติโบราณ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ห้ามมิให้ทำชื่อใหญ่กว่าหัวเสา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ห้ามมิให้ทำแหวกช่องกลางที่นอน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3.</a:t>
            </a:r>
            <a:r>
              <a:rPr lang="th-TH" sz="2000" dirty="0">
                <a:solidFill>
                  <a:schemeClr val="tx1"/>
                </a:solidFill>
              </a:rPr>
              <a:t>ห้ามมิให้ทำเรือนคร่อมต้นไม้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4.</a:t>
            </a:r>
            <a:r>
              <a:rPr lang="th-TH" sz="2000" dirty="0">
                <a:solidFill>
                  <a:schemeClr val="tx1"/>
                </a:solidFill>
              </a:rPr>
              <a:t>ไม่ควรสร้างบ้านแบบศาลพระภูมิ มี </a:t>
            </a:r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th-TH" sz="2000" dirty="0">
                <a:solidFill>
                  <a:schemeClr val="tx1"/>
                </a:solidFill>
              </a:rPr>
              <a:t>ห้อง มีฝา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ห้องไม่มีฝา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ห้อง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5.</a:t>
            </a:r>
            <a:r>
              <a:rPr lang="th-TH" sz="2000" dirty="0">
                <a:solidFill>
                  <a:schemeClr val="tx1"/>
                </a:solidFill>
              </a:rPr>
              <a:t>ไม่ควรสร้างบ้านมีระเบียง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ด้านเหมือนศาลาการเปรียญ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6.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ห้ามปลูกเรือนขวางตะวัน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7.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ห้ามปลูกเรือนขวางคลอง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8.</a:t>
            </a:r>
            <a:r>
              <a:rPr lang="th-TH" sz="2000" dirty="0">
                <a:solidFill>
                  <a:schemeClr val="tx1"/>
                </a:solidFill>
              </a:rPr>
              <a:t>ห้ามทำเรือนมี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จั่ว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9.</a:t>
            </a:r>
            <a:r>
              <a:rPr lang="th-TH" sz="2000" dirty="0">
                <a:solidFill>
                  <a:schemeClr val="tx1"/>
                </a:solidFill>
              </a:rPr>
              <a:t>เรือนหลังหนึ่งห้ามทำประตู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แห่ง หน้าต่าง </a:t>
            </a:r>
            <a:r>
              <a:rPr lang="en-US" sz="2000" dirty="0">
                <a:solidFill>
                  <a:schemeClr val="tx1"/>
                </a:solidFill>
              </a:rPr>
              <a:t>9 </a:t>
            </a:r>
            <a:r>
              <a:rPr lang="th-TH" sz="2000" dirty="0">
                <a:solidFill>
                  <a:schemeClr val="tx1"/>
                </a:solidFill>
              </a:rPr>
              <a:t>แห่ง ประตูไม่อยู่ กลางบ้าน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10.</a:t>
            </a:r>
            <a:r>
              <a:rPr lang="th-TH" sz="2000" dirty="0">
                <a:solidFill>
                  <a:schemeClr val="tx1"/>
                </a:solidFill>
              </a:rPr>
              <a:t>จำนวนห้ามใช้จำนวนคู่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11.</a:t>
            </a:r>
            <a:r>
              <a:rPr lang="th-TH" sz="2000" dirty="0">
                <a:solidFill>
                  <a:schemeClr val="tx1"/>
                </a:solidFill>
              </a:rPr>
              <a:t>บันไดไม่ลงทางทิศตะวันตก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12.</a:t>
            </a:r>
            <a:r>
              <a:rPr lang="th-TH" sz="2000" dirty="0">
                <a:solidFill>
                  <a:schemeClr val="tx1"/>
                </a:solidFill>
              </a:rPr>
              <a:t>ไม่หันหัวเตียงทางทิศตะวันตก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16016" y="1484784"/>
            <a:ext cx="5446978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13.</a:t>
            </a:r>
            <a:r>
              <a:rPr lang="th-TH" sz="2000" dirty="0">
                <a:solidFill>
                  <a:schemeClr val="tx1"/>
                </a:solidFill>
              </a:rPr>
              <a:t>ไม่นอนขวางกระดาน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14.</a:t>
            </a:r>
            <a:r>
              <a:rPr lang="th-TH" sz="2000" dirty="0">
                <a:solidFill>
                  <a:schemeClr val="tx1"/>
                </a:solidFill>
              </a:rPr>
              <a:t>ไม่ทำน้ำพุน้ำตกไหวเข้าตัวเรือน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15.</a:t>
            </a:r>
            <a:r>
              <a:rPr lang="th-TH" sz="2000" dirty="0">
                <a:solidFill>
                  <a:schemeClr val="tx1"/>
                </a:solidFill>
              </a:rPr>
              <a:t>ไม่ทำทางลอดใต้ห้องน้ำห้องส้วม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16.</a:t>
            </a:r>
            <a:r>
              <a:rPr lang="th-TH" sz="2000" dirty="0">
                <a:solidFill>
                  <a:schemeClr val="tx1"/>
                </a:solidFill>
              </a:rPr>
              <a:t>ไม่ทำอาคารพักอาศัยเป็นรูปตัว " </a:t>
            </a:r>
            <a:r>
              <a:rPr lang="en-US" sz="2000" dirty="0">
                <a:solidFill>
                  <a:schemeClr val="tx1"/>
                </a:solidFill>
              </a:rPr>
              <a:t>T "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17.</a:t>
            </a:r>
            <a:r>
              <a:rPr lang="th-TH" sz="2000" dirty="0">
                <a:solidFill>
                  <a:schemeClr val="tx1"/>
                </a:solidFill>
              </a:rPr>
              <a:t>ไม่ทำเรือนทะลุหน้าตลอดหลัง ถือเป็นเรือน "อกแตก"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18.</a:t>
            </a:r>
            <a:r>
              <a:rPr lang="th-TH" sz="2000" dirty="0">
                <a:solidFill>
                  <a:schemeClr val="tx1"/>
                </a:solidFill>
              </a:rPr>
              <a:t>ไม่ทำภูเขาจำลองไว้ในบ้าน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19.</a:t>
            </a:r>
            <a:r>
              <a:rPr lang="th-TH" sz="2000" dirty="0">
                <a:solidFill>
                  <a:schemeClr val="tx1"/>
                </a:solidFill>
              </a:rPr>
              <a:t>ไม่ทำทางเข้าออกคู่ไว้ตอนมุมของที่ดินที่ทางสามแพรกหรือสี่แยก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20.</a:t>
            </a:r>
            <a:r>
              <a:rPr lang="th-TH" sz="2000" dirty="0">
                <a:solidFill>
                  <a:schemeClr val="tx1"/>
                </a:solidFill>
              </a:rPr>
              <a:t>ห้ามใช้ช่อฟ้า ใบระกา เครื่องวัด เครื่องหลวง เป็นส่วนประกอบของบ้าน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21.</a:t>
            </a:r>
            <a:r>
              <a:rPr lang="th-TH" sz="2000" dirty="0">
                <a:solidFill>
                  <a:schemeClr val="tx1"/>
                </a:solidFill>
              </a:rPr>
              <a:t>ห้ามปลูกเรือนค</a:t>
            </a:r>
            <a:r>
              <a:rPr lang="th-TH" sz="2000" dirty="0" err="1">
                <a:solidFill>
                  <a:schemeClr val="tx1"/>
                </a:solidFill>
              </a:rPr>
              <a:t>ล่อม</a:t>
            </a:r>
            <a:r>
              <a:rPr lang="th-TH" sz="2000" dirty="0">
                <a:solidFill>
                  <a:schemeClr val="tx1"/>
                </a:solidFill>
              </a:rPr>
              <a:t>ตอ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22.</a:t>
            </a:r>
            <a:r>
              <a:rPr lang="th-TH" sz="2000" dirty="0">
                <a:solidFill>
                  <a:schemeClr val="tx1"/>
                </a:solidFill>
              </a:rPr>
              <a:t>ห้ามตั้งศาลพระภูมิใต้เรือนเงา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23.</a:t>
            </a:r>
            <a:r>
              <a:rPr lang="th-TH" sz="2000" dirty="0">
                <a:solidFill>
                  <a:schemeClr val="tx1"/>
                </a:solidFill>
              </a:rPr>
              <a:t>ห้ามทำบันไดเวียนซ้ายขาขึ้น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24.</a:t>
            </a:r>
            <a:r>
              <a:rPr lang="th-TH" sz="2000" dirty="0">
                <a:solidFill>
                  <a:schemeClr val="tx1"/>
                </a:solidFill>
              </a:rPr>
              <a:t>ห้ามมีสัตว์ตกตายในหลุม</a:t>
            </a:r>
            <a:r>
              <a:rPr lang="th-TH" sz="2000" dirty="0" smtClean="0">
                <a:solidFill>
                  <a:schemeClr val="tx1"/>
                </a:solidFill>
              </a:rPr>
              <a:t>ตอไม้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สิริ </a:t>
            </a:r>
            <a:r>
              <a:rPr lang="en-US" dirty="0"/>
              <a:t>8 </a:t>
            </a:r>
            <a:r>
              <a:rPr lang="th-TH" dirty="0"/>
              <a:t>ประการ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84976" cy="3024336"/>
          </a:xfrm>
        </p:spPr>
        <p:txBody>
          <a:bodyPr>
            <a:noAutofit/>
          </a:bodyPr>
          <a:lstStyle/>
          <a:p>
            <a:r>
              <a:rPr lang="th-TH" sz="2000" dirty="0">
                <a:solidFill>
                  <a:schemeClr val="tx1"/>
                </a:solidFill>
              </a:rPr>
              <a:t>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 นี้ว่า อยู่สำหรับโลก ถ้าผู้ใดรักษาสิริ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 นี้ไว้ได้ เทวดาซึ่งเป็นตัวสิริจะมารักษาผู้นั้นแล ถ้าผู้ใดไม่รักษาตามโลกบัญญัติ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ประการนี้ เทวดาสามานย์ อันเป็นตัวกาลกิณีจะเข้าแทรกผู้นั้นให้เสียยศศักดิ์ มงคล แม่นกอินทรีย์ บอกสิริ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ประการแก่ลูกนกว่า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th-TH" sz="2000" dirty="0">
                <a:solidFill>
                  <a:schemeClr val="tx1"/>
                </a:solidFill>
              </a:rPr>
              <a:t>บุรุษสตรี เว้นจากการเสพกามรสในวัน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ค่ำ </a:t>
            </a:r>
            <a:r>
              <a:rPr lang="en-US" sz="2000" dirty="0">
                <a:solidFill>
                  <a:schemeClr val="tx1"/>
                </a:solidFill>
              </a:rPr>
              <a:t>14 </a:t>
            </a:r>
            <a:r>
              <a:rPr lang="th-TH" sz="2000" dirty="0">
                <a:solidFill>
                  <a:schemeClr val="tx1"/>
                </a:solidFill>
              </a:rPr>
              <a:t>ค่ำ </a:t>
            </a:r>
            <a:r>
              <a:rPr lang="en-US" sz="2000" dirty="0">
                <a:solidFill>
                  <a:schemeClr val="tx1"/>
                </a:solidFill>
              </a:rPr>
              <a:t>15 </a:t>
            </a:r>
            <a:r>
              <a:rPr lang="th-TH" sz="2000" dirty="0">
                <a:solidFill>
                  <a:schemeClr val="tx1"/>
                </a:solidFill>
              </a:rPr>
              <a:t>ค่ำ และวันตรุษสงกรานต์ วันจันทรุปราคา สุริยุปราคา (ราหูจับพระจันทร์ จับพระอาทิตย์) และวันเกิดของตัว ถ้าผู้ใดรักษาได้ เทวดาอันเป็นสิริจะเข้ามาอยู่รักษาผู้นั้น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th-TH" sz="2000" dirty="0">
                <a:solidFill>
                  <a:schemeClr val="tx1"/>
                </a:solidFill>
              </a:rPr>
              <a:t>ว่าผู้ใดบริโภคอาหารให้บ่ายหน้าไปทิศบูรพา เทวดาอันเป็นสิริ จะเข้ามาอยู่รักษาผู้</a:t>
            </a:r>
            <a:r>
              <a:rPr lang="th-TH" sz="2000" dirty="0" smtClean="0">
                <a:solidFill>
                  <a:schemeClr val="tx1"/>
                </a:solidFill>
              </a:rPr>
              <a:t>นั้น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th-TH" sz="2000" dirty="0">
                <a:solidFill>
                  <a:schemeClr val="tx1"/>
                </a:solidFill>
              </a:rPr>
              <a:t>ว่าผู้ใดถ่ายอุจจาระปัสสาวะ ให้บ่ายหน้าไปทางทิศปัจฉิม เทวดาอันเป็นสิริจะเข้ามาอยู่รักษาผู้</a:t>
            </a:r>
            <a:r>
              <a:rPr lang="th-TH" sz="2000" dirty="0" smtClean="0">
                <a:solidFill>
                  <a:schemeClr val="tx1"/>
                </a:solidFill>
              </a:rPr>
              <a:t>นั้น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4 </a:t>
            </a:r>
            <a:r>
              <a:rPr lang="th-TH" sz="2000" dirty="0">
                <a:solidFill>
                  <a:schemeClr val="tx1"/>
                </a:solidFill>
              </a:rPr>
              <a:t>ว่า ผู้ใด ๆ จะนอนด้วยกัน ให้หญิงนอกเบื้องซ้าย ชายนอนเบื้องขวา เทวาดาอันเป็นสิริ จะเข้ามารักษาผู้นั้น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5 </a:t>
            </a:r>
            <a:r>
              <a:rPr lang="th-TH" sz="2000" dirty="0">
                <a:solidFill>
                  <a:schemeClr val="tx1"/>
                </a:solidFill>
              </a:rPr>
              <a:t>ว่าผู้ใดอย่าเอาผ้านุ่งกลางวันกลางคืนรวมกัน ถ้าจะนุ่งให้หมายชายพก หรือทำเครื่องหมายไว้ อย่าให้ผิด อย่านุ่งรวมกัน เทวดาอันเป็นสิริไพรจะเข้ามารักษา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6 </a:t>
            </a:r>
            <a:r>
              <a:rPr lang="th-TH" sz="2000" dirty="0">
                <a:solidFill>
                  <a:schemeClr val="tx1"/>
                </a:solidFill>
              </a:rPr>
              <a:t>ว่า เวลาเช้า โยคีสิริอยู่หน้าผาก ให้เสกน้ำล้างหน้าจึงจะเกิดสิริ เทวดาอันเป็นสิริไพรจะเข้ามารักษา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7 </a:t>
            </a:r>
            <a:r>
              <a:rPr lang="th-TH" sz="2000" dirty="0">
                <a:solidFill>
                  <a:schemeClr val="tx1"/>
                </a:solidFill>
              </a:rPr>
              <a:t>ว่า เวลาเที่ยง (</a:t>
            </a:r>
            <a:r>
              <a:rPr lang="en-US" sz="2000" dirty="0">
                <a:solidFill>
                  <a:schemeClr val="tx1"/>
                </a:solidFill>
              </a:rPr>
              <a:t>12.00 </a:t>
            </a:r>
            <a:r>
              <a:rPr lang="th-TH" sz="2000" dirty="0">
                <a:solidFill>
                  <a:schemeClr val="tx1"/>
                </a:solidFill>
              </a:rPr>
              <a:t>น. นาฬิกา) โยคีสิริอยู่อก ให้อาบน้ำทาแป้งเจิมอก และหทัย เทวดาอันเป็นสิริจะเข้ามารักษา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คำรบ </a:t>
            </a:r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th-TH" sz="2000" dirty="0">
                <a:solidFill>
                  <a:schemeClr val="tx1"/>
                </a:solidFill>
              </a:rPr>
              <a:t>ว่า เวลาค่ำ โยคีสิริอยู่หน้าหัวแม่เท้าและกลางใจเท้า เมื่อจะเข้านอน ให้อาบน้ำชำระหัวแม่เท้า และกลางใจเท้าให้เกิดสิริ เทวดาอันเป็นสิริจะเข้ามารักษาแล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62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ทิศผีหลวง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6800800" cy="3937992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วันอาทิตย์ ผีหลวงเป็นม้าขาว อยู่ทิศพายัพ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วันจันทร์ ผีหลวงเป็นโค (วัว)อยู่ทิศบูรพา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วันอังคาร ผีหลวงเป็นราชสีห์ อยู่ทิศอีสาน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วันพุธ ผีหลวงเป็นยักษ์ อยู่ทิศอุดร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วันพฤหัสบดี ผีหลวงเป็นกระบือ (ควาย)อยู่ทิศทักษิณ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วันศุกร์ ผีหลวงเป็นสุกร (หมู)อยู่</a:t>
            </a:r>
            <a:r>
              <a:rPr lang="th-TH" sz="2000" dirty="0" err="1">
                <a:solidFill>
                  <a:schemeClr val="tx1"/>
                </a:solidFill>
              </a:rPr>
              <a:t>ทิศปัจจิม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วันเสาร์ ผีหลวงเป็นช้างสาร อยู่ทิศอาคเนย์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สีประจำวัน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5112568" cy="4176464"/>
          </a:xfrm>
        </p:spPr>
        <p:txBody>
          <a:bodyPr>
            <a:normAutofit/>
          </a:bodyPr>
          <a:lstStyle/>
          <a:p>
            <a:pPr algn="l"/>
            <a:r>
              <a:rPr lang="th-TH" sz="2800" dirty="0">
                <a:solidFill>
                  <a:schemeClr val="tx1"/>
                </a:solidFill>
              </a:rPr>
              <a:t>วันอาทิตย์ควรเลือกสีแดง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วันจันทร์ควรเลือกสีขาวหรือสีเทา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วันอังคารควรเลือกสีชมพู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วันพุธควรเลือกสีแสดหรือสีเหลือง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วันพฤหัสบดีควรเลือกสีเขียวหรือสีเหลือง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วันศุกร์ควรเลือกสีม่วงหรือสีเทาแก่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วันเสาร์ควรเลือกสีดำหรือสีครามแก่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ต้นไม้ที่ควรปลูกตามทิศต่างๆ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ทิศตะวันออกควรปลูกไม้ไผ่หรือต้นกุ่มหรือต้นมะพร้าว ป้องกันโรคภัยไข้เจ็บ สุขภาพแข็งแรง ดีนัก</a:t>
            </a:r>
            <a:r>
              <a:rPr lang="th-TH" sz="2000" dirty="0" smtClean="0">
                <a:solidFill>
                  <a:schemeClr val="tx1"/>
                </a:solidFill>
              </a:rPr>
              <a:t>แล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ทิศตะวันออกเฉียงใต้ควรปลูกต้นสารภีหรือต้นยอ ป้องกันภัยอันตรายต่างๆ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ทิศใต้ควรปลูกต้นมะม่วงหรือต้นมะพลับ อายุยืนยาว สุขภาพ</a:t>
            </a:r>
            <a:r>
              <a:rPr lang="th-TH" sz="2000" dirty="0" smtClean="0">
                <a:solidFill>
                  <a:schemeClr val="tx1"/>
                </a:solidFill>
              </a:rPr>
              <a:t>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ทิศตะวันตกเฉียงใต้ควรปลูกต้นพิกุล </a:t>
            </a:r>
            <a:r>
              <a:rPr lang="th-TH" sz="2000" dirty="0" err="1">
                <a:solidFill>
                  <a:schemeClr val="tx1"/>
                </a:solidFill>
              </a:rPr>
              <a:t>ราชพฤษ์</a:t>
            </a:r>
            <a:r>
              <a:rPr lang="th-TH" sz="2000" dirty="0">
                <a:solidFill>
                  <a:schemeClr val="tx1"/>
                </a:solidFill>
              </a:rPr>
              <a:t> ขนุน สะเดา ป้องกันเรื่องไม่ดี คุ้มครอง</a:t>
            </a:r>
            <a:r>
              <a:rPr lang="th-TH" sz="2000" dirty="0" smtClean="0">
                <a:solidFill>
                  <a:schemeClr val="tx1"/>
                </a:solidFill>
              </a:rPr>
              <a:t>อันตราย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ทิศตะวันตกควรปลูกต้นมะขาม มะยม กันเรื่องเดือดเนื้อร้อนใจหรือเรื่องวุ่นวาย</a:t>
            </a:r>
            <a:r>
              <a:rPr lang="th-TH" sz="2000" dirty="0" smtClean="0">
                <a:solidFill>
                  <a:schemeClr val="tx1"/>
                </a:solidFill>
              </a:rPr>
              <a:t>ใจ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ทิศตะวันตกเฉียงเหนือควรปลูกต้นมะกรูด ป้องกันผีสางนางไม้ที่ไม่ดีเข้ามาภายใน</a:t>
            </a:r>
            <a:r>
              <a:rPr lang="th-TH" sz="2000" dirty="0" smtClean="0">
                <a:solidFill>
                  <a:schemeClr val="tx1"/>
                </a:solidFill>
              </a:rPr>
              <a:t>บ้าน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ทิศเหนือควรปลูกต้น</a:t>
            </a:r>
            <a:r>
              <a:rPr lang="th-TH" sz="2000" dirty="0" err="1">
                <a:solidFill>
                  <a:schemeClr val="tx1"/>
                </a:solidFill>
              </a:rPr>
              <a:t>พุดท</a:t>
            </a:r>
            <a:r>
              <a:rPr lang="th-TH" sz="2000" dirty="0">
                <a:solidFill>
                  <a:schemeClr val="tx1"/>
                </a:solidFill>
              </a:rPr>
              <a:t>ราหรือต้นหัวว่านกันอาคม เวทย์มนต์ที่คนอื่นไม่มุ่งดีกับเราหรือคนใน</a:t>
            </a:r>
            <a:r>
              <a:rPr lang="th-TH" sz="2000" dirty="0" smtClean="0">
                <a:solidFill>
                  <a:schemeClr val="tx1"/>
                </a:solidFill>
              </a:rPr>
              <a:t>ครอบครัว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ทิศตะวันออกเฉียงเหนือควรปลุกต้นทุเรียนและขุดบ่อคงไว้กันศตรู และภัยอันตรายต่างๆ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ตาเขม่น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เขม่นตาซ้าย ท่านมักทายว่า มักจะมีเรื่องร้ายเกิดขึ้นกับตัวเราหรือคนในครอบครัว </a:t>
            </a:r>
            <a:r>
              <a:rPr lang="th-TH" sz="2000" dirty="0" err="1">
                <a:solidFill>
                  <a:schemeClr val="tx1"/>
                </a:solidFill>
              </a:rPr>
              <a:t>ญาต</a:t>
            </a:r>
            <a:r>
              <a:rPr lang="th-TH" sz="2000" dirty="0">
                <a:solidFill>
                  <a:schemeClr val="tx1"/>
                </a:solidFill>
              </a:rPr>
              <a:t>มิตรหรือคนรู้จัก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เขม่นตาขวา ท่านมักทายว่า มักจะมีเรื่องดีเกิดขึ้นกับตัวเราหรือคนในครอบครัว </a:t>
            </a:r>
            <a:r>
              <a:rPr lang="th-TH" sz="2000" dirty="0" err="1">
                <a:solidFill>
                  <a:schemeClr val="tx1"/>
                </a:solidFill>
              </a:rPr>
              <a:t>ญาต</a:t>
            </a:r>
            <a:r>
              <a:rPr lang="th-TH" sz="2000" dirty="0">
                <a:solidFill>
                  <a:schemeClr val="tx1"/>
                </a:solidFill>
              </a:rPr>
              <a:t>มิตรหรือคนรู้จัก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วันตัดผมใหม่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ตัดผมวันอาทิตย์ มีความเชื่อว่าผู้ตัดจะมีอายุยืน สุขภาพแข็งแรง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ตัดผมวันจันทร์ มีความเชื่อว่าผู้ตัดจะมีแต่โชคลาภ การค้าขายร่ำรวย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ตัดผมวันอังคาร มีความเชื่อว่าผู้ตัดมักจะมีศัตรูมาคิดปองร้าย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ตัดผมวันพุธ ถือว่าไม่เป็นวันมงคล มักจะเกิดปากเสียงหรือมีเรื่องทะเลาะวิวาทกับผู้อื่นหรือคนในครอบครัวได้ง่าย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ตัดผมวันพฤหัสบดี เป็นมงคลดียิ่งนัก เทวดาปกปักรักษาไม่มีภัยอันตรายเข้ามาก้ำกลาย เป็นสิริสวัสดิ์กับผู้ตัดนักแล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ตัดผมวันศุกร์ เป็นมงคลมักจะมีโชคลาภ ร่ำรวยเงินทอง การทำมาค้าขายขึ้น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ตัดผมวันเสาร์ เป็นมงคลดียิ่งนัก คิดการทำสิ่งใดมักได้ต้องตามสมประสงค์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ตัวเงินตัวทองเข้าบ้าน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ตัวเงินตัวทองเป็นสัตว์เลื้อยคลานที่มักอาศัยอยู่ในป่าหรือแหล่งน้ำขัง พบมากในภาคกลางบริเวณป่ารก ลำตัวมีลักษณะคล้ายกับ</a:t>
            </a:r>
            <a:r>
              <a:rPr lang="th-TH" sz="2000" dirty="0" err="1">
                <a:solidFill>
                  <a:schemeClr val="tx1"/>
                </a:solidFill>
              </a:rPr>
              <a:t>จรเข้</a:t>
            </a:r>
            <a:r>
              <a:rPr lang="th-TH" sz="2000" dirty="0">
                <a:solidFill>
                  <a:schemeClr val="tx1"/>
                </a:solidFill>
              </a:rPr>
              <a:t>แต่จะมีผิวหนัง และลักษณะหัวต่างจาก</a:t>
            </a:r>
            <a:r>
              <a:rPr lang="th-TH" sz="2000" dirty="0" err="1">
                <a:solidFill>
                  <a:schemeClr val="tx1"/>
                </a:solidFill>
              </a:rPr>
              <a:t>จรเข้</a:t>
            </a:r>
            <a:r>
              <a:rPr lang="th-TH" sz="2000" dirty="0">
                <a:solidFill>
                  <a:schemeClr val="tx1"/>
                </a:solidFill>
              </a:rPr>
              <a:t> คือ มีลักษณะหัว และปากแหลม มีลิ้นเป็นแฉก ผิวหนังเป็นลายไม่มีเกล็ด ชอบกินอาหารพวกซากสัตว์ที่น่าเปื่อย</a:t>
            </a:r>
            <a:r>
              <a:rPr lang="th-TH" sz="2000" dirty="0" smtClean="0">
                <a:solidFill>
                  <a:schemeClr val="tx1"/>
                </a:solidFill>
              </a:rPr>
              <a:t>ต่างๆ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คนโดยทั่วไปมักถือว่าเป็นสัตว์ที่</a:t>
            </a:r>
            <a:r>
              <a:rPr lang="th-TH" sz="2000" dirty="0" err="1">
                <a:solidFill>
                  <a:schemeClr val="tx1"/>
                </a:solidFill>
              </a:rPr>
              <a:t>น่ารััง</a:t>
            </a:r>
            <a:r>
              <a:rPr lang="th-TH" sz="2000" dirty="0">
                <a:solidFill>
                  <a:schemeClr val="tx1"/>
                </a:solidFill>
              </a:rPr>
              <a:t>เกียจจึงตั้งชื่อให้เป็นตัวเงินตัวทองเพื่อแก้เคล็ด และให้นึกถึงแต่สิ่งดีจะได้เกิดความ</a:t>
            </a:r>
            <a:r>
              <a:rPr lang="th-TH" sz="2000" dirty="0" err="1">
                <a:solidFill>
                  <a:schemeClr val="tx1"/>
                </a:solidFill>
              </a:rPr>
              <a:t>สะบาย</a:t>
            </a:r>
            <a:r>
              <a:rPr lang="th-TH" sz="2000" dirty="0">
                <a:solidFill>
                  <a:schemeClr val="tx1"/>
                </a:solidFill>
              </a:rPr>
              <a:t>ใจ เช่น หากตัวเงินตัวทองเข้าบ้านใครให้ถือว่าเป็นสิ่งดี อาจเกิดลาภเกิดโชคให้แก่เจ้าของบ้าน ซึ่งไม่บ่อยนักที่เจ้าตัวเงินทองทองจะมาเดินเพ่นพ่านในบ้านคน เพราะเป็นสัตว์ที่อาศัยอยู่ในป่าเท่านั้น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>
            <a:normAutofit/>
          </a:bodyPr>
          <a:lstStyle/>
          <a:p>
            <a:r>
              <a:rPr lang="th-TH" dirty="0"/>
              <a:t>พุธห้ามตัด</a:t>
            </a:r>
            <a:r>
              <a:rPr lang="en-US" dirty="0"/>
              <a:t>,</a:t>
            </a:r>
            <a:r>
              <a:rPr lang="th-TH" dirty="0"/>
              <a:t>พฤหัสห้ามถอน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/>
          </a:bodyPr>
          <a:lstStyle/>
          <a:p>
            <a:pPr algn="l"/>
            <a:r>
              <a:rPr lang="th-TH" sz="2000" dirty="0">
                <a:solidFill>
                  <a:schemeClr val="tx1"/>
                </a:solidFill>
              </a:rPr>
              <a:t>วันพุธห้ามตัดผม และตัดไม้ เพราะวันพุธเป็นวันแห่งการเจริญเติบโตและวิวัฒนาการ ถือว่าถ้าตัดผมวันพุธจะทำให้ปัญญาทราม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ส่วนวันพฤหัสนั้นเป็นวันครูเป็นวันที่นิยมเรียนวิชา ทำให้มีความเจริญก้าวหน้า รุ่งเรือง ดังนั้นไม่ควรถอน หรือโค่นทำลายสิ่งใดๆก็ตาม และในวันพฤหัสนี้ทางโบราณยังห้ามเรื่องการแต่งงานอีกด้วย เพราะวันนี้คือวันครู ดังนั้นไม่ควรกระทำการดังกล่าวในวันนี้เพราะถือว่าเป็นการไม่เคารพนับถือครูบาอาจารย์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664372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1703</Words>
  <Application>Microsoft Office PowerPoint</Application>
  <PresentationFormat>นำเสนอทางหน้าจอ (4:3)</PresentationFormat>
  <Paragraphs>60</Paragraphs>
  <Slides>28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28</vt:i4>
      </vt:variant>
    </vt:vector>
  </HeadingPairs>
  <TitlesOfParts>
    <vt:vector size="29" baseType="lpstr">
      <vt:lpstr>ชุดรูปแบบของ Office</vt:lpstr>
      <vt:lpstr>วันตัดเล็บ </vt:lpstr>
      <vt:lpstr>วันสระผม</vt:lpstr>
      <vt:lpstr>ทิศผีหลวง</vt:lpstr>
      <vt:lpstr>สีประจำวัน</vt:lpstr>
      <vt:lpstr>ต้นไม้ที่ควรปลูกตามทิศต่างๆ</vt:lpstr>
      <vt:lpstr>ตาเขม่น</vt:lpstr>
      <vt:lpstr>วันตัดผมใหม่</vt:lpstr>
      <vt:lpstr>ตัวเงินตัวทองเข้าบ้าน</vt:lpstr>
      <vt:lpstr>พุธห้ามตัด,พฤหัสห้ามถอน</vt:lpstr>
      <vt:lpstr>อัญมณีวันเกิด</vt:lpstr>
      <vt:lpstr>อัญมณี ปีเกิด</vt:lpstr>
      <vt:lpstr>หวีหักโชคไม่ดี</vt:lpstr>
      <vt:lpstr>คนหัวล้านมักเจ้าชู้ เจ้าเล่ห์</vt:lpstr>
      <vt:lpstr>ใส่เสื้อผ้าใหม่ในวันไหนดี</vt:lpstr>
      <vt:lpstr>จิ้งจกทัก</vt:lpstr>
      <vt:lpstr>กลางคืนได้ยินเสียงร้องเรียกห้ามขานรับ</vt:lpstr>
      <vt:lpstr>ผมหยิก หน้าก้อ คอต่อ คิ้วสั้น คบไม่ได้</vt:lpstr>
      <vt:lpstr>ขอพรสิ่งศักดิ์จะหันไปทางใหนในวันนั้นๆ</vt:lpstr>
      <vt:lpstr>นกแสกเกาะหลังคาบ้าน เกิดลางร้าย</vt:lpstr>
      <vt:lpstr>วันต้องห้าม</vt:lpstr>
      <vt:lpstr>ห้ามตัดผมวันพุธ</vt:lpstr>
      <vt:lpstr>ห้ามแต่งงานวันพุธ</vt:lpstr>
      <vt:lpstr>ห้ามขึ้นบ้านใหม่วันเสาร์</vt:lpstr>
      <vt:lpstr>ห้ามเผาศพวันศุกร์</vt:lpstr>
      <vt:lpstr>ทำนายดวงจากต้นว่าน</vt:lpstr>
      <vt:lpstr>สัตว์ป่าเข้าบ้าน</vt:lpstr>
      <vt:lpstr>สิ่งที่ห้ามในการปลูกเรือน</vt:lpstr>
      <vt:lpstr>สิริ 8 ประการ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วันตัดเล็บ</dc:title>
  <dc:creator>Admin</dc:creator>
  <cp:lastModifiedBy>Admin</cp:lastModifiedBy>
  <cp:revision>6</cp:revision>
  <dcterms:created xsi:type="dcterms:W3CDTF">2016-07-23T05:07:19Z</dcterms:created>
  <dcterms:modified xsi:type="dcterms:W3CDTF">2016-08-23T07:25:11Z</dcterms:modified>
</cp:coreProperties>
</file>