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2C29F-40D0-0000-B0CB-1EB5DDDC741B}" v="1415" dt="2021-04-27T11:26:12.720"/>
    <p1510:client id="{03D213E2-679A-D0E0-B816-DB81211E5F5E}" v="60" dt="2021-04-26T23:21:08.580"/>
    <p1510:client id="{2B652818-25DB-471C-8792-44B481436362}" v="563" dt="2021-04-25T23:05:16.677"/>
    <p1510:client id="{52352127-0085-1350-F2FC-3CE9982A2271}" v="131" dt="2021-04-26T00:05:48.561"/>
    <p1510:client id="{6B57C29F-B042-0000-B0CB-1C2BBCCA0BC1}" v="32" dt="2021-04-27T12:29:03.042"/>
    <p1510:client id="{8DD8C19F-B01C-0000-B0CB-142CA7BEE317}" v="129" dt="2021-04-25T23:42:08.120"/>
    <p1510:client id="{A9D10385-E627-97DC-0FD6-DFA983B0C4AB}" v="33" dt="2021-04-25T23:23:59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85dd622f821c.websh.mylabserver.com/" TargetMode="External"/><Relationship Id="rId2" Type="http://schemas.openxmlformats.org/officeDocument/2006/relationships/hyperlink" Target="http://guac.linuxacademy.com/a/ed3b1c302bf50816e9c9/b/06b932265a06bc09a1fc/#/client/MjQ2MTYxNzgwAGMAbXlzcWw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BKDF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Passsafe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Thaddeus Koenig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BD39-0C2D-4A1E-B449-FDEEE47A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 (</a:t>
            </a:r>
            <a:r>
              <a:rPr lang="en-US" dirty="0" err="1"/>
              <a:t>Poke_generate</a:t>
            </a:r>
            <a:r>
              <a:rPr lang="en-US" dirty="0"/>
              <a:t>)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E001263-81E5-43AB-B29D-89FD246FF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226" y="2304016"/>
            <a:ext cx="4307411" cy="4072750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C2C83E-A06B-4F41-AE04-65FF3A2C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60" y="5110918"/>
            <a:ext cx="3922734" cy="123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68829-24FF-46CE-A7CF-AED9F1B86DB2}"/>
              </a:ext>
            </a:extLst>
          </p:cNvPr>
          <p:cNvSpPr txBox="1"/>
          <p:nvPr/>
        </p:nvSpPr>
        <p:spPr>
          <a:xfrm>
            <a:off x="1937084" y="2478505"/>
            <a:ext cx="3886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passphrase is created via a random </a:t>
            </a:r>
            <a:r>
              <a:rPr lang="en-US" dirty="0" err="1"/>
              <a:t>pokemon's</a:t>
            </a:r>
            <a:r>
              <a:rPr lang="en-US" dirty="0"/>
              <a:t> name, type, and random word from their description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passphrase is then populated in the password column and stored</a:t>
            </a:r>
          </a:p>
        </p:txBody>
      </p:sp>
    </p:spTree>
    <p:extLst>
      <p:ext uri="{BB962C8B-B14F-4D97-AF65-F5344CB8AC3E}">
        <p14:creationId xmlns:p14="http://schemas.microsoft.com/office/powerpoint/2010/main" val="206414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97D5-FD24-4A84-831A-D782529F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SQL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24B5-507A-4A08-9082-D733B3A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- Create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USer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: </a:t>
            </a:r>
            <a:endParaRPr lang="en-US" sz="10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 f" SELECT count(username) FROM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WHERE username=\'{{username}}\' "</a:t>
            </a:r>
            <a:endParaRPr lang="en-US" sz="10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f'INSERT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INTO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(username, hash, salt1, salt2) VALUES(\'{username}\', \'{hash}\', \'{salt1}\', \'{salt2}\')'</a:t>
            </a: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- Login</a:t>
            </a:r>
            <a:endParaRPr lang="en-US" sz="12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 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f'''SELECT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hash, salt2 FROM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WHERE username = \'{username}\''''</a:t>
            </a: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- View Pass</a:t>
            </a:r>
            <a:endParaRPr lang="en-US" sz="12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 f" SELECT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label,username,password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from passwords WHERE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auth_username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=\'{username}\'"</a:t>
            </a: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- View Cards</a:t>
            </a:r>
            <a:endParaRPr lang="en-US" sz="12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 f"""  SELECT payment_cards.label,payment_cards.card_number,payment_cards.card_type,payment_cards.zip_code,payment_cards.sec_code,payment_cards.card_name,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debit_cards.pin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FROM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payment_cards</a:t>
            </a:r>
            <a:endParaRPr lang="en-US" sz="10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Full Outer Join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debit_cards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on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payment_cards.label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=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debit_cards.debit_label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payment_cards.auth_username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= \'{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user_auth_global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}\'"""</a:t>
            </a: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- Add Pass</a:t>
            </a:r>
            <a:endParaRPr lang="en-US" sz="12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f"INSERT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INTO passwords(label, username, password,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auth_username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) VALUES(\'{label}\', \'{username}\', \'{password}\', \'{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user_auth_global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}\')"</a:t>
            </a: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- Mod Pass</a:t>
            </a:r>
            <a:endParaRPr lang="en-US" sz="12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 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f"UPDATE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passwords SET username=\'{username}\', password=\'{password}\' WHERE label=\'{label}\' AND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auth_username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=\'{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user_auth_global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}\'"</a:t>
            </a:r>
            <a:endParaRPr lang="en-US" sz="1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- Del Pass</a:t>
            </a:r>
            <a:endParaRPr lang="en-US" sz="12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    -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f"DELETE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 from passwords WHERE label=\'{label}\' AND 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auth_username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=\'{</a:t>
            </a:r>
            <a:r>
              <a:rPr lang="en-US" sz="1000" err="1">
                <a:solidFill>
                  <a:schemeClr val="bg1"/>
                </a:solidFill>
                <a:ea typeface="+mn-lt"/>
                <a:cs typeface="+mn-lt"/>
              </a:rPr>
              <a:t>user_auth_global</a:t>
            </a:r>
            <a:r>
              <a:rPr lang="en-US" sz="1000">
                <a:solidFill>
                  <a:schemeClr val="bg1"/>
                </a:solidFill>
                <a:ea typeface="+mn-lt"/>
                <a:cs typeface="+mn-lt"/>
              </a:rPr>
              <a:t>}\'"</a:t>
            </a:r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9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30A26-F92F-4EBB-A03A-CD65C708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363B-31A2-4A6B-9699-7A453883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Python Integration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Global Variables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' Or "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F-Strings</a:t>
            </a:r>
          </a:p>
          <a:p>
            <a:r>
              <a:rPr lang="en-US" dirty="0" err="1">
                <a:solidFill>
                  <a:srgbClr val="404040"/>
                </a:solidFill>
              </a:rPr>
              <a:t>TKinter</a:t>
            </a:r>
            <a:r>
              <a:rPr lang="en-US" dirty="0">
                <a:solidFill>
                  <a:srgbClr val="404040"/>
                </a:solidFill>
              </a:rPr>
              <a:t> Learning Curve</a:t>
            </a:r>
          </a:p>
          <a:p>
            <a:r>
              <a:rPr lang="en-US" dirty="0">
                <a:solidFill>
                  <a:srgbClr val="404040"/>
                </a:solidFill>
              </a:rPr>
              <a:t>SQLite</a:t>
            </a:r>
          </a:p>
          <a:p>
            <a:r>
              <a:rPr lang="en-US" dirty="0">
                <a:solidFill>
                  <a:srgbClr val="404040"/>
                </a:solidFill>
              </a:rPr>
              <a:t>Beta Testing</a:t>
            </a:r>
          </a:p>
          <a:p>
            <a:r>
              <a:rPr lang="en-US" dirty="0">
                <a:solidFill>
                  <a:srgbClr val="404040"/>
                </a:solidFill>
              </a:rPr>
              <a:t>Time/Working Alone</a:t>
            </a:r>
          </a:p>
          <a:p>
            <a:r>
              <a:rPr lang="en-US" dirty="0">
                <a:solidFill>
                  <a:srgbClr val="404040"/>
                </a:solidFill>
              </a:rPr>
              <a:t>Migrating to the Cloud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2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DFF3-3EBD-41DC-B041-5DB9800B0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A0195-91E3-4418-8B3D-1CD46835E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Application Server</a:t>
            </a:r>
          </a:p>
          <a:p>
            <a:pPr algn="r"/>
            <a:r>
              <a:rPr lang="en-US" dirty="0">
                <a:solidFill>
                  <a:srgbClr val="FFFFFF"/>
                </a:solidFill>
                <a:hlinkClick r:id="rId3"/>
              </a:rPr>
              <a:t>Database Server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DCA1-E6D4-4055-813C-C85C31E2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25AE-58CA-4929-82A4-10AA6DDB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5727"/>
            <a:ext cx="7729728" cy="149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Password breaches are increasingly prevalent and password reuse creates an increased need for complex passwords and segregation of passwords. </a:t>
            </a:r>
          </a:p>
          <a:p>
            <a:r>
              <a:rPr lang="en-US" dirty="0"/>
              <a:t>An increased lack of confidence in corporations makes people weary to store their passwords in unknown datacenters. </a:t>
            </a:r>
          </a:p>
        </p:txBody>
      </p:sp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220B4DB-8356-42CF-8991-08F6CD92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07" y="3876482"/>
            <a:ext cx="5744735" cy="25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B8765-4B3A-47AB-A826-2183BD4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ER Diagram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33BC9C-7F58-4874-974C-27C292330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135" y="159916"/>
            <a:ext cx="5113643" cy="63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4889-A324-41F3-ACB3-D8E2AEEC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514"/>
            <a:ext cx="7729728" cy="1188720"/>
          </a:xfrm>
        </p:spPr>
        <p:txBody>
          <a:bodyPr/>
          <a:lstStyle/>
          <a:p>
            <a:r>
              <a:rPr lang="en-US"/>
              <a:t>Relational Model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06B8FD3-902C-48D5-B2DA-56A7DA7BD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59" y="1646401"/>
            <a:ext cx="10911088" cy="5033077"/>
          </a:xfrm>
        </p:spPr>
      </p:pic>
    </p:spTree>
    <p:extLst>
      <p:ext uri="{BB962C8B-B14F-4D97-AF65-F5344CB8AC3E}">
        <p14:creationId xmlns:p14="http://schemas.microsoft.com/office/powerpoint/2010/main" val="32361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D667-06EA-4775-83F2-12BB775D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works (Create user)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4E10-12D3-486C-BEE9-4B80551F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71" y="2638044"/>
            <a:ext cx="3726372" cy="32632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Upon Creation Username is check against </a:t>
            </a:r>
            <a:r>
              <a:rPr lang="en-US" dirty="0" err="1"/>
              <a:t>auth_user</a:t>
            </a:r>
            <a:r>
              <a:rPr lang="en-US" dirty="0"/>
              <a:t> table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SELECT count(username) FROM </a:t>
            </a:r>
            <a:r>
              <a:rPr lang="en-US" dirty="0" err="1">
                <a:ea typeface="+mn-lt"/>
                <a:cs typeface="+mn-lt"/>
              </a:rPr>
              <a:t>auth_user</a:t>
            </a:r>
            <a:r>
              <a:rPr lang="en-US" dirty="0">
                <a:ea typeface="+mn-lt"/>
                <a:cs typeface="+mn-lt"/>
              </a:rPr>
              <a:t> WHERE username=\'{{username}}\'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user is then given a pbkdf2 key that is based on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A string of their choosing (password)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A random  16byte salt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User hash and salt are then stored in the table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5D2EE93-ED77-4B69-99DA-96385A86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27123"/>
            <a:ext cx="6227064" cy="3611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D2687-7CB2-4AA3-ABA2-D32AD8EE7380}"/>
              </a:ext>
            </a:extLst>
          </p:cNvPr>
          <p:cNvSpPr txBox="1"/>
          <p:nvPr/>
        </p:nvSpPr>
        <p:spPr>
          <a:xfrm>
            <a:off x="5585791" y="6049617"/>
            <a:ext cx="4708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If you would like to learn more about PBKDF2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A554-FC9C-4FF4-98E0-B6AB6FAE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How it works (Login)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7DF22C-784B-4212-8FFA-FDC85F0C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1783073"/>
            <a:ext cx="4782312" cy="32997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EF88-0AC6-43D3-A695-25744F4D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User's record is pulled from </a:t>
            </a:r>
            <a:r>
              <a:rPr lang="en-US" dirty="0" err="1"/>
              <a:t>auth_user</a:t>
            </a:r>
            <a:r>
              <a:rPr lang="en-US" dirty="0"/>
              <a:t> table</a:t>
            </a:r>
          </a:p>
          <a:p>
            <a:pPr lvl="1"/>
            <a:r>
              <a:rPr lang="en-US" dirty="0">
                <a:ea typeface="+mn-lt"/>
                <a:cs typeface="+mn-lt"/>
              </a:rPr>
              <a:t>SELECT hash, salt2 FROM </a:t>
            </a:r>
            <a:r>
              <a:rPr lang="en-US" dirty="0" err="1">
                <a:ea typeface="+mn-lt"/>
                <a:cs typeface="+mn-lt"/>
              </a:rPr>
              <a:t>auth_user</a:t>
            </a:r>
            <a:r>
              <a:rPr lang="en-US" dirty="0">
                <a:ea typeface="+mn-lt"/>
                <a:cs typeface="+mn-lt"/>
              </a:rPr>
              <a:t> WHERE username = \'{username}\'</a:t>
            </a:r>
          </a:p>
          <a:p>
            <a:r>
              <a:rPr lang="en-US" dirty="0"/>
              <a:t>User's provided password is then resent through the hashing algorithm and compared against the one in the table</a:t>
            </a:r>
          </a:p>
          <a:p>
            <a:r>
              <a:rPr lang="en-US" dirty="0"/>
              <a:t>If keys match then the user is provided access to the app and username is stored as a global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3C9F-8192-40ED-9F2D-131F00F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(view Passwords)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3326-BB0F-462A-94C7-4DC52DA1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Users credentials are queried via a SELECT query on the global variable</a:t>
            </a:r>
          </a:p>
          <a:p>
            <a:pPr lvl="1"/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label,username,password</a:t>
            </a:r>
            <a:r>
              <a:rPr lang="en-US" dirty="0">
                <a:ea typeface="+mn-lt"/>
                <a:cs typeface="+mn-lt"/>
              </a:rPr>
              <a:t> from passwords WHERE </a:t>
            </a:r>
            <a:r>
              <a:rPr lang="en-US" dirty="0" err="1">
                <a:ea typeface="+mn-lt"/>
                <a:cs typeface="+mn-lt"/>
              </a:rPr>
              <a:t>auth_username</a:t>
            </a:r>
            <a:r>
              <a:rPr lang="en-US" dirty="0">
                <a:ea typeface="+mn-lt"/>
                <a:cs typeface="+mn-lt"/>
              </a:rPr>
              <a:t>=\'{username}\'</a:t>
            </a:r>
            <a:endParaRPr lang="en-US" dirty="0"/>
          </a:p>
          <a:p>
            <a:r>
              <a:rPr lang="en-US" dirty="0"/>
              <a:t>Credentials are presented in the </a:t>
            </a:r>
            <a:r>
              <a:rPr lang="en-US" dirty="0" err="1"/>
              <a:t>tk.Tree</a:t>
            </a:r>
            <a:r>
              <a:rPr lang="en-US" dirty="0"/>
              <a:t> structure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8D45F6-D840-4CBD-9AD5-789FFC6A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70" y="4226222"/>
            <a:ext cx="8772939" cy="19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2AF-0EB1-43B8-9B64-9FCA98FA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(View 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5156-4E99-4D20-BD51-7A800CA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Since debit cards are a subtype of payment cards the two tables must be queried via join.</a:t>
            </a:r>
          </a:p>
          <a:p>
            <a:r>
              <a:rPr lang="en-US" dirty="0"/>
              <a:t>Card name is split into </a:t>
            </a:r>
            <a:r>
              <a:rPr lang="en-US" dirty="0" err="1"/>
              <a:t>Fname</a:t>
            </a:r>
            <a:r>
              <a:rPr lang="en-US" dirty="0"/>
              <a:t>/Last name due to a </a:t>
            </a:r>
            <a:r>
              <a:rPr lang="en-US" dirty="0" err="1"/>
              <a:t>tk.Tree</a:t>
            </a:r>
            <a:r>
              <a:rPr lang="en-US" dirty="0"/>
              <a:t> limitation 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8F449F1-8B41-4A2F-A5F5-D97D6B51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0" y="5202040"/>
            <a:ext cx="10897626" cy="4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F051-471D-4AF6-8A72-0E5F7D1F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(Modify/ 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F6A4-4866-4628-AFE9-AB68107C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Delete and modification queries are done via the global variable using DELETE and UPDATE queries respectively</a:t>
            </a:r>
          </a:p>
          <a:p>
            <a:pPr lvl="1"/>
            <a:r>
              <a:rPr lang="en-US" dirty="0">
                <a:ea typeface="+mn-lt"/>
                <a:cs typeface="+mn-lt"/>
              </a:rPr>
              <a:t>DELETE from passwords WHERE label=\'{label}\' AND </a:t>
            </a:r>
            <a:r>
              <a:rPr lang="en-US" dirty="0" err="1">
                <a:ea typeface="+mn-lt"/>
                <a:cs typeface="+mn-lt"/>
              </a:rPr>
              <a:t>auth_username</a:t>
            </a:r>
            <a:r>
              <a:rPr lang="en-US" dirty="0">
                <a:ea typeface="+mn-lt"/>
                <a:cs typeface="+mn-lt"/>
              </a:rPr>
              <a:t>=\'{</a:t>
            </a:r>
            <a:r>
              <a:rPr lang="en-US" dirty="0" err="1">
                <a:ea typeface="+mn-lt"/>
                <a:cs typeface="+mn-lt"/>
              </a:rPr>
              <a:t>user_auth_global</a:t>
            </a:r>
            <a:r>
              <a:rPr lang="en-US" dirty="0">
                <a:ea typeface="+mn-lt"/>
                <a:cs typeface="+mn-lt"/>
              </a:rPr>
              <a:t>}\'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UPDATE passwords SET username=\'{username}\', password=\'{password}\' WHERE label=\'{label}\' AND </a:t>
            </a:r>
            <a:r>
              <a:rPr lang="en-US" dirty="0" err="1">
                <a:ea typeface="+mn-lt"/>
                <a:cs typeface="+mn-lt"/>
              </a:rPr>
              <a:t>auth_username</a:t>
            </a:r>
            <a:r>
              <a:rPr lang="en-US" dirty="0">
                <a:ea typeface="+mn-lt"/>
                <a:cs typeface="+mn-lt"/>
              </a:rPr>
              <a:t>=\'{</a:t>
            </a:r>
            <a:r>
              <a:rPr lang="en-US" dirty="0" err="1">
                <a:ea typeface="+mn-lt"/>
                <a:cs typeface="+mn-lt"/>
              </a:rPr>
              <a:t>user_auth_global</a:t>
            </a:r>
            <a:r>
              <a:rPr lang="en-US" dirty="0">
                <a:ea typeface="+mn-lt"/>
                <a:cs typeface="+mn-lt"/>
              </a:rPr>
              <a:t>}\'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26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Passsafe</vt:lpstr>
      <vt:lpstr>Why is this important</vt:lpstr>
      <vt:lpstr>ER Diagram</vt:lpstr>
      <vt:lpstr>Relational Model</vt:lpstr>
      <vt:lpstr>How it works (Create user)</vt:lpstr>
      <vt:lpstr>How it works (Login)</vt:lpstr>
      <vt:lpstr>How it works (view Passwords)</vt:lpstr>
      <vt:lpstr>How it works (View Cards)</vt:lpstr>
      <vt:lpstr>How it works (Modify/ Delete)</vt:lpstr>
      <vt:lpstr>How it work (Poke_generate)</vt:lpstr>
      <vt:lpstr>SQL Logic</vt:lpstr>
      <vt:lpstr>Issues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184</cp:revision>
  <dcterms:created xsi:type="dcterms:W3CDTF">2021-04-25T22:54:01Z</dcterms:created>
  <dcterms:modified xsi:type="dcterms:W3CDTF">2021-04-27T12:40:09Z</dcterms:modified>
</cp:coreProperties>
</file>