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1pPr>
    <a:lvl2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2pPr>
    <a:lvl3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3pPr>
    <a:lvl4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4pPr>
    <a:lvl5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5pPr>
    <a:lvl6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6pPr>
    <a:lvl7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7pPr>
    <a:lvl8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8pPr>
    <a:lvl9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53585F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DFE2E6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DCE6E0"/>
          </a:solidFill>
        </a:fill>
      </a:tcStyle>
    </a:wholeTbl>
    <a:band2H>
      <a:tcTxStyle b="def" i="def"/>
      <a:tcStyle>
        <a:tcBdr/>
        <a:fill>
          <a:solidFill>
            <a:srgbClr val="EEF3F0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E6DCE4"/>
          </a:solidFill>
        </a:fill>
      </a:tcStyle>
    </a:wholeTbl>
    <a:band2H>
      <a:tcTxStyle b="def" i="def"/>
      <a:tcStyle>
        <a:tcBdr/>
        <a:fill>
          <a:solidFill>
            <a:srgbClr val="F3EEF2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5F3E0C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F3E0C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CFD0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38100" cap="flat">
              <a:solidFill>
                <a:srgbClr val="5F3E0C"/>
              </a:solidFill>
              <a:prstDash val="solid"/>
              <a:round/>
            </a:ln>
          </a:top>
          <a:bottom>
            <a:ln w="127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F3E0C"/>
      </a:tcTxStyle>
      <a:tcStyle>
        <a:tcBdr>
          <a:left>
            <a:ln w="12700" cap="flat">
              <a:solidFill>
                <a:srgbClr val="5F3E0C"/>
              </a:solidFill>
              <a:prstDash val="solid"/>
              <a:round/>
            </a:ln>
          </a:left>
          <a:right>
            <a:ln w="12700" cap="flat">
              <a:solidFill>
                <a:srgbClr val="5F3E0C"/>
              </a:solidFill>
              <a:prstDash val="solid"/>
              <a:round/>
            </a:ln>
          </a:right>
          <a:top>
            <a:ln w="12700" cap="flat">
              <a:solidFill>
                <a:srgbClr val="5F3E0C"/>
              </a:solidFill>
              <a:prstDash val="solid"/>
              <a:round/>
            </a:ln>
          </a:top>
          <a:bottom>
            <a:ln w="38100" cap="flat">
              <a:solidFill>
                <a:srgbClr val="5F3E0C"/>
              </a:solidFill>
              <a:prstDash val="solid"/>
              <a:round/>
            </a:ln>
          </a:bottom>
          <a:insideH>
            <a:ln w="12700" cap="flat">
              <a:solidFill>
                <a:srgbClr val="5F3E0C"/>
              </a:solidFill>
              <a:prstDash val="solid"/>
              <a:round/>
            </a:ln>
          </a:insideH>
          <a:insideV>
            <a:ln w="12700" cap="flat">
              <a:solidFill>
                <a:srgbClr val="5F3E0C"/>
              </a:solidFill>
              <a:prstDash val="solid"/>
              <a:round/>
            </a:ln>
          </a:insideV>
        </a:tcBdr>
        <a:fill>
          <a:solidFill>
            <a:srgbClr val="5358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solidFill>
            <a:srgbClr val="53585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solidFill>
            <a:srgbClr val="53585F">
              <a:alpha val="20000"/>
            </a:srgbClr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50800" cap="flat">
              <a:solidFill>
                <a:srgbClr val="53585F"/>
              </a:solidFill>
              <a:prstDash val="solid"/>
              <a:round/>
            </a:ln>
          </a:top>
          <a:bottom>
            <a:ln w="127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53585F"/>
      </a:tcTxStyle>
      <a:tcStyle>
        <a:tcBdr>
          <a:left>
            <a:ln w="12700" cap="flat">
              <a:solidFill>
                <a:srgbClr val="53585F"/>
              </a:solidFill>
              <a:prstDash val="solid"/>
              <a:round/>
            </a:ln>
          </a:left>
          <a:right>
            <a:ln w="12700" cap="flat">
              <a:solidFill>
                <a:srgbClr val="53585F"/>
              </a:solidFill>
              <a:prstDash val="solid"/>
              <a:round/>
            </a:ln>
          </a:right>
          <a:top>
            <a:ln w="12700" cap="flat">
              <a:solidFill>
                <a:srgbClr val="53585F"/>
              </a:solidFill>
              <a:prstDash val="solid"/>
              <a:round/>
            </a:ln>
          </a:top>
          <a:bottom>
            <a:ln w="25400" cap="flat">
              <a:solidFill>
                <a:srgbClr val="53585F"/>
              </a:solidFill>
              <a:prstDash val="solid"/>
              <a:round/>
            </a:ln>
          </a:bottom>
          <a:insideH>
            <a:ln w="12700" cap="flat">
              <a:solidFill>
                <a:srgbClr val="53585F"/>
              </a:solidFill>
              <a:prstDash val="solid"/>
              <a:round/>
            </a:ln>
          </a:insideH>
          <a:insideV>
            <a:ln w="12700" cap="flat">
              <a:solidFill>
                <a:srgbClr val="53585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500" y="12268950"/>
            <a:ext cx="21971000" cy="66040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726440">
              <a:spcBef>
                <a:spcPts val="0"/>
              </a:spcBef>
              <a:buSzTx/>
              <a:buNone/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57250" indent="-400049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3144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716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288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Body Level One…"/>
          <p:cNvSpPr txBox="1"/>
          <p:nvPr>
            <p:ph type="body" sz="quarter" idx="2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5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</a:lstStyle>
          <a:p>
            <a:pPr/>
            <a:r>
              <a:t>Agenda Topics</a:t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99"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68680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325880" indent="-411480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830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40279" indent="-411479" defTabSz="825500">
              <a:spcBef>
                <a:spcPts val="0"/>
              </a:spcBef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quarter" idx="2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/>
          <a:p>
            <a:pPr lvl="4" marL="0" indent="1493520" defTabSz="1463040">
              <a:lnSpc>
                <a:spcPct val="90000"/>
              </a:lnSpc>
              <a:spcBef>
                <a:spcPts val="0"/>
              </a:spcBef>
              <a:buSzTx/>
              <a:buNone/>
              <a:defRPr spc="-60" sz="5580">
                <a:latin typeface="Produkt Extralight"/>
                <a:ea typeface="Produkt Extralight"/>
                <a:cs typeface="Produkt Extralight"/>
                <a:sym typeface="Produkt Extralight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90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726440">
              <a:spcBef>
                <a:spcPts val="0"/>
              </a:spcBef>
              <a:buSzTx/>
              <a:buNone/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57250" indent="-400049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3144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716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28850" indent="-400050" defTabSz="726440">
              <a:spcBef>
                <a:spcPts val="0"/>
              </a:spcBef>
              <a:defRPr sz="3500" u="sng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Body Level One…"/>
          <p:cNvSpPr txBox="1"/>
          <p:nvPr>
            <p:ph type="body" sz="quarter" idx="22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5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2"/>
            <a:ext cx="20574000" cy="13716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defTabSz="825500">
              <a:spcBef>
                <a:spcPts val="0"/>
              </a:spcBef>
              <a:buSzTx/>
              <a:buNone/>
              <a:defRPr sz="6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1205">
              <a:spcBef>
                <a:spcPts val="0"/>
              </a:spcBef>
              <a:buSzTx/>
              <a:buNone/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744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316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19888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46020" indent="-617220" defTabSz="751205">
              <a:spcBef>
                <a:spcPts val="0"/>
              </a:spcBef>
              <a:defRPr sz="54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7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solidFill>
                  <a:srgbClr val="53586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1pPr>
      <a:lvl2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2pPr>
      <a:lvl3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3pPr>
      <a:lvl4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4pPr>
      <a:lvl5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5pPr>
      <a:lvl6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6pPr>
      <a:lvl7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7pPr>
      <a:lvl8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8pPr>
      <a:lvl9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535860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9pPr>
    </p:titleStyle>
    <p:bodyStyle>
      <a:lvl1pPr marL="480059" marR="0" indent="-48005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37260" marR="0" indent="-48005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94460" marR="0" indent="-48006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51660" marR="0" indent="-48006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308860" marR="0" indent="-48006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66060" marR="0" indent="-48006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23260" marR="0" indent="-48006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80459" marR="0" indent="-48005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37659" marR="0" indent="-48005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200" u="none">
          <a:solidFill>
            <a:srgbClr val="535860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sman Mohammed 08-26-2025"/>
          <p:cNvSpPr txBox="1"/>
          <p:nvPr>
            <p:ph type="body" sz="quarter" idx="1"/>
          </p:nvPr>
        </p:nvSpPr>
        <p:spPr>
          <a:xfrm>
            <a:off x="1206500" y="12268950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Osman Mohammed 08-26-2025</a:t>
            </a:r>
          </a:p>
        </p:txBody>
      </p:sp>
      <p:sp>
        <p:nvSpPr>
          <p:cNvPr id="172" name="Cisco and Nokia nodes automation for health-check and ME checks using Ansible."/>
          <p:cNvSpPr txBox="1"/>
          <p:nvPr/>
        </p:nvSpPr>
        <p:spPr>
          <a:xfrm>
            <a:off x="1206500" y="7353300"/>
            <a:ext cx="21971000" cy="200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775969">
              <a:spcBef>
                <a:spcPts val="0"/>
              </a:spcBef>
              <a:defRPr sz="5600">
                <a:solidFill>
                  <a:srgbClr val="53586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Cisco and Nokia nodes automation for health-check and ME checks using Ansible.</a:t>
            </a:r>
          </a:p>
        </p:txBody>
      </p:sp>
      <p:sp>
        <p:nvSpPr>
          <p:cNvPr id="173" name="Automation Project"/>
          <p:cNvSpPr txBox="1"/>
          <p:nvPr>
            <p:ph type="title"/>
          </p:nvPr>
        </p:nvSpPr>
        <p:spPr>
          <a:xfrm>
            <a:off x="1206499" y="2616200"/>
            <a:ext cx="21971006" cy="4648200"/>
          </a:xfrm>
          <a:prstGeom prst="rect">
            <a:avLst/>
          </a:prstGeom>
        </p:spPr>
        <p:txBody>
          <a:bodyPr/>
          <a:lstStyle>
            <a:lvl1pPr>
              <a:defRPr spc="-200" sz="13000" u="sng"/>
            </a:lvl1pPr>
          </a:lstStyle>
          <a:p>
            <a:pPr/>
            <a:r>
              <a:t>Automation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nsible Playbooks Name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/>
            </a:lvl1pPr>
          </a:lstStyle>
          <a:p>
            <a:pPr/>
            <a:r>
              <a:t>Ansible Playbooks Name.</a:t>
            </a:r>
          </a:p>
        </p:txBody>
      </p:sp>
      <p:sp>
        <p:nvSpPr>
          <p:cNvPr id="176" name="Nodes Health Checks Playbook.…"/>
          <p:cNvSpPr txBox="1"/>
          <p:nvPr>
            <p:ph type="body" idx="1"/>
          </p:nvPr>
        </p:nvSpPr>
        <p:spPr>
          <a:xfrm>
            <a:off x="1206500" y="2739901"/>
            <a:ext cx="21971000" cy="976461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Nodes Health Checks Playbook.</a:t>
            </a: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ME Health Checks Playbook.</a:t>
            </a: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SM Health Checks Playbook.</a:t>
            </a: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ME+Health-check (Merged Playbook).</a:t>
            </a: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GUI Tool ( CGI to run playbooks using GUI)</a:t>
            </a:r>
          </a:p>
          <a:p>
            <a:pPr marL="457200" indent="-457200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RedHatLinux AND Other distribution OS patching playbook.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his playbook is a series of tasks aimed at collecting system information and configuring log rotation. It's not a set of log files themselves, but rather the instructions that would be used to manage a system.…"/>
          <p:cNvSpPr txBox="1"/>
          <p:nvPr>
            <p:ph type="body" idx="1"/>
          </p:nvPr>
        </p:nvSpPr>
        <p:spPr>
          <a:xfrm>
            <a:off x="545542" y="2651525"/>
            <a:ext cx="14705969" cy="9852991"/>
          </a:xfrm>
          <a:prstGeom prst="rect">
            <a:avLst/>
          </a:prstGeom>
        </p:spPr>
        <p:txBody>
          <a:bodyPr/>
          <a:lstStyle/>
          <a:p>
            <a:pPr marL="203198" indent="-203198" defTabSz="2438337"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This playbook is a series of tasks aimed at collecting system information and configuring log rotation. It's not a set of log files themselves, but rather the instructions that would be used to manage a system.</a:t>
            </a:r>
            <a:br/>
          </a:p>
          <a:p>
            <a:pPr marL="0" indent="0" defTabSz="825500">
              <a:spcBef>
                <a:spcPts val="0"/>
              </a:spcBef>
              <a:buSzTx/>
              <a:buNone/>
              <a:defRPr sz="4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Information Gathering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Disk Usage: </a:t>
            </a:r>
            <a:r>
              <a:rPr u="none"/>
              <a:t>Gathers disk usage statistics using the df -h command.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Memory Fact:</a:t>
            </a:r>
            <a:r>
              <a:rPr u="none"/>
              <a:t> Sets a fact for the available memory in megabytes.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Timezone Info:</a:t>
            </a:r>
            <a:r>
              <a:rPr u="none"/>
              <a:t> Retrieves the current timezone.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Running Services:</a:t>
            </a:r>
            <a:r>
              <a:rPr u="none"/>
              <a:t> Lists all active and running system services.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Package Installation:</a:t>
            </a:r>
            <a:r>
              <a:rPr u="none"/>
              <a:t> It ensures the log-rotate package is installed on the host.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Failed Services: </a:t>
            </a:r>
            <a:r>
              <a:rPr u="none"/>
              <a:t>Lists any services that have failed.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Error Logs:</a:t>
            </a:r>
            <a:r>
              <a:rPr u="none"/>
              <a:t> Extracts the last 20 error logs from journalctl.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Kubernetes Pods: </a:t>
            </a:r>
            <a:r>
              <a:rPr u="none"/>
              <a:t>Gathers information about all pods, including those that are not running or are in a state of unreadiness (0/1 readiness).</a:t>
            </a:r>
          </a:p>
          <a:p>
            <a:pPr marL="182879" indent="-182879" defTabSz="2438337">
              <a:spcBef>
                <a:spcPts val="0"/>
              </a:spcBef>
              <a:defRPr sz="3000" u="sng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Kubernetes Events: </a:t>
            </a:r>
            <a:r>
              <a:rPr u="none"/>
              <a:t>Fetches Kubernetes events that are categorized as warnings.</a:t>
            </a:r>
          </a:p>
          <a:p>
            <a:pPr marL="182879" indent="-182879" defTabSz="2438337"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 </a:t>
            </a:r>
            <a:r>
              <a:rPr u="sng"/>
              <a:t>Health-Check Playbook  has a added feature to generate an individual *HTML report for each server* and send it via email.</a:t>
            </a:r>
          </a:p>
        </p:txBody>
      </p:sp>
      <p:sp>
        <p:nvSpPr>
          <p:cNvPr id="179" name="Health-Check Playbook for Cisco &amp; Nokia nodes."/>
          <p:cNvSpPr txBox="1"/>
          <p:nvPr/>
        </p:nvSpPr>
        <p:spPr>
          <a:xfrm>
            <a:off x="554048" y="81168"/>
            <a:ext cx="20356298" cy="1566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80032">
              <a:lnSpc>
                <a:spcPct val="90000"/>
              </a:lnSpc>
              <a:spcBef>
                <a:spcPts val="0"/>
              </a:spcBef>
              <a:defRPr spc="-100" sz="7300">
                <a:solidFill>
                  <a:srgbClr val="535860"/>
                </a:solidFill>
              </a:defRPr>
            </a:lvl1pPr>
          </a:lstStyle>
          <a:p>
            <a:pPr/>
            <a:r>
              <a:t>Health-Check Playbook for Cisco &amp; Nokia nodes.</a:t>
            </a:r>
          </a:p>
        </p:txBody>
      </p:sp>
      <p:sp>
        <p:nvSpPr>
          <p:cNvPr id="180" name="This Playbook I have written from scratch as per our health check monitoring requirement.…"/>
          <p:cNvSpPr txBox="1"/>
          <p:nvPr/>
        </p:nvSpPr>
        <p:spPr>
          <a:xfrm>
            <a:off x="15466502" y="2651525"/>
            <a:ext cx="8837280" cy="9852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17651" indent="-417651" defTabSz="309372">
              <a:spcBef>
                <a:spcPts val="4000"/>
              </a:spcBef>
              <a:buSzPct val="100000"/>
              <a:buChar char="•"/>
              <a:defRPr sz="3300">
                <a:solidFill>
                  <a:srgbClr val="53586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This Playbook I have written from scratch as per our health check monitoring requirement.</a:t>
            </a:r>
          </a:p>
          <a:p>
            <a:pPr marL="417651" indent="-417651" defTabSz="309372">
              <a:spcBef>
                <a:spcPts val="4000"/>
              </a:spcBef>
              <a:buSzPct val="100000"/>
              <a:buChar char="•"/>
              <a:defRPr sz="3300">
                <a:solidFill>
                  <a:srgbClr val="53586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The playbook consists of multiple linux command with logs reader and filtering switches .</a:t>
            </a:r>
          </a:p>
          <a:p>
            <a:pPr marL="417651" indent="-417651" defTabSz="309372">
              <a:spcBef>
                <a:spcPts val="4000"/>
              </a:spcBef>
              <a:buSzPct val="100000"/>
              <a:buChar char="•"/>
              <a:defRPr sz="3300">
                <a:solidFill>
                  <a:srgbClr val="53586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Manually running those is a tedious task with 100% human error and inconsistent results.</a:t>
            </a:r>
          </a:p>
          <a:p>
            <a:pPr marL="417651" indent="-417651" defTabSz="309372">
              <a:spcBef>
                <a:spcPts val="4000"/>
              </a:spcBef>
              <a:buSzPct val="100000"/>
              <a:buChar char="•"/>
              <a:defRPr sz="3300">
                <a:solidFill>
                  <a:srgbClr val="53586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For 10 servers manually steps would take more than 2 hours.</a:t>
            </a:r>
          </a:p>
          <a:p>
            <a:pPr marL="417651" indent="-417651" defTabSz="309372">
              <a:spcBef>
                <a:spcPts val="4000"/>
              </a:spcBef>
              <a:buSzPct val="100000"/>
              <a:buChar char="•"/>
              <a:defRPr sz="3300">
                <a:solidFill>
                  <a:srgbClr val="53586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This playbook accomplished same within 15 mins and saving a tons of time. And the result automatically gets send to mail.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ME &amp; SM Playbook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8">
              <a:defRPr sz="9500" u="sng"/>
            </a:lvl1pPr>
          </a:lstStyle>
          <a:p>
            <a:pPr/>
            <a:r>
              <a:t>ME &amp; SM Playbook.</a:t>
            </a:r>
          </a:p>
        </p:txBody>
      </p:sp>
      <p:sp>
        <p:nvSpPr>
          <p:cNvPr id="183" name="The ME &amp; SM bash scripts existed. There were hardcoded variable like region, location, namespace name, etc..…"/>
          <p:cNvSpPr txBox="1"/>
          <p:nvPr>
            <p:ph type="body" idx="1"/>
          </p:nvPr>
        </p:nvSpPr>
        <p:spPr>
          <a:xfrm>
            <a:off x="1206500" y="2512739"/>
            <a:ext cx="21971000" cy="9991778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80059" indent="-480059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The ME &amp; SM bash scripts existed. </a:t>
            </a:r>
            <a:r>
              <a:rPr u="sng"/>
              <a:t>There were hardcoded variable like region, location, namespace name, etc..</a:t>
            </a:r>
            <a:endParaRPr u="sng"/>
          </a:p>
          <a:p>
            <a:pPr marL="480059" indent="-480059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These hardcoded variables makes the </a:t>
            </a:r>
            <a:r>
              <a:rPr u="sng"/>
              <a:t>script static and  difficult to run on another regions</a:t>
            </a:r>
            <a:r>
              <a:t>.</a:t>
            </a:r>
          </a:p>
          <a:p>
            <a:pPr marL="480059" indent="-480059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These script used to collect Kubernets pods, namespace and Postgress DB status and many more details. </a:t>
            </a:r>
          </a:p>
          <a:p>
            <a:pPr marL="480059" indent="-480059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As Bash is slow and runs serially it would take a hour to run it on 5 servers.</a:t>
            </a:r>
          </a:p>
          <a:p>
            <a:pPr marL="480059" indent="-480059" defTabSz="355600">
              <a:spcBef>
                <a:spcPts val="4700"/>
              </a:spcBef>
              <a:buSzPct val="100000"/>
              <a:buChar char="•"/>
              <a:defRPr sz="4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So I converted bash into new playbook from scratch and make it dynamic by removing the hardcoded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od &amp; Namespace Checks: It identifies and captures namespaces and container names.…"/>
          <p:cNvSpPr txBox="1"/>
          <p:nvPr>
            <p:ph type="body" idx="1"/>
          </p:nvPr>
        </p:nvSpPr>
        <p:spPr>
          <a:xfrm>
            <a:off x="234274" y="1220522"/>
            <a:ext cx="23915452" cy="12224816"/>
          </a:xfrm>
          <a:prstGeom prst="rect">
            <a:avLst/>
          </a:prstGeom>
        </p:spPr>
        <p:txBody>
          <a:bodyPr/>
          <a:lstStyle/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Pod &amp; Namespace Checks: It identifies and captures namespaces and container names.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Resource Status: It checks the status of pods, including those with "not-ready" containers, and Virtual IP Instances.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Date &amp; Time: It gets the current date for reporting purposes.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Application-Specific Health Checks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Network &amp; Database: It verifies network status, Diameter peers and routes, and database states.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Service Connections: Aerospikes and Postgres DB pods status.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Configuration &amp; Feature Checks</a:t>
            </a:r>
          </a:p>
          <a:p>
            <a:pPr marL="298702" indent="-298702" defTabSz="2389571">
              <a:spcBef>
                <a:spcPts val="0"/>
              </a:spcBef>
              <a:buFont typeface="Arial"/>
              <a:defRPr sz="2900"/>
            </a:pPr>
            <a:r>
              <a:t>System Preferences: It checks and dumps system-wide preferences, including the status of the NRF (Network Repository Function) feature.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Helm Charts: It lists the deployed Helm charts for both ISTIO and ZTS components.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Event &amp; Alarm Monitoring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Event Logs: It retrieves and displays Kubernetes events for specific namespaces to identify recent activity or issues.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Active Alarms: It connects to specific pods and uses a curl command to check for active alarms, providing details like severity, alarm ID, and component name.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Efficiency: The entire process, from start to finish, takes only a few minutes to run.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Consistency: Each check is performed in the exact same way every time, eliminating human error.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Scalability: The same playbook can be used on any number of similar environments without modification.</a:t>
            </a:r>
            <a:br/>
          </a:p>
          <a:p>
            <a:pPr marL="0" indent="0" defTabSz="808990">
              <a:spcBef>
                <a:spcPts val="0"/>
              </a:spcBef>
              <a:buSzTx/>
              <a:buNone/>
              <a:defRPr sz="2900" u="sng"/>
            </a:pPr>
            <a:r>
              <a:t>ME Manual Effort vs. Automation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Performing these checks manually would be an incredibly time-consuming and labor-intensive process. A skilled engineer would have to: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Log in to the server: This includes navigating to the correct directory and environment.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Execute 20+ commands: Each command needs to be typed out, including the correct kubectl syntax, flags, and names. This is highly prone to typos.</a:t>
            </a:r>
          </a:p>
          <a:p>
            <a:pPr marL="358443" indent="-358443" defTabSz="2389571">
              <a:spcBef>
                <a:spcPts val="0"/>
              </a:spcBef>
              <a:buFont typeface="Arial"/>
              <a:defRPr sz="2900"/>
            </a:pPr>
            <a:r>
              <a:t>Cross-reference data: The results from different commands would need to be manually correlated to understand the full picture.</a:t>
            </a:r>
          </a:p>
        </p:txBody>
      </p:sp>
      <p:sp>
        <p:nvSpPr>
          <p:cNvPr id="186" name="ME (Manage Element) playbook"/>
          <p:cNvSpPr txBox="1"/>
          <p:nvPr/>
        </p:nvSpPr>
        <p:spPr>
          <a:xfrm>
            <a:off x="116660" y="55596"/>
            <a:ext cx="25380204" cy="8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975360">
              <a:lnSpc>
                <a:spcPct val="90000"/>
              </a:lnSpc>
              <a:spcBef>
                <a:spcPts val="0"/>
              </a:spcBef>
              <a:defRPr spc="-100" sz="4000">
                <a:solidFill>
                  <a:srgbClr val="53586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ME (Manage Element) playbook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M (Service Manage) playbook"/>
          <p:cNvSpPr txBox="1"/>
          <p:nvPr/>
        </p:nvSpPr>
        <p:spPr>
          <a:xfrm>
            <a:off x="116660" y="55596"/>
            <a:ext cx="25380204" cy="8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975360">
              <a:lnSpc>
                <a:spcPct val="90000"/>
              </a:lnSpc>
              <a:spcBef>
                <a:spcPts val="0"/>
              </a:spcBef>
              <a:defRPr spc="-100" sz="4000">
                <a:solidFill>
                  <a:srgbClr val="53586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SM (Service Manage) playbook </a:t>
            </a:r>
          </a:p>
        </p:txBody>
      </p:sp>
      <p:sp>
        <p:nvSpPr>
          <p:cNvPr id="189" name="Check NPC PODS status – Retrieves NPC pod details and validates if they are running as expected.…"/>
          <p:cNvSpPr txBox="1"/>
          <p:nvPr>
            <p:ph type="body" idx="1"/>
          </p:nvPr>
        </p:nvSpPr>
        <p:spPr>
          <a:xfrm>
            <a:off x="234274" y="1489992"/>
            <a:ext cx="23915452" cy="11955347"/>
          </a:xfrm>
          <a:prstGeom prst="rect">
            <a:avLst/>
          </a:prstGeom>
        </p:spPr>
        <p:txBody>
          <a:bodyPr/>
          <a:lstStyle/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Check NPC PODS status – Retrieves NPC pod details and validates if they are running as expected.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List pods with containers not fully ready – Identifies pods where not all containers are healthy.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Check NPC SPS, Network, XDR, and DB status – Executes in-pod commands to verify different service components (SPS, network, XDR, DB).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Get VIP Instances – Collects details of Virtual IP Instances across namespaces.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Check ZTS and ISTIO PODS &amp; Helm Charts – Validates deployments and helm releases in critical namespaces (tzcswida3-admin-ns, istio- system).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Check NPC Alarms – Extracts active alarms and critical alerts from pods.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Check NPC Events – Collects Kubernetes events for selected namespaces to identify issues.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List Pods with Containers Not Ready – Provides a namespace-wise list of unhealthy pods.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Generate Report – Compiles all collected data into a structured HTML report for easy review.</a:t>
            </a:r>
            <a:br/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None/>
              <a:defRPr sz="3000" u="sng">
                <a:solidFill>
                  <a:srgbClr val="000000"/>
                </a:solidFill>
              </a:defRPr>
            </a:pPr>
            <a:r>
              <a:t>Benefits of Doing This via Automation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 Consistency &amp; Accuracy – Automated checks avoid human errors when running multiple commands.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 Time-Saving – Executes 15+ checks in one run, instead of typing each command manually.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 Centralized Reporting – Automatically generates an HTML report summarizing health status, alarms, and events.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Scalability – Can be run across multiple clusters/namespaces quickly.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Font typeface="Arial"/>
              <a:defRPr sz="3000">
                <a:solidFill>
                  <a:srgbClr val="000000"/>
                </a:solidFill>
              </a:defRPr>
            </a:pPr>
            <a:r>
              <a:t> Repeatability – Same checks can be scheduled or run anytime with identical logic.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E+Health-check (Merged Playbook)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92094">
              <a:defRPr spc="-99" sz="9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ME+Health-check (Merged Playbook).</a:t>
            </a:r>
          </a:p>
        </p:txBody>
      </p:sp>
      <p:sp>
        <p:nvSpPr>
          <p:cNvPr id="192" name="Merged the Health-Check and ME playbooks into a single playbook. Automates end-to-end system and Kubernetes cluster checks, collects logs, and generates a structured HTML report that generates one consolidated HTML report.…"/>
          <p:cNvSpPr txBox="1"/>
          <p:nvPr>
            <p:ph type="body" idx="1"/>
          </p:nvPr>
        </p:nvSpPr>
        <p:spPr>
          <a:xfrm>
            <a:off x="444058" y="2589804"/>
            <a:ext cx="23793806" cy="10696878"/>
          </a:xfrm>
          <a:prstGeom prst="rect">
            <a:avLst/>
          </a:prstGeom>
        </p:spPr>
        <p:txBody>
          <a:bodyPr lIns="50800" tIns="50800" rIns="50800" bIns="50800"/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Merged the Health-Check and ME playbooks into a single playbook. Automates end-to-end system and Kubernetes cluster checks, collects logs, and generates a structured HTML report that generates one consolidated HTML report.</a:t>
            </a:r>
            <a:br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 u="sng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Key tasks include: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Cleanup: Removes old reports before creating new ones.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System Checks: Gathers firmware info, disk usage, memory, timezone, services (running/failed), error logs, and logrotate status.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Kubernetes Checks: Captures pods, namespaces, failed/not-ready pods, top resource consumers, warnings, and events. It also runs multiple component-specific health checks (NPC, SPS, Network, XDR, Diameter, DB, LDAP, Aerospike, ISTIO, ZTS, RSV, etc.).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Reporting: Generates a per-host HTML report and compresses all reports into a single ZIP archive.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Error Handling: Uses rescue to handle failures gracefully.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Automation Reliability: Ensures log-rotate is running for log management.</a:t>
            </a:r>
            <a:br/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 u="sng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Benefits of Automation: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 Consistency – Runs the same checks across all servers &amp; namespaces, avoiding human oversight.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 Speed – Executes parallel checks on multiple hosts in seconds.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 Accuracy – Minimizes human error in manual command execution and data collection.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 Centralized Reporting – Produces structured HTML reports and zipped archives for easy sharing.</a:t>
            </a:r>
          </a:p>
          <a:p>
            <a:pPr marL="228599" indent="-22859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3000">
                <a:solidFill>
                  <a:srgbClr val="000000"/>
                </a:solidFill>
                <a:latin typeface="Graphik Light"/>
                <a:ea typeface="Graphik Light"/>
                <a:cs typeface="Graphik Light"/>
                <a:sym typeface="Graphik Light"/>
              </a:defRPr>
            </a:pPr>
            <a:r>
              <a:t> Scalability – Can handle dozens or hundreds of servers/pods without extra effort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Low angle view of a tall building with mirrored glass windows" descr="Low angle view of a tall building with mirrored glass window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0617" t="0" r="21049" b="0"/>
          <a:stretch>
            <a:fillRect/>
          </a:stretch>
        </p:blipFill>
        <p:spPr>
          <a:xfrm>
            <a:off x="12382499" y="0"/>
            <a:ext cx="12001502" cy="13716000"/>
          </a:xfrm>
          <a:prstGeom prst="rect">
            <a:avLst/>
          </a:prstGeom>
        </p:spPr>
      </p:pic>
      <p:sp>
        <p:nvSpPr>
          <p:cNvPr id="195" name="User-Friendly: Even non-experts can run playbooks without learning CLI commands.…"/>
          <p:cNvSpPr txBox="1"/>
          <p:nvPr>
            <p:ph type="body" sz="half" idx="1"/>
          </p:nvPr>
        </p:nvSpPr>
        <p:spPr>
          <a:xfrm>
            <a:off x="257298" y="2277757"/>
            <a:ext cx="11882716" cy="10948349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User-Friendly: Even non-experts can run playbooks without learning CLI commands.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Safe for Delegation: Operations team members or testers can trigger plays without SSH or Ansible CLI knowledge.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Centralized Access: Accessible via browser, no need for CLI access to the Ansible control node.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User can select nodes as per Region wise, Location wise, Multiple across region or even single.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Faster Troubleshooting: Output is shown in styled HTML instead of raw terminal logs.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Diagnostics Link: Quickly check if playbooks/inventories are configured properly.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Written using Python3.7 and hosted on our web-server.</a:t>
            </a:r>
          </a:p>
        </p:txBody>
      </p:sp>
      <p:sp>
        <p:nvSpPr>
          <p:cNvPr id="196" name="GUI Web-Portal For Running Playbooks"/>
          <p:cNvSpPr txBox="1"/>
          <p:nvPr/>
        </p:nvSpPr>
        <p:spPr>
          <a:xfrm>
            <a:off x="211250" y="256609"/>
            <a:ext cx="11882715" cy="1620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685165">
              <a:spcBef>
                <a:spcPts val="0"/>
              </a:spcBef>
              <a:defRPr sz="4900">
                <a:solidFill>
                  <a:srgbClr val="53586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GUI Web-Portal For Running Playbooks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dHatLinux AND Other distribution OS patching playbook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91">
              <a:defRPr spc="-63" sz="6300"/>
            </a:lvl1pPr>
          </a:lstStyle>
          <a:p>
            <a:pPr/>
            <a:r>
              <a:t>RedHatLinux AND Other distribution OS patching playbook.</a:t>
            </a:r>
          </a:p>
        </p:txBody>
      </p:sp>
      <p:sp>
        <p:nvSpPr>
          <p:cNvPr id="199" name="Body Level One…"/>
          <p:cNvSpPr txBox="1"/>
          <p:nvPr>
            <p:ph type="body" idx="21"/>
          </p:nvPr>
        </p:nvSpPr>
        <p:spPr>
          <a:xfrm>
            <a:off x="1206500" y="2044848"/>
            <a:ext cx="21971000" cy="1045966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OS Patching PB divided into three parts.</a:t>
            </a:r>
          </a:p>
          <a:p>
            <a:pPr/>
            <a:r>
              <a:t>Pre-Check PB is a first part that is responsible to take a back-up of important files like resolve.conf, fstab, sysctl.conf, network files and all.</a:t>
            </a:r>
          </a:p>
          <a:p>
            <a:pPr/>
            <a:r>
              <a:t>Main-Patch PB is a second part where the PB will patch the nodes as per the distribution.</a:t>
            </a:r>
            <a:br/>
            <a:r>
              <a:t>like for RedHatLinux it will use DNF/YUM update command or for Debian based it will use </a:t>
            </a:r>
            <a:br/>
            <a:r>
              <a:t>apt commands.</a:t>
            </a:r>
          </a:p>
          <a:p>
            <a:pPr/>
            <a:r>
              <a:t>Post-Check PB is a final and third part where the PB will take another backup of important files and compare it with previous backup to validate the changes.</a:t>
            </a:r>
          </a:p>
          <a:p>
            <a:pPr/>
            <a:r>
              <a:t>NFS-Comment&amp;Uncomment bash script, this is bash script that we run during patching to comment any mounted NFS points before patch and Uncomment script after patch to mount it back.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FFFFFF"/>
      </a:lt1>
      <a:dk2>
        <a:srgbClr val="A7A7A7"/>
      </a:dk2>
      <a:lt2>
        <a:srgbClr val="535353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3E0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F3E0C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53585F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