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65" r:id="rId6"/>
    <p:sldId id="264" r:id="rId7"/>
    <p:sldId id="263" r:id="rId8"/>
    <p:sldId id="259"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d Zeeshan Uddin" initials="MU" lastIdx="1" clrIdx="0">
    <p:extLst>
      <p:ext uri="{19B8F6BF-5375-455C-9EA6-DF929625EA0E}">
        <p15:presenceInfo xmlns:p15="http://schemas.microsoft.com/office/powerpoint/2012/main" userId="272043c328a808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C5F9-7E6D-6629-3102-3F5A7DC266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754F69-824A-2BD9-C1F2-A89C0A8CCC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A95BEF-1A57-4DEA-7849-FC2D9750922A}"/>
              </a:ext>
            </a:extLst>
          </p:cNvPr>
          <p:cNvSpPr>
            <a:spLocks noGrp="1"/>
          </p:cNvSpPr>
          <p:nvPr>
            <p:ph type="dt" sz="half" idx="10"/>
          </p:nvPr>
        </p:nvSpPr>
        <p:spPr/>
        <p:txBody>
          <a:bodyPr/>
          <a:lstStyle/>
          <a:p>
            <a:fld id="{0934BB7D-284F-4498-B47A-C7C666F2DB98}" type="datetimeFigureOut">
              <a:rPr lang="en-US" smtClean="0"/>
              <a:t>8/20/2025</a:t>
            </a:fld>
            <a:endParaRPr lang="en-US"/>
          </a:p>
        </p:txBody>
      </p:sp>
      <p:sp>
        <p:nvSpPr>
          <p:cNvPr id="5" name="Footer Placeholder 4">
            <a:extLst>
              <a:ext uri="{FF2B5EF4-FFF2-40B4-BE49-F238E27FC236}">
                <a16:creationId xmlns:a16="http://schemas.microsoft.com/office/drawing/2014/main" id="{5279A372-E1FD-5B5B-5C4D-3EEF612EB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26CDBE-59C8-8F40-51D7-692FA60EEC03}"/>
              </a:ext>
            </a:extLst>
          </p:cNvPr>
          <p:cNvSpPr>
            <a:spLocks noGrp="1"/>
          </p:cNvSpPr>
          <p:nvPr>
            <p:ph type="sldNum" sz="quarter" idx="12"/>
          </p:nvPr>
        </p:nvSpPr>
        <p:spPr/>
        <p:txBody>
          <a:bodyPr/>
          <a:lstStyle/>
          <a:p>
            <a:fld id="{578095E7-051B-4EBA-8AE8-8A0BB985938F}" type="slidenum">
              <a:rPr lang="en-US" smtClean="0"/>
              <a:t>‹#›</a:t>
            </a:fld>
            <a:endParaRPr lang="en-US"/>
          </a:p>
        </p:txBody>
      </p:sp>
    </p:spTree>
    <p:extLst>
      <p:ext uri="{BB962C8B-B14F-4D97-AF65-F5344CB8AC3E}">
        <p14:creationId xmlns:p14="http://schemas.microsoft.com/office/powerpoint/2010/main" val="39677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AADF-86E0-C157-A2D0-4590C2D0AF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3A2E1A-B3A9-B671-9EFD-6390E837E1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8E73A2-441E-C357-D52C-B07E8D49E945}"/>
              </a:ext>
            </a:extLst>
          </p:cNvPr>
          <p:cNvSpPr>
            <a:spLocks noGrp="1"/>
          </p:cNvSpPr>
          <p:nvPr>
            <p:ph type="dt" sz="half" idx="10"/>
          </p:nvPr>
        </p:nvSpPr>
        <p:spPr/>
        <p:txBody>
          <a:bodyPr/>
          <a:lstStyle/>
          <a:p>
            <a:fld id="{0934BB7D-284F-4498-B47A-C7C666F2DB98}" type="datetimeFigureOut">
              <a:rPr lang="en-US" smtClean="0"/>
              <a:t>8/20/2025</a:t>
            </a:fld>
            <a:endParaRPr lang="en-US"/>
          </a:p>
        </p:txBody>
      </p:sp>
      <p:sp>
        <p:nvSpPr>
          <p:cNvPr id="5" name="Footer Placeholder 4">
            <a:extLst>
              <a:ext uri="{FF2B5EF4-FFF2-40B4-BE49-F238E27FC236}">
                <a16:creationId xmlns:a16="http://schemas.microsoft.com/office/drawing/2014/main" id="{3FC34965-7BF7-0DDA-59E0-D97C93EAA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A1C3A5-9D51-73AB-53CC-1940CDF60755}"/>
              </a:ext>
            </a:extLst>
          </p:cNvPr>
          <p:cNvSpPr>
            <a:spLocks noGrp="1"/>
          </p:cNvSpPr>
          <p:nvPr>
            <p:ph type="sldNum" sz="quarter" idx="12"/>
          </p:nvPr>
        </p:nvSpPr>
        <p:spPr/>
        <p:txBody>
          <a:bodyPr/>
          <a:lstStyle/>
          <a:p>
            <a:fld id="{578095E7-051B-4EBA-8AE8-8A0BB985938F}" type="slidenum">
              <a:rPr lang="en-US" smtClean="0"/>
              <a:t>‹#›</a:t>
            </a:fld>
            <a:endParaRPr lang="en-US"/>
          </a:p>
        </p:txBody>
      </p:sp>
    </p:spTree>
    <p:extLst>
      <p:ext uri="{BB962C8B-B14F-4D97-AF65-F5344CB8AC3E}">
        <p14:creationId xmlns:p14="http://schemas.microsoft.com/office/powerpoint/2010/main" val="1810323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D66C85-B616-230E-0B7C-5C0C469499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4D4CCD-A8EE-197A-ACB3-ADD88C778F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A8CEE-213A-0E0D-5743-D3ED34A5C259}"/>
              </a:ext>
            </a:extLst>
          </p:cNvPr>
          <p:cNvSpPr>
            <a:spLocks noGrp="1"/>
          </p:cNvSpPr>
          <p:nvPr>
            <p:ph type="dt" sz="half" idx="10"/>
          </p:nvPr>
        </p:nvSpPr>
        <p:spPr/>
        <p:txBody>
          <a:bodyPr/>
          <a:lstStyle/>
          <a:p>
            <a:fld id="{0934BB7D-284F-4498-B47A-C7C666F2DB98}" type="datetimeFigureOut">
              <a:rPr lang="en-US" smtClean="0"/>
              <a:t>8/20/2025</a:t>
            </a:fld>
            <a:endParaRPr lang="en-US"/>
          </a:p>
        </p:txBody>
      </p:sp>
      <p:sp>
        <p:nvSpPr>
          <p:cNvPr id="5" name="Footer Placeholder 4">
            <a:extLst>
              <a:ext uri="{FF2B5EF4-FFF2-40B4-BE49-F238E27FC236}">
                <a16:creationId xmlns:a16="http://schemas.microsoft.com/office/drawing/2014/main" id="{860FFBAF-1C57-025C-4063-773389FBD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7E9CF-14EE-EFC8-6BF2-A83EE955A5C8}"/>
              </a:ext>
            </a:extLst>
          </p:cNvPr>
          <p:cNvSpPr>
            <a:spLocks noGrp="1"/>
          </p:cNvSpPr>
          <p:nvPr>
            <p:ph type="sldNum" sz="quarter" idx="12"/>
          </p:nvPr>
        </p:nvSpPr>
        <p:spPr/>
        <p:txBody>
          <a:bodyPr/>
          <a:lstStyle/>
          <a:p>
            <a:fld id="{578095E7-051B-4EBA-8AE8-8A0BB985938F}" type="slidenum">
              <a:rPr lang="en-US" smtClean="0"/>
              <a:t>‹#›</a:t>
            </a:fld>
            <a:endParaRPr lang="en-US"/>
          </a:p>
        </p:txBody>
      </p:sp>
    </p:spTree>
    <p:extLst>
      <p:ext uri="{BB962C8B-B14F-4D97-AF65-F5344CB8AC3E}">
        <p14:creationId xmlns:p14="http://schemas.microsoft.com/office/powerpoint/2010/main" val="115244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F8B74-EE7C-938B-1788-4E9A464DCB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60C25B-15E5-BCDD-B04E-EF4A8AB2C6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C6D952-BEB6-31EE-B2F4-B2D11C2E632C}"/>
              </a:ext>
            </a:extLst>
          </p:cNvPr>
          <p:cNvSpPr>
            <a:spLocks noGrp="1"/>
          </p:cNvSpPr>
          <p:nvPr>
            <p:ph type="dt" sz="half" idx="10"/>
          </p:nvPr>
        </p:nvSpPr>
        <p:spPr/>
        <p:txBody>
          <a:bodyPr/>
          <a:lstStyle/>
          <a:p>
            <a:fld id="{0934BB7D-284F-4498-B47A-C7C666F2DB98}" type="datetimeFigureOut">
              <a:rPr lang="en-US" smtClean="0"/>
              <a:t>8/20/2025</a:t>
            </a:fld>
            <a:endParaRPr lang="en-US"/>
          </a:p>
        </p:txBody>
      </p:sp>
      <p:sp>
        <p:nvSpPr>
          <p:cNvPr id="5" name="Footer Placeholder 4">
            <a:extLst>
              <a:ext uri="{FF2B5EF4-FFF2-40B4-BE49-F238E27FC236}">
                <a16:creationId xmlns:a16="http://schemas.microsoft.com/office/drawing/2014/main" id="{3D635E27-934C-4AE7-AD88-80A56E38A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25124-6E46-2366-8AC6-0AB3C9465D98}"/>
              </a:ext>
            </a:extLst>
          </p:cNvPr>
          <p:cNvSpPr>
            <a:spLocks noGrp="1"/>
          </p:cNvSpPr>
          <p:nvPr>
            <p:ph type="sldNum" sz="quarter" idx="12"/>
          </p:nvPr>
        </p:nvSpPr>
        <p:spPr/>
        <p:txBody>
          <a:bodyPr/>
          <a:lstStyle/>
          <a:p>
            <a:fld id="{578095E7-051B-4EBA-8AE8-8A0BB985938F}" type="slidenum">
              <a:rPr lang="en-US" smtClean="0"/>
              <a:t>‹#›</a:t>
            </a:fld>
            <a:endParaRPr lang="en-US"/>
          </a:p>
        </p:txBody>
      </p:sp>
    </p:spTree>
    <p:extLst>
      <p:ext uri="{BB962C8B-B14F-4D97-AF65-F5344CB8AC3E}">
        <p14:creationId xmlns:p14="http://schemas.microsoft.com/office/powerpoint/2010/main" val="441219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83CD-6A09-4D9B-21C7-0C227968B4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27747A-97C7-AE38-D8EE-D9D8BCC094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D751C6-EC93-DD40-144F-71E2F1FF09D9}"/>
              </a:ext>
            </a:extLst>
          </p:cNvPr>
          <p:cNvSpPr>
            <a:spLocks noGrp="1"/>
          </p:cNvSpPr>
          <p:nvPr>
            <p:ph type="dt" sz="half" idx="10"/>
          </p:nvPr>
        </p:nvSpPr>
        <p:spPr/>
        <p:txBody>
          <a:bodyPr/>
          <a:lstStyle/>
          <a:p>
            <a:fld id="{0934BB7D-284F-4498-B47A-C7C666F2DB98}" type="datetimeFigureOut">
              <a:rPr lang="en-US" smtClean="0"/>
              <a:t>8/20/2025</a:t>
            </a:fld>
            <a:endParaRPr lang="en-US"/>
          </a:p>
        </p:txBody>
      </p:sp>
      <p:sp>
        <p:nvSpPr>
          <p:cNvPr id="5" name="Footer Placeholder 4">
            <a:extLst>
              <a:ext uri="{FF2B5EF4-FFF2-40B4-BE49-F238E27FC236}">
                <a16:creationId xmlns:a16="http://schemas.microsoft.com/office/drawing/2014/main" id="{581854F7-D5D6-5DD8-72D4-7273AD567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1AF92-3F29-E388-63ED-95F6DE415EB0}"/>
              </a:ext>
            </a:extLst>
          </p:cNvPr>
          <p:cNvSpPr>
            <a:spLocks noGrp="1"/>
          </p:cNvSpPr>
          <p:nvPr>
            <p:ph type="sldNum" sz="quarter" idx="12"/>
          </p:nvPr>
        </p:nvSpPr>
        <p:spPr/>
        <p:txBody>
          <a:bodyPr/>
          <a:lstStyle/>
          <a:p>
            <a:fld id="{578095E7-051B-4EBA-8AE8-8A0BB985938F}" type="slidenum">
              <a:rPr lang="en-US" smtClean="0"/>
              <a:t>‹#›</a:t>
            </a:fld>
            <a:endParaRPr lang="en-US"/>
          </a:p>
        </p:txBody>
      </p:sp>
    </p:spTree>
    <p:extLst>
      <p:ext uri="{BB962C8B-B14F-4D97-AF65-F5344CB8AC3E}">
        <p14:creationId xmlns:p14="http://schemas.microsoft.com/office/powerpoint/2010/main" val="3470477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D919-A412-067F-8F14-44CC7FA57A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A3142C-6AC1-35AD-C339-3514B0905B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F3C38D-DF7E-9DDA-F044-3CA8F2B3A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15A06E-E2B4-34E0-C518-9408E5CB8C11}"/>
              </a:ext>
            </a:extLst>
          </p:cNvPr>
          <p:cNvSpPr>
            <a:spLocks noGrp="1"/>
          </p:cNvSpPr>
          <p:nvPr>
            <p:ph type="dt" sz="half" idx="10"/>
          </p:nvPr>
        </p:nvSpPr>
        <p:spPr/>
        <p:txBody>
          <a:bodyPr/>
          <a:lstStyle/>
          <a:p>
            <a:fld id="{0934BB7D-284F-4498-B47A-C7C666F2DB98}" type="datetimeFigureOut">
              <a:rPr lang="en-US" smtClean="0"/>
              <a:t>8/20/2025</a:t>
            </a:fld>
            <a:endParaRPr lang="en-US"/>
          </a:p>
        </p:txBody>
      </p:sp>
      <p:sp>
        <p:nvSpPr>
          <p:cNvPr id="6" name="Footer Placeholder 5">
            <a:extLst>
              <a:ext uri="{FF2B5EF4-FFF2-40B4-BE49-F238E27FC236}">
                <a16:creationId xmlns:a16="http://schemas.microsoft.com/office/drawing/2014/main" id="{CA901D2B-51CC-D532-805A-D6918411C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84CBAF-C512-C31C-08A6-28EB91AA1416}"/>
              </a:ext>
            </a:extLst>
          </p:cNvPr>
          <p:cNvSpPr>
            <a:spLocks noGrp="1"/>
          </p:cNvSpPr>
          <p:nvPr>
            <p:ph type="sldNum" sz="quarter" idx="12"/>
          </p:nvPr>
        </p:nvSpPr>
        <p:spPr/>
        <p:txBody>
          <a:bodyPr/>
          <a:lstStyle/>
          <a:p>
            <a:fld id="{578095E7-051B-4EBA-8AE8-8A0BB985938F}" type="slidenum">
              <a:rPr lang="en-US" smtClean="0"/>
              <a:t>‹#›</a:t>
            </a:fld>
            <a:endParaRPr lang="en-US"/>
          </a:p>
        </p:txBody>
      </p:sp>
    </p:spTree>
    <p:extLst>
      <p:ext uri="{BB962C8B-B14F-4D97-AF65-F5344CB8AC3E}">
        <p14:creationId xmlns:p14="http://schemas.microsoft.com/office/powerpoint/2010/main" val="3761352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8F51-180C-2C1B-6BD7-DA132B0E2F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041FF8-2EC0-D706-66C2-ED416F3105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B795CB-8F12-ED2F-58A6-BC6B6A5254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4BA785-37D5-2C0C-1BE0-73B26F49AD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D34892-97F9-29C0-F5E3-3D16B32DE3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FBB4DC-A7F5-841F-AEE7-AB7991A51E46}"/>
              </a:ext>
            </a:extLst>
          </p:cNvPr>
          <p:cNvSpPr>
            <a:spLocks noGrp="1"/>
          </p:cNvSpPr>
          <p:nvPr>
            <p:ph type="dt" sz="half" idx="10"/>
          </p:nvPr>
        </p:nvSpPr>
        <p:spPr/>
        <p:txBody>
          <a:bodyPr/>
          <a:lstStyle/>
          <a:p>
            <a:fld id="{0934BB7D-284F-4498-B47A-C7C666F2DB98}" type="datetimeFigureOut">
              <a:rPr lang="en-US" smtClean="0"/>
              <a:t>8/20/2025</a:t>
            </a:fld>
            <a:endParaRPr lang="en-US"/>
          </a:p>
        </p:txBody>
      </p:sp>
      <p:sp>
        <p:nvSpPr>
          <p:cNvPr id="8" name="Footer Placeholder 7">
            <a:extLst>
              <a:ext uri="{FF2B5EF4-FFF2-40B4-BE49-F238E27FC236}">
                <a16:creationId xmlns:a16="http://schemas.microsoft.com/office/drawing/2014/main" id="{59A9086E-C229-8F42-BA2B-E91B5E1AC0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F2EC88-D91E-E0F4-7010-FDE3EA754BDA}"/>
              </a:ext>
            </a:extLst>
          </p:cNvPr>
          <p:cNvSpPr>
            <a:spLocks noGrp="1"/>
          </p:cNvSpPr>
          <p:nvPr>
            <p:ph type="sldNum" sz="quarter" idx="12"/>
          </p:nvPr>
        </p:nvSpPr>
        <p:spPr/>
        <p:txBody>
          <a:bodyPr/>
          <a:lstStyle/>
          <a:p>
            <a:fld id="{578095E7-051B-4EBA-8AE8-8A0BB985938F}" type="slidenum">
              <a:rPr lang="en-US" smtClean="0"/>
              <a:t>‹#›</a:t>
            </a:fld>
            <a:endParaRPr lang="en-US"/>
          </a:p>
        </p:txBody>
      </p:sp>
    </p:spTree>
    <p:extLst>
      <p:ext uri="{BB962C8B-B14F-4D97-AF65-F5344CB8AC3E}">
        <p14:creationId xmlns:p14="http://schemas.microsoft.com/office/powerpoint/2010/main" val="4280233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2D4D-F444-26B8-5A23-DEFF84666A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6C40CD-BA68-54BA-9F73-95E499E33DBA}"/>
              </a:ext>
            </a:extLst>
          </p:cNvPr>
          <p:cNvSpPr>
            <a:spLocks noGrp="1"/>
          </p:cNvSpPr>
          <p:nvPr>
            <p:ph type="dt" sz="half" idx="10"/>
          </p:nvPr>
        </p:nvSpPr>
        <p:spPr/>
        <p:txBody>
          <a:bodyPr/>
          <a:lstStyle/>
          <a:p>
            <a:fld id="{0934BB7D-284F-4498-B47A-C7C666F2DB98}" type="datetimeFigureOut">
              <a:rPr lang="en-US" smtClean="0"/>
              <a:t>8/20/2025</a:t>
            </a:fld>
            <a:endParaRPr lang="en-US"/>
          </a:p>
        </p:txBody>
      </p:sp>
      <p:sp>
        <p:nvSpPr>
          <p:cNvPr id="4" name="Footer Placeholder 3">
            <a:extLst>
              <a:ext uri="{FF2B5EF4-FFF2-40B4-BE49-F238E27FC236}">
                <a16:creationId xmlns:a16="http://schemas.microsoft.com/office/drawing/2014/main" id="{598521EA-5658-7EC5-727B-38C407CC35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33DED8-F825-69DE-C327-C0A5B0C5110D}"/>
              </a:ext>
            </a:extLst>
          </p:cNvPr>
          <p:cNvSpPr>
            <a:spLocks noGrp="1"/>
          </p:cNvSpPr>
          <p:nvPr>
            <p:ph type="sldNum" sz="quarter" idx="12"/>
          </p:nvPr>
        </p:nvSpPr>
        <p:spPr/>
        <p:txBody>
          <a:bodyPr/>
          <a:lstStyle/>
          <a:p>
            <a:fld id="{578095E7-051B-4EBA-8AE8-8A0BB985938F}" type="slidenum">
              <a:rPr lang="en-US" smtClean="0"/>
              <a:t>‹#›</a:t>
            </a:fld>
            <a:endParaRPr lang="en-US"/>
          </a:p>
        </p:txBody>
      </p:sp>
    </p:spTree>
    <p:extLst>
      <p:ext uri="{BB962C8B-B14F-4D97-AF65-F5344CB8AC3E}">
        <p14:creationId xmlns:p14="http://schemas.microsoft.com/office/powerpoint/2010/main" val="1192151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3D170A-5D23-E31D-AC6C-3C6C3AB49BA8}"/>
              </a:ext>
            </a:extLst>
          </p:cNvPr>
          <p:cNvSpPr>
            <a:spLocks noGrp="1"/>
          </p:cNvSpPr>
          <p:nvPr>
            <p:ph type="dt" sz="half" idx="10"/>
          </p:nvPr>
        </p:nvSpPr>
        <p:spPr/>
        <p:txBody>
          <a:bodyPr/>
          <a:lstStyle/>
          <a:p>
            <a:fld id="{0934BB7D-284F-4498-B47A-C7C666F2DB98}" type="datetimeFigureOut">
              <a:rPr lang="en-US" smtClean="0"/>
              <a:t>8/20/2025</a:t>
            </a:fld>
            <a:endParaRPr lang="en-US"/>
          </a:p>
        </p:txBody>
      </p:sp>
      <p:sp>
        <p:nvSpPr>
          <p:cNvPr id="3" name="Footer Placeholder 2">
            <a:extLst>
              <a:ext uri="{FF2B5EF4-FFF2-40B4-BE49-F238E27FC236}">
                <a16:creationId xmlns:a16="http://schemas.microsoft.com/office/drawing/2014/main" id="{A2C4F197-DAA4-BF09-5C50-52216FAB57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304A93-A026-841D-BF64-F5C7133845D9}"/>
              </a:ext>
            </a:extLst>
          </p:cNvPr>
          <p:cNvSpPr>
            <a:spLocks noGrp="1"/>
          </p:cNvSpPr>
          <p:nvPr>
            <p:ph type="sldNum" sz="quarter" idx="12"/>
          </p:nvPr>
        </p:nvSpPr>
        <p:spPr/>
        <p:txBody>
          <a:bodyPr/>
          <a:lstStyle/>
          <a:p>
            <a:fld id="{578095E7-051B-4EBA-8AE8-8A0BB985938F}" type="slidenum">
              <a:rPr lang="en-US" smtClean="0"/>
              <a:t>‹#›</a:t>
            </a:fld>
            <a:endParaRPr lang="en-US"/>
          </a:p>
        </p:txBody>
      </p:sp>
    </p:spTree>
    <p:extLst>
      <p:ext uri="{BB962C8B-B14F-4D97-AF65-F5344CB8AC3E}">
        <p14:creationId xmlns:p14="http://schemas.microsoft.com/office/powerpoint/2010/main" val="237325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F32C-C79B-F8E2-F985-024F312D47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64B1C8-74D0-07E5-EFEE-D3C76705B0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AF35F-B5B6-98C6-2FCB-E4A8FBA96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B30255-6B27-E9D2-7BAD-837FFF3104E2}"/>
              </a:ext>
            </a:extLst>
          </p:cNvPr>
          <p:cNvSpPr>
            <a:spLocks noGrp="1"/>
          </p:cNvSpPr>
          <p:nvPr>
            <p:ph type="dt" sz="half" idx="10"/>
          </p:nvPr>
        </p:nvSpPr>
        <p:spPr/>
        <p:txBody>
          <a:bodyPr/>
          <a:lstStyle/>
          <a:p>
            <a:fld id="{0934BB7D-284F-4498-B47A-C7C666F2DB98}" type="datetimeFigureOut">
              <a:rPr lang="en-US" smtClean="0"/>
              <a:t>8/20/2025</a:t>
            </a:fld>
            <a:endParaRPr lang="en-US"/>
          </a:p>
        </p:txBody>
      </p:sp>
      <p:sp>
        <p:nvSpPr>
          <p:cNvPr id="6" name="Footer Placeholder 5">
            <a:extLst>
              <a:ext uri="{FF2B5EF4-FFF2-40B4-BE49-F238E27FC236}">
                <a16:creationId xmlns:a16="http://schemas.microsoft.com/office/drawing/2014/main" id="{108FC9F2-7A7E-4822-A9FB-1DD900878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4EA675-C672-BB6D-C6A7-170E7CBF2888}"/>
              </a:ext>
            </a:extLst>
          </p:cNvPr>
          <p:cNvSpPr>
            <a:spLocks noGrp="1"/>
          </p:cNvSpPr>
          <p:nvPr>
            <p:ph type="sldNum" sz="quarter" idx="12"/>
          </p:nvPr>
        </p:nvSpPr>
        <p:spPr/>
        <p:txBody>
          <a:bodyPr/>
          <a:lstStyle/>
          <a:p>
            <a:fld id="{578095E7-051B-4EBA-8AE8-8A0BB985938F}" type="slidenum">
              <a:rPr lang="en-US" smtClean="0"/>
              <a:t>‹#›</a:t>
            </a:fld>
            <a:endParaRPr lang="en-US"/>
          </a:p>
        </p:txBody>
      </p:sp>
    </p:spTree>
    <p:extLst>
      <p:ext uri="{BB962C8B-B14F-4D97-AF65-F5344CB8AC3E}">
        <p14:creationId xmlns:p14="http://schemas.microsoft.com/office/powerpoint/2010/main" val="92845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6A5AC-0F35-51B8-EB2B-4956636D2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ECE681-024C-98B4-27FF-039BE4DB4C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5703DF-A63C-5D81-4088-A8B7C5FBA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8AFEE7-DCE7-0480-DF47-460F4BD48502}"/>
              </a:ext>
            </a:extLst>
          </p:cNvPr>
          <p:cNvSpPr>
            <a:spLocks noGrp="1"/>
          </p:cNvSpPr>
          <p:nvPr>
            <p:ph type="dt" sz="half" idx="10"/>
          </p:nvPr>
        </p:nvSpPr>
        <p:spPr/>
        <p:txBody>
          <a:bodyPr/>
          <a:lstStyle/>
          <a:p>
            <a:fld id="{0934BB7D-284F-4498-B47A-C7C666F2DB98}" type="datetimeFigureOut">
              <a:rPr lang="en-US" smtClean="0"/>
              <a:t>8/20/2025</a:t>
            </a:fld>
            <a:endParaRPr lang="en-US"/>
          </a:p>
        </p:txBody>
      </p:sp>
      <p:sp>
        <p:nvSpPr>
          <p:cNvPr id="6" name="Footer Placeholder 5">
            <a:extLst>
              <a:ext uri="{FF2B5EF4-FFF2-40B4-BE49-F238E27FC236}">
                <a16:creationId xmlns:a16="http://schemas.microsoft.com/office/drawing/2014/main" id="{C2AB8173-5833-3DDF-8666-75D161FCB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3BD75B-3CF2-AC48-DBA0-07F202206C45}"/>
              </a:ext>
            </a:extLst>
          </p:cNvPr>
          <p:cNvSpPr>
            <a:spLocks noGrp="1"/>
          </p:cNvSpPr>
          <p:nvPr>
            <p:ph type="sldNum" sz="quarter" idx="12"/>
          </p:nvPr>
        </p:nvSpPr>
        <p:spPr/>
        <p:txBody>
          <a:bodyPr/>
          <a:lstStyle/>
          <a:p>
            <a:fld id="{578095E7-051B-4EBA-8AE8-8A0BB985938F}" type="slidenum">
              <a:rPr lang="en-US" smtClean="0"/>
              <a:t>‹#›</a:t>
            </a:fld>
            <a:endParaRPr lang="en-US"/>
          </a:p>
        </p:txBody>
      </p:sp>
    </p:spTree>
    <p:extLst>
      <p:ext uri="{BB962C8B-B14F-4D97-AF65-F5344CB8AC3E}">
        <p14:creationId xmlns:p14="http://schemas.microsoft.com/office/powerpoint/2010/main" val="120670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91FA48-5817-0AEF-A878-52166281D0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2107AC-174E-4734-9CD6-48FEEB2264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EC7E69-4A5A-9A1F-2ED9-F3D35129F0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4BB7D-284F-4498-B47A-C7C666F2DB98}" type="datetimeFigureOut">
              <a:rPr lang="en-US" smtClean="0"/>
              <a:t>8/20/2025</a:t>
            </a:fld>
            <a:endParaRPr lang="en-US"/>
          </a:p>
        </p:txBody>
      </p:sp>
      <p:sp>
        <p:nvSpPr>
          <p:cNvPr id="5" name="Footer Placeholder 4">
            <a:extLst>
              <a:ext uri="{FF2B5EF4-FFF2-40B4-BE49-F238E27FC236}">
                <a16:creationId xmlns:a16="http://schemas.microsoft.com/office/drawing/2014/main" id="{922AF2CE-2008-2738-70D8-19AE89374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BF058A-ABB7-EECE-C761-D519A7D784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8095E7-051B-4EBA-8AE8-8A0BB985938F}" type="slidenum">
              <a:rPr lang="en-US" smtClean="0"/>
              <a:t>‹#›</a:t>
            </a:fld>
            <a:endParaRPr lang="en-US"/>
          </a:p>
        </p:txBody>
      </p:sp>
    </p:spTree>
    <p:extLst>
      <p:ext uri="{BB962C8B-B14F-4D97-AF65-F5344CB8AC3E}">
        <p14:creationId xmlns:p14="http://schemas.microsoft.com/office/powerpoint/2010/main" val="1591856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C0EF-3FEE-10A1-25E6-9DDF00C3B146}"/>
              </a:ext>
            </a:extLst>
          </p:cNvPr>
          <p:cNvSpPr>
            <a:spLocks noGrp="1"/>
          </p:cNvSpPr>
          <p:nvPr>
            <p:ph type="ctrTitle"/>
          </p:nvPr>
        </p:nvSpPr>
        <p:spPr>
          <a:xfrm>
            <a:off x="1524000" y="149903"/>
            <a:ext cx="9144000" cy="1304144"/>
          </a:xfrm>
        </p:spPr>
        <p:txBody>
          <a:bodyPr/>
          <a:lstStyle/>
          <a:p>
            <a:r>
              <a:rPr lang="en-US" b="1" dirty="0">
                <a:latin typeface="Arial" panose="020B0604020202020204" pitchFamily="34" charset="0"/>
                <a:cs typeface="Arial" panose="020B0604020202020204" pitchFamily="34" charset="0"/>
              </a:rPr>
              <a:t>Ansible Playbooks </a:t>
            </a:r>
          </a:p>
        </p:txBody>
      </p:sp>
      <p:sp>
        <p:nvSpPr>
          <p:cNvPr id="3" name="Subtitle 2">
            <a:extLst>
              <a:ext uri="{FF2B5EF4-FFF2-40B4-BE49-F238E27FC236}">
                <a16:creationId xmlns:a16="http://schemas.microsoft.com/office/drawing/2014/main" id="{AA39BDE1-E99F-F43F-C008-231F9760D966}"/>
              </a:ext>
            </a:extLst>
          </p:cNvPr>
          <p:cNvSpPr>
            <a:spLocks noGrp="1"/>
          </p:cNvSpPr>
          <p:nvPr>
            <p:ph type="subTitle" idx="1"/>
          </p:nvPr>
        </p:nvSpPr>
        <p:spPr>
          <a:xfrm>
            <a:off x="179883" y="1618939"/>
            <a:ext cx="11617376" cy="5089158"/>
          </a:xfrm>
        </p:spPr>
        <p:txBody>
          <a:bodyPr>
            <a:normAutofit fontScale="25000" lnSpcReduction="20000"/>
          </a:bodyPr>
          <a:lstStyle/>
          <a:p>
            <a:pPr algn="l"/>
            <a:r>
              <a:rPr lang="en-US" sz="9600" dirty="0"/>
              <a:t>I have created a multiple Playbook which will help to enhance work and work sufficient </a:t>
            </a:r>
          </a:p>
          <a:p>
            <a:pPr marL="342900" indent="-342900" algn="l">
              <a:buFont typeface="Wingdings" panose="05000000000000000000" pitchFamily="2" charset="2"/>
              <a:buChar char="ü"/>
            </a:pPr>
            <a:r>
              <a:rPr lang="en-US" sz="9600" dirty="0"/>
              <a:t> Health-Check Playbook</a:t>
            </a:r>
          </a:p>
          <a:p>
            <a:pPr marL="342900" indent="-342900" algn="l">
              <a:buFont typeface="Wingdings" panose="05000000000000000000" pitchFamily="2" charset="2"/>
              <a:buChar char="ü"/>
            </a:pPr>
            <a:r>
              <a:rPr lang="en-US" sz="9600" dirty="0"/>
              <a:t>Linux OS Patching Playbook </a:t>
            </a:r>
          </a:p>
          <a:p>
            <a:pPr marL="800100" lvl="1" indent="-342900" algn="l">
              <a:buFont typeface="Wingdings" panose="05000000000000000000" pitchFamily="2" charset="2"/>
              <a:buChar char="Ø"/>
            </a:pPr>
            <a:r>
              <a:rPr lang="en-US" sz="9600" dirty="0"/>
              <a:t>Pre-Checks Alters</a:t>
            </a:r>
          </a:p>
          <a:p>
            <a:pPr marL="800100" lvl="1" indent="-342900" algn="l">
              <a:buFont typeface="Wingdings" panose="05000000000000000000" pitchFamily="2" charset="2"/>
              <a:buChar char="Ø"/>
            </a:pPr>
            <a:r>
              <a:rPr lang="en-US" sz="9600" dirty="0"/>
              <a:t>Pre-Checks</a:t>
            </a:r>
          </a:p>
          <a:p>
            <a:pPr marL="800100" lvl="1" indent="-342900" algn="l">
              <a:buFont typeface="Wingdings" panose="05000000000000000000" pitchFamily="2" charset="2"/>
              <a:buChar char="Ø"/>
            </a:pPr>
            <a:r>
              <a:rPr lang="en-US" sz="9600" dirty="0"/>
              <a:t>Patching </a:t>
            </a:r>
          </a:p>
          <a:p>
            <a:pPr marL="800100" lvl="1" indent="-342900" algn="l">
              <a:buFont typeface="Wingdings" panose="05000000000000000000" pitchFamily="2" charset="2"/>
              <a:buChar char="Ø"/>
            </a:pPr>
            <a:r>
              <a:rPr lang="en-US" sz="9600" dirty="0"/>
              <a:t>Post-Patching</a:t>
            </a:r>
          </a:p>
          <a:p>
            <a:pPr marL="800100" lvl="1" indent="-342900" algn="l">
              <a:buFont typeface="Wingdings" panose="05000000000000000000" pitchFamily="2" charset="2"/>
              <a:buChar char="Ø"/>
            </a:pPr>
            <a:r>
              <a:rPr lang="en-US" sz="9600" dirty="0"/>
              <a:t>Comment &amp; Uncomment-</a:t>
            </a:r>
            <a:r>
              <a:rPr lang="en-US" sz="9600" dirty="0" err="1"/>
              <a:t>nfs</a:t>
            </a:r>
            <a:endParaRPr lang="en-US" sz="9600" dirty="0"/>
          </a:p>
          <a:p>
            <a:pPr marL="342900" indent="-342900" algn="l">
              <a:buFont typeface="Wingdings" panose="05000000000000000000" pitchFamily="2" charset="2"/>
              <a:buChar char="ü"/>
            </a:pPr>
            <a:r>
              <a:rPr lang="en-US" sz="9600" dirty="0"/>
              <a:t>ME AND SM Check Playbooks</a:t>
            </a:r>
          </a:p>
          <a:p>
            <a:pPr marL="800100" lvl="1" indent="-342900" algn="l">
              <a:buFont typeface="Wingdings" panose="05000000000000000000" pitchFamily="2" charset="2"/>
              <a:buChar char="Ø"/>
            </a:pPr>
            <a:r>
              <a:rPr lang="en-US" sz="9600" dirty="0"/>
              <a:t>Manage Element</a:t>
            </a:r>
          </a:p>
          <a:p>
            <a:pPr marL="800100" lvl="1" indent="-342900" algn="l">
              <a:buFont typeface="Wingdings" panose="05000000000000000000" pitchFamily="2" charset="2"/>
              <a:buChar char="Ø"/>
            </a:pPr>
            <a:r>
              <a:rPr lang="en-US" sz="9600" dirty="0"/>
              <a:t>Service Manage</a:t>
            </a:r>
          </a:p>
          <a:p>
            <a:pPr marL="342900" indent="-342900" algn="l">
              <a:buFont typeface="Wingdings" panose="05000000000000000000" pitchFamily="2" charset="2"/>
              <a:buChar char="ü"/>
            </a:pPr>
            <a:r>
              <a:rPr lang="en-US" sz="9600" dirty="0" err="1"/>
              <a:t>HealthCheck&amp;ME</a:t>
            </a:r>
            <a:r>
              <a:rPr lang="en-US" sz="9600" dirty="0"/>
              <a:t> playbook</a:t>
            </a:r>
          </a:p>
          <a:p>
            <a:pPr marL="342900" indent="-342900" algn="l">
              <a:buFont typeface="Wingdings" panose="05000000000000000000" pitchFamily="2" charset="2"/>
              <a:buChar char="ü"/>
            </a:pPr>
            <a:r>
              <a:rPr lang="en-US" sz="9600" dirty="0"/>
              <a:t>CGI Playbook Runner</a:t>
            </a:r>
          </a:p>
          <a:p>
            <a:pPr algn="l"/>
            <a:endParaRPr lang="en-US" sz="8000" dirty="0"/>
          </a:p>
          <a:p>
            <a:pPr marL="342900" indent="-342900" algn="l">
              <a:buFont typeface="Wingdings" panose="05000000000000000000" pitchFamily="2" charset="2"/>
              <a:buChar char="ü"/>
            </a:pPr>
            <a:endParaRPr lang="en-US" dirty="0"/>
          </a:p>
          <a:p>
            <a:pPr algn="l"/>
            <a:r>
              <a:rPr lang="en-US" dirty="0"/>
              <a:t>         </a:t>
            </a:r>
          </a:p>
          <a:p>
            <a:pPr marL="342900" indent="-342900" algn="l">
              <a:buFont typeface="Wingdings" panose="05000000000000000000" pitchFamily="2" charset="2"/>
              <a:buChar char="ü"/>
            </a:pPr>
            <a:endParaRPr lang="en-US" dirty="0"/>
          </a:p>
        </p:txBody>
      </p:sp>
    </p:spTree>
    <p:extLst>
      <p:ext uri="{BB962C8B-B14F-4D97-AF65-F5344CB8AC3E}">
        <p14:creationId xmlns:p14="http://schemas.microsoft.com/office/powerpoint/2010/main" val="3649140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51E6BD-EA50-88DE-392C-CACA44D965BF}"/>
              </a:ext>
            </a:extLst>
          </p:cNvPr>
          <p:cNvSpPr>
            <a:spLocks noGrp="1"/>
          </p:cNvSpPr>
          <p:nvPr>
            <p:ph idx="1"/>
          </p:nvPr>
        </p:nvSpPr>
        <p:spPr>
          <a:xfrm>
            <a:off x="0" y="0"/>
            <a:ext cx="12192000" cy="6858000"/>
          </a:xfrm>
        </p:spPr>
        <p:txBody>
          <a:bodyPr>
            <a:normAutofit/>
          </a:bodyPr>
          <a:lstStyle/>
          <a:p>
            <a:pPr>
              <a:buFont typeface="Wingdings" panose="05000000000000000000" pitchFamily="2" charset="2"/>
              <a:buChar char="ü"/>
            </a:pPr>
            <a:r>
              <a:rPr lang="en-US" sz="2000" b="1" dirty="0" err="1"/>
              <a:t>HealthCheck&amp;ME</a:t>
            </a:r>
            <a:r>
              <a:rPr lang="en-US" sz="2000" b="1" dirty="0"/>
              <a:t> playbook</a:t>
            </a:r>
          </a:p>
          <a:p>
            <a:pPr marL="0" indent="0">
              <a:buNone/>
            </a:pPr>
            <a:r>
              <a:rPr lang="en-US" sz="2000" dirty="0"/>
              <a:t>Merge the Health-Check and ME playbooks into a single playbook. automates end-to-end system and Kubernetes cluster checks, collects logs, and generates a structured HTML report. that generates one consolidated HTML report.</a:t>
            </a:r>
          </a:p>
          <a:p>
            <a:pPr>
              <a:buFont typeface="Wingdings" panose="05000000000000000000" pitchFamily="2" charset="2"/>
              <a:buChar char="v"/>
            </a:pPr>
            <a:r>
              <a:rPr lang="en-US" sz="1600" b="1" dirty="0"/>
              <a:t>Key tasks include:</a:t>
            </a:r>
          </a:p>
          <a:p>
            <a:r>
              <a:rPr lang="en-US" sz="1600" dirty="0"/>
              <a:t>Cleanup: Removes old reports before creating new ones.</a:t>
            </a:r>
          </a:p>
          <a:p>
            <a:r>
              <a:rPr lang="en-US" sz="1600" dirty="0"/>
              <a:t>System Checks: Gathers firmware info, disk usage, memory, </a:t>
            </a:r>
            <a:r>
              <a:rPr lang="en-US" sz="1600" dirty="0" err="1"/>
              <a:t>timezone</a:t>
            </a:r>
            <a:r>
              <a:rPr lang="en-US" sz="1600" dirty="0"/>
              <a:t>, services (running/failed), error logs, and </a:t>
            </a:r>
            <a:r>
              <a:rPr lang="en-US" sz="1600" dirty="0" err="1"/>
              <a:t>logrotate</a:t>
            </a:r>
            <a:r>
              <a:rPr lang="en-US" sz="1600" dirty="0"/>
              <a:t> status.</a:t>
            </a:r>
          </a:p>
          <a:p>
            <a:r>
              <a:rPr lang="en-US" sz="1600" dirty="0"/>
              <a:t>Kubernetes Checks: Captures pods, namespaces, failed/not-ready pods, top resource consumers, warnings, and events. It also runs multiple component-specific health checks (NPC, SPS, Network, XDR, Diameter, DB, LDAP, Aerospike, ISTIO, ZTS, RSV, etc.).</a:t>
            </a:r>
          </a:p>
          <a:p>
            <a:r>
              <a:rPr lang="en-US" sz="1600" dirty="0"/>
              <a:t>Reporting: Generates a per-host HTML report and compresses all reports into a single ZIP archive.</a:t>
            </a:r>
          </a:p>
          <a:p>
            <a:r>
              <a:rPr lang="en-US" sz="1600" dirty="0"/>
              <a:t>Error Handling: Uses rescue to handle failures gracefully.</a:t>
            </a:r>
          </a:p>
          <a:p>
            <a:r>
              <a:rPr lang="en-US" sz="1600" dirty="0"/>
              <a:t>Automation Reliability: Ensures </a:t>
            </a:r>
            <a:r>
              <a:rPr lang="en-US" sz="1600" dirty="0" err="1"/>
              <a:t>logrotate</a:t>
            </a:r>
            <a:r>
              <a:rPr lang="en-US" sz="1600" dirty="0"/>
              <a:t> is running for log </a:t>
            </a:r>
            <a:r>
              <a:rPr lang="en-US" sz="1600" dirty="0" err="1"/>
              <a:t>manageme</a:t>
            </a:r>
            <a:endParaRPr lang="en-US" sz="1600" dirty="0"/>
          </a:p>
          <a:p>
            <a:pPr>
              <a:buFont typeface="Wingdings" panose="05000000000000000000" pitchFamily="2" charset="2"/>
              <a:buChar char="v"/>
            </a:pPr>
            <a:r>
              <a:rPr lang="en-US" sz="1600" b="1" dirty="0"/>
              <a:t>Benefits of Automation</a:t>
            </a:r>
          </a:p>
          <a:p>
            <a:r>
              <a:rPr lang="en-US" sz="1600" dirty="0"/>
              <a:t> Consistency – Runs the same checks across all servers &amp; namespaces, avoiding human oversight.</a:t>
            </a:r>
          </a:p>
          <a:p>
            <a:r>
              <a:rPr lang="en-US" sz="1600" dirty="0"/>
              <a:t> Speed – Executes parallel checks on multiple hosts in seconds.</a:t>
            </a:r>
          </a:p>
          <a:p>
            <a:r>
              <a:rPr lang="en-US" sz="1600" dirty="0"/>
              <a:t> Accuracy – Minimizes human error in manual command execution and data collection.</a:t>
            </a:r>
          </a:p>
          <a:p>
            <a:r>
              <a:rPr lang="en-US" sz="1600" dirty="0"/>
              <a:t> Centralized Reporting – Produces structured HTML reports and zipped archives for easy sharing.</a:t>
            </a:r>
          </a:p>
          <a:p>
            <a:r>
              <a:rPr lang="en-US" sz="1600" dirty="0"/>
              <a:t> Scalability – Can handle dozens or hundreds of servers/pods without extra effort</a:t>
            </a:r>
          </a:p>
        </p:txBody>
      </p:sp>
    </p:spTree>
    <p:extLst>
      <p:ext uri="{BB962C8B-B14F-4D97-AF65-F5344CB8AC3E}">
        <p14:creationId xmlns:p14="http://schemas.microsoft.com/office/powerpoint/2010/main" val="2488585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209EF-32E9-EF84-0350-AAB03E61CF3D}"/>
              </a:ext>
            </a:extLst>
          </p:cNvPr>
          <p:cNvSpPr>
            <a:spLocks noGrp="1"/>
          </p:cNvSpPr>
          <p:nvPr>
            <p:ph idx="1"/>
          </p:nvPr>
        </p:nvSpPr>
        <p:spPr>
          <a:xfrm>
            <a:off x="0" y="0"/>
            <a:ext cx="12192000" cy="6858000"/>
          </a:xfrm>
        </p:spPr>
        <p:txBody>
          <a:bodyPr/>
          <a:lstStyle/>
          <a:p>
            <a:pPr>
              <a:buFont typeface="Wingdings" panose="05000000000000000000" pitchFamily="2" charset="2"/>
              <a:buChar char="v"/>
            </a:pPr>
            <a:r>
              <a:rPr lang="en-US" dirty="0"/>
              <a:t> </a:t>
            </a:r>
            <a:r>
              <a:rPr lang="en-US" sz="2000" b="1" dirty="0"/>
              <a:t>Manual Effort Estimate</a:t>
            </a:r>
          </a:p>
          <a:p>
            <a:r>
              <a:rPr lang="en-US" sz="1600" dirty="0"/>
              <a:t>If done manually, each step would involve logging into servers, running 30+ commands (system + Kubernetes), copying results, formatting into a report, and archiving.</a:t>
            </a:r>
          </a:p>
          <a:p>
            <a:r>
              <a:rPr lang="en-US" sz="1600" dirty="0"/>
              <a:t>Per host: ~20–30 minutes (system checks, service checks, K8s pod/namespace checks, logs).</a:t>
            </a:r>
          </a:p>
          <a:p>
            <a:r>
              <a:rPr lang="en-US" sz="1600" dirty="0"/>
              <a:t>For 10 hosts: 4–5 hours minimum.</a:t>
            </a:r>
          </a:p>
          <a:p>
            <a:r>
              <a:rPr lang="en-US" sz="1600" dirty="0"/>
              <a:t>With automation: &lt;5 minutes for all hosts combined.</a:t>
            </a:r>
          </a:p>
          <a:p>
            <a:pPr marL="0" indent="0">
              <a:buNone/>
            </a:pPr>
            <a:r>
              <a:rPr lang="en-US" sz="1600" dirty="0"/>
              <a:t>This playbook reduces a 4–5 hour manual task (for 10 hosts) into an automated 5-minute run, while ensuring consistency, accuracy, and ready-to-share reports.</a:t>
            </a:r>
          </a:p>
          <a:p>
            <a:pPr>
              <a:buFont typeface="Wingdings" panose="05000000000000000000" pitchFamily="2" charset="2"/>
              <a:buChar char="ü"/>
            </a:pPr>
            <a:r>
              <a:rPr lang="en-US" sz="2400" b="1" dirty="0"/>
              <a:t>CGI Integration</a:t>
            </a:r>
          </a:p>
          <a:p>
            <a:pPr marL="0" indent="0">
              <a:buNone/>
            </a:pPr>
            <a:r>
              <a:rPr lang="en-US" sz="1600" dirty="0"/>
              <a:t>This Python CGI script provides a web-based interface (GUI) to safely execute Ansible playbooks.</a:t>
            </a:r>
          </a:p>
          <a:p>
            <a:r>
              <a:rPr lang="en-US" sz="1600" dirty="0"/>
              <a:t>It renders a form (GET) for users to choose a playbook, inventory, hosts, SSH user, tags, and execution options.</a:t>
            </a:r>
          </a:p>
          <a:p>
            <a:r>
              <a:rPr lang="en-US" sz="1600" dirty="0"/>
              <a:t>On submit (POST), it validates inputs against regex/whitelists, builds a secure ansible-playbook command, and executes it under controlled environment variables with a timeout.</a:t>
            </a:r>
          </a:p>
          <a:p>
            <a:r>
              <a:rPr lang="en-US" sz="1600" dirty="0"/>
              <a:t>Results (success/failure + command output) are shown in a styled HTML page.</a:t>
            </a:r>
          </a:p>
          <a:p>
            <a:r>
              <a:rPr lang="en-US" sz="1600" dirty="0"/>
              <a:t>Includes a diagnostics page </a:t>
            </a:r>
            <a:r>
              <a:rPr lang="en-US" sz="1600" b="1" dirty="0"/>
              <a:t>(?</a:t>
            </a:r>
            <a:r>
              <a:rPr lang="en-US" sz="1600" b="1" dirty="0" err="1"/>
              <a:t>diag</a:t>
            </a:r>
            <a:r>
              <a:rPr lang="en-US" sz="1600" b="1" dirty="0"/>
              <a:t>=1) </a:t>
            </a:r>
            <a:r>
              <a:rPr lang="en-US" sz="1600" dirty="0"/>
              <a:t>to check setup paths and available playbooks/inventories.</a:t>
            </a:r>
          </a:p>
          <a:p>
            <a:r>
              <a:rPr lang="en-US" sz="1600" dirty="0"/>
              <a:t>Security: no raw shell calls, strict validation, whitelisted playbooks/inventories, temp inventory auto-cleanup.</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161339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F4A9F0-EFD2-DE2A-BB0E-5BC4A464D7FD}"/>
              </a:ext>
            </a:extLst>
          </p:cNvPr>
          <p:cNvSpPr>
            <a:spLocks noGrp="1"/>
          </p:cNvSpPr>
          <p:nvPr>
            <p:ph idx="1"/>
          </p:nvPr>
        </p:nvSpPr>
        <p:spPr>
          <a:xfrm>
            <a:off x="0" y="11113"/>
            <a:ext cx="12192000" cy="6846887"/>
          </a:xfrm>
        </p:spPr>
        <p:txBody>
          <a:bodyPr/>
          <a:lstStyle/>
          <a:p>
            <a:pPr>
              <a:buFont typeface="Wingdings" panose="05000000000000000000" pitchFamily="2" charset="2"/>
              <a:buChar char="v"/>
            </a:pPr>
            <a:r>
              <a:rPr lang="en-US" sz="2400" b="1" dirty="0"/>
              <a:t>Benefits of Automation (via Script)</a:t>
            </a:r>
          </a:p>
          <a:p>
            <a:r>
              <a:rPr lang="en-US" sz="1600" dirty="0"/>
              <a:t>Time-Saving: Cuts execution from 3–5 mins manually to ~10s via GUI, saving hours daily.</a:t>
            </a:r>
          </a:p>
          <a:p>
            <a:r>
              <a:rPr lang="en-US" sz="1600" dirty="0"/>
              <a:t>Error-Free: Eliminates typos with validated inputs &amp; whitelisted playbooks.</a:t>
            </a:r>
          </a:p>
          <a:p>
            <a:r>
              <a:rPr lang="en-US" sz="1600" dirty="0"/>
              <a:t>Consistency: Same GUI flow for all users → no human variations.</a:t>
            </a:r>
          </a:p>
          <a:p>
            <a:r>
              <a:rPr lang="en-US" sz="1600" dirty="0"/>
              <a:t>Auditability: Outputs stored in clean HTML → easy to share/report.</a:t>
            </a:r>
            <a:endParaRPr lang="en-US" sz="2400" b="1" dirty="0"/>
          </a:p>
          <a:p>
            <a:pPr>
              <a:buFont typeface="Wingdings" panose="05000000000000000000" pitchFamily="2" charset="2"/>
              <a:buChar char="v"/>
            </a:pPr>
            <a:r>
              <a:rPr lang="en-US" sz="2400" b="1" dirty="0"/>
              <a:t>GUI Benefits</a:t>
            </a:r>
          </a:p>
          <a:p>
            <a:pPr marL="0" indent="0">
              <a:buNone/>
            </a:pPr>
            <a:r>
              <a:rPr lang="en-US" sz="1600" dirty="0"/>
              <a:t>User-Friendly: Even non-experts can run playbooks without learning CLI commands.</a:t>
            </a:r>
          </a:p>
          <a:p>
            <a:pPr marL="0" indent="0">
              <a:buNone/>
            </a:pPr>
            <a:r>
              <a:rPr lang="en-US" sz="1600" dirty="0"/>
              <a:t>Safe for Delegation: Operations team members or testers can trigger plays without SSH or Ansible CLI knowledge.</a:t>
            </a:r>
          </a:p>
          <a:p>
            <a:pPr marL="0" indent="0">
              <a:buNone/>
            </a:pPr>
            <a:r>
              <a:rPr lang="en-US" sz="1600" dirty="0"/>
              <a:t>Centralized Access: Accessible via browser, no need for CLI access to the Ansible control node.</a:t>
            </a:r>
          </a:p>
          <a:p>
            <a:pPr marL="0" indent="0">
              <a:buNone/>
            </a:pPr>
            <a:r>
              <a:rPr lang="en-US" sz="1600" dirty="0"/>
              <a:t>Faster Troubleshooting: Output is shown in styled HTML instead of raw terminal logs.</a:t>
            </a:r>
          </a:p>
          <a:p>
            <a:pPr marL="0" indent="0">
              <a:buNone/>
            </a:pPr>
            <a:r>
              <a:rPr lang="en-US" sz="1600" dirty="0"/>
              <a:t>Diagnostics Link: Quickly check if playbooks/inventories are configured properly.</a:t>
            </a:r>
          </a:p>
          <a:p>
            <a:pPr marL="0" indent="0">
              <a:buNone/>
            </a:pPr>
            <a:endParaRPr lang="en-US" sz="1600" dirty="0"/>
          </a:p>
        </p:txBody>
      </p:sp>
    </p:spTree>
    <p:extLst>
      <p:ext uri="{BB962C8B-B14F-4D97-AF65-F5344CB8AC3E}">
        <p14:creationId xmlns:p14="http://schemas.microsoft.com/office/powerpoint/2010/main" val="162729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D20EC4E-B49F-158E-F3CB-EFAE9E633969}"/>
              </a:ext>
            </a:extLst>
          </p:cNvPr>
          <p:cNvSpPr>
            <a:spLocks noGrp="1"/>
          </p:cNvSpPr>
          <p:nvPr>
            <p:ph idx="1"/>
          </p:nvPr>
        </p:nvSpPr>
        <p:spPr>
          <a:xfrm>
            <a:off x="0" y="0"/>
            <a:ext cx="12192000" cy="6858000"/>
          </a:xfrm>
        </p:spPr>
        <p:txBody>
          <a:bodyPr>
            <a:normAutofit/>
          </a:bodyPr>
          <a:lstStyle/>
          <a:p>
            <a:pPr>
              <a:buFont typeface="Wingdings" panose="05000000000000000000" pitchFamily="2" charset="2"/>
              <a:buChar char="ü"/>
            </a:pPr>
            <a:r>
              <a:rPr lang="en-US" sz="3200" b="1" dirty="0"/>
              <a:t>Health-Check Playbook</a:t>
            </a:r>
          </a:p>
          <a:p>
            <a:r>
              <a:rPr lang="en-US" sz="2000" dirty="0"/>
              <a:t>This playbook is designed to gather information from hosts and configure </a:t>
            </a:r>
            <a:r>
              <a:rPr lang="en-US" sz="2000" dirty="0" err="1"/>
              <a:t>logrotate</a:t>
            </a:r>
            <a:r>
              <a:rPr lang="en-US" sz="2000" dirty="0"/>
              <a:t> for common services.</a:t>
            </a:r>
          </a:p>
          <a:p>
            <a:r>
              <a:rPr lang="en-US" sz="2000" dirty="0"/>
              <a:t>The playbook is a series of tasks aimed at collecting system information and configuring log rotation. It's not a set of log files themselves, but rather the instructions that would be used to manage a system.</a:t>
            </a:r>
          </a:p>
          <a:p>
            <a:pPr>
              <a:buFont typeface="Courier New" panose="02070309020205020404" pitchFamily="49" charset="0"/>
              <a:buChar char="o"/>
            </a:pPr>
            <a:r>
              <a:rPr lang="en-US" sz="2000" b="1" dirty="0"/>
              <a:t>Information Gathering</a:t>
            </a:r>
          </a:p>
          <a:p>
            <a:pPr>
              <a:buFont typeface="Wingdings" panose="05000000000000000000" pitchFamily="2" charset="2"/>
              <a:buChar char="§"/>
            </a:pPr>
            <a:r>
              <a:rPr lang="en-US" sz="1800" dirty="0"/>
              <a:t>Disk Usage: Gathers disk usage statistics using the </a:t>
            </a:r>
            <a:r>
              <a:rPr lang="en-US" sz="1800" dirty="0" err="1"/>
              <a:t>df</a:t>
            </a:r>
            <a:r>
              <a:rPr lang="en-US" sz="1800" dirty="0"/>
              <a:t> -h command.</a:t>
            </a:r>
          </a:p>
          <a:p>
            <a:pPr>
              <a:buFont typeface="Wingdings" panose="05000000000000000000" pitchFamily="2" charset="2"/>
              <a:buChar char="§"/>
            </a:pPr>
            <a:r>
              <a:rPr lang="en-US" sz="1800" dirty="0"/>
              <a:t>Memory Fact: Sets a fact for the available memory in megabytes.</a:t>
            </a:r>
          </a:p>
          <a:p>
            <a:pPr>
              <a:buFont typeface="Wingdings" panose="05000000000000000000" pitchFamily="2" charset="2"/>
              <a:buChar char="§"/>
            </a:pPr>
            <a:r>
              <a:rPr lang="en-US" sz="1800" dirty="0" err="1"/>
              <a:t>Timezone</a:t>
            </a:r>
            <a:r>
              <a:rPr lang="en-US" sz="1800" dirty="0"/>
              <a:t> Info: Retrieves the current </a:t>
            </a:r>
            <a:r>
              <a:rPr lang="en-US" sz="1800" dirty="0" err="1"/>
              <a:t>timezone</a:t>
            </a:r>
            <a:r>
              <a:rPr lang="en-US" sz="1800" dirty="0"/>
              <a:t>.</a:t>
            </a:r>
          </a:p>
          <a:p>
            <a:pPr>
              <a:buFont typeface="Wingdings" panose="05000000000000000000" pitchFamily="2" charset="2"/>
              <a:buChar char="§"/>
            </a:pPr>
            <a:r>
              <a:rPr lang="en-US" sz="1800" dirty="0"/>
              <a:t>Running Services: Lists all active and running system services.</a:t>
            </a:r>
          </a:p>
          <a:p>
            <a:pPr>
              <a:buFont typeface="Wingdings" panose="05000000000000000000" pitchFamily="2" charset="2"/>
              <a:buChar char="§"/>
            </a:pPr>
            <a:r>
              <a:rPr lang="en-US" sz="1800" dirty="0"/>
              <a:t>Package Installation: It ensures the </a:t>
            </a:r>
            <a:r>
              <a:rPr lang="en-US" sz="1800" dirty="0" err="1"/>
              <a:t>logrotate</a:t>
            </a:r>
            <a:r>
              <a:rPr lang="en-US" sz="1800" dirty="0"/>
              <a:t> package is installed on the host.</a:t>
            </a:r>
          </a:p>
          <a:p>
            <a:pPr>
              <a:buFont typeface="Wingdings" panose="05000000000000000000" pitchFamily="2" charset="2"/>
              <a:buChar char="§"/>
            </a:pPr>
            <a:r>
              <a:rPr lang="en-US" sz="1800" dirty="0"/>
              <a:t>Configuration File Creation: It creates a new </a:t>
            </a:r>
            <a:r>
              <a:rPr lang="en-US" sz="1800" dirty="0" err="1"/>
              <a:t>logrotate</a:t>
            </a:r>
            <a:r>
              <a:rPr lang="en-US" sz="1800" dirty="0"/>
              <a:t> configuration file for common services. </a:t>
            </a:r>
          </a:p>
          <a:p>
            <a:pPr>
              <a:buFont typeface="Wingdings" panose="05000000000000000000" pitchFamily="2" charset="2"/>
              <a:buChar char="§"/>
            </a:pPr>
            <a:r>
              <a:rPr lang="en-US" sz="1800" dirty="0"/>
              <a:t>Failed Services: Lists any services that have failed.</a:t>
            </a:r>
          </a:p>
          <a:p>
            <a:pPr>
              <a:buFont typeface="Wingdings" panose="05000000000000000000" pitchFamily="2" charset="2"/>
              <a:buChar char="§"/>
            </a:pPr>
            <a:r>
              <a:rPr lang="en-US" sz="1800" dirty="0"/>
              <a:t>Error Logs: Extracts the last 20 error logs from </a:t>
            </a:r>
            <a:r>
              <a:rPr lang="en-US" sz="1800" dirty="0" err="1"/>
              <a:t>journalctl</a:t>
            </a:r>
            <a:r>
              <a:rPr lang="en-US" sz="1800" dirty="0"/>
              <a:t>.</a:t>
            </a:r>
          </a:p>
          <a:p>
            <a:pPr>
              <a:buFont typeface="Wingdings" panose="05000000000000000000" pitchFamily="2" charset="2"/>
              <a:buChar char="§"/>
            </a:pPr>
            <a:r>
              <a:rPr lang="en-US" sz="1800" dirty="0"/>
              <a:t>Kubernetes Pods: Gathers information about all pods, including those that are not running or are in a state of unreadiness (0/1 readiness).</a:t>
            </a:r>
          </a:p>
          <a:p>
            <a:pPr>
              <a:buFont typeface="Wingdings" panose="05000000000000000000" pitchFamily="2" charset="2"/>
              <a:buChar char="§"/>
            </a:pPr>
            <a:r>
              <a:rPr lang="en-US" sz="1800" dirty="0"/>
              <a:t>Kubernetes Events: Fetches Kubernetes events that are categorized as warnings.</a:t>
            </a:r>
          </a:p>
          <a:p>
            <a:pPr>
              <a:buFont typeface="Wingdings" panose="05000000000000000000" pitchFamily="2" charset="2"/>
              <a:buChar char="§"/>
            </a:pPr>
            <a:r>
              <a:rPr lang="en-US" sz="1800" dirty="0"/>
              <a:t>Resource Usage: Gets the top 10 pods and nodes based on CPU usage</a:t>
            </a:r>
          </a:p>
          <a:p>
            <a:pPr>
              <a:buFont typeface="Wingdings" panose="05000000000000000000" pitchFamily="2" charset="2"/>
              <a:buChar char="v"/>
            </a:pPr>
            <a:r>
              <a:rPr lang="en-US" sz="1800" dirty="0"/>
              <a:t> Health-Check Playbook  added a feature to generate an individual *HTML report for each server* and send it via email.</a:t>
            </a:r>
          </a:p>
        </p:txBody>
      </p:sp>
    </p:spTree>
    <p:extLst>
      <p:ext uri="{BB962C8B-B14F-4D97-AF65-F5344CB8AC3E}">
        <p14:creationId xmlns:p14="http://schemas.microsoft.com/office/powerpoint/2010/main" val="48324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D82EF-50F6-83B1-5714-EDF1C7DA2173}"/>
              </a:ext>
            </a:extLst>
          </p:cNvPr>
          <p:cNvSpPr>
            <a:spLocks noGrp="1"/>
          </p:cNvSpPr>
          <p:nvPr>
            <p:ph idx="1"/>
          </p:nvPr>
        </p:nvSpPr>
        <p:spPr>
          <a:xfrm>
            <a:off x="0" y="104931"/>
            <a:ext cx="12191999" cy="6580682"/>
          </a:xfrm>
        </p:spPr>
        <p:txBody>
          <a:bodyPr>
            <a:normAutofit/>
          </a:bodyPr>
          <a:lstStyle/>
          <a:p>
            <a:pPr>
              <a:buFont typeface="Wingdings" panose="05000000000000000000" pitchFamily="2" charset="2"/>
              <a:buChar char="ü"/>
            </a:pPr>
            <a:r>
              <a:rPr lang="en-US" b="1" dirty="0"/>
              <a:t>Linux OS Patching Playbook</a:t>
            </a:r>
          </a:p>
          <a:p>
            <a:pPr marL="0" indent="0">
              <a:buNone/>
            </a:pPr>
            <a:r>
              <a:rPr lang="en-US" sz="2000" dirty="0"/>
              <a:t>This OS patching playbook is generic and supports various Linux distributions, enabling end-to-end patch management in a consistent and automated manner</a:t>
            </a:r>
            <a:r>
              <a:rPr lang="en-US" dirty="0"/>
              <a:t>.</a:t>
            </a:r>
          </a:p>
          <a:p>
            <a:pPr>
              <a:buFont typeface="Wingdings" panose="05000000000000000000" pitchFamily="2" charset="2"/>
              <a:buChar char="Ø"/>
            </a:pPr>
            <a:r>
              <a:rPr lang="en-US" b="1" dirty="0"/>
              <a:t>Pre-Checks Alters</a:t>
            </a:r>
          </a:p>
          <a:p>
            <a:pPr marL="0" indent="0">
              <a:buNone/>
            </a:pPr>
            <a:r>
              <a:rPr lang="en-US" sz="1800" dirty="0"/>
              <a:t>The playbook systematically gathers information from the target system and appends it to an HTML file named </a:t>
            </a:r>
            <a:r>
              <a:rPr lang="en-US" sz="1800" dirty="0" err="1"/>
              <a:t>html_report</a:t>
            </a:r>
            <a:r>
              <a:rPr lang="en-US" sz="1800" dirty="0"/>
              <a:t>. The report is structured as a bulleted list, with each item containing a specific piece of system information.</a:t>
            </a:r>
          </a:p>
          <a:p>
            <a:r>
              <a:rPr lang="en-US" sz="1800" dirty="0"/>
              <a:t>Disk Usage: It collects the current disk usage percentage and appends it to the HTML report.</a:t>
            </a:r>
          </a:p>
          <a:p>
            <a:r>
              <a:rPr lang="en-US" sz="1800" dirty="0"/>
              <a:t>Memory Info: It retrieves the amount of free memory in megabytes and adds this information to the report.</a:t>
            </a:r>
          </a:p>
          <a:p>
            <a:r>
              <a:rPr lang="en-US" sz="1800" dirty="0"/>
              <a:t>Load Average: The system's load average is collected and appended to the report.</a:t>
            </a:r>
          </a:p>
          <a:p>
            <a:r>
              <a:rPr lang="en-US" sz="1800" dirty="0"/>
              <a:t>Time Zone: The configured system time zone is captured and added to the report.</a:t>
            </a:r>
          </a:p>
          <a:p>
            <a:r>
              <a:rPr lang="en-US" sz="1800" dirty="0"/>
              <a:t>NTP Server Info: The playbook checks for and reports the NTP server being used.</a:t>
            </a:r>
          </a:p>
          <a:p>
            <a:r>
              <a:rPr lang="en-US" sz="1800" dirty="0"/>
              <a:t>Running Services: It gathers a list of all currently running services and appends the count to the report.</a:t>
            </a:r>
          </a:p>
          <a:p>
            <a:r>
              <a:rPr lang="en-US" sz="1800" dirty="0"/>
              <a:t>Failed Services: It checks for any failed system services and includes a list of them in the report. The output is formatted to replace newline characters with HTML &lt;</a:t>
            </a:r>
            <a:r>
              <a:rPr lang="en-US" sz="1800" dirty="0" err="1"/>
              <a:t>br</a:t>
            </a:r>
            <a:r>
              <a:rPr lang="en-US" sz="1800" dirty="0"/>
              <a:t>&gt; tags for better readability in the final report.</a:t>
            </a:r>
          </a:p>
          <a:p>
            <a:r>
              <a:rPr lang="en-US" sz="1800" dirty="0"/>
              <a:t>System Errors: The playbook collects system errors from the journal and appends them to the report, with a default value of "None" if no errors are found.</a:t>
            </a:r>
          </a:p>
          <a:p>
            <a:r>
              <a:rPr lang="en-US" sz="1800" dirty="0"/>
              <a:t>Network Interfaces: A list of the system's network interfaces is gathered and appended to the report.</a:t>
            </a:r>
          </a:p>
          <a:p>
            <a:pPr>
              <a:buFont typeface="Wingdings" panose="05000000000000000000" pitchFamily="2" charset="2"/>
              <a:buChar char="§"/>
            </a:pPr>
            <a:endParaRPr lang="en-US" sz="1400" dirty="0"/>
          </a:p>
          <a:p>
            <a:endParaRPr lang="en-US" sz="1400" dirty="0"/>
          </a:p>
        </p:txBody>
      </p:sp>
    </p:spTree>
    <p:extLst>
      <p:ext uri="{BB962C8B-B14F-4D97-AF65-F5344CB8AC3E}">
        <p14:creationId xmlns:p14="http://schemas.microsoft.com/office/powerpoint/2010/main" val="314325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85F5AC7-60BF-F65B-C2F0-80365F51368A}"/>
              </a:ext>
            </a:extLst>
          </p:cNvPr>
          <p:cNvSpPr>
            <a:spLocks noGrp="1"/>
          </p:cNvSpPr>
          <p:nvPr>
            <p:ph type="subTitle" idx="1"/>
          </p:nvPr>
        </p:nvSpPr>
        <p:spPr>
          <a:xfrm>
            <a:off x="1" y="1"/>
            <a:ext cx="12192000" cy="6858000"/>
          </a:xfrm>
        </p:spPr>
        <p:txBody>
          <a:bodyPr>
            <a:normAutofit fontScale="92500" lnSpcReduction="20000"/>
          </a:bodyPr>
          <a:lstStyle/>
          <a:p>
            <a:pPr marL="342900" indent="-342900" algn="l">
              <a:buFont typeface="Wingdings" panose="05000000000000000000" pitchFamily="2" charset="2"/>
              <a:buChar char="§"/>
            </a:pPr>
            <a:r>
              <a:rPr lang="en-US" sz="2000" dirty="0"/>
              <a:t>Alerting Functionality</a:t>
            </a:r>
          </a:p>
          <a:p>
            <a:pPr algn="l"/>
            <a:r>
              <a:rPr lang="en-US" sz="1500" dirty="0"/>
              <a:t>The playbook includes a section to evaluate system conditions against predefined thresholds and generate a separate alert report if necessary.</a:t>
            </a:r>
          </a:p>
          <a:p>
            <a:pPr algn="l"/>
            <a:r>
              <a:rPr lang="en-US" sz="1500" dirty="0"/>
              <a:t>Alert Conditions:</a:t>
            </a:r>
          </a:p>
          <a:p>
            <a:pPr marL="285750" indent="-285750" algn="l">
              <a:buFont typeface="Arial" panose="020B0604020202020204" pitchFamily="34" charset="0"/>
              <a:buChar char="•"/>
            </a:pPr>
            <a:r>
              <a:rPr lang="en-US" sz="1500" dirty="0"/>
              <a:t>Disk Alert: An alert is triggered if the disk usage is greater than a specified </a:t>
            </a:r>
            <a:r>
              <a:rPr lang="en-US" sz="1500" dirty="0" err="1"/>
              <a:t>disk_threshold</a:t>
            </a:r>
            <a:r>
              <a:rPr lang="en-US" sz="1500" dirty="0"/>
              <a:t>.</a:t>
            </a:r>
          </a:p>
          <a:p>
            <a:pPr marL="285750" indent="-285750" algn="l">
              <a:buFont typeface="Arial" panose="020B0604020202020204" pitchFamily="34" charset="0"/>
              <a:buChar char="•"/>
            </a:pPr>
            <a:r>
              <a:rPr lang="en-US" sz="1500" dirty="0"/>
              <a:t>Memory Alert: An alert is triggered if the amount of free memory is less than a specified </a:t>
            </a:r>
            <a:r>
              <a:rPr lang="en-US" sz="1500" dirty="0" err="1"/>
              <a:t>mem_threshold</a:t>
            </a:r>
            <a:r>
              <a:rPr lang="en-US" sz="1500" dirty="0"/>
              <a:t>.</a:t>
            </a:r>
          </a:p>
          <a:p>
            <a:pPr marL="285750" indent="-285750" algn="l">
              <a:buFont typeface="Arial" panose="020B0604020202020204" pitchFamily="34" charset="0"/>
              <a:buChar char="•"/>
            </a:pPr>
            <a:r>
              <a:rPr lang="en-US" sz="1500" dirty="0"/>
              <a:t>Load Alert: An alert is triggered if the load average exceeds a specified </a:t>
            </a:r>
            <a:r>
              <a:rPr lang="en-US" sz="1500" dirty="0" err="1"/>
              <a:t>load_threshold</a:t>
            </a:r>
            <a:r>
              <a:rPr lang="en-US" sz="1500" dirty="0"/>
              <a:t>.</a:t>
            </a:r>
          </a:p>
          <a:p>
            <a:pPr marL="285750" indent="-285750" algn="l">
              <a:buFont typeface="Arial" panose="020B0604020202020204" pitchFamily="34" charset="0"/>
              <a:buChar char="•"/>
            </a:pPr>
            <a:r>
              <a:rPr lang="en-US" sz="1500" dirty="0"/>
              <a:t>The alert report includes the inventory hostname to easily identify the problematic server.</a:t>
            </a:r>
          </a:p>
          <a:p>
            <a:pPr marL="285750" indent="-285750" algn="l">
              <a:buFont typeface="Arial" panose="020B0604020202020204" pitchFamily="34" charset="0"/>
              <a:buChar char="•"/>
            </a:pPr>
            <a:r>
              <a:rPr lang="en-US" sz="1500" dirty="0"/>
              <a:t>Alert Report Generation:</a:t>
            </a:r>
          </a:p>
          <a:p>
            <a:pPr algn="l"/>
            <a:r>
              <a:rPr lang="en-US" sz="1500" dirty="0"/>
              <a:t>    If any of the alert conditions are met, a new HTML report named </a:t>
            </a:r>
            <a:r>
              <a:rPr lang="en-US" sz="1500" dirty="0" err="1"/>
              <a:t>html_alert</a:t>
            </a:r>
            <a:r>
              <a:rPr lang="en-US" sz="1500" dirty="0"/>
              <a:t> is generated</a:t>
            </a:r>
          </a:p>
          <a:p>
            <a:pPr marL="457200" indent="-457200" algn="l">
              <a:buFont typeface="Wingdings" panose="05000000000000000000" pitchFamily="2" charset="2"/>
              <a:buChar char="Ø"/>
            </a:pPr>
            <a:r>
              <a:rPr lang="en-US" sz="2800" b="1" dirty="0"/>
              <a:t>Pre-Check </a:t>
            </a:r>
          </a:p>
          <a:p>
            <a:pPr algn="l"/>
            <a:r>
              <a:rPr lang="en-US" sz="1800" dirty="0">
                <a:latin typeface="+mj-lt"/>
              </a:rPr>
              <a:t>This playbook is designed to perform essential pre-checks and backups on a system before a patching operation is executed. It is a crucial step in a change management process to ensure system stability and provide rollback capabilities. The playbook automates a series of tasks that would otherwise need to be performed manually, reducing the risk of human error.</a:t>
            </a:r>
          </a:p>
          <a:p>
            <a:pPr marL="285750" indent="-285750" algn="l">
              <a:buFont typeface="Arial" panose="020B0604020202020204" pitchFamily="34" charset="0"/>
              <a:buChar char="•"/>
            </a:pPr>
            <a:r>
              <a:rPr lang="en-US" sz="1800" dirty="0">
                <a:latin typeface="+mj-lt"/>
              </a:rPr>
              <a:t>Risk Mitigation: The primary benefit of this playbook is its ability to mitigate risk. By backing up critical system files (/etc/</a:t>
            </a:r>
            <a:r>
              <a:rPr lang="en-US" sz="1800" dirty="0" err="1">
                <a:latin typeface="+mj-lt"/>
              </a:rPr>
              <a:t>fstab</a:t>
            </a:r>
            <a:r>
              <a:rPr lang="en-US" sz="1800" dirty="0">
                <a:latin typeface="+mj-lt"/>
              </a:rPr>
              <a:t>, /etc/</a:t>
            </a:r>
            <a:r>
              <a:rPr lang="en-US" sz="1800" dirty="0" err="1">
                <a:latin typeface="+mj-lt"/>
              </a:rPr>
              <a:t>resolv.conf</a:t>
            </a:r>
            <a:r>
              <a:rPr lang="en-US" sz="1800" dirty="0">
                <a:latin typeface="+mj-lt"/>
              </a:rPr>
              <a:t>, /etc/</a:t>
            </a:r>
            <a:r>
              <a:rPr lang="en-US" sz="1800" dirty="0" err="1">
                <a:latin typeface="+mj-lt"/>
              </a:rPr>
              <a:t>sysconfig</a:t>
            </a:r>
            <a:r>
              <a:rPr lang="en-US" sz="1800" dirty="0">
                <a:latin typeface="+mj-lt"/>
              </a:rPr>
              <a:t>/network-scripts/</a:t>
            </a:r>
            <a:r>
              <a:rPr lang="en-US" sz="1800" dirty="0" err="1">
                <a:latin typeface="+mj-lt"/>
              </a:rPr>
              <a:t>ifcfg</a:t>
            </a:r>
            <a:r>
              <a:rPr lang="en-US" sz="1800" dirty="0">
                <a:latin typeface="+mj-lt"/>
              </a:rPr>
              <a:t>-*) before any changes are made, it provides a safety net. In the event that the patching process fails or causes unexpected issues, these backups can be used to restore the system to its original state.</a:t>
            </a:r>
          </a:p>
          <a:p>
            <a:pPr marL="285750" indent="-285750" algn="l">
              <a:buFont typeface="Arial" panose="020B0604020202020204" pitchFamily="34" charset="0"/>
              <a:buChar char="•"/>
            </a:pPr>
            <a:r>
              <a:rPr lang="en-US" sz="1800" dirty="0">
                <a:latin typeface="+mj-lt"/>
              </a:rPr>
              <a:t>The next set of tasks performs a series of checks to ensure the system is in a healthy state before patching. This helps prevent patching failures and system instability.</a:t>
            </a:r>
          </a:p>
          <a:p>
            <a:pPr marL="285750" indent="-285750" algn="l">
              <a:buFont typeface="Arial" panose="020B0604020202020204" pitchFamily="34" charset="0"/>
              <a:buChar char="•"/>
            </a:pPr>
            <a:r>
              <a:rPr lang="en-US" sz="1800" dirty="0">
                <a:latin typeface="+mj-lt"/>
              </a:rPr>
              <a:t>Check YUM DB integrity: This task verifies that the YUM package manager's database is not corrupted, ensuring that software can be installed or updated correctly.</a:t>
            </a:r>
          </a:p>
          <a:p>
            <a:pPr marL="285750" indent="-285750" algn="l">
              <a:buFont typeface="Arial" panose="020B0604020202020204" pitchFamily="34" charset="0"/>
              <a:buChar char="•"/>
            </a:pPr>
            <a:r>
              <a:rPr lang="en-US" sz="1800" dirty="0">
                <a:latin typeface="+mj-lt"/>
              </a:rPr>
              <a:t>Check /var space: This command checks the disk space in the /var directory, which is a common location for temporary files and logs created during patching processes.</a:t>
            </a:r>
          </a:p>
          <a:p>
            <a:pPr marL="285750" indent="-285750" algn="l">
              <a:buFont typeface="Arial" panose="020B0604020202020204" pitchFamily="34" charset="0"/>
              <a:buChar char="•"/>
            </a:pPr>
            <a:r>
              <a:rPr lang="en-US" sz="1800" dirty="0">
                <a:latin typeface="+mj-lt"/>
              </a:rPr>
              <a:t>Check subscription-manager status: This task confirms that the system is properly subscribed and authorized to receive updates from software repositories.</a:t>
            </a:r>
          </a:p>
          <a:p>
            <a:pPr marL="285750" indent="-285750" algn="l">
              <a:buFont typeface="Arial" panose="020B0604020202020204" pitchFamily="34" charset="0"/>
              <a:buChar char="•"/>
            </a:pPr>
            <a:r>
              <a:rPr lang="en-US" sz="1800" dirty="0">
                <a:latin typeface="+mj-lt"/>
              </a:rPr>
              <a:t>List enabled YUM repos: This task provides a list of all active repositories, verifying that the correct sources for updates are configured.</a:t>
            </a:r>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endParaRPr lang="en-US" sz="1800" dirty="0"/>
          </a:p>
        </p:txBody>
      </p:sp>
    </p:spTree>
    <p:extLst>
      <p:ext uri="{BB962C8B-B14F-4D97-AF65-F5344CB8AC3E}">
        <p14:creationId xmlns:p14="http://schemas.microsoft.com/office/powerpoint/2010/main" val="4016602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241697-C24A-0184-5DC9-A5612E26F790}"/>
              </a:ext>
            </a:extLst>
          </p:cNvPr>
          <p:cNvSpPr>
            <a:spLocks noGrp="1"/>
          </p:cNvSpPr>
          <p:nvPr>
            <p:ph idx="1"/>
          </p:nvPr>
        </p:nvSpPr>
        <p:spPr>
          <a:xfrm>
            <a:off x="0" y="0"/>
            <a:ext cx="12192000" cy="6858000"/>
          </a:xfrm>
        </p:spPr>
        <p:txBody>
          <a:bodyPr>
            <a:normAutofit/>
          </a:bodyPr>
          <a:lstStyle/>
          <a:p>
            <a:pPr marL="0" indent="0">
              <a:buNone/>
            </a:pPr>
            <a:endParaRPr lang="en-US" sz="1800" dirty="0"/>
          </a:p>
          <a:p>
            <a:pPr marL="0" indent="0">
              <a:buNone/>
            </a:pPr>
            <a:r>
              <a:rPr lang="en-US" sz="1800" dirty="0"/>
              <a:t>The final set of tasks is for reporting and debugging. They use the debug module to print the results of the validation checks directly to the console.</a:t>
            </a:r>
          </a:p>
          <a:p>
            <a:r>
              <a:rPr lang="en-US" sz="1800" dirty="0"/>
              <a:t>Display /var usage: Shows the disk space report for /var.</a:t>
            </a:r>
          </a:p>
          <a:p>
            <a:r>
              <a:rPr lang="en-US" sz="1800" dirty="0"/>
              <a:t>Display subscription-manager status: Outputs the result of the subscription check.</a:t>
            </a:r>
          </a:p>
          <a:p>
            <a:r>
              <a:rPr lang="en-US" sz="1800" dirty="0"/>
              <a:t>Display enabled repos: Lists the repositories that were identified in the previous task.</a:t>
            </a:r>
          </a:p>
          <a:p>
            <a:pPr>
              <a:buFont typeface="Wingdings" panose="05000000000000000000" pitchFamily="2" charset="2"/>
              <a:buChar char="Ø"/>
            </a:pPr>
            <a:r>
              <a:rPr lang="en-US" sz="2400" b="1" dirty="0"/>
              <a:t>Patching </a:t>
            </a:r>
          </a:p>
          <a:p>
            <a:pPr marL="0" indent="0">
              <a:buNone/>
            </a:pPr>
            <a:r>
              <a:rPr lang="en-US" sz="1600" dirty="0"/>
              <a:t>This playbook is designed to patch Linux servers by updating all installed packages to their latest versions using the yum package manager.</a:t>
            </a:r>
          </a:p>
          <a:p>
            <a:pPr marL="0" indent="0">
              <a:buNone/>
            </a:pPr>
            <a:r>
              <a:rPr lang="en-US" sz="1600" dirty="0"/>
              <a:t>To maintain </a:t>
            </a:r>
            <a:r>
              <a:rPr lang="en-US" sz="1600" b="1" dirty="0"/>
              <a:t>security, stability, and consistency</a:t>
            </a:r>
            <a:r>
              <a:rPr lang="en-US" sz="1600" dirty="0"/>
              <a:t> across all Linux servers by keeping software up to date.</a:t>
            </a:r>
          </a:p>
          <a:p>
            <a:r>
              <a:rPr lang="en-US" sz="1600" dirty="0"/>
              <a:t>Connects to all target servers</a:t>
            </a:r>
          </a:p>
          <a:p>
            <a:r>
              <a:rPr lang="en-US" sz="1600" dirty="0"/>
              <a:t> Runs with root privileges</a:t>
            </a:r>
          </a:p>
          <a:p>
            <a:r>
              <a:rPr lang="en-US" sz="1600" dirty="0"/>
              <a:t> Executes yum update</a:t>
            </a:r>
          </a:p>
          <a:p>
            <a:r>
              <a:rPr lang="en-US" sz="1600" dirty="0"/>
              <a:t>Updates all installed packages</a:t>
            </a:r>
          </a:p>
          <a:p>
            <a:r>
              <a:rPr lang="en-US" sz="1600" dirty="0"/>
              <a:t> Brings system to latest patch level</a:t>
            </a:r>
          </a:p>
          <a:p>
            <a:pPr marL="0" indent="0">
              <a:buNone/>
            </a:pPr>
            <a:endParaRPr lang="en-US" sz="1600" dirty="0"/>
          </a:p>
          <a:p>
            <a:pPr marL="0" indent="0">
              <a:buNone/>
            </a:pPr>
            <a:endParaRPr lang="en-US" sz="1800" dirty="0"/>
          </a:p>
        </p:txBody>
      </p:sp>
    </p:spTree>
    <p:extLst>
      <p:ext uri="{BB962C8B-B14F-4D97-AF65-F5344CB8AC3E}">
        <p14:creationId xmlns:p14="http://schemas.microsoft.com/office/powerpoint/2010/main" val="2908526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C0E6CC-9E06-3794-1E13-34F2F3DA8046}"/>
              </a:ext>
            </a:extLst>
          </p:cNvPr>
          <p:cNvSpPr>
            <a:spLocks noGrp="1"/>
          </p:cNvSpPr>
          <p:nvPr>
            <p:ph idx="1"/>
          </p:nvPr>
        </p:nvSpPr>
        <p:spPr>
          <a:xfrm>
            <a:off x="0" y="0"/>
            <a:ext cx="12192000" cy="6858000"/>
          </a:xfrm>
        </p:spPr>
        <p:txBody>
          <a:bodyPr/>
          <a:lstStyle/>
          <a:p>
            <a:pPr>
              <a:buFont typeface="Wingdings" panose="05000000000000000000" pitchFamily="2" charset="2"/>
              <a:buChar char="Ø"/>
            </a:pPr>
            <a:r>
              <a:rPr lang="en-US" b="1" dirty="0"/>
              <a:t>Post-Patching</a:t>
            </a:r>
          </a:p>
          <a:p>
            <a:pPr marL="0" indent="0">
              <a:buNone/>
            </a:pPr>
            <a:r>
              <a:rPr lang="en-US" sz="1800" dirty="0"/>
              <a:t>this playbook is an automated script that performs the following actions on every host in the inventory:</a:t>
            </a:r>
          </a:p>
          <a:p>
            <a:pPr marL="0" indent="0">
              <a:buNone/>
            </a:pPr>
            <a:r>
              <a:rPr lang="en-US" sz="1800" dirty="0"/>
              <a:t>Connects to the host with administrative privileges.</a:t>
            </a:r>
          </a:p>
          <a:p>
            <a:r>
              <a:rPr lang="en-US" sz="1800" dirty="0" err="1"/>
              <a:t>src</a:t>
            </a:r>
            <a:r>
              <a:rPr lang="en-US" sz="1800" dirty="0"/>
              <a:t>: "{{ item }}": The </a:t>
            </a:r>
            <a:r>
              <a:rPr lang="en-US" sz="1800" dirty="0" err="1"/>
              <a:t>src</a:t>
            </a:r>
            <a:r>
              <a:rPr lang="en-US" sz="1800" dirty="0"/>
              <a:t> parameter defines the source file to be copied. The use of the {{ item }} variable indicates that this task will be executed multiple times in a loop, with the value of item changing for each iteration.</a:t>
            </a:r>
          </a:p>
          <a:p>
            <a:r>
              <a:rPr lang="en-US" sz="1800" dirty="0" err="1"/>
              <a:t>dest</a:t>
            </a:r>
            <a:r>
              <a:rPr lang="en-US" sz="1800" dirty="0"/>
              <a:t>: "/backup/</a:t>
            </a:r>
            <a:r>
              <a:rPr lang="en-US" sz="1800" dirty="0" err="1"/>
              <a:t>postpatch</a:t>
            </a:r>
            <a:r>
              <a:rPr lang="en-US" sz="1800" dirty="0"/>
              <a:t>/{{ item | </a:t>
            </a:r>
            <a:r>
              <a:rPr lang="en-US" sz="1800" dirty="0" err="1"/>
              <a:t>basename</a:t>
            </a:r>
            <a:r>
              <a:rPr lang="en-US" sz="1800" dirty="0"/>
              <a:t> }}": The </a:t>
            </a:r>
            <a:r>
              <a:rPr lang="en-US" sz="1800" dirty="0" err="1"/>
              <a:t>dest</a:t>
            </a:r>
            <a:r>
              <a:rPr lang="en-US" sz="1800" dirty="0"/>
              <a:t> parameter specifies the full path where the file will be copied.</a:t>
            </a:r>
          </a:p>
          <a:p>
            <a:r>
              <a:rPr lang="en-US" sz="1800" dirty="0"/>
              <a:t>/backup/</a:t>
            </a:r>
            <a:r>
              <a:rPr lang="en-US" sz="1800" dirty="0" err="1"/>
              <a:t>postpatch</a:t>
            </a:r>
            <a:r>
              <a:rPr lang="en-US" sz="1800" dirty="0"/>
              <a:t>/: The base directory for all backups</a:t>
            </a:r>
          </a:p>
          <a:p>
            <a:r>
              <a:rPr lang="en-US" sz="1800" dirty="0"/>
              <a:t>The loop directive is used in conjunction with the {{ item }} variable to run the same task multiple times with different values.</a:t>
            </a:r>
          </a:p>
          <a:p>
            <a:r>
              <a:rPr lang="en-US" sz="1800" dirty="0"/>
              <a:t>For /etc/passwd, it copies the file to /backup/</a:t>
            </a:r>
            <a:r>
              <a:rPr lang="en-US" sz="1800" dirty="0" err="1"/>
              <a:t>postpatch</a:t>
            </a:r>
            <a:r>
              <a:rPr lang="en-US" sz="1800" dirty="0"/>
              <a:t>/passwd.</a:t>
            </a:r>
          </a:p>
          <a:p>
            <a:r>
              <a:rPr lang="en-US" sz="1800" dirty="0"/>
              <a:t>For /etc/</a:t>
            </a:r>
            <a:r>
              <a:rPr lang="en-US" sz="1800" dirty="0" err="1"/>
              <a:t>fstab</a:t>
            </a:r>
            <a:r>
              <a:rPr lang="en-US" sz="1800" dirty="0"/>
              <a:t>, it copies the file to /backup/</a:t>
            </a:r>
            <a:r>
              <a:rPr lang="en-US" sz="1800" dirty="0" err="1"/>
              <a:t>postpatch</a:t>
            </a:r>
            <a:r>
              <a:rPr lang="en-US" sz="1800" dirty="0"/>
              <a:t>/</a:t>
            </a:r>
            <a:r>
              <a:rPr lang="en-US" sz="1800" dirty="0" err="1"/>
              <a:t>fstab</a:t>
            </a:r>
            <a:r>
              <a:rPr lang="en-US" sz="1800" dirty="0"/>
              <a:t>.</a:t>
            </a:r>
          </a:p>
          <a:p>
            <a:r>
              <a:rPr lang="en-US" sz="1800" dirty="0"/>
              <a:t>For /etc/ssh/</a:t>
            </a:r>
            <a:r>
              <a:rPr lang="en-US" sz="1800" dirty="0" err="1"/>
              <a:t>sshd_config</a:t>
            </a:r>
            <a:r>
              <a:rPr lang="en-US" sz="1800" dirty="0"/>
              <a:t>, it copies the file to /backup/</a:t>
            </a:r>
            <a:r>
              <a:rPr lang="en-US" sz="1800" dirty="0" err="1"/>
              <a:t>postpatch</a:t>
            </a:r>
            <a:r>
              <a:rPr lang="en-US" sz="1800" dirty="0"/>
              <a:t>/</a:t>
            </a:r>
            <a:r>
              <a:rPr lang="en-US" sz="1800" dirty="0" err="1"/>
              <a:t>sshd_config</a:t>
            </a:r>
            <a:r>
              <a:rPr lang="en-US" sz="1800" dirty="0"/>
              <a:t>.</a:t>
            </a:r>
          </a:p>
          <a:p>
            <a:pPr marL="0" indent="0">
              <a:buNone/>
            </a:pPr>
            <a:r>
              <a:rPr lang="en-US" sz="1800" dirty="0"/>
              <a:t>In each case, it saves a backup of the existing destination file before performing the copy.</a:t>
            </a:r>
          </a:p>
          <a:p>
            <a:pPr marL="0" indent="0">
              <a:buNone/>
            </a:pPr>
            <a:endParaRPr lang="en-US" sz="1600" dirty="0"/>
          </a:p>
        </p:txBody>
      </p:sp>
    </p:spTree>
    <p:extLst>
      <p:ext uri="{BB962C8B-B14F-4D97-AF65-F5344CB8AC3E}">
        <p14:creationId xmlns:p14="http://schemas.microsoft.com/office/powerpoint/2010/main" val="1274799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465B65-77E3-9C63-06F2-C1D05E9E1F78}"/>
              </a:ext>
            </a:extLst>
          </p:cNvPr>
          <p:cNvSpPr>
            <a:spLocks noGrp="1"/>
          </p:cNvSpPr>
          <p:nvPr>
            <p:ph idx="1"/>
          </p:nvPr>
        </p:nvSpPr>
        <p:spPr>
          <a:xfrm>
            <a:off x="0" y="0"/>
            <a:ext cx="12192000" cy="6858000"/>
          </a:xfrm>
        </p:spPr>
        <p:txBody>
          <a:bodyPr>
            <a:normAutofit lnSpcReduction="10000"/>
          </a:bodyPr>
          <a:lstStyle/>
          <a:p>
            <a:pPr>
              <a:buFont typeface="Wingdings" panose="05000000000000000000" pitchFamily="2" charset="2"/>
              <a:buChar char="ü"/>
            </a:pPr>
            <a:r>
              <a:rPr lang="en-US" sz="2400" b="1" dirty="0"/>
              <a:t>ME AND SM Check Playbooks</a:t>
            </a:r>
          </a:p>
          <a:p>
            <a:pPr marL="0" indent="0">
              <a:buNone/>
            </a:pPr>
            <a:r>
              <a:rPr lang="en-US" sz="2000" dirty="0"/>
              <a:t>Converted the ME and SM Bash script to an Ansible </a:t>
            </a:r>
            <a:r>
              <a:rPr lang="en-US" sz="2000" dirty="0" err="1"/>
              <a:t>playbook.Bash</a:t>
            </a:r>
            <a:r>
              <a:rPr lang="en-US" sz="2000" dirty="0"/>
              <a:t> scripts are slow (4–5 mins per server, running sequentially). Ansible executes tasks in parallel, reducing runtime to seconds even across multiple node. replacing hardcoded Region and Location variables with dynamic values, removing a major blocker for reusability. added logic to generate an HTML report showing errors, pod statuses, application, and health checks on Nokia nodes.</a:t>
            </a:r>
          </a:p>
          <a:p>
            <a:pPr marL="342900" indent="-342900">
              <a:buFont typeface="Wingdings" panose="05000000000000000000" pitchFamily="2" charset="2"/>
              <a:buChar char="Ø"/>
            </a:pPr>
            <a:r>
              <a:rPr lang="en-US" sz="2400" b="1" dirty="0"/>
              <a:t>Manage Element</a:t>
            </a:r>
          </a:p>
          <a:p>
            <a:pPr marL="0" indent="0">
              <a:buNone/>
            </a:pPr>
            <a:r>
              <a:rPr lang="en-US" sz="1800" dirty="0"/>
              <a:t>This playbook automates a series of diagnostic checks on a Kubernetes cluster, specifically targeting a telecommunications application environment. It's designed to gather a comprehensive overview of the system's health and status.</a:t>
            </a:r>
          </a:p>
          <a:p>
            <a:pPr marL="0" indent="0">
              <a:buNone/>
            </a:pPr>
            <a:r>
              <a:rPr lang="en-US" sz="1800" dirty="0"/>
              <a:t>The playbook performs a wide range of checks, which can be grouped into several categories:</a:t>
            </a:r>
          </a:p>
          <a:p>
            <a:pPr marL="0" indent="0">
              <a:buNone/>
            </a:pPr>
            <a:r>
              <a:rPr lang="en-US" sz="1800" b="1" dirty="0"/>
              <a:t>General Kubernetes &amp; System Status</a:t>
            </a:r>
          </a:p>
          <a:p>
            <a:r>
              <a:rPr lang="en-US" sz="1800" dirty="0"/>
              <a:t>Pod &amp; Namespace Checks: It identifies and captures namespaces and container names.</a:t>
            </a:r>
          </a:p>
          <a:p>
            <a:r>
              <a:rPr lang="en-US" sz="1800" dirty="0"/>
              <a:t>Resource Status: It checks the status of pods, including those with "not-ready" containers, and Virtual IP Instances.</a:t>
            </a:r>
          </a:p>
          <a:p>
            <a:r>
              <a:rPr lang="en-US" sz="1800" dirty="0"/>
              <a:t>Date &amp; Time: It gets the current date for reporting purposes.</a:t>
            </a:r>
          </a:p>
          <a:p>
            <a:r>
              <a:rPr lang="en-US" sz="1800" dirty="0"/>
              <a:t>Application-Specific Health Checks</a:t>
            </a:r>
          </a:p>
          <a:p>
            <a:r>
              <a:rPr lang="en-US" sz="1800" dirty="0"/>
              <a:t>Internal Status: It checks the status of specific components like the SPS (Session Processing Subsystem), IOHD, and XDR (</a:t>
            </a:r>
            <a:r>
              <a:rPr lang="en-US" sz="1800" dirty="0" err="1"/>
              <a:t>eXternal</a:t>
            </a:r>
            <a:r>
              <a:rPr lang="en-US" sz="1800" dirty="0"/>
              <a:t> Data Record).</a:t>
            </a:r>
          </a:p>
          <a:p>
            <a:r>
              <a:rPr lang="en-US" sz="1800" dirty="0"/>
              <a:t>Network &amp; Database: It verifies network status, Diameter peers and routes, and database states.</a:t>
            </a:r>
          </a:p>
          <a:p>
            <a:r>
              <a:rPr lang="en-US" sz="1800" dirty="0"/>
              <a:t>Service Connections: It checks LDAP connections and Aerospike tables (</a:t>
            </a:r>
            <a:r>
              <a:rPr lang="en-US" sz="1800" dirty="0" err="1"/>
              <a:t>NRFServer</a:t>
            </a:r>
            <a:r>
              <a:rPr lang="en-US" sz="1800" dirty="0"/>
              <a:t> and </a:t>
            </a:r>
            <a:r>
              <a:rPr lang="en-US" sz="1800" dirty="0" err="1"/>
              <a:t>NFProfile</a:t>
            </a:r>
            <a:r>
              <a:rPr lang="en-US" sz="1800" dirty="0"/>
              <a:t>).</a:t>
            </a:r>
          </a:p>
          <a:p>
            <a:r>
              <a:rPr lang="en-US" sz="1800" dirty="0"/>
              <a:t>Configuration &amp; Feature Checks</a:t>
            </a:r>
          </a:p>
          <a:p>
            <a:r>
              <a:rPr lang="en-US" sz="1800" dirty="0"/>
              <a:t>System Preferences: It checks and dumps system-wide preferences, including the status of the NRF (Network Repository Function) feature.</a:t>
            </a:r>
          </a:p>
        </p:txBody>
      </p:sp>
    </p:spTree>
    <p:extLst>
      <p:ext uri="{BB962C8B-B14F-4D97-AF65-F5344CB8AC3E}">
        <p14:creationId xmlns:p14="http://schemas.microsoft.com/office/powerpoint/2010/main" val="405422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BB4BAED-4589-4534-3ECB-A1A9AEBAB7BC}"/>
              </a:ext>
            </a:extLst>
          </p:cNvPr>
          <p:cNvSpPr>
            <a:spLocks noGrp="1"/>
          </p:cNvSpPr>
          <p:nvPr>
            <p:ph idx="1"/>
          </p:nvPr>
        </p:nvSpPr>
        <p:spPr>
          <a:xfrm>
            <a:off x="0" y="0"/>
            <a:ext cx="12192000" cy="6858000"/>
          </a:xfrm>
        </p:spPr>
        <p:txBody>
          <a:bodyPr>
            <a:normAutofit fontScale="92500" lnSpcReduction="20000"/>
          </a:bodyPr>
          <a:lstStyle/>
          <a:p>
            <a:r>
              <a:rPr lang="en-US" sz="1700" dirty="0"/>
              <a:t>Helm Charts: It lists the deployed Helm charts for both ISTIO and ZTS components.</a:t>
            </a:r>
          </a:p>
          <a:p>
            <a:r>
              <a:rPr lang="en-US" sz="1700" dirty="0"/>
              <a:t>Event &amp; Alarm Monitoring</a:t>
            </a:r>
          </a:p>
          <a:p>
            <a:r>
              <a:rPr lang="en-US" sz="1700" dirty="0"/>
              <a:t>Event Logs: It retrieves and displays Kubernetes events for specific namespaces to identify recent activity or issues.</a:t>
            </a:r>
          </a:p>
          <a:p>
            <a:r>
              <a:rPr lang="en-US" sz="1700" dirty="0"/>
              <a:t>Active Alarms: It connects to specific pods and uses a curl command to check for active alarms, providing details like severity, alarm ID, and component name.</a:t>
            </a:r>
          </a:p>
          <a:p>
            <a:r>
              <a:rPr lang="en-US" sz="1700" dirty="0"/>
              <a:t>Policy &amp; Configuration Validation</a:t>
            </a:r>
          </a:p>
          <a:p>
            <a:r>
              <a:rPr lang="en-US" sz="1700" dirty="0"/>
              <a:t>RSV (Resource and Session Validation) Check: It runs a check to get a summary of the policy decision-making process, which is critical for call handling.</a:t>
            </a:r>
          </a:p>
          <a:p>
            <a:r>
              <a:rPr lang="en-US" sz="1700" dirty="0"/>
              <a:t>Benefits of Automation</a:t>
            </a:r>
          </a:p>
          <a:p>
            <a:r>
              <a:rPr lang="en-US" sz="1700" dirty="0"/>
              <a:t>Automating these tasks with a playbook offers significant benefits:</a:t>
            </a:r>
          </a:p>
          <a:p>
            <a:r>
              <a:rPr lang="en-US" sz="1700" dirty="0"/>
              <a:t>Efficiency: The entire process, from start to finish, takes only a few minutes to run.</a:t>
            </a:r>
          </a:p>
          <a:p>
            <a:r>
              <a:rPr lang="en-US" sz="1700" dirty="0"/>
              <a:t>Consistency: Each check is performed in the exact same way every time, eliminating human error.</a:t>
            </a:r>
          </a:p>
          <a:p>
            <a:r>
              <a:rPr lang="en-US" sz="1700" dirty="0"/>
              <a:t>Comprehensive Overview: The playbook gathers all critical information into a single, cohesive report, making it easy to diagnose issues.</a:t>
            </a:r>
          </a:p>
          <a:p>
            <a:r>
              <a:rPr lang="en-US" sz="1700" dirty="0"/>
              <a:t>Scalability: The same playbook can be used on any number of similar environments without modification.</a:t>
            </a:r>
          </a:p>
          <a:p>
            <a:pPr>
              <a:buFont typeface="Wingdings" panose="05000000000000000000" pitchFamily="2" charset="2"/>
              <a:buChar char="v"/>
            </a:pPr>
            <a:r>
              <a:rPr lang="en-US" sz="1700" b="1" dirty="0"/>
              <a:t>ME Manual Effort vs. Automation</a:t>
            </a:r>
          </a:p>
          <a:p>
            <a:r>
              <a:rPr lang="en-US" sz="1700" dirty="0"/>
              <a:t>Performing these checks manually would be an incredibly time-consuming and labor-intensive process. A skilled engineer would have to:</a:t>
            </a:r>
          </a:p>
          <a:p>
            <a:r>
              <a:rPr lang="en-US" sz="1700" dirty="0"/>
              <a:t>Log in to the server: This includes navigating to the correct directory and environment.</a:t>
            </a:r>
          </a:p>
          <a:p>
            <a:r>
              <a:rPr lang="en-US" sz="1700" dirty="0"/>
              <a:t>Execute 20+ commands: Each command needs to be typed out, including the correct kubectl syntax, flags, and names. This is highly prone to typos.</a:t>
            </a:r>
          </a:p>
          <a:p>
            <a:r>
              <a:rPr lang="en-US" sz="1700" dirty="0"/>
              <a:t>Cross-reference data: The results from different commands would need to be manually correlated to understand the full picture.</a:t>
            </a:r>
          </a:p>
          <a:p>
            <a:r>
              <a:rPr lang="en-US" sz="1700" dirty="0"/>
              <a:t>Format the output: The engineer would have to copy and paste the output into a readable format.</a:t>
            </a:r>
          </a:p>
          <a:p>
            <a:r>
              <a:rPr lang="en-US" sz="1700" dirty="0"/>
              <a:t>Manually, this entire process would likely take at least 30-45 minutes for a single environment, assuming no errors. With automation, the same checks are completed in under 5 minutes, providing a significant time saving and allowing engineers to focus on analysis rather than data collection.</a:t>
            </a:r>
          </a:p>
        </p:txBody>
      </p:sp>
    </p:spTree>
    <p:extLst>
      <p:ext uri="{BB962C8B-B14F-4D97-AF65-F5344CB8AC3E}">
        <p14:creationId xmlns:p14="http://schemas.microsoft.com/office/powerpoint/2010/main" val="3000529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F5335F-253E-4F9C-D59E-AB942A42422A}"/>
              </a:ext>
            </a:extLst>
          </p:cNvPr>
          <p:cNvSpPr>
            <a:spLocks noGrp="1"/>
          </p:cNvSpPr>
          <p:nvPr>
            <p:ph idx="1"/>
          </p:nvPr>
        </p:nvSpPr>
        <p:spPr>
          <a:xfrm>
            <a:off x="1" y="0"/>
            <a:ext cx="12192000" cy="6858000"/>
          </a:xfrm>
        </p:spPr>
        <p:txBody>
          <a:bodyPr>
            <a:normAutofit/>
          </a:bodyPr>
          <a:lstStyle/>
          <a:p>
            <a:pPr>
              <a:buFont typeface="Wingdings" panose="05000000000000000000" pitchFamily="2" charset="2"/>
              <a:buChar char="Ø"/>
            </a:pPr>
            <a:r>
              <a:rPr lang="en-US" sz="1800" b="1" dirty="0"/>
              <a:t>Service Manage Playbook</a:t>
            </a:r>
          </a:p>
          <a:p>
            <a:pPr marL="0" indent="0">
              <a:buNone/>
            </a:pPr>
            <a:r>
              <a:rPr lang="en-US" sz="1600" dirty="0"/>
              <a:t>This playbook is designed to perform comprehensive health checks and reporting for NPC and related components in a Kubernetes environment. The key tasks include:</a:t>
            </a:r>
          </a:p>
          <a:p>
            <a:r>
              <a:rPr lang="en-US" sz="1600" dirty="0"/>
              <a:t>Check NPC PODS status – Retrieves NPC pod details and validates if they are running as expected.</a:t>
            </a:r>
          </a:p>
          <a:p>
            <a:r>
              <a:rPr lang="en-US" sz="1600" dirty="0"/>
              <a:t>List pods with containers not fully ready – Identifies pods where not all containers are healthy.</a:t>
            </a:r>
          </a:p>
          <a:p>
            <a:r>
              <a:rPr lang="en-US" sz="1600" dirty="0"/>
              <a:t>Check NPC SPS, Network, XDR, and DB status – Executes in-pod commands to verify different service components (SPS, network, XDR, DB).</a:t>
            </a:r>
          </a:p>
          <a:p>
            <a:r>
              <a:rPr lang="en-US" sz="1600" dirty="0"/>
              <a:t>Get VIP Instances – Collects details of Virtual IP Instances across namespaces.</a:t>
            </a:r>
          </a:p>
          <a:p>
            <a:r>
              <a:rPr lang="en-US" sz="1600" dirty="0"/>
              <a:t>Check ZTS and ISTIO PODS &amp; Helm Charts – Validates deployments and helm releases in critical namespaces (tzcswida3-admin-ns, </a:t>
            </a:r>
            <a:r>
              <a:rPr lang="en-US" sz="1600" dirty="0" err="1"/>
              <a:t>istio</a:t>
            </a:r>
            <a:r>
              <a:rPr lang="en-US" sz="1600" dirty="0"/>
              <a:t>- system).</a:t>
            </a:r>
          </a:p>
          <a:p>
            <a:r>
              <a:rPr lang="en-US" sz="1600" dirty="0"/>
              <a:t>Check NPC Alarms – Extracts active alarms and critical alerts from pods.</a:t>
            </a:r>
          </a:p>
          <a:p>
            <a:r>
              <a:rPr lang="en-US" sz="1600" dirty="0"/>
              <a:t>Check NPC Events – Collects Kubernetes events for selected namespaces to identify issues.</a:t>
            </a:r>
          </a:p>
          <a:p>
            <a:r>
              <a:rPr lang="en-US" sz="1600" dirty="0"/>
              <a:t>List Pods with Containers Not Ready – Provides a namespace-wise list of unhealthy pods.</a:t>
            </a:r>
          </a:p>
          <a:p>
            <a:r>
              <a:rPr lang="en-US" sz="1600" dirty="0"/>
              <a:t>Generate Report – Compiles all collected data into a structured HTML report for easy review.</a:t>
            </a:r>
          </a:p>
          <a:p>
            <a:pPr>
              <a:buFont typeface="Wingdings" panose="05000000000000000000" pitchFamily="2" charset="2"/>
              <a:buChar char="v"/>
            </a:pPr>
            <a:r>
              <a:rPr lang="en-US" sz="1600" b="1" dirty="0"/>
              <a:t>Benefits of Doing This via Automation</a:t>
            </a:r>
          </a:p>
          <a:p>
            <a:r>
              <a:rPr lang="en-US" sz="1600" dirty="0"/>
              <a:t> Consistency &amp; Accuracy – Automated checks avoid human errors when running multiple commands.</a:t>
            </a:r>
          </a:p>
          <a:p>
            <a:r>
              <a:rPr lang="en-US" sz="1600" dirty="0"/>
              <a:t> Time-Saving – Executes 15+ checks in one run, instead of typing each command manually.</a:t>
            </a:r>
          </a:p>
          <a:p>
            <a:r>
              <a:rPr lang="en-US" sz="1600" dirty="0"/>
              <a:t> Centralized Reporting – Automatically generates an HTML report summarizing health status, alarms, and events.</a:t>
            </a:r>
          </a:p>
          <a:p>
            <a:r>
              <a:rPr lang="en-US" sz="1600" dirty="0"/>
              <a:t>Scalability – Can be run across multiple clusters/namespaces quickly.</a:t>
            </a:r>
          </a:p>
          <a:p>
            <a:r>
              <a:rPr lang="en-US" sz="1600" dirty="0"/>
              <a:t> Repeatability – Same checks can be scheduled or run anytime with identical logic.</a:t>
            </a:r>
          </a:p>
        </p:txBody>
      </p:sp>
    </p:spTree>
    <p:extLst>
      <p:ext uri="{BB962C8B-B14F-4D97-AF65-F5344CB8AC3E}">
        <p14:creationId xmlns:p14="http://schemas.microsoft.com/office/powerpoint/2010/main" val="4001134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2840</Words>
  <Application>Microsoft Office PowerPoint</Application>
  <PresentationFormat>Widescreen</PresentationFormat>
  <Paragraphs>177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Wingdings</vt:lpstr>
      <vt:lpstr>Office Theme</vt:lpstr>
      <vt:lpstr>Ansible Playbooks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Md Zeeshan Uddin</dc:creator>
  <cp:lastModifiedBy>Md Zeeshan Uddin</cp:lastModifiedBy>
  <cp:revision>3</cp:revision>
  <dcterms:created xsi:type="dcterms:W3CDTF">2025-08-19T22:16:56Z</dcterms:created>
  <dcterms:modified xsi:type="dcterms:W3CDTF">2025-08-20T19:07:05Z</dcterms:modified>
</cp:coreProperties>
</file>