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8" r:id="rId4"/>
    <p:sldId id="257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CA5B-9213-6173-03A3-C91E1E94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9" y="0"/>
            <a:ext cx="5486400" cy="687623"/>
          </a:xfrm>
        </p:spPr>
        <p:txBody>
          <a:bodyPr/>
          <a:lstStyle/>
          <a:p>
            <a:r>
              <a:rPr lang="en-US" dirty="0"/>
              <a:t>Purpose of Automation Playbooks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8A3CD-CE10-8944-E6BC-092C10194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1212" y="2428406"/>
            <a:ext cx="2436865" cy="3741971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B10D-B2D5-5CED-D242-6CD36C89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930" y="1289154"/>
            <a:ext cx="5486400" cy="5012337"/>
          </a:xfrm>
        </p:spPr>
        <p:txBody>
          <a:bodyPr>
            <a:normAutofit/>
          </a:bodyPr>
          <a:lstStyle/>
          <a:p>
            <a:r>
              <a:rPr lang="en-US" dirty="0"/>
              <a:t>Information Gathered</a:t>
            </a:r>
          </a:p>
          <a:p>
            <a:r>
              <a:rPr lang="en-US" dirty="0"/>
              <a:t>Disk, memory, CPU load, </a:t>
            </a:r>
            <a:r>
              <a:rPr lang="en-US" dirty="0" err="1"/>
              <a:t>timezone</a:t>
            </a:r>
            <a:r>
              <a:rPr lang="en-US" dirty="0"/>
              <a:t>, NTP sync</a:t>
            </a:r>
          </a:p>
          <a:p>
            <a:r>
              <a:rPr lang="en-US" dirty="0"/>
              <a:t>Services &amp; processes status</a:t>
            </a:r>
          </a:p>
          <a:p>
            <a:r>
              <a:rPr lang="en-US" dirty="0"/>
              <a:t>Errors &amp; system logs</a:t>
            </a:r>
          </a:p>
          <a:p>
            <a:r>
              <a:rPr lang="en-US" dirty="0"/>
              <a:t>Network info &amp; connectivity</a:t>
            </a:r>
          </a:p>
          <a:p>
            <a:r>
              <a:rPr lang="en-US" dirty="0"/>
              <a:t>Kubernetes pods, DB, alarms, NPC, ISTIO, ZTS status</a:t>
            </a:r>
          </a:p>
          <a:p>
            <a:r>
              <a:rPr lang="en-US" dirty="0"/>
              <a:t>Pre- &amp; post-patch configs (</a:t>
            </a:r>
            <a:r>
              <a:rPr lang="en-US" dirty="0" err="1"/>
              <a:t>fstab</a:t>
            </a:r>
            <a:r>
              <a:rPr lang="en-US" dirty="0"/>
              <a:t>, </a:t>
            </a:r>
            <a:r>
              <a:rPr lang="en-US" dirty="0" err="1"/>
              <a:t>resolv.conf</a:t>
            </a:r>
            <a:r>
              <a:rPr lang="en-US" dirty="0"/>
              <a:t>, network-scripts, </a:t>
            </a:r>
            <a:r>
              <a:rPr lang="en-US" dirty="0" err="1"/>
              <a:t>sshd</a:t>
            </a:r>
            <a:r>
              <a:rPr lang="en-US" dirty="0"/>
              <a:t>, passwd)</a:t>
            </a:r>
          </a:p>
          <a:p>
            <a:r>
              <a:rPr lang="en-US" dirty="0"/>
              <a:t>Package DB &amp; repos info</a:t>
            </a:r>
          </a:p>
          <a:p>
            <a:endParaRPr lang="en-US" dirty="0"/>
          </a:p>
          <a:p>
            <a:r>
              <a:rPr lang="en-US" dirty="0"/>
              <a:t>What Automation Does</a:t>
            </a:r>
          </a:p>
          <a:p>
            <a:r>
              <a:rPr lang="en-US" dirty="0"/>
              <a:t>Runs proactive health checks across servers/pods/clusters</a:t>
            </a:r>
          </a:p>
          <a:p>
            <a:r>
              <a:rPr lang="en-US" dirty="0"/>
              <a:t>Validates thresholds &amp; blocks unsafe patching</a:t>
            </a:r>
          </a:p>
          <a:p>
            <a:r>
              <a:rPr lang="en-US" dirty="0"/>
              <a:t>Creates backups for rollback &amp; compliance</a:t>
            </a:r>
          </a:p>
          <a:p>
            <a:r>
              <a:rPr lang="en-US" dirty="0"/>
              <a:t>Executes patching/upgrades in maintenance mode</a:t>
            </a:r>
          </a:p>
          <a:p>
            <a:r>
              <a:rPr lang="en-US" dirty="0"/>
              <a:t>Generates HTML reports (system health, errors, status)</a:t>
            </a:r>
          </a:p>
          <a:p>
            <a:r>
              <a:rPr lang="en-US" dirty="0"/>
              <a:t>Sends email alerts to admins</a:t>
            </a:r>
          </a:p>
          <a:p>
            <a:r>
              <a:rPr lang="en-US" dirty="0"/>
              <a:t>Provides secure GUI (CGI) for easy, error-free playbook runs</a:t>
            </a:r>
          </a:p>
          <a:p>
            <a:r>
              <a:rPr lang="en-US" dirty="0"/>
              <a:t>Ensures consistency, repeatability,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360700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74" y="402431"/>
            <a:ext cx="6454229" cy="566738"/>
          </a:xfrm>
        </p:spPr>
        <p:txBody>
          <a:bodyPr/>
          <a:lstStyle/>
          <a:p>
            <a:r>
              <a:rPr lang="en-US" dirty="0"/>
              <a:t> </a:t>
            </a:r>
            <a:r>
              <a:rPr dirty="0"/>
              <a:t>Health-Check</a:t>
            </a:r>
            <a:r>
              <a:rPr lang="en-US" dirty="0"/>
              <a:t> playbook for Cisco &amp;Nokia PCF Nodes</a:t>
            </a:r>
            <a:endParaRPr dirty="0"/>
          </a:p>
        </p:txBody>
      </p:sp>
      <p:pic>
        <p:nvPicPr>
          <p:cNvPr id="3" name="Picture 2" descr="health_check_playbook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14" y="550889"/>
            <a:ext cx="3222885" cy="5978684"/>
          </a:xfrm>
          <a:prstGeom prst="rect">
            <a:avLst/>
          </a:prstGeom>
        </p:spPr>
      </p:pic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F6C11A8-0C23-650C-1077-C288B6DB3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773237"/>
            <a:ext cx="6595672" cy="4682331"/>
          </a:xfrm>
        </p:spPr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Required: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Proactive Monitoring → Detects issues before they cause outages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Consistency → Same checks executed across all environments (Dev, QA, Prod)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Reduce Manual Errors → Removes human dependency in repetitive checks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Faster Validation → Saves time compared to manual step-by-step checks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Scalability → Easily runs across 100s of servers/pods at once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Compliance &amp; Audit → Keeps a record of health status for reporting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Purpose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Automate system health checks (disk, memory, services, errors).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Ensure log rotation for common services.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Collect Kubernetes status &amp; events.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Provide per-server HTML reports for clarity.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Email reports to admins for proactive monitoring.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0F96B5-1EB7-2683-EDFB-FD09DD6F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491" y="169653"/>
            <a:ext cx="5486400" cy="566738"/>
          </a:xfrm>
        </p:spPr>
        <p:txBody>
          <a:bodyPr/>
          <a:lstStyle/>
          <a:p>
            <a:r>
              <a:rPr lang="en-US" dirty="0"/>
              <a:t>ME and SM Check Playbook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D7F1171-136B-1866-EB07-DE89BC701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01784" y="824458"/>
            <a:ext cx="4242215" cy="5201587"/>
          </a:xfr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D37BE-5AC2-FC12-5CBF-6EEFA1AB0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944381"/>
            <a:ext cx="4901783" cy="5756222"/>
          </a:xfrm>
        </p:spPr>
        <p:txBody>
          <a:bodyPr>
            <a:normAutofit/>
          </a:bodyPr>
          <a:lstStyle/>
          <a:p>
            <a:r>
              <a:rPr lang="en-US" dirty="0"/>
              <a:t>Converted ME &amp; SM Bash scripts to Ansible playbook – reduced runtime from 4–5 mins/server to seconds with parallel execution, replaced hardcoded variables with dynamic values for reusability, and added HTML reporting for errors, pod status, applications, and Nokia node health checks.</a:t>
            </a:r>
          </a:p>
          <a:p>
            <a:endParaRPr lang="en-US" dirty="0"/>
          </a:p>
          <a:p>
            <a:r>
              <a:rPr lang="en-US" dirty="0"/>
              <a:t>Required :</a:t>
            </a:r>
          </a:p>
          <a:p>
            <a:r>
              <a:rPr lang="en-US" dirty="0"/>
              <a:t>Manual checks were slow (30–45 mins) and error-prone.</a:t>
            </a:r>
          </a:p>
          <a:p>
            <a:r>
              <a:rPr lang="en-US" dirty="0"/>
              <a:t>Bash scripts ran sequentially (4–5 mins/server).</a:t>
            </a:r>
          </a:p>
          <a:p>
            <a:r>
              <a:rPr lang="en-US" dirty="0"/>
              <a:t>Hardcoded variables blocked reuse.</a:t>
            </a:r>
          </a:p>
          <a:p>
            <a:r>
              <a:rPr lang="en-US" dirty="0"/>
              <a:t>Needed faster, parallel execution and automated reporting.</a:t>
            </a:r>
          </a:p>
          <a:p>
            <a:endParaRPr lang="en-US" dirty="0"/>
          </a:p>
          <a:p>
            <a:r>
              <a:rPr lang="en-US" dirty="0"/>
              <a:t>Purpose</a:t>
            </a:r>
          </a:p>
          <a:p>
            <a:r>
              <a:rPr lang="en-US" dirty="0"/>
              <a:t>Automate Kubernetes &amp; telecom health checks.</a:t>
            </a:r>
          </a:p>
          <a:p>
            <a:r>
              <a:rPr lang="en-US" dirty="0"/>
              <a:t>Detect pod, network, DB, and alarm issues quickly.</a:t>
            </a:r>
          </a:p>
          <a:p>
            <a:r>
              <a:rPr lang="en-US" dirty="0"/>
              <a:t>Ensure consistency and scalability across environments.</a:t>
            </a:r>
          </a:p>
          <a:p>
            <a:r>
              <a:rPr lang="en-US" dirty="0"/>
              <a:t>Generate an HTML report for easy troubleshooting.</a:t>
            </a:r>
          </a:p>
        </p:txBody>
      </p:sp>
    </p:spTree>
    <p:extLst>
      <p:ext uri="{BB962C8B-B14F-4D97-AF65-F5344CB8AC3E}">
        <p14:creationId xmlns:p14="http://schemas.microsoft.com/office/powerpoint/2010/main" val="66480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C3C643-7953-6EAB-415C-EE5D10DA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91" y="340596"/>
            <a:ext cx="5486400" cy="468873"/>
          </a:xfrm>
        </p:spPr>
        <p:txBody>
          <a:bodyPr/>
          <a:lstStyle/>
          <a:p>
            <a:r>
              <a:rPr lang="en-US" dirty="0"/>
              <a:t>SM check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406BBB3-9DE7-6154-B256-FA45214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25344" y="2520117"/>
            <a:ext cx="2706688" cy="1849464"/>
          </a:xfrm>
        </p:spPr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1C656-EE09-4FFF-62B7-6245678F0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311" y="1169234"/>
            <a:ext cx="4833364" cy="5348170"/>
          </a:xfrm>
        </p:spPr>
        <p:txBody>
          <a:bodyPr>
            <a:normAutofit/>
          </a:bodyPr>
          <a:lstStyle/>
          <a:p>
            <a:r>
              <a:rPr lang="en-US" dirty="0"/>
              <a:t>Required:</a:t>
            </a:r>
          </a:p>
          <a:p>
            <a:r>
              <a:rPr lang="en-US" dirty="0"/>
              <a:t>Manual health checks are time-consuming and error-prone.</a:t>
            </a:r>
          </a:p>
          <a:p>
            <a:r>
              <a:rPr lang="en-US" dirty="0"/>
              <a:t>Different teams run inconsistent commands, leading to inaccurate results.</a:t>
            </a:r>
          </a:p>
          <a:p>
            <a:r>
              <a:rPr lang="en-US" dirty="0"/>
              <a:t>No centralized report available; findings often remain scattered.</a:t>
            </a:r>
          </a:p>
          <a:p>
            <a:r>
              <a:rPr lang="en-US" dirty="0"/>
              <a:t>Helps in early detection of issues (pods not ready, alarms, network or DB errors).</a:t>
            </a:r>
          </a:p>
          <a:p>
            <a:r>
              <a:rPr lang="en-US" dirty="0"/>
              <a:t>Ensures critical components (NPC, ISTIO, ZTS, etc.) are always validated after deployments or incidents.</a:t>
            </a:r>
          </a:p>
          <a:p>
            <a:r>
              <a:rPr lang="en-US" dirty="0"/>
              <a:t>✅ Benefits of Automation</a:t>
            </a:r>
          </a:p>
          <a:p>
            <a:r>
              <a:rPr lang="en-US" dirty="0"/>
              <a:t>Consistency &amp; Accuracy – Same set of checks every time, no missed steps.</a:t>
            </a:r>
          </a:p>
          <a:p>
            <a:r>
              <a:rPr lang="en-US" dirty="0"/>
              <a:t>Faster Execution – 15+ checks completed in minutes, instead of manual effort.</a:t>
            </a:r>
          </a:p>
          <a:p>
            <a:r>
              <a:rPr lang="en-US" dirty="0"/>
              <a:t>Centralized HTML Report – Single, structured report for easy review and sharing.</a:t>
            </a:r>
          </a:p>
          <a:p>
            <a:r>
              <a:rPr lang="en-US" dirty="0"/>
              <a:t>Scalability – Run across multiple clusters/namespaces effortlessly.</a:t>
            </a:r>
          </a:p>
          <a:p>
            <a:r>
              <a:rPr lang="en-US" dirty="0"/>
              <a:t>Repeatability – Can be scheduled or triggered on-demand with identical results.</a:t>
            </a:r>
          </a:p>
          <a:p>
            <a:r>
              <a:rPr lang="en-US" dirty="0"/>
              <a:t>Improved Reliability – Reduces downtime risk by catching issues early</a:t>
            </a:r>
          </a:p>
        </p:txBody>
      </p:sp>
    </p:spTree>
    <p:extLst>
      <p:ext uri="{BB962C8B-B14F-4D97-AF65-F5344CB8AC3E}">
        <p14:creationId xmlns:p14="http://schemas.microsoft.com/office/powerpoint/2010/main" val="318000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E011-4DEA-8AD7-7919-82046C14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91" y="402431"/>
            <a:ext cx="5486400" cy="566738"/>
          </a:xfrm>
        </p:spPr>
        <p:txBody>
          <a:bodyPr/>
          <a:lstStyle/>
          <a:p>
            <a:r>
              <a:rPr lang="en-US" dirty="0" err="1"/>
              <a:t>Health&amp;Me</a:t>
            </a:r>
            <a:r>
              <a:rPr lang="en-US" dirty="0"/>
              <a:t> check Playbook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FCB24-AB82-DA49-4028-58E058FC7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0721" y="2057400"/>
            <a:ext cx="1972170" cy="2404100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F9737-AF65-B3C4-FC13-3EA11C494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70" y="1313358"/>
            <a:ext cx="5486400" cy="4877580"/>
          </a:xfrm>
        </p:spPr>
        <p:txBody>
          <a:bodyPr/>
          <a:lstStyle/>
          <a:p>
            <a:pPr lvl="0"/>
            <a:r>
              <a:rPr lang="en-US" dirty="0"/>
              <a:t>Required:</a:t>
            </a:r>
          </a:p>
          <a:p>
            <a:pPr lvl="0"/>
            <a:r>
              <a:rPr lang="en-US" dirty="0"/>
              <a:t>Multiple servers &amp; pods → manual checks are slow &amp; error-prone</a:t>
            </a:r>
          </a:p>
          <a:p>
            <a:pPr lvl="0"/>
            <a:r>
              <a:rPr lang="en-US" dirty="0"/>
              <a:t>Critical services (NPC, SPS, DB, LDAP, ISTIO, ZTS, etc.) need regular validation</a:t>
            </a:r>
          </a:p>
          <a:p>
            <a:pPr lvl="0"/>
            <a:r>
              <a:rPr lang="en-US" dirty="0"/>
              <a:t>Manual effort doesn’t scale for large clusters</a:t>
            </a:r>
          </a:p>
          <a:p>
            <a:pPr lvl="0"/>
            <a:r>
              <a:rPr lang="en-US" dirty="0"/>
              <a:t>Ensures standardized &amp; centralized health reporting</a:t>
            </a:r>
          </a:p>
          <a:p>
            <a:endParaRPr lang="en-US" b="1" dirty="0"/>
          </a:p>
          <a:p>
            <a:r>
              <a:rPr lang="en-US" b="1" dirty="0"/>
              <a:t>Benefits</a:t>
            </a:r>
            <a:endParaRPr lang="en-US" dirty="0"/>
          </a:p>
          <a:p>
            <a:pPr lvl="0"/>
            <a:r>
              <a:rPr lang="en-US" b="1" dirty="0"/>
              <a:t>Consistency</a:t>
            </a:r>
            <a:r>
              <a:rPr lang="en-US" dirty="0"/>
              <a:t> – Same checks everywhere</a:t>
            </a:r>
          </a:p>
          <a:p>
            <a:pPr lvl="0"/>
            <a:r>
              <a:rPr lang="en-US" b="1" dirty="0"/>
              <a:t>Speed</a:t>
            </a:r>
            <a:r>
              <a:rPr lang="en-US" dirty="0"/>
              <a:t> – Hours reduced to minutes</a:t>
            </a:r>
          </a:p>
          <a:p>
            <a:pPr lvl="0"/>
            <a:r>
              <a:rPr lang="en-US" b="1" dirty="0"/>
              <a:t>Accuracy</a:t>
            </a:r>
            <a:r>
              <a:rPr lang="en-US" dirty="0"/>
              <a:t> – No human error</a:t>
            </a:r>
          </a:p>
          <a:p>
            <a:pPr lvl="0"/>
            <a:r>
              <a:rPr lang="en-US" b="1" dirty="0"/>
              <a:t>Centralized Reports</a:t>
            </a:r>
            <a:r>
              <a:rPr lang="en-US" dirty="0"/>
              <a:t> – HTML + ZIP archive</a:t>
            </a:r>
          </a:p>
          <a:p>
            <a:pPr lvl="0"/>
            <a:r>
              <a:rPr lang="en-US" b="1" dirty="0"/>
              <a:t>Scalability</a:t>
            </a:r>
            <a:r>
              <a:rPr lang="en-US" dirty="0"/>
              <a:t> – Works for 10 or 100+ hosts</a:t>
            </a:r>
          </a:p>
          <a:p>
            <a:pPr lvl="0"/>
            <a:r>
              <a:rPr lang="en-US" b="1" dirty="0"/>
              <a:t>Reliability</a:t>
            </a:r>
            <a:r>
              <a:rPr lang="en-US" dirty="0"/>
              <a:t> – Built-in error handling</a:t>
            </a:r>
          </a:p>
          <a:p>
            <a:pPr lvl="0"/>
            <a:r>
              <a:rPr lang="en-US" b="1" dirty="0"/>
              <a:t>Audit-Ready</a:t>
            </a:r>
            <a:r>
              <a:rPr lang="en-US" dirty="0"/>
              <a:t> – Easy sharing &amp; compliance</a:t>
            </a:r>
          </a:p>
          <a:p>
            <a:pPr lvl="0"/>
            <a:r>
              <a:rPr lang="en-US" b="1" dirty="0"/>
              <a:t>Effort Saving</a:t>
            </a:r>
            <a:r>
              <a:rPr lang="en-US" dirty="0"/>
              <a:t> – 5 hours → 5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9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2DF0-6155-C1FD-291F-EDE8930F0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790" y="402431"/>
            <a:ext cx="5486400" cy="566738"/>
          </a:xfrm>
        </p:spPr>
        <p:txBody>
          <a:bodyPr/>
          <a:lstStyle/>
          <a:p>
            <a:r>
              <a:rPr lang="en-US" dirty="0"/>
              <a:t>CGI Playbook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F9423E-2AB6-8D4A-AAE1-A275EB092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6262" y="2623278"/>
            <a:ext cx="3447737" cy="2383917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52A03-8BE2-5063-5E56-04CF397E6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818416"/>
            <a:ext cx="5486400" cy="3682974"/>
          </a:xfrm>
        </p:spPr>
        <p:txBody>
          <a:bodyPr/>
          <a:lstStyle/>
          <a:p>
            <a:r>
              <a:rPr lang="en-US" dirty="0"/>
              <a:t>Required:</a:t>
            </a:r>
          </a:p>
          <a:p>
            <a:r>
              <a:rPr lang="en-US" dirty="0"/>
              <a:t>To safely run Ansible playbooks via a web GUI instead of CLI.</a:t>
            </a:r>
          </a:p>
          <a:p>
            <a:r>
              <a:rPr lang="en-US" dirty="0"/>
              <a:t>Prevents manual errors and unauthorized commands.</a:t>
            </a:r>
          </a:p>
          <a:p>
            <a:r>
              <a:rPr lang="en-US" dirty="0"/>
              <a:t>Provides a standard, secure, and user-friendly execution process.</a:t>
            </a:r>
          </a:p>
          <a:p>
            <a:endParaRPr lang="en-US" dirty="0"/>
          </a:p>
          <a:p>
            <a:r>
              <a:rPr lang="en-US" dirty="0"/>
              <a:t>Benefits</a:t>
            </a:r>
          </a:p>
          <a:p>
            <a:r>
              <a:rPr lang="en-US" dirty="0"/>
              <a:t>Easy GUI for non-CLI users.</a:t>
            </a:r>
          </a:p>
          <a:p>
            <a:r>
              <a:rPr lang="en-US" dirty="0"/>
              <a:t>Secure (whitelist, validation, no raw shell).</a:t>
            </a:r>
          </a:p>
          <a:p>
            <a:r>
              <a:rPr lang="en-US" dirty="0"/>
              <a:t>Consistent and error-free runs.</a:t>
            </a:r>
          </a:p>
          <a:p>
            <a:r>
              <a:rPr lang="en-US" dirty="0"/>
              <a:t>Built-in diagnostics for quick troubleshooting.</a:t>
            </a:r>
          </a:p>
          <a:p>
            <a:r>
              <a:rPr lang="en-US" dirty="0"/>
              <a:t>Saves time and reduces manual effort.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3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FEE296-1E63-C068-3116-D6718F1AA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055" y="0"/>
            <a:ext cx="5171607" cy="6858000"/>
          </a:xfrm>
        </p:spPr>
      </p:pic>
    </p:spTree>
    <p:extLst>
      <p:ext uri="{BB962C8B-B14F-4D97-AF65-F5344CB8AC3E}">
        <p14:creationId xmlns:p14="http://schemas.microsoft.com/office/powerpoint/2010/main" val="121287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703</Words>
  <Application>Microsoft Office PowerPoint</Application>
  <PresentationFormat>On-screen Show (4:3)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Purpose of Automation Playbooks</vt:lpstr>
      <vt:lpstr> Health-Check playbook for Cisco &amp;Nokia PCF Nodes</vt:lpstr>
      <vt:lpstr>ME and SM Check Playbook</vt:lpstr>
      <vt:lpstr>SM check</vt:lpstr>
      <vt:lpstr>Health&amp;Me check Playbook</vt:lpstr>
      <vt:lpstr>CGI Playbook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Md Zeeshan Uddin</cp:lastModifiedBy>
  <cp:revision>3</cp:revision>
  <dcterms:created xsi:type="dcterms:W3CDTF">2013-01-27T09:14:16Z</dcterms:created>
  <dcterms:modified xsi:type="dcterms:W3CDTF">2025-08-26T22:01:02Z</dcterms:modified>
  <cp:category/>
</cp:coreProperties>
</file>