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2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6DAC-2689-4769-968D-EDD675B59E8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DE56-4E57-4B6E-93F2-37327D8C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0.png"/><Relationship Id="rId5" Type="http://schemas.openxmlformats.org/officeDocument/2006/relationships/image" Target="../media/image30.png"/><Relationship Id="rId10" Type="http://schemas.openxmlformats.org/officeDocument/2006/relationships/image" Target="../media/image17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20777"/>
            <a:ext cx="9144000" cy="989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Analysis of Cantilever Beam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0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8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Analytical Solution Details</a:t>
            </a:r>
          </a:p>
          <a:p>
            <a:r>
              <a:rPr lang="en-US" dirty="0" smtClean="0"/>
              <a:t>Solid Rectangular Beam:</a:t>
            </a:r>
          </a:p>
          <a:p>
            <a:pPr lvl="1"/>
            <a:r>
              <a:rPr lang="en-US" dirty="0" smtClean="0"/>
              <a:t>Model dimensions</a:t>
            </a:r>
          </a:p>
          <a:p>
            <a:pPr lvl="1"/>
            <a:r>
              <a:rPr lang="en-US" dirty="0" smtClean="0"/>
              <a:t>Frequency Analysis</a:t>
            </a:r>
          </a:p>
          <a:p>
            <a:pPr lvl="1"/>
            <a:r>
              <a:rPr lang="en-US" dirty="0" smtClean="0"/>
              <a:t>Mode Shapes</a:t>
            </a:r>
          </a:p>
          <a:p>
            <a:pPr lvl="1"/>
            <a:r>
              <a:rPr lang="en-US" dirty="0" smtClean="0"/>
              <a:t>Frequency response</a:t>
            </a:r>
          </a:p>
          <a:p>
            <a:r>
              <a:rPr lang="en-US" dirty="0" smtClean="0"/>
              <a:t>Hollow Rectangular Beam:</a:t>
            </a:r>
          </a:p>
          <a:p>
            <a:pPr lvl="1"/>
            <a:r>
              <a:rPr lang="en-US" dirty="0" smtClean="0"/>
              <a:t>Model dimension</a:t>
            </a:r>
          </a:p>
          <a:p>
            <a:pPr lvl="1"/>
            <a:r>
              <a:rPr lang="en-US" dirty="0" smtClean="0"/>
              <a:t>Frequency Analysis</a:t>
            </a:r>
          </a:p>
          <a:p>
            <a:pPr lvl="1"/>
            <a:r>
              <a:rPr lang="en-US" dirty="0" smtClean="0"/>
              <a:t>Mode Shapes</a:t>
            </a:r>
          </a:p>
          <a:p>
            <a:pPr lvl="1"/>
            <a:r>
              <a:rPr lang="en-US" dirty="0" smtClean="0"/>
              <a:t>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363472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95" y="93277"/>
            <a:ext cx="10515600" cy="697556"/>
          </a:xfrm>
        </p:spPr>
        <p:txBody>
          <a:bodyPr/>
          <a:lstStyle/>
          <a:p>
            <a:r>
              <a:rPr lang="en-US" dirty="0" smtClean="0"/>
              <a:t>Analytical solution details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597" y="790833"/>
            <a:ext cx="6394625" cy="1050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ABAQUS results compared to the analytical solution for Euler-Bernoulli beam equation.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Some derivation details provided below.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" y="2603296"/>
            <a:ext cx="2861744" cy="7154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1296" y="2573848"/>
            <a:ext cx="1088575" cy="75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= 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165" y="1943025"/>
            <a:ext cx="1784064" cy="626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Starting with equation below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4055652" y="2046293"/>
            <a:ext cx="350841" cy="176978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65706" y="1942145"/>
            <a:ext cx="1784064" cy="626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Assume solution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32" y="2205301"/>
            <a:ext cx="1928612" cy="537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666" y="2454823"/>
            <a:ext cx="2182586" cy="853447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16200000">
            <a:off x="8374654" y="1996653"/>
            <a:ext cx="350841" cy="176978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0252" y="2057960"/>
            <a:ext cx="2181746" cy="626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Applying separation of variables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79123" y="2530305"/>
            <a:ext cx="1088575" cy="75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= 0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819" y="2484957"/>
            <a:ext cx="2199079" cy="77700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1998" y="2348299"/>
            <a:ext cx="2583802" cy="1050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8661235" y="931112"/>
            <a:ext cx="2656115" cy="999041"/>
          </a:xfrm>
          <a:prstGeom prst="borderCallout1">
            <a:avLst>
              <a:gd name="adj1" fmla="val 98750"/>
              <a:gd name="adj2" fmla="val 53572"/>
              <a:gd name="adj3" fmla="val 142131"/>
              <a:gd name="adj4" fmla="val 742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Spatial portion solved for </a:t>
            </a:r>
            <a:r>
              <a:rPr lang="en-US" dirty="0" err="1" smtClean="0">
                <a:solidFill>
                  <a:schemeClr val="tx1"/>
                </a:solidFill>
              </a:rPr>
              <a:t>eigenfrequencies</a:t>
            </a:r>
            <a:r>
              <a:rPr lang="en-US" dirty="0" smtClean="0">
                <a:solidFill>
                  <a:schemeClr val="tx1"/>
                </a:solidFill>
              </a:rPr>
              <a:t> and shapes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604167" y="2472328"/>
            <a:ext cx="1088575" cy="75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= 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8" y="3602277"/>
            <a:ext cx="3103120" cy="626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For the 4</a:t>
            </a:r>
            <a:r>
              <a:rPr lang="en-US" b="1" baseline="30000" dirty="0" smtClean="0">
                <a:solidFill>
                  <a:schemeClr val="tx1"/>
                </a:solidFill>
              </a:rPr>
              <a:t>th</a:t>
            </a:r>
            <a:r>
              <a:rPr lang="en-US" b="1" dirty="0" smtClean="0">
                <a:solidFill>
                  <a:schemeClr val="tx1"/>
                </a:solidFill>
              </a:rPr>
              <a:t> order ODE assume following solution form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97" y="4267667"/>
            <a:ext cx="5060170" cy="34588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7496" y="4675387"/>
            <a:ext cx="2082718" cy="334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And following B.C.’s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45" y="5073964"/>
            <a:ext cx="3540583" cy="1362742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4816929" y="3853543"/>
            <a:ext cx="1240971" cy="1155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816929" y="5047805"/>
            <a:ext cx="1240971" cy="117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064" y="3755448"/>
            <a:ext cx="2475110" cy="36475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9"/>
          <a:srcRect t="1" b="6094"/>
          <a:stretch/>
        </p:blipFill>
        <p:spPr>
          <a:xfrm>
            <a:off x="5829300" y="4302577"/>
            <a:ext cx="6362700" cy="277281"/>
          </a:xfrm>
          <a:prstGeom prst="rect">
            <a:avLst/>
          </a:prstGeom>
        </p:spPr>
      </p:pic>
      <p:sp>
        <p:nvSpPr>
          <p:cNvPr id="37" name="Line Callout 1 36"/>
          <p:cNvSpPr/>
          <p:nvPr/>
        </p:nvSpPr>
        <p:spPr>
          <a:xfrm>
            <a:off x="8434960" y="3603337"/>
            <a:ext cx="1482907" cy="357584"/>
          </a:xfrm>
          <a:prstGeom prst="borderCallout1">
            <a:avLst>
              <a:gd name="adj1" fmla="val 49483"/>
              <a:gd name="adj2" fmla="val -171"/>
              <a:gd name="adj3" fmla="val 76123"/>
              <a:gd name="adj4" fmla="val -136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Numerically solved for natural frequencies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Line Callout 1 37"/>
          <p:cNvSpPr/>
          <p:nvPr/>
        </p:nvSpPr>
        <p:spPr>
          <a:xfrm>
            <a:off x="9989292" y="3941394"/>
            <a:ext cx="1482907" cy="357584"/>
          </a:xfrm>
          <a:prstGeom prst="borderCallout1">
            <a:avLst>
              <a:gd name="adj1" fmla="val 49483"/>
              <a:gd name="adj2" fmla="val -171"/>
              <a:gd name="adj3" fmla="val 111313"/>
              <a:gd name="adj4" fmla="val -402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Plotted for mode shapes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4220" y="4588139"/>
            <a:ext cx="1190625" cy="33337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61898" y="3499291"/>
            <a:ext cx="12086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5530" y="5120612"/>
            <a:ext cx="5952907" cy="1562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96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2" y="122833"/>
            <a:ext cx="10515600" cy="736086"/>
          </a:xfrm>
        </p:spPr>
        <p:txBody>
          <a:bodyPr/>
          <a:lstStyle/>
          <a:p>
            <a:r>
              <a:rPr lang="en-US" u="sng" dirty="0" smtClean="0"/>
              <a:t>Solid Rectangular Beam (Dimensions)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864970" y="1421023"/>
            <a:ext cx="5968314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916" y="961635"/>
            <a:ext cx="556054" cy="1361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740608" y="815542"/>
            <a:ext cx="185352" cy="60548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02884" y="864968"/>
            <a:ext cx="2418275" cy="5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Load P = 1000 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 P = 1000cos(</a:t>
            </a:r>
            <a:r>
              <a:rPr lang="el-GR" b="1" dirty="0" smtClean="0">
                <a:solidFill>
                  <a:schemeClr val="tx1"/>
                </a:solidFill>
              </a:rPr>
              <a:t>Ω</a:t>
            </a:r>
            <a:r>
              <a:rPr lang="en-US" b="1" dirty="0" smtClean="0">
                <a:solidFill>
                  <a:schemeClr val="tx1"/>
                </a:solidFill>
              </a:rPr>
              <a:t>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64970" y="2100644"/>
            <a:ext cx="5968314" cy="1235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18717" y="2186047"/>
            <a:ext cx="2191264" cy="345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Length L = 1m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915" y="3103840"/>
            <a:ext cx="1421027" cy="1361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8915" y="2943199"/>
            <a:ext cx="142102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15295" y="3103840"/>
            <a:ext cx="0" cy="136143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8915" y="4748014"/>
            <a:ext cx="1421027" cy="345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X-Section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0649" y="3611560"/>
            <a:ext cx="1223316" cy="345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 = 0.05m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770" y="2487461"/>
            <a:ext cx="1223316" cy="345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b="1" dirty="0" smtClean="0">
                <a:solidFill>
                  <a:schemeClr val="tx1"/>
                </a:solidFill>
              </a:rPr>
              <a:t> = 0.05m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89338" y="858919"/>
            <a:ext cx="4238367" cy="1241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Material Properties (Aluminum):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Density  = 2711 kg/mm^3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Young’s Modulus = 6.89e10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Poisson’s Ratio = 0.33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981" y="3400710"/>
            <a:ext cx="7350341" cy="118666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709981" y="2981364"/>
            <a:ext cx="2191264" cy="345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ABAQUS 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12971175">
            <a:off x="4563534" y="4062880"/>
            <a:ext cx="184937" cy="69784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11627705" y="3277926"/>
            <a:ext cx="185352" cy="60548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89190" y="4783989"/>
            <a:ext cx="2191264" cy="802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 fixed in translation and rotation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55061" y="2676088"/>
            <a:ext cx="2505262" cy="540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Load applied to end node. Static and dynamic variants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67847" y="4783989"/>
            <a:ext cx="4238367" cy="1241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Model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21 node, 20 element beam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Linear beam element from ABAQUS library (B21)</a:t>
            </a:r>
          </a:p>
        </p:txBody>
      </p:sp>
    </p:spTree>
    <p:extLst>
      <p:ext uri="{BB962C8B-B14F-4D97-AF65-F5344CB8AC3E}">
        <p14:creationId xmlns:p14="http://schemas.microsoft.com/office/powerpoint/2010/main" val="274362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19784" cy="573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Analysis – Solid Beam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06732"/>
              </p:ext>
            </p:extLst>
          </p:nvPr>
        </p:nvGraphicFramePr>
        <p:xfrm>
          <a:off x="1606044" y="856733"/>
          <a:ext cx="61322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386"/>
                <a:gridCol w="1877785"/>
                <a:gridCol w="1665515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Analytical (Hz)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 (Hz)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% Error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489348" y="3063052"/>
            <a:ext cx="3924232" cy="1558637"/>
            <a:chOff x="158591" y="3503557"/>
            <a:chExt cx="3924232" cy="155863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3354" t="27896" r="8980" b="35028"/>
            <a:stretch/>
          </p:blipFill>
          <p:spPr>
            <a:xfrm>
              <a:off x="186872" y="3525625"/>
              <a:ext cx="3847800" cy="153656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774" t="1483" r="2233" b="3765"/>
            <a:stretch/>
          </p:blipFill>
          <p:spPr>
            <a:xfrm>
              <a:off x="158591" y="4053529"/>
              <a:ext cx="3924232" cy="8107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84449" t="-794" b="92053"/>
            <a:stretch/>
          </p:blipFill>
          <p:spPr>
            <a:xfrm>
              <a:off x="185867" y="3503557"/>
              <a:ext cx="1243820" cy="358291"/>
            </a:xfrm>
            <a:prstGeom prst="rect">
              <a:avLst/>
            </a:prstGeom>
          </p:spPr>
        </p:pic>
      </p:grpSp>
      <p:sp>
        <p:nvSpPr>
          <p:cNvPr id="14" name="Rectangular Callout 13"/>
          <p:cNvSpPr/>
          <p:nvPr/>
        </p:nvSpPr>
        <p:spPr>
          <a:xfrm>
            <a:off x="3679047" y="3109593"/>
            <a:ext cx="622170" cy="230956"/>
          </a:xfrm>
          <a:prstGeom prst="wedgeRectCallout">
            <a:avLst>
              <a:gd name="adj1" fmla="val 25559"/>
              <a:gd name="adj2" fmla="val 189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301217" y="4184251"/>
            <a:ext cx="941111" cy="230956"/>
          </a:xfrm>
          <a:prstGeom prst="wedgeRectCallout">
            <a:avLst>
              <a:gd name="adj1" fmla="val 2521"/>
              <a:gd name="adj2" fmla="val -2191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Analytical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537499" y="4813370"/>
            <a:ext cx="3827930" cy="1483570"/>
            <a:chOff x="215152" y="4791831"/>
            <a:chExt cx="3847801" cy="180523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l="2738" t="10304" r="2202"/>
            <a:stretch/>
          </p:blipFill>
          <p:spPr>
            <a:xfrm>
              <a:off x="215152" y="4791831"/>
              <a:ext cx="3847800" cy="180523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/>
            <a:srcRect l="3106" r="2367"/>
            <a:stretch/>
          </p:blipFill>
          <p:spPr>
            <a:xfrm flipV="1">
              <a:off x="215153" y="5392277"/>
              <a:ext cx="3847800" cy="94555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3591" y="4821202"/>
            <a:ext cx="1371600" cy="333375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3770999" y="4938475"/>
            <a:ext cx="622170" cy="230956"/>
          </a:xfrm>
          <a:prstGeom prst="wedgeRectCallout">
            <a:avLst>
              <a:gd name="adj1" fmla="val 25559"/>
              <a:gd name="adj2" fmla="val 189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4201632" y="6004305"/>
            <a:ext cx="941111" cy="230956"/>
          </a:xfrm>
          <a:prstGeom prst="wedgeRectCallout">
            <a:avLst>
              <a:gd name="adj1" fmla="val 6978"/>
              <a:gd name="adj2" fmla="val -204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Analytical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224656" y="3085120"/>
            <a:ext cx="3848722" cy="1536569"/>
            <a:chOff x="2413262" y="2915008"/>
            <a:chExt cx="8552345" cy="352425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8"/>
            <a:srcRect l="2308" r="5436"/>
            <a:stretch/>
          </p:blipFill>
          <p:spPr>
            <a:xfrm>
              <a:off x="2413262" y="2915008"/>
              <a:ext cx="8550112" cy="352425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407" b="93056" l="5000" r="92738"/>
                      </a14:imgEffect>
                    </a14:imgLayer>
                  </a14:imgProps>
                </a:ext>
              </a:extLst>
            </a:blip>
            <a:srcRect l="5185" t="7732" r="14698" b="7961"/>
            <a:stretch/>
          </p:blipFill>
          <p:spPr>
            <a:xfrm>
              <a:off x="2438563" y="4609602"/>
              <a:ext cx="8527044" cy="1375621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1"/>
          <a:srcRect l="83210" b="91979"/>
          <a:stretch/>
        </p:blipFill>
        <p:spPr>
          <a:xfrm>
            <a:off x="6233078" y="2974885"/>
            <a:ext cx="1343322" cy="330068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224656" y="4821202"/>
            <a:ext cx="3839295" cy="1536569"/>
            <a:chOff x="3122141" y="3203708"/>
            <a:chExt cx="8559113" cy="319087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12"/>
            <a:srcRect l="3514" r="3243"/>
            <a:stretch/>
          </p:blipFill>
          <p:spPr>
            <a:xfrm>
              <a:off x="3122141" y="3203708"/>
              <a:ext cx="8526162" cy="319087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6318" b="98954" l="1942" r="89806"/>
                      </a14:imgEffect>
                    </a14:imgLayer>
                  </a14:imgProps>
                </a:ext>
              </a:extLst>
            </a:blip>
            <a:srcRect l="3228" t="16946" r="14799"/>
            <a:stretch/>
          </p:blipFill>
          <p:spPr>
            <a:xfrm flipV="1">
              <a:off x="3122141" y="4840513"/>
              <a:ext cx="8559113" cy="1554069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5"/>
          <a:srcRect l="83035" t="518" b="92787"/>
          <a:stretch/>
        </p:blipFill>
        <p:spPr>
          <a:xfrm>
            <a:off x="6224655" y="4821201"/>
            <a:ext cx="1331539" cy="304800"/>
          </a:xfrm>
          <a:prstGeom prst="rect">
            <a:avLst/>
          </a:prstGeom>
        </p:spPr>
      </p:pic>
      <p:sp>
        <p:nvSpPr>
          <p:cNvPr id="36" name="Rectangular Callout 35"/>
          <p:cNvSpPr/>
          <p:nvPr/>
        </p:nvSpPr>
        <p:spPr>
          <a:xfrm>
            <a:off x="6638204" y="4308253"/>
            <a:ext cx="941111" cy="230956"/>
          </a:xfrm>
          <a:prstGeom prst="wedgeRectCallout">
            <a:avLst>
              <a:gd name="adj1" fmla="val 24806"/>
              <a:gd name="adj2" fmla="val -2118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Analytical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8767394" y="3300286"/>
            <a:ext cx="622170" cy="230956"/>
          </a:xfrm>
          <a:prstGeom prst="wedgeRectCallout">
            <a:avLst>
              <a:gd name="adj1" fmla="val 25559"/>
              <a:gd name="adj2" fmla="val 189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9099962" y="6457459"/>
            <a:ext cx="941111" cy="230956"/>
          </a:xfrm>
          <a:prstGeom prst="wedgeRectCallout">
            <a:avLst>
              <a:gd name="adj1" fmla="val 6978"/>
              <a:gd name="adj2" fmla="val -204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Analytical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>
          <a:xfrm>
            <a:off x="9066432" y="5080804"/>
            <a:ext cx="622170" cy="230956"/>
          </a:xfrm>
          <a:prstGeom prst="wedgeRectCallout">
            <a:avLst>
              <a:gd name="adj1" fmla="val 25559"/>
              <a:gd name="adj2" fmla="val 189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50783" y="1396653"/>
            <a:ext cx="2298357" cy="774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Lanczos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eigensolver</a:t>
            </a:r>
            <a:r>
              <a:rPr lang="en-US" b="1" dirty="0" smtClean="0">
                <a:solidFill>
                  <a:schemeClr val="tx1"/>
                </a:solidFill>
              </a:rPr>
              <a:t> used for FEA analysis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8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9"/>
            <a:ext cx="9555892" cy="582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Steady State Dynamic Response – Solid Beam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56" y="3155628"/>
            <a:ext cx="6112475" cy="364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" y="930880"/>
            <a:ext cx="5811465" cy="32292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7387" y="584130"/>
            <a:ext cx="3738709" cy="346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Analytical Frequency Response Plot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2838" y="2746563"/>
            <a:ext cx="3738709" cy="346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ABAQUS Frequency Response Plot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2508" y="2446638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37870" y="4871136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757881" y="2037320"/>
            <a:ext cx="214184" cy="252799"/>
          </a:xfrm>
          <a:prstGeom prst="wedgeRectCallout">
            <a:avLst>
              <a:gd name="adj1" fmla="val -119459"/>
              <a:gd name="adj2" fmla="val 109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709719" y="4438649"/>
            <a:ext cx="214184" cy="252799"/>
          </a:xfrm>
          <a:prstGeom prst="wedgeRectCallout">
            <a:avLst>
              <a:gd name="adj1" fmla="val -119459"/>
              <a:gd name="adj2" fmla="val 109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1010" y="4283676"/>
                <a:ext cx="5811465" cy="251715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b="1" u="sng" dirty="0" smtClean="0">
                    <a:solidFill>
                      <a:schemeClr val="tx1"/>
                    </a:solidFill>
                  </a:rPr>
                  <a:t>Plot notes: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Tip displacement at frequency close to 0 should match static displacement prediction given by </a:t>
                </a:r>
                <a14:m>
                  <m:oMath xmlns:m="http://schemas.openxmlformats.org/officeDocument/2006/math">
                    <m:r>
                      <a:rPr lang="en-US" sz="1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𝐸𝐼</m:t>
                        </m:r>
                      </m:den>
                    </m:f>
                  </m:oMath>
                </a14:m>
                <a:r>
                  <a:rPr lang="en-US" sz="1300" dirty="0" smtClean="0">
                    <a:solidFill>
                      <a:schemeClr val="tx1"/>
                    </a:solidFill>
                  </a:rPr>
                  <a:t> , which is calculated to be 9.3mm.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Analytical = 9.5mm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FEA = 9.5mm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At 150 Hz have following displacements: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Analytical = 0.5mm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FEA = 0.31mm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At 270 Hz have following displacements: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Analytical = 1.2mm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FE = 1.6mm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0" y="4283676"/>
                <a:ext cx="5811465" cy="2517152"/>
              </a:xfrm>
              <a:prstGeom prst="rect">
                <a:avLst/>
              </a:prstGeom>
              <a:blipFill rotWithShape="0">
                <a:blip r:embed="rId4"/>
                <a:stretch>
                  <a:fillRect l="-209" t="-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7574691" y="1254984"/>
            <a:ext cx="3076833" cy="1035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Frequency response measured at the beam tip.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18262" y="2380735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229704" y="4790303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3579340" y="1944648"/>
            <a:ext cx="214184" cy="252799"/>
          </a:xfrm>
          <a:prstGeom prst="wedgeRectCallout">
            <a:avLst>
              <a:gd name="adj1" fmla="val -119459"/>
              <a:gd name="adj2" fmla="val 109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9485870" y="4389223"/>
            <a:ext cx="214184" cy="252799"/>
          </a:xfrm>
          <a:prstGeom prst="wedgeRectCallout">
            <a:avLst>
              <a:gd name="adj1" fmla="val -119459"/>
              <a:gd name="adj2" fmla="val 109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5604262" y="2375588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1457247" y="4790303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6021859" y="1907578"/>
            <a:ext cx="214184" cy="252799"/>
          </a:xfrm>
          <a:prstGeom prst="wedgeRectCallout">
            <a:avLst>
              <a:gd name="adj1" fmla="val -184844"/>
              <a:gd name="adj2" fmla="val 1319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11808940" y="4448951"/>
            <a:ext cx="214184" cy="252799"/>
          </a:xfrm>
          <a:prstGeom prst="wedgeRectCallout">
            <a:avLst>
              <a:gd name="adj1" fmla="val -161767"/>
              <a:gd name="adj2" fmla="val 895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1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2" y="122833"/>
            <a:ext cx="10515600" cy="736086"/>
          </a:xfrm>
        </p:spPr>
        <p:txBody>
          <a:bodyPr/>
          <a:lstStyle/>
          <a:p>
            <a:r>
              <a:rPr lang="en-US" u="sng" dirty="0" smtClean="0"/>
              <a:t>Hollow</a:t>
            </a:r>
            <a:r>
              <a:rPr lang="en-US" u="sng" dirty="0" smtClean="0"/>
              <a:t> Rectangular Beam (Dimensions)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864970" y="1421023"/>
            <a:ext cx="5968314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916" y="961635"/>
            <a:ext cx="556054" cy="1361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740608" y="815542"/>
            <a:ext cx="185352" cy="60548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02884" y="864968"/>
            <a:ext cx="2418275" cy="5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Load P = 1000 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 P = 1000cos(</a:t>
            </a:r>
            <a:r>
              <a:rPr lang="el-GR" b="1" dirty="0" smtClean="0">
                <a:solidFill>
                  <a:schemeClr val="tx1"/>
                </a:solidFill>
              </a:rPr>
              <a:t>Ω</a:t>
            </a:r>
            <a:r>
              <a:rPr lang="en-US" b="1" dirty="0" smtClean="0">
                <a:solidFill>
                  <a:schemeClr val="tx1"/>
                </a:solidFill>
              </a:rPr>
              <a:t>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64970" y="2100644"/>
            <a:ext cx="5968314" cy="1235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18717" y="2186047"/>
            <a:ext cx="2191264" cy="345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Length L = 1m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915" y="3103840"/>
            <a:ext cx="1421027" cy="1361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8915" y="2943199"/>
            <a:ext cx="142102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15295" y="3103840"/>
            <a:ext cx="0" cy="136143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8915" y="4748014"/>
            <a:ext cx="1421027" cy="345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X-Section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0649" y="3611560"/>
            <a:ext cx="1223316" cy="345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 = 0.05m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770" y="2487461"/>
            <a:ext cx="1223316" cy="345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b="1" dirty="0" smtClean="0">
                <a:solidFill>
                  <a:schemeClr val="tx1"/>
                </a:solidFill>
              </a:rPr>
              <a:t> = 0.05m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89338" y="858919"/>
            <a:ext cx="4238367" cy="1241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Material Properties (Aluminum):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Density  = 2711 kg/mm^3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Young’s Modulus = 6.89e10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Poisson’s Ratio = 0.33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981" y="3400710"/>
            <a:ext cx="7350341" cy="118666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709981" y="2981364"/>
            <a:ext cx="2191264" cy="345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ABAQUS 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12971175">
            <a:off x="4563534" y="4062880"/>
            <a:ext cx="184937" cy="69784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11627705" y="3277926"/>
            <a:ext cx="185352" cy="60548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89190" y="4783989"/>
            <a:ext cx="2191264" cy="802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 fixed in translation and rotation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55061" y="2676088"/>
            <a:ext cx="2505262" cy="540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Load applied to end node. Static and dynamic variants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67847" y="4783989"/>
            <a:ext cx="4238367" cy="1241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Model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21 node, 20 element beam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Linear beam element from ABAQUS library (B21)</a:t>
            </a:r>
          </a:p>
        </p:txBody>
      </p:sp>
      <p:sp>
        <p:nvSpPr>
          <p:cNvPr id="3" name="Rectangle 2"/>
          <p:cNvSpPr/>
          <p:nvPr/>
        </p:nvSpPr>
        <p:spPr>
          <a:xfrm>
            <a:off x="517438" y="3327354"/>
            <a:ext cx="993690" cy="931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304666" y="3327354"/>
            <a:ext cx="2061" cy="9316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7438" y="3563333"/>
            <a:ext cx="9836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6200000" flipH="1">
            <a:off x="777237" y="3607340"/>
            <a:ext cx="479959" cy="452917"/>
          </a:xfrm>
          <a:prstGeom prst="curvedConnector3">
            <a:avLst>
              <a:gd name="adj1" fmla="val 95174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6111" y="3723653"/>
            <a:ext cx="677564" cy="271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0.04m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0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6107276" y="3107207"/>
            <a:ext cx="3845629" cy="1535723"/>
            <a:chOff x="1530178" y="1309559"/>
            <a:chExt cx="8612660" cy="344805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5206" r="7679"/>
            <a:stretch/>
          </p:blipFill>
          <p:spPr>
            <a:xfrm>
              <a:off x="1544595" y="1309559"/>
              <a:ext cx="8563232" cy="344805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2156" t="4730" r="2042" b="7064"/>
            <a:stretch/>
          </p:blipFill>
          <p:spPr>
            <a:xfrm>
              <a:off x="1530178" y="2835492"/>
              <a:ext cx="8612660" cy="1637662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6107277" y="4818577"/>
            <a:ext cx="3846540" cy="1535722"/>
            <a:chOff x="1556616" y="1439377"/>
            <a:chExt cx="8536425" cy="301596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/>
            <a:srcRect l="2706" t="11554" r="3961"/>
            <a:stretch/>
          </p:blipFill>
          <p:spPr>
            <a:xfrm>
              <a:off x="1558641" y="1439377"/>
              <a:ext cx="8534400" cy="301596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/>
            <a:srcRect l="6178" r="5747"/>
            <a:stretch/>
          </p:blipFill>
          <p:spPr>
            <a:xfrm flipV="1">
              <a:off x="1556616" y="2742484"/>
              <a:ext cx="8534401" cy="162839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523149" y="3107208"/>
            <a:ext cx="3841866" cy="1535722"/>
            <a:chOff x="980303" y="2372497"/>
            <a:chExt cx="8531615" cy="209241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/>
            <a:srcRect l="4355" t="5415" r="4856" b="5286"/>
            <a:stretch/>
          </p:blipFill>
          <p:spPr>
            <a:xfrm>
              <a:off x="980303" y="2372497"/>
              <a:ext cx="8517924" cy="20924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7"/>
            <a:srcRect l="5299" t="6002" r="3742" b="16521"/>
            <a:stretch/>
          </p:blipFill>
          <p:spPr>
            <a:xfrm>
              <a:off x="993580" y="3296275"/>
              <a:ext cx="8518338" cy="93259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523149" y="4837667"/>
            <a:ext cx="3842280" cy="1532400"/>
            <a:chOff x="1902941" y="2718926"/>
            <a:chExt cx="8517924" cy="31245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/>
            <a:srcRect l="4467" t="16953" r="2958"/>
            <a:stretch/>
          </p:blipFill>
          <p:spPr>
            <a:xfrm>
              <a:off x="1902941" y="2718926"/>
              <a:ext cx="8517924" cy="31245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/>
            <a:srcRect l="3879" r="2921"/>
            <a:stretch/>
          </p:blipFill>
          <p:spPr>
            <a:xfrm flipV="1">
              <a:off x="1905275" y="3620575"/>
              <a:ext cx="8515590" cy="201921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400041" cy="573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Analysis – Hollow Beam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85887"/>
              </p:ext>
            </p:extLst>
          </p:nvPr>
        </p:nvGraphicFramePr>
        <p:xfrm>
          <a:off x="1606044" y="856733"/>
          <a:ext cx="61322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386"/>
                <a:gridCol w="1877785"/>
                <a:gridCol w="1665515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Analytical (Hz)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 (Hz)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% Error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834.62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ular Callout 13"/>
          <p:cNvSpPr/>
          <p:nvPr/>
        </p:nvSpPr>
        <p:spPr>
          <a:xfrm>
            <a:off x="3205254" y="3186284"/>
            <a:ext cx="622170" cy="230956"/>
          </a:xfrm>
          <a:prstGeom prst="wedgeRectCallout">
            <a:avLst>
              <a:gd name="adj1" fmla="val 25559"/>
              <a:gd name="adj2" fmla="val 189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201631" y="4270131"/>
            <a:ext cx="941111" cy="230956"/>
          </a:xfrm>
          <a:prstGeom prst="wedgeRectCallout">
            <a:avLst>
              <a:gd name="adj1" fmla="val 9524"/>
              <a:gd name="adj2" fmla="val -1905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Analytical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3149" y="4837667"/>
            <a:ext cx="1371600" cy="333375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3770999" y="4938475"/>
            <a:ext cx="622170" cy="230956"/>
          </a:xfrm>
          <a:prstGeom prst="wedgeRectCallout">
            <a:avLst>
              <a:gd name="adj1" fmla="val 45420"/>
              <a:gd name="adj2" fmla="val 2068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4301217" y="6039215"/>
            <a:ext cx="941111" cy="230956"/>
          </a:xfrm>
          <a:prstGeom prst="wedgeRectCallout">
            <a:avLst>
              <a:gd name="adj1" fmla="val 6978"/>
              <a:gd name="adj2" fmla="val -204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Analytical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1"/>
          <a:srcRect l="83210" b="91979"/>
          <a:stretch/>
        </p:blipFill>
        <p:spPr>
          <a:xfrm>
            <a:off x="6114385" y="3098970"/>
            <a:ext cx="1343322" cy="3300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2"/>
          <a:srcRect l="83035" t="518" b="92787"/>
          <a:stretch/>
        </p:blipFill>
        <p:spPr>
          <a:xfrm>
            <a:off x="6107277" y="4813490"/>
            <a:ext cx="1331539" cy="304800"/>
          </a:xfrm>
          <a:prstGeom prst="rect">
            <a:avLst/>
          </a:prstGeom>
        </p:spPr>
      </p:pic>
      <p:sp>
        <p:nvSpPr>
          <p:cNvPr id="36" name="Rectangular Callout 35"/>
          <p:cNvSpPr/>
          <p:nvPr/>
        </p:nvSpPr>
        <p:spPr>
          <a:xfrm>
            <a:off x="6516596" y="4346555"/>
            <a:ext cx="941111" cy="230956"/>
          </a:xfrm>
          <a:prstGeom prst="wedgeRectCallout">
            <a:avLst>
              <a:gd name="adj1" fmla="val 26994"/>
              <a:gd name="adj2" fmla="val -2404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Analytical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8948347" y="3340423"/>
            <a:ext cx="622170" cy="230956"/>
          </a:xfrm>
          <a:prstGeom prst="wedgeRectCallout">
            <a:avLst>
              <a:gd name="adj1" fmla="val 25559"/>
              <a:gd name="adj2" fmla="val 189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8906961" y="6375061"/>
            <a:ext cx="941111" cy="230956"/>
          </a:xfrm>
          <a:prstGeom prst="wedgeRectCallout">
            <a:avLst>
              <a:gd name="adj1" fmla="val 6978"/>
              <a:gd name="adj2" fmla="val -204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Analytical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>
          <a:xfrm>
            <a:off x="9066432" y="5080804"/>
            <a:ext cx="622170" cy="230956"/>
          </a:xfrm>
          <a:prstGeom prst="wedgeRectCallout">
            <a:avLst>
              <a:gd name="adj1" fmla="val 25559"/>
              <a:gd name="adj2" fmla="val 189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50783" y="1396653"/>
            <a:ext cx="2298357" cy="774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Lanczos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eigensolver</a:t>
            </a:r>
            <a:r>
              <a:rPr lang="en-US" b="1" dirty="0" smtClean="0">
                <a:solidFill>
                  <a:schemeClr val="tx1"/>
                </a:solidFill>
              </a:rPr>
              <a:t> used for FEA analysis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3"/>
          <a:srcRect l="84449" t="-794" b="92053"/>
          <a:stretch/>
        </p:blipFill>
        <p:spPr>
          <a:xfrm>
            <a:off x="1516984" y="3067547"/>
            <a:ext cx="1243820" cy="3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0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" y="991683"/>
            <a:ext cx="5803262" cy="3250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880" y="3110846"/>
            <a:ext cx="5861465" cy="369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9"/>
            <a:ext cx="9555892" cy="582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Steady State Dynamic Response – Solid Beam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387" y="584130"/>
            <a:ext cx="3738709" cy="346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Analytical Frequency Response Plot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2838" y="2746563"/>
            <a:ext cx="3738709" cy="346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ABAQUS Frequency Response Plot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1361" y="2569187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03859" y="4908844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782682" y="2160377"/>
            <a:ext cx="214184" cy="252799"/>
          </a:xfrm>
          <a:prstGeom prst="wedgeRectCallout">
            <a:avLst>
              <a:gd name="adj1" fmla="val -119459"/>
              <a:gd name="adj2" fmla="val 109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737999" y="4485783"/>
            <a:ext cx="214184" cy="252799"/>
          </a:xfrm>
          <a:prstGeom prst="wedgeRectCallout">
            <a:avLst>
              <a:gd name="adj1" fmla="val -119459"/>
              <a:gd name="adj2" fmla="val 109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1010" y="4283676"/>
                <a:ext cx="5811465" cy="251715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b="1" u="sng" dirty="0" smtClean="0">
                    <a:solidFill>
                      <a:schemeClr val="tx1"/>
                    </a:solidFill>
                  </a:rPr>
                  <a:t>Plot notes: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Tip displacement at frequency close to 0 should match static displacement prediction given by </a:t>
                </a:r>
                <a14:m>
                  <m:oMath xmlns:m="http://schemas.openxmlformats.org/officeDocument/2006/math">
                    <m:r>
                      <a:rPr lang="en-US" sz="1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𝐸𝐼</m:t>
                        </m:r>
                      </m:den>
                    </m:f>
                  </m:oMath>
                </a14:m>
                <a:r>
                  <a:rPr lang="en-US" sz="1300" dirty="0" smtClean="0">
                    <a:solidFill>
                      <a:schemeClr val="tx1"/>
                    </a:solidFill>
                  </a:rPr>
                  <a:t> , which is calculated to be 15.7mm.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Analytical = 16.1mm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FEA = 16.0mm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At 180 Hz have following displacements: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Analytical = 1mm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FEA = 0.7mm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At 270 Hz have following displacements: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Analytical = 2.7mm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FE = 3.8 mm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0" y="4283676"/>
                <a:ext cx="5811465" cy="2517152"/>
              </a:xfrm>
              <a:prstGeom prst="rect">
                <a:avLst/>
              </a:prstGeom>
              <a:blipFill rotWithShape="0">
                <a:blip r:embed="rId4"/>
                <a:stretch>
                  <a:fillRect l="-209" t="-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7574691" y="1254984"/>
            <a:ext cx="3076833" cy="1035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Frequency response measured at the beam tip.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49847" y="2472711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060019" y="4799730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3390804" y="2001209"/>
            <a:ext cx="214184" cy="252799"/>
          </a:xfrm>
          <a:prstGeom prst="wedgeRectCallout">
            <a:avLst>
              <a:gd name="adj1" fmla="val -119459"/>
              <a:gd name="adj2" fmla="val 109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9297334" y="4379796"/>
            <a:ext cx="214184" cy="252799"/>
          </a:xfrm>
          <a:prstGeom prst="wedgeRectCallout">
            <a:avLst>
              <a:gd name="adj1" fmla="val -119459"/>
              <a:gd name="adj2" fmla="val 109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5613687" y="2469857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1494955" y="4780876"/>
            <a:ext cx="115330" cy="115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6059566" y="1992419"/>
            <a:ext cx="214184" cy="252799"/>
          </a:xfrm>
          <a:prstGeom prst="wedgeRectCallout">
            <a:avLst>
              <a:gd name="adj1" fmla="val -184844"/>
              <a:gd name="adj2" fmla="val 1319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11856074" y="4420671"/>
            <a:ext cx="214184" cy="252799"/>
          </a:xfrm>
          <a:prstGeom prst="wedgeRectCallout">
            <a:avLst>
              <a:gd name="adj1" fmla="val -192576"/>
              <a:gd name="adj2" fmla="val 1119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6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464</Words>
  <Application>Microsoft Office PowerPoint</Application>
  <PresentationFormat>Widescreen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Dynamic Analysis of Cantilever Beam</vt:lpstr>
      <vt:lpstr>Overview</vt:lpstr>
      <vt:lpstr>Analytical solution details</vt:lpstr>
      <vt:lpstr>Solid Rectangular Beam (Dimensions)</vt:lpstr>
      <vt:lpstr>Frequency Analysis – Solid Beam</vt:lpstr>
      <vt:lpstr>Steady State Dynamic Response – Solid Beam</vt:lpstr>
      <vt:lpstr>Hollow Rectangular Beam (Dimensions)</vt:lpstr>
      <vt:lpstr>Frequency Analysis – Hollow Beam</vt:lpstr>
      <vt:lpstr>Steady State Dynamic Response – Solid Beam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Analysis of Cantilever Beam</dc:title>
  <dc:creator>Makas, Admir</dc:creator>
  <cp:lastModifiedBy>Makas, Admir</cp:lastModifiedBy>
  <cp:revision>39</cp:revision>
  <dcterms:created xsi:type="dcterms:W3CDTF">2016-01-27T16:52:48Z</dcterms:created>
  <dcterms:modified xsi:type="dcterms:W3CDTF">2016-01-28T00:28:43Z</dcterms:modified>
</cp:coreProperties>
</file>