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329B-9DA5-4869-9A66-606A00D23165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6617-6239-452B-A8B1-1EE5C069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Truss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Planar 2 bar truss</a:t>
            </a:r>
          </a:p>
          <a:p>
            <a:r>
              <a:rPr lang="en-US" dirty="0" smtClean="0"/>
              <a:t>Planar 3 bar truss</a:t>
            </a:r>
          </a:p>
          <a:p>
            <a:r>
              <a:rPr lang="en-US" dirty="0" smtClean="0"/>
              <a:t>Planar Hoist comprised of truss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6" y="229202"/>
            <a:ext cx="2769972" cy="697556"/>
          </a:xfrm>
        </p:spPr>
        <p:txBody>
          <a:bodyPr/>
          <a:lstStyle/>
          <a:p>
            <a:r>
              <a:rPr lang="en-US" dirty="0" smtClean="0"/>
              <a:t>2 Bar Truss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5" y="926758"/>
            <a:ext cx="5343525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8350" y="5045076"/>
            <a:ext cx="3225113" cy="1235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Material Properties: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Young’s Modulus = 210 </a:t>
            </a:r>
            <a:r>
              <a:rPr lang="en-US" sz="2000" dirty="0" err="1" smtClean="0">
                <a:solidFill>
                  <a:schemeClr val="tx1"/>
                </a:solidFill>
              </a:rPr>
              <a:t>Gpa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Poisson’s Ratio = 0.25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12671" y="2946058"/>
            <a:ext cx="763416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42" y="1596726"/>
            <a:ext cx="4904724" cy="33129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6556" y="1861152"/>
            <a:ext cx="244869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Truss 1 X-sec Area = 0.001m^2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2422" y="3792924"/>
            <a:ext cx="2645632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Truss 2 X-sec Area = 0.00125m^2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79568" y="1370729"/>
            <a:ext cx="936281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Element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3314" y="3477400"/>
            <a:ext cx="943875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Element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358005" y="5094505"/>
            <a:ext cx="1266114" cy="614319"/>
          </a:xfrm>
          <a:prstGeom prst="borderCallout1">
            <a:avLst>
              <a:gd name="adj1" fmla="val -91"/>
              <a:gd name="adj2" fmla="val 40486"/>
              <a:gd name="adj3" fmla="val -41123"/>
              <a:gd name="adj4" fmla="val 419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073185" y="912344"/>
            <a:ext cx="1266114" cy="614319"/>
          </a:xfrm>
          <a:prstGeom prst="borderCallout1">
            <a:avLst>
              <a:gd name="adj1" fmla="val 100482"/>
              <a:gd name="adj2" fmla="val 54149"/>
              <a:gd name="adj3" fmla="val 135885"/>
              <a:gd name="adj4" fmla="val 615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10671325" y="2638898"/>
            <a:ext cx="1266114" cy="614319"/>
          </a:xfrm>
          <a:prstGeom prst="borderCallout1">
            <a:avLst>
              <a:gd name="adj1" fmla="val 7955"/>
              <a:gd name="adj2" fmla="val 49269"/>
              <a:gd name="adj3" fmla="val -99455"/>
              <a:gd name="adj4" fmla="val 605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= 1000N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41700" y="521993"/>
            <a:ext cx="1412016" cy="50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FE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74655" y="5057437"/>
            <a:ext cx="3225113" cy="99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Element Type: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ABAQUS linear truss element T2D2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1126383"/>
            <a:ext cx="4498292" cy="294433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0936" y="229202"/>
            <a:ext cx="4141572" cy="6975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Bar Truss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024"/>
          <a:stretch/>
        </p:blipFill>
        <p:spPr>
          <a:xfrm>
            <a:off x="6729644" y="1018344"/>
            <a:ext cx="4638572" cy="316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8526" b="70453"/>
          <a:stretch/>
        </p:blipFill>
        <p:spPr>
          <a:xfrm>
            <a:off x="10390191" y="4070719"/>
            <a:ext cx="1707075" cy="2634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86696" b="67286"/>
          <a:stretch/>
        </p:blipFill>
        <p:spPr>
          <a:xfrm>
            <a:off x="170936" y="4270344"/>
            <a:ext cx="1694934" cy="247615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7648832" y="1791731"/>
            <a:ext cx="1075037" cy="271848"/>
          </a:xfrm>
          <a:prstGeom prst="wedgeRectCallout">
            <a:avLst>
              <a:gd name="adj1" fmla="val 20179"/>
              <a:gd name="adj2" fmla="val -179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1.5 MPa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420082" y="3080953"/>
            <a:ext cx="1249875" cy="280085"/>
          </a:xfrm>
          <a:prstGeom prst="wedgeRectCallout">
            <a:avLst>
              <a:gd name="adj1" fmla="val -21990"/>
              <a:gd name="adj2" fmla="val -202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-1.44 MPa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9343985" y="2979897"/>
            <a:ext cx="1249875" cy="280085"/>
          </a:xfrm>
          <a:prstGeom prst="wedgeRectCallout">
            <a:avLst>
              <a:gd name="adj1" fmla="val -21990"/>
              <a:gd name="adj2" fmla="val -202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-1.44 MPa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10971" y="100601"/>
            <a:ext cx="17059" cy="6645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03722" y="6026884"/>
            <a:ext cx="3225113" cy="50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Simulation results.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90833" y="1655807"/>
            <a:ext cx="1075037" cy="271848"/>
          </a:xfrm>
          <a:prstGeom prst="wedgeRectCallout">
            <a:avLst>
              <a:gd name="adj1" fmla="val 20179"/>
              <a:gd name="adj2" fmla="val -179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1.5 MPa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553150" y="2457162"/>
            <a:ext cx="2232156" cy="282777"/>
          </a:xfrm>
          <a:prstGeom prst="wedgeRectCallout">
            <a:avLst>
              <a:gd name="adj1" fmla="val -2615"/>
              <a:gd name="adj2" fmla="val -3209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Displacement = 0.019 mm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7589" y="4732638"/>
            <a:ext cx="3793945" cy="180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Example results from following source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Intro to Finite Elements Class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Portland State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Hormoz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Zareh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3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19" y="1528769"/>
            <a:ext cx="3144777" cy="3168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5" y="1091409"/>
            <a:ext cx="4240816" cy="3818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6" y="229202"/>
            <a:ext cx="2769972" cy="697556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Bar Truss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8032" y="5045076"/>
            <a:ext cx="3305431" cy="1235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Material Properties: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Young’s Modulus = 30,000 KSI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Poisson’s Ratio = 0.3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12671" y="2946058"/>
            <a:ext cx="763416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59627" y="2799237"/>
            <a:ext cx="1997706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Truss X-sec Area = 2 in^2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63869" y="1912338"/>
            <a:ext cx="936281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Element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7705" y="3000558"/>
            <a:ext cx="943875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Element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10246695" y="4737916"/>
            <a:ext cx="1266114" cy="614319"/>
          </a:xfrm>
          <a:prstGeom prst="borderCallout1">
            <a:avLst>
              <a:gd name="adj1" fmla="val -91"/>
              <a:gd name="adj2" fmla="val 40486"/>
              <a:gd name="adj3" fmla="val -45146"/>
              <a:gd name="adj4" fmla="val 87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696775" y="784249"/>
            <a:ext cx="1266114" cy="614319"/>
          </a:xfrm>
          <a:prstGeom prst="borderCallout1">
            <a:avLst>
              <a:gd name="adj1" fmla="val 100482"/>
              <a:gd name="adj2" fmla="val 54149"/>
              <a:gd name="adj3" fmla="val 135885"/>
              <a:gd name="adj4" fmla="val 615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742262" y="5198158"/>
            <a:ext cx="1266114" cy="614319"/>
          </a:xfrm>
          <a:prstGeom prst="borderCallout1">
            <a:avLst>
              <a:gd name="adj1" fmla="val 7955"/>
              <a:gd name="adj2" fmla="val 49269"/>
              <a:gd name="adj3" fmla="val -99455"/>
              <a:gd name="adj4" fmla="val 605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= 10000 </a:t>
            </a:r>
            <a:r>
              <a:rPr lang="en-US" dirty="0" err="1" smtClean="0">
                <a:solidFill>
                  <a:schemeClr val="tx1"/>
                </a:solidFill>
              </a:rPr>
              <a:t>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41700" y="521993"/>
            <a:ext cx="1412016" cy="50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FE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97588" y="5652990"/>
            <a:ext cx="3225113" cy="99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Element Type: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ABAQUS linear truss element T2D2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10294099" y="1912338"/>
            <a:ext cx="1266114" cy="614319"/>
          </a:xfrm>
          <a:prstGeom prst="borderCallout1">
            <a:avLst>
              <a:gd name="adj1" fmla="val -91"/>
              <a:gd name="adj2" fmla="val 40486"/>
              <a:gd name="adj3" fmla="val -45146"/>
              <a:gd name="adj4" fmla="val 87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36270" y="4472347"/>
            <a:ext cx="943875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Element 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9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9" y="777489"/>
            <a:ext cx="4534328" cy="45881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0936" y="229202"/>
            <a:ext cx="4141572" cy="697556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 Bar Truss Results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424549" y="1945178"/>
            <a:ext cx="1734065" cy="517250"/>
          </a:xfrm>
          <a:prstGeom prst="wedgeRectCallout">
            <a:avLst>
              <a:gd name="adj1" fmla="val -62524"/>
              <a:gd name="adj2" fmla="val -1544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3964.5 psi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= 3965 psi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825983" y="4949142"/>
            <a:ext cx="1491783" cy="932674"/>
          </a:xfrm>
          <a:prstGeom prst="wedgeRectCallout">
            <a:avLst>
              <a:gd name="adj1" fmla="val 110669"/>
              <a:gd name="adj2" fmla="val -233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Ux</a:t>
            </a:r>
            <a:r>
              <a:rPr lang="en-US" sz="1400" b="1" dirty="0" smtClean="0">
                <a:solidFill>
                  <a:schemeClr val="tx1"/>
                </a:solidFill>
              </a:rPr>
              <a:t> = 0.004 in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Uy</a:t>
            </a:r>
            <a:r>
              <a:rPr lang="en-US" sz="1400" b="1" dirty="0" smtClean="0">
                <a:solidFill>
                  <a:schemeClr val="tx1"/>
                </a:solidFill>
              </a:rPr>
              <a:t> = -0.0159 in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Mag = 0.0163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6350" y="2730843"/>
            <a:ext cx="3793945" cy="3868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Example results from following source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 3.5 pp 81-84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336" y="951478"/>
            <a:ext cx="1353966" cy="1987400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257468" y="3308539"/>
            <a:ext cx="1724997" cy="423815"/>
          </a:xfrm>
          <a:prstGeom prst="wedgeRectCallout">
            <a:avLst>
              <a:gd name="adj1" fmla="val -44616"/>
              <a:gd name="adj2" fmla="val -1398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1464.5 psi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= 1471 psi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5857103" y="5410922"/>
            <a:ext cx="1722954" cy="470894"/>
          </a:xfrm>
          <a:prstGeom prst="wedgeRectCallout">
            <a:avLst>
              <a:gd name="adj1" fmla="val -32865"/>
              <a:gd name="adj2" fmla="val -1279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 = -1035.5 psi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= -1035 psi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3666951" y="5667494"/>
            <a:ext cx="1491783" cy="932674"/>
          </a:xfrm>
          <a:prstGeom prst="wedgeRectCallout">
            <a:avLst>
              <a:gd name="adj1" fmla="val -6124"/>
              <a:gd name="adj2" fmla="val -962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Ux</a:t>
            </a:r>
            <a:r>
              <a:rPr lang="en-US" sz="1400" b="1" dirty="0" smtClean="0">
                <a:solidFill>
                  <a:schemeClr val="tx1"/>
                </a:solidFill>
              </a:rPr>
              <a:t> = 0.004 in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Uy</a:t>
            </a:r>
            <a:r>
              <a:rPr lang="en-US" sz="1400" b="1" dirty="0" smtClean="0">
                <a:solidFill>
                  <a:schemeClr val="tx1"/>
                </a:solidFill>
              </a:rPr>
              <a:t> = -0.0159 in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Mag = 0.0163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228" y="3226143"/>
            <a:ext cx="2160866" cy="26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42" y="1799264"/>
            <a:ext cx="4717730" cy="2077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3" y="1115008"/>
            <a:ext cx="4981607" cy="3514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69972" cy="697556"/>
          </a:xfrm>
        </p:spPr>
        <p:txBody>
          <a:bodyPr/>
          <a:lstStyle/>
          <a:p>
            <a:r>
              <a:rPr lang="en-US" dirty="0" smtClean="0"/>
              <a:t>Truss Hoist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8032" y="5045076"/>
            <a:ext cx="3305431" cy="1235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Material Properties: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Young’s Modulus = 200e9 Pa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Poisson’s Ratio = 0.3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612671" y="2946058"/>
            <a:ext cx="763416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943" y="774791"/>
            <a:ext cx="398918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Truss X-sec Area = 19.634 mm^2 = 1.96349e-5 m^2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21466" y="1418539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743030" y="4048945"/>
            <a:ext cx="1266114" cy="614319"/>
          </a:xfrm>
          <a:prstGeom prst="borderCallout1">
            <a:avLst>
              <a:gd name="adj1" fmla="val 5944"/>
              <a:gd name="adj2" fmla="val 48293"/>
              <a:gd name="adj3" fmla="val -37100"/>
              <a:gd name="adj4" fmla="val 702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8122221" y="4490903"/>
            <a:ext cx="1266114" cy="614319"/>
          </a:xfrm>
          <a:prstGeom prst="borderCallout1">
            <a:avLst>
              <a:gd name="adj1" fmla="val 7955"/>
              <a:gd name="adj2" fmla="val 49269"/>
              <a:gd name="adj3" fmla="val -99455"/>
              <a:gd name="adj4" fmla="val 605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= 10000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41700" y="521993"/>
            <a:ext cx="1412016" cy="50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FE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97588" y="5652990"/>
            <a:ext cx="3225113" cy="99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Element Type: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ABAQUS linear truss element T2D2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10501413" y="4316197"/>
            <a:ext cx="1531317" cy="855576"/>
          </a:xfrm>
          <a:prstGeom prst="borderCallout1">
            <a:avLst>
              <a:gd name="adj1" fmla="val -1535"/>
              <a:gd name="adj2" fmla="val 58239"/>
              <a:gd name="adj3" fmla="val -58144"/>
              <a:gd name="adj4" fmla="val 459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translation, Y only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726234" y="2540933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3905" y="3387382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56926" y="2287631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91349" y="2279564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8137" y="2346664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13476" y="3412096"/>
            <a:ext cx="406239" cy="313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dirty="0" smtClean="0">
                <a:solidFill>
                  <a:schemeClr val="tx1"/>
                </a:solidFill>
              </a:rPr>
              <a:t> 7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8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550" t="2045" r="5592" b="1081"/>
          <a:stretch/>
        </p:blipFill>
        <p:spPr>
          <a:xfrm>
            <a:off x="842120" y="1127016"/>
            <a:ext cx="6737937" cy="36218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841" y="76602"/>
            <a:ext cx="2671118" cy="697556"/>
          </a:xfrm>
        </p:spPr>
        <p:txBody>
          <a:bodyPr>
            <a:normAutofit/>
          </a:bodyPr>
          <a:lstStyle/>
          <a:p>
            <a:r>
              <a:rPr lang="en-US" dirty="0" smtClean="0"/>
              <a:t>Truss Hoist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1444485" y="5295285"/>
            <a:ext cx="1932540" cy="586531"/>
          </a:xfrm>
          <a:prstGeom prst="wedgeRectCallout">
            <a:avLst>
              <a:gd name="adj1" fmla="val 88929"/>
              <a:gd name="adj2" fmla="val -1476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 Mag = 0.4726 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Mag = 0.4727 mm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86350" y="4213654"/>
            <a:ext cx="3793945" cy="1816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Example results from following source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Intro to FEA class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Rensselaer Polytechnic Institute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Suvrano</a:t>
            </a:r>
            <a:r>
              <a:rPr lang="en-US" dirty="0" smtClean="0">
                <a:solidFill>
                  <a:schemeClr val="tx1"/>
                </a:solidFill>
              </a:rPr>
              <a:t> 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00571" y="1135177"/>
            <a:ext cx="1932540" cy="586531"/>
          </a:xfrm>
          <a:prstGeom prst="wedgeRectCallout">
            <a:avLst>
              <a:gd name="adj1" fmla="val 78059"/>
              <a:gd name="adj2" fmla="val 271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 Mag = 0.2940 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Mag = 0.2941 mm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049925" y="696608"/>
            <a:ext cx="1932540" cy="586531"/>
          </a:xfrm>
          <a:prstGeom prst="wedgeRectCallout">
            <a:avLst>
              <a:gd name="adj1" fmla="val -64528"/>
              <a:gd name="adj2" fmla="val 924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 Mag = 0.2546 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Mag = 0.2547 mm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647517" y="4670616"/>
            <a:ext cx="1932540" cy="586531"/>
          </a:xfrm>
          <a:prstGeom prst="wedgeRectCallout">
            <a:avLst>
              <a:gd name="adj1" fmla="val 45449"/>
              <a:gd name="adj2" fmla="val -151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 Mag = 0.1470 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Mag = 0.1471 mm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3900" y="4568938"/>
            <a:ext cx="1932540" cy="586531"/>
          </a:xfrm>
          <a:prstGeom prst="wedgeRectCallout">
            <a:avLst>
              <a:gd name="adj1" fmla="val -6342"/>
              <a:gd name="adj2" fmla="val -137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 Mag = 0.0 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 Mag = 0.0 mm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4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352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Truss Problems</vt:lpstr>
      <vt:lpstr>Overview</vt:lpstr>
      <vt:lpstr>2 Bar Truss</vt:lpstr>
      <vt:lpstr>2 Bar Truss Results</vt:lpstr>
      <vt:lpstr>3 Bar Truss</vt:lpstr>
      <vt:lpstr>3 Bar Truss Results</vt:lpstr>
      <vt:lpstr>Truss Hoist</vt:lpstr>
      <vt:lpstr>Truss Hoist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Truss Problems</dc:title>
  <dc:creator>Makas, Admir</dc:creator>
  <cp:lastModifiedBy>Makas, Admir</cp:lastModifiedBy>
  <cp:revision>15</cp:revision>
  <dcterms:created xsi:type="dcterms:W3CDTF">2016-01-28T15:52:04Z</dcterms:created>
  <dcterms:modified xsi:type="dcterms:W3CDTF">2016-01-28T20:06:16Z</dcterms:modified>
</cp:coreProperties>
</file>