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65" r:id="rId5"/>
    <p:sldId id="258" r:id="rId6"/>
    <p:sldId id="259" r:id="rId7"/>
    <p:sldId id="266"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0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252066-895D-465D-BB9E-3FF6DC357C80}"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236982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52066-895D-465D-BB9E-3FF6DC357C80}"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408831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52066-895D-465D-BB9E-3FF6DC357C80}"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210361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52066-895D-465D-BB9E-3FF6DC357C80}"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97373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52066-895D-465D-BB9E-3FF6DC357C80}"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155964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252066-895D-465D-BB9E-3FF6DC357C80}"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36440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252066-895D-465D-BB9E-3FF6DC357C80}" type="datetimeFigureOut">
              <a:rPr lang="en-US" smtClean="0"/>
              <a:t>3/6/2016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404379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252066-895D-465D-BB9E-3FF6DC357C80}" type="datetimeFigureOut">
              <a:rPr lang="en-US" smtClean="0"/>
              <a:t>3/6/2016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279872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52066-895D-465D-BB9E-3FF6DC357C80}" type="datetimeFigureOut">
              <a:rPr lang="en-US" smtClean="0"/>
              <a:t>3/6/2016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338206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52066-895D-465D-BB9E-3FF6DC357C80}"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95558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52066-895D-465D-BB9E-3FF6DC357C80}"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EBFB-CAE2-4A25-B70C-8E4A58BF092B}" type="slidenum">
              <a:rPr lang="en-US" smtClean="0"/>
              <a:t>‹#›</a:t>
            </a:fld>
            <a:endParaRPr lang="en-US"/>
          </a:p>
        </p:txBody>
      </p:sp>
    </p:spTree>
    <p:extLst>
      <p:ext uri="{BB962C8B-B14F-4D97-AF65-F5344CB8AC3E}">
        <p14:creationId xmlns:p14="http://schemas.microsoft.com/office/powerpoint/2010/main" val="252176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52066-895D-465D-BB9E-3FF6DC357C80}" type="datetimeFigureOut">
              <a:rPr lang="en-US" smtClean="0"/>
              <a:t>3/6/2016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AEBFB-CAE2-4A25-B70C-8E4A58BF092B}" type="slidenum">
              <a:rPr lang="en-US" smtClean="0"/>
              <a:t>‹#›</a:t>
            </a:fld>
            <a:endParaRPr lang="en-US"/>
          </a:p>
        </p:txBody>
      </p:sp>
    </p:spTree>
    <p:extLst>
      <p:ext uri="{BB962C8B-B14F-4D97-AF65-F5344CB8AC3E}">
        <p14:creationId xmlns:p14="http://schemas.microsoft.com/office/powerpoint/2010/main" val="144887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2.xlsx"/><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FSW Canard Configuration in Level Flight (HA144A</a:t>
            </a:r>
            <a:r>
              <a:rPr lang="en-US" dirty="0" smtClean="0"/>
              <a:t>),</a:t>
            </a:r>
            <a:br>
              <a:rPr lang="en-US" dirty="0" smtClean="0"/>
            </a:br>
            <a:r>
              <a:rPr lang="en-US" dirty="0" smtClean="0"/>
              <a:t>Shell element model</a:t>
            </a:r>
            <a:endParaRPr lang="en-US" dirty="0"/>
          </a:p>
        </p:txBody>
      </p:sp>
      <p:sp>
        <p:nvSpPr>
          <p:cNvPr id="5" name="Subtitle 4"/>
          <p:cNvSpPr>
            <a:spLocks noGrp="1"/>
          </p:cNvSpPr>
          <p:nvPr>
            <p:ph type="subTitle" idx="1"/>
          </p:nvPr>
        </p:nvSpPr>
        <p:spPr/>
        <p:txBody>
          <a:bodyPr>
            <a:normAutofit lnSpcReduction="10000"/>
          </a:bodyPr>
          <a:lstStyle/>
          <a:p>
            <a:r>
              <a:rPr lang="en-US" dirty="0" smtClean="0"/>
              <a:t>Static aeroelastic solution to the sample problem in the Nastran Aeroelasticity User Manual</a:t>
            </a:r>
          </a:p>
          <a:p>
            <a:endParaRPr lang="en-US" dirty="0"/>
          </a:p>
          <a:p>
            <a:r>
              <a:rPr lang="en-US" dirty="0" err="1" smtClean="0"/>
              <a:t>Admir</a:t>
            </a:r>
            <a:r>
              <a:rPr lang="en-US" dirty="0" smtClean="0"/>
              <a:t> </a:t>
            </a:r>
            <a:r>
              <a:rPr lang="en-US" dirty="0" err="1" smtClean="0"/>
              <a:t>Makas</a:t>
            </a:r>
            <a:endParaRPr lang="en-US" dirty="0"/>
          </a:p>
        </p:txBody>
      </p:sp>
    </p:spTree>
    <p:extLst>
      <p:ext uri="{BB962C8B-B14F-4D97-AF65-F5344CB8AC3E}">
        <p14:creationId xmlns:p14="http://schemas.microsoft.com/office/powerpoint/2010/main" val="2239157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9" y="134799"/>
            <a:ext cx="2471768" cy="3968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Results, Cont.</a:t>
            </a:r>
            <a:endParaRPr lang="en-US" sz="2800" dirty="0">
              <a:solidFill>
                <a:schemeClr val="tx1"/>
              </a:solidFill>
            </a:endParaRPr>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552547295"/>
                  </p:ext>
                </p:extLst>
              </p:nvPr>
            </p:nvGraphicFramePr>
            <p:xfrm>
              <a:off x="543442" y="1295805"/>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TRI</a:t>
                          </a:r>
                          <a:r>
                            <a:rPr lang="en-US" baseline="0" dirty="0" smtClean="0"/>
                            <a:t>M CONDITION 3: q = 1151 </a:t>
                          </a:r>
                          <a:r>
                            <a:rPr lang="en-US" baseline="0" dirty="0" err="1" smtClean="0"/>
                            <a:t>lb</a:t>
                          </a:r>
                          <a:r>
                            <a:rPr lang="en-US" baseline="0" dirty="0" smtClean="0"/>
                            <a:t>/ft^2, m=1.3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-0.007172</a:t>
                          </a:r>
                          <a:endParaRPr lang="en-US" sz="1400" dirty="0"/>
                        </a:p>
                      </a:txBody>
                      <a:tcPr anchor="ctr"/>
                    </a:tc>
                    <a:tc>
                      <a:txBody>
                        <a:bodyPr/>
                        <a:lstStyle/>
                        <a:p>
                          <a:pPr algn="ctr"/>
                          <a:r>
                            <a:rPr lang="en-US" sz="1400" dirty="0" smtClean="0"/>
                            <a:t>-</a:t>
                          </a:r>
                          <a:r>
                            <a:rPr lang="en-US" sz="1400" dirty="0" smtClean="0"/>
                            <a:t>0.007352</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-0.006959</a:t>
                          </a:r>
                          <a:endParaRPr lang="en-US" sz="1400" dirty="0"/>
                        </a:p>
                      </a:txBody>
                      <a:tcPr anchor="ctr"/>
                    </a:tc>
                    <a:tc>
                      <a:txBody>
                        <a:bodyPr/>
                        <a:lstStyle/>
                        <a:p>
                          <a:pPr algn="ctr"/>
                          <a:r>
                            <a:rPr lang="en-US" sz="1400" dirty="0" smtClean="0"/>
                            <a:t>-</a:t>
                          </a:r>
                          <a:r>
                            <a:rPr lang="en-US" sz="1400" dirty="0" smtClean="0"/>
                            <a:t>0.00719</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-4.948</a:t>
                          </a:r>
                          <a:endParaRPr lang="en-US" sz="1400" dirty="0"/>
                        </a:p>
                      </a:txBody>
                      <a:tcPr anchor="ctr"/>
                    </a:tc>
                    <a:tc>
                      <a:txBody>
                        <a:bodyPr/>
                        <a:lstStyle/>
                        <a:p>
                          <a:pPr algn="ctr"/>
                          <a:r>
                            <a:rPr lang="en-US" sz="1400" dirty="0" smtClean="0"/>
                            <a:t>-</a:t>
                          </a:r>
                          <a:r>
                            <a:rPr lang="en-US" sz="1400" dirty="0" smtClean="0"/>
                            <a:t>4.847</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-3.933</a:t>
                          </a:r>
                        </a:p>
                      </a:txBody>
                      <a:tcPr anchor="ctr"/>
                    </a:tc>
                    <a:tc>
                      <a:txBody>
                        <a:bodyPr/>
                        <a:lstStyle/>
                        <a:p>
                          <a:pPr algn="ctr"/>
                          <a:r>
                            <a:rPr lang="en-US" sz="1400" dirty="0" smtClean="0"/>
                            <a:t>-</a:t>
                          </a:r>
                          <a:r>
                            <a:rPr lang="en-US" sz="1400" dirty="0" smtClean="0"/>
                            <a:t>3.884</a:t>
                          </a:r>
                          <a:endParaRPr lang="en-US" sz="1400" dirty="0"/>
                        </a:p>
                      </a:txBody>
                      <a:tcPr anchor="ctr"/>
                    </a:tc>
                  </a:tr>
                  <a:tr h="358235">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-0.8386</a:t>
                          </a:r>
                          <a:endParaRPr lang="en-US" sz="1400" dirty="0"/>
                        </a:p>
                      </a:txBody>
                      <a:tcPr anchor="ctr"/>
                    </a:tc>
                    <a:tc>
                      <a:txBody>
                        <a:bodyPr/>
                        <a:lstStyle/>
                        <a:p>
                          <a:pPr algn="ctr"/>
                          <a:r>
                            <a:rPr lang="en-US" sz="1400" dirty="0" smtClean="0"/>
                            <a:t>-</a:t>
                          </a:r>
                          <a:r>
                            <a:rPr lang="en-US" sz="1400" dirty="0" smtClean="0"/>
                            <a:t>0.6346</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0.05436</a:t>
                          </a:r>
                          <a:endParaRPr lang="en-US" sz="1400" dirty="0"/>
                        </a:p>
                      </a:txBody>
                      <a:tcPr anchor="ctr"/>
                    </a:tc>
                    <a:tc>
                      <a:txBody>
                        <a:bodyPr/>
                        <a:lstStyle/>
                        <a:p>
                          <a:pPr algn="ctr"/>
                          <a:r>
                            <a:rPr lang="en-US" sz="1400" dirty="0" smtClean="0"/>
                            <a:t>0.2380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-7.611</a:t>
                          </a:r>
                          <a:endParaRPr lang="en-US" sz="1400" dirty="0"/>
                        </a:p>
                      </a:txBody>
                      <a:tcPr anchor="ctr"/>
                    </a:tc>
                    <a:tc>
                      <a:txBody>
                        <a:bodyPr/>
                        <a:lstStyle/>
                        <a:p>
                          <a:pPr algn="ctr"/>
                          <a:r>
                            <a:rPr lang="en-US" sz="1400" dirty="0" smtClean="0"/>
                            <a:t>-9.054</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-8.769</a:t>
                          </a:r>
                          <a:endParaRPr lang="en-US" sz="1400" dirty="0"/>
                        </a:p>
                      </a:txBody>
                      <a:tcPr anchor="ctr"/>
                    </a:tc>
                    <a:tc>
                      <a:txBody>
                        <a:bodyPr/>
                        <a:lstStyle/>
                        <a:p>
                          <a:pPr algn="ctr"/>
                          <a:r>
                            <a:rPr lang="en-US" sz="1400" dirty="0" smtClean="0"/>
                            <a:t>-10.014</a:t>
                          </a:r>
                          <a:endParaRPr lang="en-US" sz="1400" dirty="0"/>
                        </a:p>
                      </a:txBody>
                      <a:tcPr anchor="ct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552547295"/>
                  </p:ext>
                </p:extLst>
              </p:nvPr>
            </p:nvGraphicFramePr>
            <p:xfrm>
              <a:off x="543442" y="1295805"/>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TRI</a:t>
                          </a:r>
                          <a:r>
                            <a:rPr lang="en-US" baseline="0" dirty="0" smtClean="0"/>
                            <a:t>M CONDITION 3: q = 1151 </a:t>
                          </a:r>
                          <a:r>
                            <a:rPr lang="en-US" baseline="0" dirty="0" err="1" smtClean="0"/>
                            <a:t>lb</a:t>
                          </a:r>
                          <a:r>
                            <a:rPr lang="en-US" baseline="0" dirty="0" smtClean="0"/>
                            <a:t>/ft^2, m=1.3</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endParaRPr lang="en-US"/>
                        </a:p>
                      </a:txBody>
                      <a:tcPr anchor="ctr">
                        <a:blipFill rotWithShape="0">
                          <a:blip r:embed="rId2"/>
                          <a:stretch>
                            <a:fillRect l="-147977" t="-137647" r="-269364" b="-697647"/>
                          </a:stretch>
                        </a:blipFill>
                      </a:tcPr>
                    </a:tc>
                    <a:tc>
                      <a:txBody>
                        <a:bodyPr/>
                        <a:lstStyle/>
                        <a:p>
                          <a:pPr algn="ctr"/>
                          <a:r>
                            <a:rPr lang="en-US" sz="1400" dirty="0" smtClean="0"/>
                            <a:t>-0.007172</a:t>
                          </a:r>
                          <a:endParaRPr lang="en-US" sz="1400" dirty="0"/>
                        </a:p>
                      </a:txBody>
                      <a:tcPr anchor="ctr"/>
                    </a:tc>
                    <a:tc>
                      <a:txBody>
                        <a:bodyPr/>
                        <a:lstStyle/>
                        <a:p>
                          <a:pPr algn="ctr"/>
                          <a:r>
                            <a:rPr lang="en-US" sz="1400" dirty="0" smtClean="0"/>
                            <a:t>-</a:t>
                          </a:r>
                          <a:r>
                            <a:rPr lang="en-US" sz="1400" dirty="0" smtClean="0"/>
                            <a:t>0.007352</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endParaRPr lang="en-US"/>
                        </a:p>
                      </a:txBody>
                      <a:tcPr anchor="ctr">
                        <a:blipFill rotWithShape="0">
                          <a:blip r:embed="rId2"/>
                          <a:stretch>
                            <a:fillRect l="-147977" t="-237647" r="-269364" b="-597647"/>
                          </a:stretch>
                        </a:blipFill>
                      </a:tcPr>
                    </a:tc>
                    <a:tc>
                      <a:txBody>
                        <a:bodyPr/>
                        <a:lstStyle/>
                        <a:p>
                          <a:pPr algn="ctr"/>
                          <a:r>
                            <a:rPr lang="en-US" sz="1400" dirty="0" smtClean="0"/>
                            <a:t>-0.006959</a:t>
                          </a:r>
                          <a:endParaRPr lang="en-US" sz="1400" dirty="0"/>
                        </a:p>
                      </a:txBody>
                      <a:tcPr anchor="ctr"/>
                    </a:tc>
                    <a:tc>
                      <a:txBody>
                        <a:bodyPr/>
                        <a:lstStyle/>
                        <a:p>
                          <a:pPr algn="ctr"/>
                          <a:r>
                            <a:rPr lang="en-US" sz="1400" dirty="0" smtClean="0"/>
                            <a:t>-</a:t>
                          </a:r>
                          <a:r>
                            <a:rPr lang="en-US" sz="1400" dirty="0" smtClean="0"/>
                            <a:t>0.00719</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endParaRPr lang="en-US"/>
                        </a:p>
                      </a:txBody>
                      <a:tcPr anchor="ctr">
                        <a:blipFill rotWithShape="0">
                          <a:blip r:embed="rId2"/>
                          <a:stretch>
                            <a:fillRect l="-147977" t="-337647" r="-269364" b="-497647"/>
                          </a:stretch>
                        </a:blipFill>
                      </a:tcPr>
                    </a:tc>
                    <a:tc>
                      <a:txBody>
                        <a:bodyPr/>
                        <a:lstStyle/>
                        <a:p>
                          <a:pPr algn="ctr"/>
                          <a:r>
                            <a:rPr lang="en-US" sz="1400" dirty="0" smtClean="0"/>
                            <a:t>-4.948</a:t>
                          </a:r>
                          <a:endParaRPr lang="en-US" sz="1400" dirty="0"/>
                        </a:p>
                      </a:txBody>
                      <a:tcPr anchor="ctr"/>
                    </a:tc>
                    <a:tc>
                      <a:txBody>
                        <a:bodyPr/>
                        <a:lstStyle/>
                        <a:p>
                          <a:pPr algn="ctr"/>
                          <a:r>
                            <a:rPr lang="en-US" sz="1400" dirty="0" smtClean="0"/>
                            <a:t>-</a:t>
                          </a:r>
                          <a:r>
                            <a:rPr lang="en-US" sz="1400" dirty="0" smtClean="0"/>
                            <a:t>4.847</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endParaRPr lang="en-US"/>
                        </a:p>
                      </a:txBody>
                      <a:tcPr anchor="ctr">
                        <a:blipFill rotWithShape="0">
                          <a:blip r:embed="rId2"/>
                          <a:stretch>
                            <a:fillRect l="-147977" t="-437647" r="-269364" b="-397647"/>
                          </a:stretch>
                        </a:blipFill>
                      </a:tcPr>
                    </a:tc>
                    <a:tc>
                      <a:txBody>
                        <a:bodyPr/>
                        <a:lstStyle/>
                        <a:p>
                          <a:pPr algn="ctr"/>
                          <a:r>
                            <a:rPr lang="en-US" sz="1400" dirty="0" smtClean="0"/>
                            <a:t>-3.933</a:t>
                          </a:r>
                        </a:p>
                      </a:txBody>
                      <a:tcPr anchor="ctr"/>
                    </a:tc>
                    <a:tc>
                      <a:txBody>
                        <a:bodyPr/>
                        <a:lstStyle/>
                        <a:p>
                          <a:pPr algn="ctr"/>
                          <a:r>
                            <a:rPr lang="en-US" sz="1400" dirty="0" smtClean="0"/>
                            <a:t>-</a:t>
                          </a:r>
                          <a:r>
                            <a:rPr lang="en-US" sz="1400" dirty="0" smtClean="0"/>
                            <a:t>3.884</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endParaRPr lang="en-US"/>
                        </a:p>
                      </a:txBody>
                      <a:tcPr anchor="ctr">
                        <a:blipFill rotWithShape="0">
                          <a:blip r:embed="rId2"/>
                          <a:stretch>
                            <a:fillRect l="-147977" t="-537647" r="-269364" b="-297647"/>
                          </a:stretch>
                        </a:blipFill>
                      </a:tcPr>
                    </a:tc>
                    <a:tc>
                      <a:txBody>
                        <a:bodyPr/>
                        <a:lstStyle/>
                        <a:p>
                          <a:pPr algn="ctr"/>
                          <a:r>
                            <a:rPr lang="en-US" sz="1400" dirty="0" smtClean="0"/>
                            <a:t>-0.8386</a:t>
                          </a:r>
                          <a:endParaRPr lang="en-US" sz="1400" dirty="0"/>
                        </a:p>
                      </a:txBody>
                      <a:tcPr anchor="ctr"/>
                    </a:tc>
                    <a:tc>
                      <a:txBody>
                        <a:bodyPr/>
                        <a:lstStyle/>
                        <a:p>
                          <a:pPr algn="ctr"/>
                          <a:r>
                            <a:rPr lang="en-US" sz="1400" dirty="0" smtClean="0"/>
                            <a:t>-</a:t>
                          </a:r>
                          <a:r>
                            <a:rPr lang="en-US" sz="1400" dirty="0" smtClean="0"/>
                            <a:t>0.6346</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endParaRPr lang="en-US"/>
                        </a:p>
                      </a:txBody>
                      <a:tcPr anchor="ctr">
                        <a:blipFill rotWithShape="0">
                          <a:blip r:embed="rId2"/>
                          <a:stretch>
                            <a:fillRect l="-147977" t="-547475" r="-269364" b="-155556"/>
                          </a:stretch>
                        </a:blipFill>
                      </a:tcPr>
                    </a:tc>
                    <a:tc>
                      <a:txBody>
                        <a:bodyPr/>
                        <a:lstStyle/>
                        <a:p>
                          <a:pPr algn="ctr"/>
                          <a:r>
                            <a:rPr lang="en-US" sz="1400" dirty="0" smtClean="0"/>
                            <a:t>0.05436</a:t>
                          </a:r>
                          <a:endParaRPr lang="en-US" sz="1400" dirty="0"/>
                        </a:p>
                      </a:txBody>
                      <a:tcPr anchor="ctr"/>
                    </a:tc>
                    <a:tc>
                      <a:txBody>
                        <a:bodyPr/>
                        <a:lstStyle/>
                        <a:p>
                          <a:pPr algn="ctr"/>
                          <a:r>
                            <a:rPr lang="en-US" sz="1400" dirty="0" smtClean="0"/>
                            <a:t>0.2380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endParaRPr lang="en-US"/>
                        </a:p>
                      </a:txBody>
                      <a:tcPr anchor="ctr">
                        <a:blipFill rotWithShape="0">
                          <a:blip r:embed="rId2"/>
                          <a:stretch>
                            <a:fillRect l="-147977" t="-1086441" r="-269364" b="-161017"/>
                          </a:stretch>
                        </a:blipFill>
                      </a:tcPr>
                    </a:tc>
                    <a:tc>
                      <a:txBody>
                        <a:bodyPr/>
                        <a:lstStyle/>
                        <a:p>
                          <a:pPr algn="ctr"/>
                          <a:r>
                            <a:rPr lang="en-US" sz="1400" dirty="0" smtClean="0"/>
                            <a:t>-7.611</a:t>
                          </a:r>
                          <a:endParaRPr lang="en-US" sz="1400" dirty="0"/>
                        </a:p>
                      </a:txBody>
                      <a:tcPr anchor="ctr"/>
                    </a:tc>
                    <a:tc>
                      <a:txBody>
                        <a:bodyPr/>
                        <a:lstStyle/>
                        <a:p>
                          <a:pPr algn="ctr"/>
                          <a:r>
                            <a:rPr lang="en-US" sz="1400" dirty="0" smtClean="0"/>
                            <a:t>-9.054</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endParaRPr lang="en-US"/>
                        </a:p>
                      </a:txBody>
                      <a:tcPr anchor="ctr">
                        <a:blipFill rotWithShape="0">
                          <a:blip r:embed="rId2"/>
                          <a:stretch>
                            <a:fillRect l="-147977" t="-823529" r="-269364" b="-11765"/>
                          </a:stretch>
                        </a:blipFill>
                      </a:tcPr>
                    </a:tc>
                    <a:tc>
                      <a:txBody>
                        <a:bodyPr/>
                        <a:lstStyle/>
                        <a:p>
                          <a:pPr algn="ctr"/>
                          <a:r>
                            <a:rPr lang="en-US" sz="1400" dirty="0" smtClean="0"/>
                            <a:t>-8.769</a:t>
                          </a:r>
                          <a:endParaRPr lang="en-US" sz="1400" dirty="0"/>
                        </a:p>
                      </a:txBody>
                      <a:tcPr anchor="ctr"/>
                    </a:tc>
                    <a:tc>
                      <a:txBody>
                        <a:bodyPr/>
                        <a:lstStyle/>
                        <a:p>
                          <a:pPr algn="ctr"/>
                          <a:r>
                            <a:rPr lang="en-US" sz="1400" dirty="0" smtClean="0"/>
                            <a:t>-10.014</a:t>
                          </a:r>
                          <a:endParaRPr lang="en-US" sz="1400" dirty="0"/>
                        </a:p>
                      </a:txBody>
                      <a:tcPr anchor="ctr"/>
                    </a:tc>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2129026293"/>
                  </p:ext>
                </p:extLst>
              </p:nvPr>
            </p:nvGraphicFramePr>
            <p:xfrm>
              <a:off x="6160977" y="1295805"/>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0.002447</a:t>
                          </a:r>
                          <a:endParaRPr lang="en-US" sz="1400" dirty="0"/>
                        </a:p>
                      </a:txBody>
                      <a:tcPr anchor="ctr"/>
                    </a:tc>
                    <a:tc>
                      <a:txBody>
                        <a:bodyPr/>
                        <a:lstStyle/>
                        <a:p>
                          <a:pPr algn="ctr"/>
                          <a:r>
                            <a:rPr lang="en-US" sz="1400" dirty="0" smtClean="0"/>
                            <a:t>0.00155</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0.002470</a:t>
                          </a:r>
                          <a:endParaRPr lang="en-US" sz="1400" dirty="0"/>
                        </a:p>
                      </a:txBody>
                      <a:tcPr anchor="ctr"/>
                    </a:tc>
                    <a:tc>
                      <a:txBody>
                        <a:bodyPr/>
                        <a:lstStyle/>
                        <a:p>
                          <a:pPr algn="ctr"/>
                          <a:r>
                            <a:rPr lang="en-US" sz="1400" dirty="0" smtClean="0"/>
                            <a:t>0.0010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0.010366</a:t>
                          </a:r>
                          <a:endParaRPr lang="en-US" sz="1400" dirty="0"/>
                        </a:p>
                      </a:txBody>
                      <a:tcPr anchor="ctr"/>
                    </a:tc>
                    <a:tc>
                      <a:txBody>
                        <a:bodyPr/>
                        <a:lstStyle/>
                        <a:p>
                          <a:pPr algn="ctr"/>
                          <a:r>
                            <a:rPr lang="en-US" sz="1400" dirty="0" smtClean="0"/>
                            <a:t>0.00932</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0.009444</a:t>
                          </a:r>
                          <a:endParaRPr lang="en-US" sz="1400" dirty="0"/>
                        </a:p>
                      </a:txBody>
                      <a:tcPr anchor="ctr"/>
                    </a:tc>
                    <a:tc>
                      <a:txBody>
                        <a:bodyPr/>
                        <a:lstStyle/>
                        <a:p>
                          <a:pPr algn="ctr"/>
                          <a:r>
                            <a:rPr lang="en-US" sz="1400" dirty="0" smtClean="0"/>
                            <a:t>0.008612</a:t>
                          </a:r>
                          <a:endParaRPr lang="en-US" sz="1400" dirty="0"/>
                        </a:p>
                      </a:txBody>
                      <a:tcPr anchor="ct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2129026293"/>
                  </p:ext>
                </p:extLst>
              </p:nvPr>
            </p:nvGraphicFramePr>
            <p:xfrm>
              <a:off x="6160977" y="1295805"/>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endParaRPr lang="en-US"/>
                        </a:p>
                      </a:txBody>
                      <a:tcPr anchor="ctr">
                        <a:blipFill rotWithShape="0">
                          <a:blip r:embed="rId3"/>
                          <a:stretch>
                            <a:fillRect l="-147977" t="-137647" r="-269364" b="-312941"/>
                          </a:stretch>
                        </a:blipFill>
                      </a:tcPr>
                    </a:tc>
                    <a:tc>
                      <a:txBody>
                        <a:bodyPr/>
                        <a:lstStyle/>
                        <a:p>
                          <a:pPr algn="ctr"/>
                          <a:r>
                            <a:rPr lang="en-US" sz="1400" dirty="0" smtClean="0"/>
                            <a:t>0.002447</a:t>
                          </a:r>
                          <a:endParaRPr lang="en-US" sz="1400" dirty="0"/>
                        </a:p>
                      </a:txBody>
                      <a:tcPr anchor="ctr"/>
                    </a:tc>
                    <a:tc>
                      <a:txBody>
                        <a:bodyPr/>
                        <a:lstStyle/>
                        <a:p>
                          <a:pPr algn="ctr"/>
                          <a:r>
                            <a:rPr lang="en-US" sz="1400" dirty="0" smtClean="0"/>
                            <a:t>0.00155</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endParaRPr lang="en-US"/>
                        </a:p>
                      </a:txBody>
                      <a:tcPr anchor="ctr">
                        <a:blipFill rotWithShape="0">
                          <a:blip r:embed="rId3"/>
                          <a:stretch>
                            <a:fillRect l="-147977" t="-237647" r="-269364" b="-212941"/>
                          </a:stretch>
                        </a:blipFill>
                      </a:tcPr>
                    </a:tc>
                    <a:tc>
                      <a:txBody>
                        <a:bodyPr/>
                        <a:lstStyle/>
                        <a:p>
                          <a:pPr algn="ctr"/>
                          <a:r>
                            <a:rPr lang="en-US" sz="1400" dirty="0" smtClean="0"/>
                            <a:t>0.002470</a:t>
                          </a:r>
                          <a:endParaRPr lang="en-US" sz="1400" dirty="0"/>
                        </a:p>
                      </a:txBody>
                      <a:tcPr anchor="ctr"/>
                    </a:tc>
                    <a:tc>
                      <a:txBody>
                        <a:bodyPr/>
                        <a:lstStyle/>
                        <a:p>
                          <a:pPr algn="ctr"/>
                          <a:r>
                            <a:rPr lang="en-US" sz="1400" dirty="0" smtClean="0"/>
                            <a:t>0.0010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endParaRPr lang="en-US"/>
                        </a:p>
                      </a:txBody>
                      <a:tcPr anchor="ctr">
                        <a:blipFill rotWithShape="0">
                          <a:blip r:embed="rId3"/>
                          <a:stretch>
                            <a:fillRect l="-147977" t="-333721" r="-269364" b="-110465"/>
                          </a:stretch>
                        </a:blipFill>
                      </a:tcPr>
                    </a:tc>
                    <a:tc>
                      <a:txBody>
                        <a:bodyPr/>
                        <a:lstStyle/>
                        <a:p>
                          <a:pPr algn="ctr"/>
                          <a:r>
                            <a:rPr lang="en-US" sz="1400" dirty="0" smtClean="0"/>
                            <a:t>0.010366</a:t>
                          </a:r>
                          <a:endParaRPr lang="en-US" sz="1400" dirty="0"/>
                        </a:p>
                      </a:txBody>
                      <a:tcPr anchor="ctr"/>
                    </a:tc>
                    <a:tc>
                      <a:txBody>
                        <a:bodyPr/>
                        <a:lstStyle/>
                        <a:p>
                          <a:pPr algn="ctr"/>
                          <a:r>
                            <a:rPr lang="en-US" sz="1400" dirty="0" smtClean="0"/>
                            <a:t>0.00932</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endParaRPr lang="en-US"/>
                        </a:p>
                      </a:txBody>
                      <a:tcPr anchor="ctr">
                        <a:blipFill rotWithShape="0">
                          <a:blip r:embed="rId3"/>
                          <a:stretch>
                            <a:fillRect l="-147977" t="-438824" r="-269364" b="-11765"/>
                          </a:stretch>
                        </a:blipFill>
                      </a:tcPr>
                    </a:tc>
                    <a:tc>
                      <a:txBody>
                        <a:bodyPr/>
                        <a:lstStyle/>
                        <a:p>
                          <a:pPr algn="ctr"/>
                          <a:r>
                            <a:rPr lang="en-US" sz="1400" dirty="0" smtClean="0"/>
                            <a:t>0.009444</a:t>
                          </a:r>
                          <a:endParaRPr lang="en-US" sz="1400" dirty="0"/>
                        </a:p>
                      </a:txBody>
                      <a:tcPr anchor="ctr"/>
                    </a:tc>
                    <a:tc>
                      <a:txBody>
                        <a:bodyPr/>
                        <a:lstStyle/>
                        <a:p>
                          <a:pPr algn="ctr"/>
                          <a:r>
                            <a:rPr lang="en-US" sz="1400" dirty="0" smtClean="0"/>
                            <a:t>0.008612</a:t>
                          </a:r>
                          <a:endParaRPr lang="en-US" sz="1400" dirty="0"/>
                        </a:p>
                      </a:txBody>
                      <a:tcPr anchor="ctr"/>
                    </a:tc>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3709942239"/>
                  </p:ext>
                </p:extLst>
              </p:nvPr>
            </p:nvGraphicFramePr>
            <p:xfrm>
              <a:off x="6160977" y="4530445"/>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𝛼</m:t>
                                </m:r>
                              </m:oMath>
                            </m:oMathPara>
                          </a14:m>
                          <a:endParaRPr lang="en-US" sz="1400" dirty="0"/>
                        </a:p>
                      </a:txBody>
                      <a:tcPr anchor="ctr"/>
                    </a:tc>
                    <a:tc>
                      <a:txBody>
                        <a:bodyPr/>
                        <a:lstStyle/>
                        <a:p>
                          <a:pPr algn="ctr"/>
                          <a:r>
                            <a:rPr lang="en-US" sz="1400" dirty="0" smtClean="0"/>
                            <a:t>-0.000051 rad</a:t>
                          </a:r>
                          <a:endParaRPr lang="en-US" sz="1400" dirty="0"/>
                        </a:p>
                      </a:txBody>
                      <a:tcPr anchor="ctr"/>
                    </a:tc>
                    <a:tc>
                      <a:txBody>
                        <a:bodyPr/>
                        <a:lstStyle/>
                        <a:p>
                          <a:pPr algn="ctr"/>
                          <a:r>
                            <a:rPr lang="en-US" sz="1400" dirty="0" smtClean="0"/>
                            <a:t>-</a:t>
                          </a:r>
                          <a:r>
                            <a:rPr lang="en-US" sz="1400" dirty="0" smtClean="0"/>
                            <a:t>0.0015 </a:t>
                          </a:r>
                          <a:r>
                            <a:rPr lang="en-US" sz="1400" dirty="0" smtClean="0"/>
                            <a:t>rad</a:t>
                          </a:r>
                          <a:endParaRPr lang="en-US" sz="1400" dirty="0"/>
                        </a:p>
                      </a:txBody>
                      <a:tcPr anchor="ctr"/>
                    </a:tc>
                  </a:tr>
                  <a:tr h="314724">
                    <a:tc>
                      <a:txBody>
                        <a:bodyPr/>
                        <a:lstStyle/>
                        <a:p>
                          <a:pPr algn="ctr"/>
                          <a:r>
                            <a:rPr lang="en-US" sz="1400" dirty="0" smtClean="0"/>
                            <a:t>Elevation of canard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𝛿</m:t>
                                </m:r>
                              </m:oMath>
                            </m:oMathPara>
                          </a14:m>
                          <a:endParaRPr lang="en-US" sz="1400" dirty="0"/>
                        </a:p>
                      </a:txBody>
                      <a:tcPr anchor="ctr"/>
                    </a:tc>
                    <a:tc>
                      <a:txBody>
                        <a:bodyPr/>
                        <a:lstStyle/>
                        <a:p>
                          <a:pPr algn="ctr"/>
                          <a:r>
                            <a:rPr lang="en-US" sz="1400" dirty="0" smtClean="0"/>
                            <a:t>0.03027 rad</a:t>
                          </a:r>
                          <a:endParaRPr lang="en-US" sz="1400" dirty="0"/>
                        </a:p>
                      </a:txBody>
                      <a:tcPr anchor="ctr"/>
                    </a:tc>
                    <a:tc>
                      <a:txBody>
                        <a:bodyPr/>
                        <a:lstStyle/>
                        <a:p>
                          <a:pPr algn="ctr"/>
                          <a:r>
                            <a:rPr lang="en-US" sz="1400" dirty="0" smtClean="0"/>
                            <a:t>0.0309 </a:t>
                          </a:r>
                          <a:r>
                            <a:rPr lang="en-US" sz="1400" dirty="0" smtClean="0"/>
                            <a:t>rad</a:t>
                          </a:r>
                          <a:endParaRPr lang="en-US" sz="1400" dirty="0"/>
                        </a:p>
                      </a:txBody>
                      <a:tcPr anchor="ct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3709942239"/>
                  </p:ext>
                </p:extLst>
              </p:nvPr>
            </p:nvGraphicFramePr>
            <p:xfrm>
              <a:off x="6160977" y="4530445"/>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endParaRPr lang="en-US"/>
                        </a:p>
                      </a:txBody>
                      <a:tcPr anchor="ctr">
                        <a:blipFill rotWithShape="0">
                          <a:blip r:embed="rId4"/>
                          <a:stretch>
                            <a:fillRect l="-147977" t="-225000" r="-269364" b="-182692"/>
                          </a:stretch>
                        </a:blipFill>
                      </a:tcPr>
                    </a:tc>
                    <a:tc>
                      <a:txBody>
                        <a:bodyPr/>
                        <a:lstStyle/>
                        <a:p>
                          <a:pPr algn="ctr"/>
                          <a:r>
                            <a:rPr lang="en-US" sz="1400" dirty="0" smtClean="0"/>
                            <a:t>-0.000051 rad</a:t>
                          </a:r>
                          <a:endParaRPr lang="en-US" sz="1400" dirty="0"/>
                        </a:p>
                      </a:txBody>
                      <a:tcPr anchor="ctr"/>
                    </a:tc>
                    <a:tc>
                      <a:txBody>
                        <a:bodyPr/>
                        <a:lstStyle/>
                        <a:p>
                          <a:pPr algn="ctr"/>
                          <a:r>
                            <a:rPr lang="en-US" sz="1400" dirty="0" smtClean="0"/>
                            <a:t>-</a:t>
                          </a:r>
                          <a:r>
                            <a:rPr lang="en-US" sz="1400" dirty="0" smtClean="0"/>
                            <a:t>0.0015 </a:t>
                          </a:r>
                          <a:r>
                            <a:rPr lang="en-US" sz="1400" dirty="0" smtClean="0"/>
                            <a:t>rad</a:t>
                          </a:r>
                          <a:endParaRPr lang="en-US" sz="1400" dirty="0"/>
                        </a:p>
                      </a:txBody>
                      <a:tcPr anchor="ctr"/>
                    </a:tc>
                  </a:tr>
                  <a:tr h="518160">
                    <a:tc>
                      <a:txBody>
                        <a:bodyPr/>
                        <a:lstStyle/>
                        <a:p>
                          <a:pPr algn="ctr"/>
                          <a:r>
                            <a:rPr lang="en-US" sz="1400" dirty="0" smtClean="0"/>
                            <a:t>Elevation of canard</a:t>
                          </a:r>
                          <a:endParaRPr lang="en-US" sz="1400" dirty="0"/>
                        </a:p>
                      </a:txBody>
                      <a:tcPr anchor="ctr"/>
                    </a:tc>
                    <a:tc>
                      <a:txBody>
                        <a:bodyPr/>
                        <a:lstStyle/>
                        <a:p>
                          <a:endParaRPr lang="en-US"/>
                        </a:p>
                      </a:txBody>
                      <a:tcPr anchor="ctr">
                        <a:blipFill rotWithShape="0">
                          <a:blip r:embed="rId4"/>
                          <a:stretch>
                            <a:fillRect l="-147977" t="-198824" r="-269364" b="-11765"/>
                          </a:stretch>
                        </a:blipFill>
                      </a:tcPr>
                    </a:tc>
                    <a:tc>
                      <a:txBody>
                        <a:bodyPr/>
                        <a:lstStyle/>
                        <a:p>
                          <a:pPr algn="ctr"/>
                          <a:r>
                            <a:rPr lang="en-US" sz="1400" dirty="0" smtClean="0"/>
                            <a:t>0.03027 rad</a:t>
                          </a:r>
                          <a:endParaRPr lang="en-US" sz="1400" dirty="0"/>
                        </a:p>
                      </a:txBody>
                      <a:tcPr anchor="ctr"/>
                    </a:tc>
                    <a:tc>
                      <a:txBody>
                        <a:bodyPr/>
                        <a:lstStyle/>
                        <a:p>
                          <a:pPr algn="ctr"/>
                          <a:r>
                            <a:rPr lang="en-US" sz="1400" dirty="0" smtClean="0"/>
                            <a:t>0.0309 </a:t>
                          </a:r>
                          <a:r>
                            <a:rPr lang="en-US" sz="1400" dirty="0" smtClean="0"/>
                            <a:t>rad</a:t>
                          </a:r>
                          <a:endParaRPr lang="en-US" sz="1400" dirty="0"/>
                        </a:p>
                      </a:txBody>
                      <a:tcPr anchor="ctr"/>
                    </a:tc>
                  </a:tr>
                </a:tbl>
              </a:graphicData>
            </a:graphic>
          </p:graphicFrame>
        </mc:Fallback>
      </mc:AlternateContent>
    </p:spTree>
    <p:extLst>
      <p:ext uri="{BB962C8B-B14F-4D97-AF65-F5344CB8AC3E}">
        <p14:creationId xmlns:p14="http://schemas.microsoft.com/office/powerpoint/2010/main" val="245630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79" y="134799"/>
            <a:ext cx="2588726" cy="4393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Introduction</a:t>
            </a:r>
            <a:endParaRPr lang="en-US" sz="3600" dirty="0">
              <a:solidFill>
                <a:schemeClr val="tx1"/>
              </a:solidFill>
            </a:endParaRPr>
          </a:p>
        </p:txBody>
      </p:sp>
      <p:sp>
        <p:nvSpPr>
          <p:cNvPr id="6" name="Content Placeholder 5"/>
          <p:cNvSpPr>
            <a:spLocks noGrp="1"/>
          </p:cNvSpPr>
          <p:nvPr>
            <p:ph idx="1"/>
          </p:nvPr>
        </p:nvSpPr>
        <p:spPr>
          <a:xfrm>
            <a:off x="90679" y="659219"/>
            <a:ext cx="11987907" cy="6018028"/>
          </a:xfrm>
        </p:spPr>
        <p:txBody>
          <a:bodyPr/>
          <a:lstStyle/>
          <a:p>
            <a:r>
              <a:rPr lang="en-US" dirty="0" smtClean="0"/>
              <a:t>Sample problem HA144A from the aeroelasticity MSC Nastran manual.</a:t>
            </a:r>
          </a:p>
          <a:p>
            <a:r>
              <a:rPr lang="en-US" dirty="0" smtClean="0"/>
              <a:t>Solution type is 144 (Static aeroelasticity analysis)</a:t>
            </a:r>
          </a:p>
          <a:p>
            <a:r>
              <a:rPr lang="en-US" dirty="0" smtClean="0"/>
              <a:t>Forward swept wing canard configuration considered</a:t>
            </a:r>
          </a:p>
          <a:p>
            <a:r>
              <a:rPr lang="en-US" dirty="0" smtClean="0"/>
              <a:t>Fuselage and wing structure modelled using </a:t>
            </a:r>
            <a:r>
              <a:rPr lang="en-US" dirty="0" smtClean="0"/>
              <a:t>beam and shell </a:t>
            </a:r>
            <a:r>
              <a:rPr lang="en-US" dirty="0" smtClean="0"/>
              <a:t>elements</a:t>
            </a:r>
          </a:p>
          <a:p>
            <a:r>
              <a:rPr lang="en-US" dirty="0" smtClean="0"/>
              <a:t>Three </a:t>
            </a:r>
            <a:r>
              <a:rPr lang="en-US" dirty="0" smtClean="0"/>
              <a:t>level flight conditions evaluated</a:t>
            </a:r>
          </a:p>
          <a:p>
            <a:pPr lvl="1"/>
            <a:r>
              <a:rPr lang="en-US" dirty="0" smtClean="0"/>
              <a:t>Subsonic, low speed</a:t>
            </a:r>
          </a:p>
          <a:p>
            <a:pPr lvl="1"/>
            <a:r>
              <a:rPr lang="en-US" dirty="0" smtClean="0"/>
              <a:t>Subsonic, high speed (transonic region)</a:t>
            </a:r>
            <a:endParaRPr lang="en-US" dirty="0" smtClean="0"/>
          </a:p>
          <a:p>
            <a:pPr lvl="1"/>
            <a:r>
              <a:rPr lang="en-US" dirty="0" smtClean="0"/>
              <a:t>Supersonic</a:t>
            </a:r>
          </a:p>
          <a:p>
            <a:r>
              <a:rPr lang="en-US" dirty="0" smtClean="0"/>
              <a:t>Solutions obtained by following methods:</a:t>
            </a:r>
          </a:p>
          <a:p>
            <a:pPr lvl="1"/>
            <a:r>
              <a:rPr lang="en-US" dirty="0" smtClean="0"/>
              <a:t>Doublet-Lattice (Subsonic)</a:t>
            </a:r>
          </a:p>
          <a:p>
            <a:pPr lvl="1"/>
            <a:r>
              <a:rPr lang="en-US" dirty="0" smtClean="0"/>
              <a:t>ZONA51 (Supersonic)</a:t>
            </a:r>
            <a:endParaRPr lang="en-US" dirty="0"/>
          </a:p>
        </p:txBody>
      </p:sp>
    </p:spTree>
    <p:extLst>
      <p:ext uri="{BB962C8B-B14F-4D97-AF65-F5344CB8AC3E}">
        <p14:creationId xmlns:p14="http://schemas.microsoft.com/office/powerpoint/2010/main" val="279619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7573385" y="1025629"/>
            <a:ext cx="3419475" cy="5610225"/>
          </a:xfrm>
          <a:prstGeom prst="rect">
            <a:avLst/>
          </a:prstGeom>
        </p:spPr>
      </p:pic>
      <p:pic>
        <p:nvPicPr>
          <p:cNvPr id="4" name="Picture 3"/>
          <p:cNvPicPr>
            <a:picLocks noChangeAspect="1"/>
          </p:cNvPicPr>
          <p:nvPr/>
        </p:nvPicPr>
        <p:blipFill>
          <a:blip r:embed="rId3"/>
          <a:stretch>
            <a:fillRect/>
          </a:stretch>
        </p:blipFill>
        <p:spPr>
          <a:xfrm>
            <a:off x="1570237" y="1287509"/>
            <a:ext cx="3120186" cy="5331012"/>
          </a:xfrm>
          <a:prstGeom prst="rect">
            <a:avLst/>
          </a:prstGeom>
        </p:spPr>
      </p:pic>
      <p:sp>
        <p:nvSpPr>
          <p:cNvPr id="2" name="Rectangle 1"/>
          <p:cNvSpPr/>
          <p:nvPr/>
        </p:nvSpPr>
        <p:spPr>
          <a:xfrm>
            <a:off x="2133868" y="739174"/>
            <a:ext cx="2115239" cy="385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Aerodynamic Model</a:t>
            </a:r>
            <a:endParaRPr lang="en-US" dirty="0">
              <a:solidFill>
                <a:schemeClr val="tx1"/>
              </a:solidFill>
            </a:endParaRPr>
          </a:p>
        </p:txBody>
      </p:sp>
      <p:sp>
        <p:nvSpPr>
          <p:cNvPr id="6" name="Rectangle 5"/>
          <p:cNvSpPr/>
          <p:nvPr/>
        </p:nvSpPr>
        <p:spPr>
          <a:xfrm>
            <a:off x="7128987" y="247592"/>
            <a:ext cx="3895142" cy="652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Structural Model</a:t>
            </a:r>
          </a:p>
          <a:p>
            <a:pPr algn="ctr"/>
            <a:r>
              <a:rPr lang="en-US" dirty="0" smtClean="0">
                <a:solidFill>
                  <a:schemeClr val="tx1"/>
                </a:solidFill>
              </a:rPr>
              <a:t>(</a:t>
            </a:r>
            <a:r>
              <a:rPr lang="en-US" dirty="0" smtClean="0">
                <a:solidFill>
                  <a:schemeClr val="tx1"/>
                </a:solidFill>
              </a:rPr>
              <a:t>Modeled with beam &amp; shell elements)</a:t>
            </a:r>
            <a:endParaRPr lang="en-US" dirty="0">
              <a:solidFill>
                <a:schemeClr val="tx1"/>
              </a:solidFill>
            </a:endParaRPr>
          </a:p>
        </p:txBody>
      </p:sp>
      <p:sp>
        <p:nvSpPr>
          <p:cNvPr id="3" name="Oval 2"/>
          <p:cNvSpPr/>
          <p:nvPr/>
        </p:nvSpPr>
        <p:spPr>
          <a:xfrm>
            <a:off x="7723341" y="1182549"/>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725722" y="2668165"/>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723049" y="4177737"/>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727218" y="5669781"/>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477854" y="4877563"/>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477855" y="5629908"/>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979558" y="4005882"/>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979558" y="4757082"/>
            <a:ext cx="111319" cy="1192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ular Callout 13"/>
          <p:cNvSpPr/>
          <p:nvPr/>
        </p:nvSpPr>
        <p:spPr>
          <a:xfrm>
            <a:off x="6660911" y="1071828"/>
            <a:ext cx="771277" cy="197037"/>
          </a:xfrm>
          <a:prstGeom prst="wedgeRectCallout">
            <a:avLst>
              <a:gd name="adj1" fmla="val 83291"/>
              <a:gd name="adj2" fmla="val 31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M=1500</a:t>
            </a:r>
            <a:endParaRPr lang="en-US" sz="1200" dirty="0">
              <a:solidFill>
                <a:schemeClr val="tx1"/>
              </a:solidFill>
            </a:endParaRPr>
          </a:p>
        </p:txBody>
      </p:sp>
      <p:sp>
        <p:nvSpPr>
          <p:cNvPr id="15" name="Rectangular Callout 14"/>
          <p:cNvSpPr/>
          <p:nvPr/>
        </p:nvSpPr>
        <p:spPr>
          <a:xfrm>
            <a:off x="6642173" y="2543263"/>
            <a:ext cx="771277" cy="194741"/>
          </a:xfrm>
          <a:prstGeom prst="wedgeRectCallout">
            <a:avLst>
              <a:gd name="adj1" fmla="val 83291"/>
              <a:gd name="adj2" fmla="val 31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M=1500</a:t>
            </a:r>
            <a:endParaRPr lang="en-US" sz="1200" dirty="0">
              <a:solidFill>
                <a:schemeClr val="tx1"/>
              </a:solidFill>
            </a:endParaRPr>
          </a:p>
        </p:txBody>
      </p:sp>
      <p:sp>
        <p:nvSpPr>
          <p:cNvPr id="16" name="Rectangular Callout 15"/>
          <p:cNvSpPr/>
          <p:nvPr/>
        </p:nvSpPr>
        <p:spPr>
          <a:xfrm>
            <a:off x="6619230" y="4065517"/>
            <a:ext cx="771277" cy="202758"/>
          </a:xfrm>
          <a:prstGeom prst="wedgeRectCallout">
            <a:avLst>
              <a:gd name="adj1" fmla="val 83291"/>
              <a:gd name="adj2" fmla="val 31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M=1500</a:t>
            </a:r>
            <a:endParaRPr lang="en-US" sz="1200" dirty="0">
              <a:solidFill>
                <a:schemeClr val="tx1"/>
              </a:solidFill>
            </a:endParaRPr>
          </a:p>
        </p:txBody>
      </p:sp>
      <p:sp>
        <p:nvSpPr>
          <p:cNvPr id="17" name="Rectangular Callout 16"/>
          <p:cNvSpPr/>
          <p:nvPr/>
        </p:nvSpPr>
        <p:spPr>
          <a:xfrm>
            <a:off x="6660912" y="5545675"/>
            <a:ext cx="771277" cy="215969"/>
          </a:xfrm>
          <a:prstGeom prst="wedgeRectCallout">
            <a:avLst>
              <a:gd name="adj1" fmla="val 83291"/>
              <a:gd name="adj2" fmla="val 319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M=1500</a:t>
            </a:r>
            <a:endParaRPr lang="en-US" sz="1200" dirty="0">
              <a:solidFill>
                <a:schemeClr val="tx1"/>
              </a:solidFill>
            </a:endParaRPr>
          </a:p>
        </p:txBody>
      </p:sp>
      <p:sp>
        <p:nvSpPr>
          <p:cNvPr id="18" name="Rectangular Callout 17"/>
          <p:cNvSpPr/>
          <p:nvPr/>
        </p:nvSpPr>
        <p:spPr>
          <a:xfrm>
            <a:off x="6213944" y="6284252"/>
            <a:ext cx="771277" cy="180318"/>
          </a:xfrm>
          <a:prstGeom prst="wedgeRectCallout">
            <a:avLst>
              <a:gd name="adj1" fmla="val 233880"/>
              <a:gd name="adj2" fmla="val -36852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M=400</a:t>
            </a:r>
            <a:endParaRPr lang="en-US" sz="1200" dirty="0">
              <a:solidFill>
                <a:schemeClr val="tx1"/>
              </a:solidFill>
            </a:endParaRPr>
          </a:p>
        </p:txBody>
      </p:sp>
      <p:sp>
        <p:nvSpPr>
          <p:cNvPr id="19" name="Rectangular Callout 18"/>
          <p:cNvSpPr/>
          <p:nvPr/>
        </p:nvSpPr>
        <p:spPr>
          <a:xfrm>
            <a:off x="10350915" y="5674578"/>
            <a:ext cx="771277" cy="218723"/>
          </a:xfrm>
          <a:prstGeom prst="wedgeRectCallout">
            <a:avLst>
              <a:gd name="adj1" fmla="val -79427"/>
              <a:gd name="adj2" fmla="val -39139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M=400</a:t>
            </a:r>
            <a:endParaRPr lang="en-US" sz="1200" dirty="0">
              <a:solidFill>
                <a:schemeClr val="tx1"/>
              </a:solidFill>
            </a:endParaRPr>
          </a:p>
        </p:txBody>
      </p:sp>
      <p:sp>
        <p:nvSpPr>
          <p:cNvPr id="20" name="Rectangular Callout 19"/>
          <p:cNvSpPr/>
          <p:nvPr/>
        </p:nvSpPr>
        <p:spPr>
          <a:xfrm>
            <a:off x="9979558" y="2888828"/>
            <a:ext cx="771277" cy="176652"/>
          </a:xfrm>
          <a:prstGeom prst="wedgeRectCallout">
            <a:avLst>
              <a:gd name="adj1" fmla="val -36808"/>
              <a:gd name="adj2" fmla="val 5428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M=600</a:t>
            </a:r>
            <a:endParaRPr lang="en-US" sz="1200" dirty="0">
              <a:solidFill>
                <a:schemeClr val="tx1"/>
              </a:solidFill>
            </a:endParaRPr>
          </a:p>
        </p:txBody>
      </p:sp>
      <p:sp>
        <p:nvSpPr>
          <p:cNvPr id="21" name="Rectangular Callout 20"/>
          <p:cNvSpPr/>
          <p:nvPr/>
        </p:nvSpPr>
        <p:spPr>
          <a:xfrm>
            <a:off x="6025460" y="5025308"/>
            <a:ext cx="771277" cy="193865"/>
          </a:xfrm>
          <a:prstGeom prst="wedgeRectCallout">
            <a:avLst>
              <a:gd name="adj1" fmla="val 260074"/>
              <a:gd name="adj2" fmla="val -8926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M=600</a:t>
            </a:r>
            <a:endParaRPr lang="en-US" sz="1200" dirty="0">
              <a:solidFill>
                <a:schemeClr val="tx1"/>
              </a:solidFill>
            </a:endParaRPr>
          </a:p>
        </p:txBody>
      </p:sp>
      <p:cxnSp>
        <p:nvCxnSpPr>
          <p:cNvPr id="24" name="Straight Arrow Connector 23"/>
          <p:cNvCxnSpPr/>
          <p:nvPr/>
        </p:nvCxnSpPr>
        <p:spPr>
          <a:xfrm flipH="1">
            <a:off x="1393371" y="1427496"/>
            <a:ext cx="11830" cy="511171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78856" y="6539211"/>
            <a:ext cx="9325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ular Callout 27"/>
          <p:cNvSpPr/>
          <p:nvPr/>
        </p:nvSpPr>
        <p:spPr>
          <a:xfrm>
            <a:off x="2744691" y="6118804"/>
            <a:ext cx="771277" cy="239898"/>
          </a:xfrm>
          <a:prstGeom prst="wedgeRectCallout">
            <a:avLst>
              <a:gd name="adj1" fmla="val -76503"/>
              <a:gd name="adj2" fmla="val 38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Ang</a:t>
            </a:r>
            <a:r>
              <a:rPr lang="en-US" sz="1200" dirty="0" smtClean="0">
                <a:solidFill>
                  <a:schemeClr val="tx1"/>
                </a:solidFill>
              </a:rPr>
              <a:t> = 30</a:t>
            </a:r>
            <a:endParaRPr lang="en-US" sz="1200" dirty="0">
              <a:solidFill>
                <a:schemeClr val="tx1"/>
              </a:solidFill>
            </a:endParaRPr>
          </a:p>
        </p:txBody>
      </p:sp>
      <p:sp>
        <p:nvSpPr>
          <p:cNvPr id="29" name="Rectangle 28"/>
          <p:cNvSpPr/>
          <p:nvPr/>
        </p:nvSpPr>
        <p:spPr>
          <a:xfrm>
            <a:off x="156828" y="3859445"/>
            <a:ext cx="1022852" cy="2478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Length=30 </a:t>
            </a:r>
            <a:r>
              <a:rPr lang="en-US" sz="1200" dirty="0" err="1" smtClean="0">
                <a:solidFill>
                  <a:schemeClr val="tx1"/>
                </a:solidFill>
              </a:rPr>
              <a:t>ft</a:t>
            </a:r>
            <a:endParaRPr lang="en-US" sz="1200" dirty="0">
              <a:solidFill>
                <a:schemeClr val="tx1"/>
              </a:solidFill>
            </a:endParaRPr>
          </a:p>
        </p:txBody>
      </p:sp>
      <p:sp>
        <p:nvSpPr>
          <p:cNvPr id="30" name="Rectangular Callout 29"/>
          <p:cNvSpPr/>
          <p:nvPr/>
        </p:nvSpPr>
        <p:spPr>
          <a:xfrm>
            <a:off x="2519795" y="1891884"/>
            <a:ext cx="1343387" cy="735342"/>
          </a:xfrm>
          <a:prstGeom prst="wedgeRectCallout">
            <a:avLst>
              <a:gd name="adj1" fmla="val -74227"/>
              <a:gd name="adj2" fmla="val 9671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Canard:</a:t>
            </a:r>
          </a:p>
          <a:p>
            <a:r>
              <a:rPr lang="en-US" sz="1200" dirty="0" smtClean="0">
                <a:solidFill>
                  <a:schemeClr val="tx1"/>
                </a:solidFill>
              </a:rPr>
              <a:t>Aspect ratio = 1</a:t>
            </a:r>
          </a:p>
          <a:p>
            <a:r>
              <a:rPr lang="en-US" sz="1200" dirty="0" smtClean="0">
                <a:solidFill>
                  <a:schemeClr val="tx1"/>
                </a:solidFill>
              </a:rPr>
              <a:t>Chord = 10 </a:t>
            </a:r>
            <a:r>
              <a:rPr lang="en-US" sz="1200" dirty="0" err="1" smtClean="0">
                <a:solidFill>
                  <a:schemeClr val="tx1"/>
                </a:solidFill>
              </a:rPr>
              <a:t>ft</a:t>
            </a:r>
            <a:endParaRPr lang="en-US" sz="1200" dirty="0" smtClean="0">
              <a:solidFill>
                <a:schemeClr val="tx1"/>
              </a:solidFill>
            </a:endParaRPr>
          </a:p>
          <a:p>
            <a:r>
              <a:rPr lang="en-US" sz="1200" dirty="0" err="1" smtClean="0">
                <a:solidFill>
                  <a:schemeClr val="tx1"/>
                </a:solidFill>
              </a:rPr>
              <a:t>Latice</a:t>
            </a:r>
            <a:r>
              <a:rPr lang="en-US" sz="1200" dirty="0" smtClean="0">
                <a:solidFill>
                  <a:schemeClr val="tx1"/>
                </a:solidFill>
              </a:rPr>
              <a:t> </a:t>
            </a:r>
            <a:r>
              <a:rPr lang="en-US" sz="1200" dirty="0" err="1" smtClean="0">
                <a:solidFill>
                  <a:schemeClr val="tx1"/>
                </a:solidFill>
              </a:rPr>
              <a:t>Div</a:t>
            </a:r>
            <a:r>
              <a:rPr lang="en-US" sz="1200" dirty="0" smtClean="0">
                <a:solidFill>
                  <a:schemeClr val="tx1"/>
                </a:solidFill>
              </a:rPr>
              <a:t> = 4 by 2</a:t>
            </a:r>
            <a:endParaRPr lang="en-US" sz="1200" dirty="0">
              <a:solidFill>
                <a:schemeClr val="tx1"/>
              </a:solidFill>
            </a:endParaRPr>
          </a:p>
        </p:txBody>
      </p:sp>
      <p:sp>
        <p:nvSpPr>
          <p:cNvPr id="31" name="Rectangular Callout 30"/>
          <p:cNvSpPr/>
          <p:nvPr/>
        </p:nvSpPr>
        <p:spPr>
          <a:xfrm>
            <a:off x="4577571" y="2240830"/>
            <a:ext cx="1343387" cy="973939"/>
          </a:xfrm>
          <a:prstGeom prst="wedgeRectCallout">
            <a:avLst>
              <a:gd name="adj1" fmla="val -70270"/>
              <a:gd name="adj2" fmla="val 9671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Wing:</a:t>
            </a:r>
          </a:p>
          <a:p>
            <a:r>
              <a:rPr lang="en-US" sz="1200" dirty="0" smtClean="0">
                <a:solidFill>
                  <a:schemeClr val="tx1"/>
                </a:solidFill>
              </a:rPr>
              <a:t>Aspect ratio = 4</a:t>
            </a:r>
          </a:p>
          <a:p>
            <a:r>
              <a:rPr lang="en-US" sz="1200" dirty="0" smtClean="0">
                <a:solidFill>
                  <a:schemeClr val="tx1"/>
                </a:solidFill>
              </a:rPr>
              <a:t>Chord = 10 </a:t>
            </a:r>
            <a:r>
              <a:rPr lang="en-US" sz="1200" dirty="0" err="1" smtClean="0">
                <a:solidFill>
                  <a:schemeClr val="tx1"/>
                </a:solidFill>
              </a:rPr>
              <a:t>ft</a:t>
            </a:r>
            <a:endParaRPr lang="en-US" sz="1200" dirty="0" smtClean="0">
              <a:solidFill>
                <a:schemeClr val="tx1"/>
              </a:solidFill>
            </a:endParaRPr>
          </a:p>
          <a:p>
            <a:r>
              <a:rPr lang="en-US" sz="1200" dirty="0" smtClean="0">
                <a:solidFill>
                  <a:schemeClr val="tx1"/>
                </a:solidFill>
              </a:rPr>
              <a:t>Area = 200 ft^2</a:t>
            </a:r>
          </a:p>
          <a:p>
            <a:r>
              <a:rPr lang="en-US" sz="1200" dirty="0" err="1" smtClean="0">
                <a:solidFill>
                  <a:schemeClr val="tx1"/>
                </a:solidFill>
              </a:rPr>
              <a:t>Latice</a:t>
            </a:r>
            <a:r>
              <a:rPr lang="en-US" sz="1200" dirty="0" smtClean="0">
                <a:solidFill>
                  <a:schemeClr val="tx1"/>
                </a:solidFill>
              </a:rPr>
              <a:t> </a:t>
            </a:r>
            <a:r>
              <a:rPr lang="en-US" sz="1200" dirty="0" err="1" smtClean="0">
                <a:solidFill>
                  <a:schemeClr val="tx1"/>
                </a:solidFill>
              </a:rPr>
              <a:t>Div</a:t>
            </a:r>
            <a:r>
              <a:rPr lang="en-US" sz="1200" dirty="0" smtClean="0">
                <a:solidFill>
                  <a:schemeClr val="tx1"/>
                </a:solidFill>
              </a:rPr>
              <a:t> = 8 by 4</a:t>
            </a:r>
          </a:p>
        </p:txBody>
      </p:sp>
      <p:sp>
        <p:nvSpPr>
          <p:cNvPr id="32" name="Rectangular Callout 31"/>
          <p:cNvSpPr/>
          <p:nvPr/>
        </p:nvSpPr>
        <p:spPr>
          <a:xfrm>
            <a:off x="8252160" y="2700231"/>
            <a:ext cx="1251761" cy="590228"/>
          </a:xfrm>
          <a:prstGeom prst="wedgeRectCallout">
            <a:avLst>
              <a:gd name="adj1" fmla="val -77599"/>
              <a:gd name="adj2" fmla="val 800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Reference node for rigid body modes</a:t>
            </a:r>
            <a:endParaRPr lang="en-US" sz="1200" dirty="0">
              <a:solidFill>
                <a:schemeClr val="tx1"/>
              </a:solidFill>
            </a:endParaRPr>
          </a:p>
        </p:txBody>
      </p:sp>
      <p:sp>
        <p:nvSpPr>
          <p:cNvPr id="33" name="Multiply 32"/>
          <p:cNvSpPr/>
          <p:nvPr/>
        </p:nvSpPr>
        <p:spPr>
          <a:xfrm>
            <a:off x="7628804" y="3341465"/>
            <a:ext cx="296056" cy="272201"/>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9" y="134799"/>
            <a:ext cx="2298118" cy="385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Model Details</a:t>
            </a:r>
            <a:endParaRPr lang="en-US" sz="2800" dirty="0">
              <a:solidFill>
                <a:schemeClr val="tx1"/>
              </a:solidFill>
            </a:endParaRPr>
          </a:p>
        </p:txBody>
      </p:sp>
      <p:sp>
        <p:nvSpPr>
          <p:cNvPr id="35" name="Flowchart: Alternate Process 34"/>
          <p:cNvSpPr/>
          <p:nvPr/>
        </p:nvSpPr>
        <p:spPr>
          <a:xfrm>
            <a:off x="6754045" y="1288968"/>
            <a:ext cx="596212" cy="196350"/>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0, 0, 0</a:t>
            </a:r>
            <a:endParaRPr lang="en-US" sz="1100" dirty="0">
              <a:solidFill>
                <a:schemeClr val="tx1"/>
              </a:solidFill>
            </a:endParaRPr>
          </a:p>
        </p:txBody>
      </p:sp>
      <p:sp>
        <p:nvSpPr>
          <p:cNvPr id="36" name="Flowchart: Alternate Process 35"/>
          <p:cNvSpPr/>
          <p:nvPr/>
        </p:nvSpPr>
        <p:spPr>
          <a:xfrm>
            <a:off x="6687799" y="2757672"/>
            <a:ext cx="695291" cy="20919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10, 0, 0</a:t>
            </a:r>
            <a:endParaRPr lang="en-US" sz="1100" dirty="0">
              <a:solidFill>
                <a:schemeClr val="tx1"/>
              </a:solidFill>
            </a:endParaRPr>
          </a:p>
        </p:txBody>
      </p:sp>
      <p:sp>
        <p:nvSpPr>
          <p:cNvPr id="37" name="Flowchart: Alternate Process 36"/>
          <p:cNvSpPr/>
          <p:nvPr/>
        </p:nvSpPr>
        <p:spPr>
          <a:xfrm>
            <a:off x="6657222" y="4284862"/>
            <a:ext cx="695291" cy="20919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20, 0, 0</a:t>
            </a:r>
            <a:endParaRPr lang="en-US" sz="1100" dirty="0">
              <a:solidFill>
                <a:schemeClr val="tx1"/>
              </a:solidFill>
            </a:endParaRPr>
          </a:p>
        </p:txBody>
      </p:sp>
      <p:sp>
        <p:nvSpPr>
          <p:cNvPr id="38" name="Flowchart: Alternate Process 37"/>
          <p:cNvSpPr/>
          <p:nvPr/>
        </p:nvSpPr>
        <p:spPr>
          <a:xfrm>
            <a:off x="6704041" y="5783940"/>
            <a:ext cx="695291" cy="20919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r>
              <a:rPr lang="en-US" sz="1100" dirty="0" smtClean="0">
                <a:solidFill>
                  <a:schemeClr val="tx1"/>
                </a:solidFill>
              </a:rPr>
              <a:t>0, 0, 0</a:t>
            </a:r>
            <a:endParaRPr lang="en-US" sz="1100" dirty="0">
              <a:solidFill>
                <a:schemeClr val="tx1"/>
              </a:solidFill>
            </a:endParaRPr>
          </a:p>
        </p:txBody>
      </p:sp>
      <p:sp>
        <p:nvSpPr>
          <p:cNvPr id="39" name="Flowchart: Alternate Process 38"/>
          <p:cNvSpPr/>
          <p:nvPr/>
        </p:nvSpPr>
        <p:spPr>
          <a:xfrm>
            <a:off x="6920185" y="3359381"/>
            <a:ext cx="695291" cy="20919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15, 0, 0</a:t>
            </a:r>
            <a:endParaRPr lang="en-US" sz="1100" dirty="0">
              <a:solidFill>
                <a:schemeClr val="tx1"/>
              </a:solidFill>
            </a:endParaRPr>
          </a:p>
        </p:txBody>
      </p:sp>
      <p:sp>
        <p:nvSpPr>
          <p:cNvPr id="40" name="Flowchart: Alternate Process 39"/>
          <p:cNvSpPr/>
          <p:nvPr/>
        </p:nvSpPr>
        <p:spPr>
          <a:xfrm>
            <a:off x="6148308" y="6485755"/>
            <a:ext cx="917881" cy="189233"/>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29.613, 5, 0</a:t>
            </a:r>
            <a:endParaRPr lang="en-US" sz="1100" dirty="0">
              <a:solidFill>
                <a:schemeClr val="tx1"/>
              </a:solidFill>
            </a:endParaRPr>
          </a:p>
        </p:txBody>
      </p:sp>
      <p:sp>
        <p:nvSpPr>
          <p:cNvPr id="41" name="Flowchart: Alternate Process 40"/>
          <p:cNvSpPr/>
          <p:nvPr/>
        </p:nvSpPr>
        <p:spPr>
          <a:xfrm>
            <a:off x="5952159" y="4807600"/>
            <a:ext cx="917881" cy="189233"/>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24.613, 5, 0</a:t>
            </a:r>
            <a:endParaRPr lang="en-US" sz="1100" dirty="0">
              <a:solidFill>
                <a:schemeClr val="tx1"/>
              </a:solidFill>
            </a:endParaRPr>
          </a:p>
        </p:txBody>
      </p:sp>
      <p:sp>
        <p:nvSpPr>
          <p:cNvPr id="42" name="Flowchart: Alternate Process 41"/>
          <p:cNvSpPr/>
          <p:nvPr/>
        </p:nvSpPr>
        <p:spPr>
          <a:xfrm>
            <a:off x="9785390" y="2663054"/>
            <a:ext cx="1048700" cy="199217"/>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18.840, 15, 0</a:t>
            </a:r>
            <a:endParaRPr lang="en-US" sz="1100" dirty="0">
              <a:solidFill>
                <a:schemeClr val="tx1"/>
              </a:solidFill>
            </a:endParaRPr>
          </a:p>
        </p:txBody>
      </p:sp>
      <p:sp>
        <p:nvSpPr>
          <p:cNvPr id="43" name="Flowchart: Alternate Process 42"/>
          <p:cNvSpPr/>
          <p:nvPr/>
        </p:nvSpPr>
        <p:spPr>
          <a:xfrm>
            <a:off x="10212203" y="5919587"/>
            <a:ext cx="1048700" cy="199217"/>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23.840, 15, 0</a:t>
            </a:r>
            <a:endParaRPr lang="en-US" sz="1100" dirty="0">
              <a:solidFill>
                <a:schemeClr val="tx1"/>
              </a:solidFill>
            </a:endParaRPr>
          </a:p>
        </p:txBody>
      </p:sp>
    </p:spTree>
    <p:extLst>
      <p:ext uri="{BB962C8B-B14F-4D97-AF65-F5344CB8AC3E}">
        <p14:creationId xmlns:p14="http://schemas.microsoft.com/office/powerpoint/2010/main" val="3459044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8" y="134799"/>
            <a:ext cx="4385527" cy="385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Node and Element Details</a:t>
            </a:r>
            <a:endParaRPr lang="en-US" sz="2800" dirty="0">
              <a:solidFill>
                <a:schemeClr val="tx1"/>
              </a:solidFill>
            </a:endParaRPr>
          </a:p>
        </p:txBody>
      </p:sp>
      <p:grpSp>
        <p:nvGrpSpPr>
          <p:cNvPr id="36" name="Group 35"/>
          <p:cNvGrpSpPr/>
          <p:nvPr/>
        </p:nvGrpSpPr>
        <p:grpSpPr>
          <a:xfrm>
            <a:off x="1355464" y="590201"/>
            <a:ext cx="3678089" cy="6034525"/>
            <a:chOff x="1355464" y="590201"/>
            <a:chExt cx="3678089" cy="6034525"/>
          </a:xfrm>
        </p:grpSpPr>
        <p:pic>
          <p:nvPicPr>
            <p:cNvPr id="5" name="Picture 4"/>
            <p:cNvPicPr>
              <a:picLocks noChangeAspect="1"/>
            </p:cNvPicPr>
            <p:nvPr/>
          </p:nvPicPr>
          <p:blipFill>
            <a:blip r:embed="rId2"/>
            <a:stretch>
              <a:fillRect/>
            </a:stretch>
          </p:blipFill>
          <p:spPr>
            <a:xfrm>
              <a:off x="1355464" y="590201"/>
              <a:ext cx="3678089" cy="6034525"/>
            </a:xfrm>
            <a:prstGeom prst="rect">
              <a:avLst/>
            </a:prstGeom>
            <a:ln>
              <a:noFill/>
            </a:ln>
          </p:spPr>
        </p:pic>
        <p:sp>
          <p:nvSpPr>
            <p:cNvPr id="6" name="Oval 5"/>
            <p:cNvSpPr/>
            <p:nvPr/>
          </p:nvSpPr>
          <p:spPr>
            <a:xfrm>
              <a:off x="1543606" y="760517"/>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43606" y="2385001"/>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43606" y="3200592"/>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543606" y="4016183"/>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43606" y="4821726"/>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43606" y="5220311"/>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43606" y="5633225"/>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543606" y="6026043"/>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543606" y="6418861"/>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49149" y="4360624"/>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349149" y="4753255"/>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49149" y="5165979"/>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49149" y="5564754"/>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49149" y="5963529"/>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162442" y="3885195"/>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162442" y="4288061"/>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162442" y="4700786"/>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62442" y="5103463"/>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162442" y="5496283"/>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967985" y="3417949"/>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973009" y="3821748"/>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973009" y="4231505"/>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75735" y="4635111"/>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75735" y="5028485"/>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86301" y="2950151"/>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781277" y="3349478"/>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781277" y="3767416"/>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81277" y="4179969"/>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81277" y="4566640"/>
              <a:ext cx="64132" cy="684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p:cNvSpPr/>
          <p:nvPr/>
        </p:nvSpPr>
        <p:spPr>
          <a:xfrm>
            <a:off x="1292373" y="720777"/>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a:t>
            </a:r>
            <a:endParaRPr lang="en-US" sz="1100" dirty="0">
              <a:solidFill>
                <a:schemeClr val="tx1"/>
              </a:solidFill>
            </a:endParaRPr>
          </a:p>
        </p:txBody>
      </p:sp>
      <p:sp>
        <p:nvSpPr>
          <p:cNvPr id="38" name="Rectangle 37"/>
          <p:cNvSpPr/>
          <p:nvPr/>
        </p:nvSpPr>
        <p:spPr>
          <a:xfrm>
            <a:off x="1292373" y="2334916"/>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endParaRPr lang="en-US" sz="1100" dirty="0">
              <a:solidFill>
                <a:schemeClr val="tx1"/>
              </a:solidFill>
            </a:endParaRPr>
          </a:p>
        </p:txBody>
      </p:sp>
      <p:sp>
        <p:nvSpPr>
          <p:cNvPr id="39" name="Rectangle 38"/>
          <p:cNvSpPr/>
          <p:nvPr/>
        </p:nvSpPr>
        <p:spPr>
          <a:xfrm>
            <a:off x="1292373" y="3160852"/>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endParaRPr lang="en-US" sz="1100" dirty="0">
              <a:solidFill>
                <a:schemeClr val="tx1"/>
              </a:solidFill>
            </a:endParaRPr>
          </a:p>
        </p:txBody>
      </p:sp>
      <p:sp>
        <p:nvSpPr>
          <p:cNvPr id="40" name="Rectangle 39"/>
          <p:cNvSpPr/>
          <p:nvPr/>
        </p:nvSpPr>
        <p:spPr>
          <a:xfrm>
            <a:off x="1292373" y="3976443"/>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100" dirty="0">
              <a:solidFill>
                <a:schemeClr val="tx1"/>
              </a:solidFill>
            </a:endParaRPr>
          </a:p>
        </p:txBody>
      </p:sp>
      <p:sp>
        <p:nvSpPr>
          <p:cNvPr id="41" name="Rectangle 40"/>
          <p:cNvSpPr/>
          <p:nvPr/>
        </p:nvSpPr>
        <p:spPr>
          <a:xfrm>
            <a:off x="1292373" y="4781986"/>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a:t>
            </a:r>
            <a:endParaRPr lang="en-US" sz="1100" dirty="0">
              <a:solidFill>
                <a:schemeClr val="tx1"/>
              </a:solidFill>
            </a:endParaRPr>
          </a:p>
        </p:txBody>
      </p:sp>
      <p:sp>
        <p:nvSpPr>
          <p:cNvPr id="42" name="Rectangle 41"/>
          <p:cNvSpPr/>
          <p:nvPr/>
        </p:nvSpPr>
        <p:spPr>
          <a:xfrm>
            <a:off x="1287611" y="5180571"/>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6</a:t>
            </a:r>
            <a:endParaRPr lang="en-US" sz="1100" dirty="0">
              <a:solidFill>
                <a:schemeClr val="tx1"/>
              </a:solidFill>
            </a:endParaRPr>
          </a:p>
        </p:txBody>
      </p:sp>
      <p:sp>
        <p:nvSpPr>
          <p:cNvPr id="43" name="Rectangle 42"/>
          <p:cNvSpPr/>
          <p:nvPr/>
        </p:nvSpPr>
        <p:spPr>
          <a:xfrm>
            <a:off x="1287611" y="5595556"/>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7</a:t>
            </a:r>
            <a:endParaRPr lang="en-US" sz="1100" dirty="0">
              <a:solidFill>
                <a:schemeClr val="tx1"/>
              </a:solidFill>
            </a:endParaRPr>
          </a:p>
        </p:txBody>
      </p:sp>
      <p:sp>
        <p:nvSpPr>
          <p:cNvPr id="44" name="Rectangle 43"/>
          <p:cNvSpPr/>
          <p:nvPr/>
        </p:nvSpPr>
        <p:spPr>
          <a:xfrm>
            <a:off x="1287329" y="5986114"/>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a:t>
            </a:r>
            <a:endParaRPr lang="en-US" sz="1100" dirty="0">
              <a:solidFill>
                <a:schemeClr val="tx1"/>
              </a:solidFill>
            </a:endParaRPr>
          </a:p>
        </p:txBody>
      </p:sp>
      <p:sp>
        <p:nvSpPr>
          <p:cNvPr id="45" name="Rectangle 44"/>
          <p:cNvSpPr/>
          <p:nvPr/>
        </p:nvSpPr>
        <p:spPr>
          <a:xfrm>
            <a:off x="1287329" y="6381304"/>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9</a:t>
            </a:r>
            <a:endParaRPr lang="en-US" sz="1100" dirty="0">
              <a:solidFill>
                <a:schemeClr val="tx1"/>
              </a:solidFill>
            </a:endParaRPr>
          </a:p>
        </p:txBody>
      </p:sp>
      <p:sp>
        <p:nvSpPr>
          <p:cNvPr id="46" name="Rectangle 45"/>
          <p:cNvSpPr/>
          <p:nvPr/>
        </p:nvSpPr>
        <p:spPr>
          <a:xfrm>
            <a:off x="2027933" y="4255728"/>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10</a:t>
            </a:r>
            <a:endParaRPr lang="en-US" sz="1100" dirty="0">
              <a:solidFill>
                <a:schemeClr val="tx1"/>
              </a:solidFill>
            </a:endParaRPr>
          </a:p>
        </p:txBody>
      </p:sp>
      <p:sp>
        <p:nvSpPr>
          <p:cNvPr id="47" name="Rectangle 46"/>
          <p:cNvSpPr/>
          <p:nvPr/>
        </p:nvSpPr>
        <p:spPr>
          <a:xfrm>
            <a:off x="2056043" y="4661046"/>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11</a:t>
            </a:r>
            <a:endParaRPr lang="en-US" sz="1100" dirty="0">
              <a:solidFill>
                <a:schemeClr val="tx1"/>
              </a:solidFill>
            </a:endParaRPr>
          </a:p>
        </p:txBody>
      </p:sp>
      <p:sp>
        <p:nvSpPr>
          <p:cNvPr id="48" name="Rectangle 47"/>
          <p:cNvSpPr/>
          <p:nvPr/>
        </p:nvSpPr>
        <p:spPr>
          <a:xfrm>
            <a:off x="2058847" y="5057099"/>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12</a:t>
            </a:r>
            <a:endParaRPr lang="en-US" sz="1100" dirty="0">
              <a:solidFill>
                <a:schemeClr val="tx1"/>
              </a:solidFill>
            </a:endParaRPr>
          </a:p>
        </p:txBody>
      </p:sp>
      <p:sp>
        <p:nvSpPr>
          <p:cNvPr id="49" name="Rectangle 48"/>
          <p:cNvSpPr/>
          <p:nvPr/>
        </p:nvSpPr>
        <p:spPr>
          <a:xfrm>
            <a:off x="2050679" y="5453152"/>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13</a:t>
            </a:r>
            <a:endParaRPr lang="en-US" sz="1100" dirty="0">
              <a:solidFill>
                <a:schemeClr val="tx1"/>
              </a:solidFill>
            </a:endParaRPr>
          </a:p>
        </p:txBody>
      </p:sp>
      <p:sp>
        <p:nvSpPr>
          <p:cNvPr id="50" name="Rectangle 49"/>
          <p:cNvSpPr/>
          <p:nvPr/>
        </p:nvSpPr>
        <p:spPr>
          <a:xfrm>
            <a:off x="2050679" y="5847268"/>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14</a:t>
            </a:r>
            <a:endParaRPr lang="en-US" sz="1100" dirty="0">
              <a:solidFill>
                <a:schemeClr val="tx1"/>
              </a:solidFill>
            </a:endParaRPr>
          </a:p>
        </p:txBody>
      </p:sp>
      <p:sp>
        <p:nvSpPr>
          <p:cNvPr id="51" name="Rectangle 50"/>
          <p:cNvSpPr/>
          <p:nvPr/>
        </p:nvSpPr>
        <p:spPr>
          <a:xfrm>
            <a:off x="2853030" y="3796825"/>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15</a:t>
            </a:r>
            <a:endParaRPr lang="en-US" sz="1100" dirty="0">
              <a:solidFill>
                <a:schemeClr val="tx1"/>
              </a:solidFill>
            </a:endParaRPr>
          </a:p>
        </p:txBody>
      </p:sp>
      <p:sp>
        <p:nvSpPr>
          <p:cNvPr id="52" name="Rectangle 51"/>
          <p:cNvSpPr/>
          <p:nvPr/>
        </p:nvSpPr>
        <p:spPr>
          <a:xfrm>
            <a:off x="2853030" y="4181753"/>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16</a:t>
            </a:r>
            <a:endParaRPr lang="en-US" sz="1100" dirty="0">
              <a:solidFill>
                <a:schemeClr val="tx1"/>
              </a:solidFill>
            </a:endParaRPr>
          </a:p>
        </p:txBody>
      </p:sp>
      <p:sp>
        <p:nvSpPr>
          <p:cNvPr id="53" name="Rectangle 52"/>
          <p:cNvSpPr/>
          <p:nvPr/>
        </p:nvSpPr>
        <p:spPr>
          <a:xfrm>
            <a:off x="2863972" y="4566640"/>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17</a:t>
            </a:r>
            <a:endParaRPr lang="en-US" sz="1100" dirty="0">
              <a:solidFill>
                <a:schemeClr val="tx1"/>
              </a:solidFill>
            </a:endParaRPr>
          </a:p>
        </p:txBody>
      </p:sp>
      <p:sp>
        <p:nvSpPr>
          <p:cNvPr id="54" name="Rectangle 53"/>
          <p:cNvSpPr/>
          <p:nvPr/>
        </p:nvSpPr>
        <p:spPr>
          <a:xfrm>
            <a:off x="2863972" y="4987019"/>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18</a:t>
            </a:r>
            <a:endParaRPr lang="en-US" sz="1100" dirty="0">
              <a:solidFill>
                <a:schemeClr val="tx1"/>
              </a:solidFill>
            </a:endParaRPr>
          </a:p>
        </p:txBody>
      </p:sp>
      <p:sp>
        <p:nvSpPr>
          <p:cNvPr id="55" name="Rectangle 54"/>
          <p:cNvSpPr/>
          <p:nvPr/>
        </p:nvSpPr>
        <p:spPr>
          <a:xfrm>
            <a:off x="2863972" y="5402409"/>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19</a:t>
            </a:r>
            <a:endParaRPr lang="en-US" sz="1100" dirty="0">
              <a:solidFill>
                <a:schemeClr val="tx1"/>
              </a:solidFill>
            </a:endParaRPr>
          </a:p>
        </p:txBody>
      </p:sp>
      <p:sp>
        <p:nvSpPr>
          <p:cNvPr id="56" name="Rectangle 55"/>
          <p:cNvSpPr/>
          <p:nvPr/>
        </p:nvSpPr>
        <p:spPr>
          <a:xfrm>
            <a:off x="3655868" y="3332512"/>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20</a:t>
            </a:r>
            <a:endParaRPr lang="en-US" sz="1100" dirty="0">
              <a:solidFill>
                <a:schemeClr val="tx1"/>
              </a:solidFill>
            </a:endParaRPr>
          </a:p>
        </p:txBody>
      </p:sp>
      <p:sp>
        <p:nvSpPr>
          <p:cNvPr id="57" name="Rectangle 56"/>
          <p:cNvSpPr/>
          <p:nvPr/>
        </p:nvSpPr>
        <p:spPr>
          <a:xfrm>
            <a:off x="3677265" y="3693441"/>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21</a:t>
            </a:r>
            <a:endParaRPr lang="en-US" sz="1100" dirty="0">
              <a:solidFill>
                <a:schemeClr val="tx1"/>
              </a:solidFill>
            </a:endParaRPr>
          </a:p>
        </p:txBody>
      </p:sp>
      <p:sp>
        <p:nvSpPr>
          <p:cNvPr id="58" name="Rectangle 57"/>
          <p:cNvSpPr/>
          <p:nvPr/>
        </p:nvSpPr>
        <p:spPr>
          <a:xfrm>
            <a:off x="3686248" y="4083555"/>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22</a:t>
            </a:r>
            <a:endParaRPr lang="en-US" sz="1100" dirty="0">
              <a:solidFill>
                <a:schemeClr val="tx1"/>
              </a:solidFill>
            </a:endParaRPr>
          </a:p>
        </p:txBody>
      </p:sp>
      <p:sp>
        <p:nvSpPr>
          <p:cNvPr id="59" name="Rectangle 58"/>
          <p:cNvSpPr/>
          <p:nvPr/>
        </p:nvSpPr>
        <p:spPr>
          <a:xfrm>
            <a:off x="3686248" y="4516774"/>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23</a:t>
            </a:r>
            <a:endParaRPr lang="en-US" sz="1100" dirty="0">
              <a:solidFill>
                <a:schemeClr val="tx1"/>
              </a:solidFill>
            </a:endParaRPr>
          </a:p>
        </p:txBody>
      </p:sp>
      <p:sp>
        <p:nvSpPr>
          <p:cNvPr id="60" name="Rectangle 59"/>
          <p:cNvSpPr/>
          <p:nvPr/>
        </p:nvSpPr>
        <p:spPr>
          <a:xfrm>
            <a:off x="3677265" y="4904644"/>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24</a:t>
            </a:r>
            <a:endParaRPr lang="en-US" sz="1100" dirty="0">
              <a:solidFill>
                <a:schemeClr val="tx1"/>
              </a:solidFill>
            </a:endParaRPr>
          </a:p>
        </p:txBody>
      </p:sp>
      <p:sp>
        <p:nvSpPr>
          <p:cNvPr id="61" name="Rectangle 60"/>
          <p:cNvSpPr/>
          <p:nvPr/>
        </p:nvSpPr>
        <p:spPr>
          <a:xfrm>
            <a:off x="4485761" y="2841271"/>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25</a:t>
            </a:r>
            <a:endParaRPr lang="en-US" sz="1100" dirty="0">
              <a:solidFill>
                <a:schemeClr val="tx1"/>
              </a:solidFill>
            </a:endParaRPr>
          </a:p>
        </p:txBody>
      </p:sp>
      <p:sp>
        <p:nvSpPr>
          <p:cNvPr id="62" name="Rectangle 61"/>
          <p:cNvSpPr/>
          <p:nvPr/>
        </p:nvSpPr>
        <p:spPr>
          <a:xfrm>
            <a:off x="4509650" y="3199350"/>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26</a:t>
            </a:r>
            <a:endParaRPr lang="en-US" sz="1100" dirty="0">
              <a:solidFill>
                <a:schemeClr val="tx1"/>
              </a:solidFill>
            </a:endParaRPr>
          </a:p>
        </p:txBody>
      </p:sp>
      <p:sp>
        <p:nvSpPr>
          <p:cNvPr id="63" name="Rectangle 62"/>
          <p:cNvSpPr/>
          <p:nvPr/>
        </p:nvSpPr>
        <p:spPr>
          <a:xfrm>
            <a:off x="4514199" y="3640864"/>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27</a:t>
            </a:r>
            <a:endParaRPr lang="en-US" sz="1100" dirty="0">
              <a:solidFill>
                <a:schemeClr val="tx1"/>
              </a:solidFill>
            </a:endParaRPr>
          </a:p>
        </p:txBody>
      </p:sp>
      <p:sp>
        <p:nvSpPr>
          <p:cNvPr id="64" name="Rectangle 63"/>
          <p:cNvSpPr/>
          <p:nvPr/>
        </p:nvSpPr>
        <p:spPr>
          <a:xfrm>
            <a:off x="4495121" y="4056164"/>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28</a:t>
            </a:r>
            <a:endParaRPr lang="en-US" sz="1100" dirty="0">
              <a:solidFill>
                <a:schemeClr val="tx1"/>
              </a:solidFill>
            </a:endParaRPr>
          </a:p>
        </p:txBody>
      </p:sp>
      <p:sp>
        <p:nvSpPr>
          <p:cNvPr id="65" name="Rectangle 64"/>
          <p:cNvSpPr/>
          <p:nvPr/>
        </p:nvSpPr>
        <p:spPr>
          <a:xfrm>
            <a:off x="4485761" y="4462049"/>
            <a:ext cx="36260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29</a:t>
            </a:r>
            <a:endParaRPr lang="en-US" sz="1100" dirty="0">
              <a:solidFill>
                <a:schemeClr val="tx1"/>
              </a:solidFill>
            </a:endParaRPr>
          </a:p>
        </p:txBody>
      </p:sp>
      <p:sp>
        <p:nvSpPr>
          <p:cNvPr id="66" name="Rectangle 65"/>
          <p:cNvSpPr/>
          <p:nvPr/>
        </p:nvSpPr>
        <p:spPr>
          <a:xfrm>
            <a:off x="1287329" y="1546713"/>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a:t>
            </a:r>
            <a:endParaRPr lang="en-US" sz="1100" u="sng" dirty="0">
              <a:solidFill>
                <a:schemeClr val="tx1"/>
              </a:solidFill>
            </a:endParaRPr>
          </a:p>
        </p:txBody>
      </p:sp>
      <p:sp>
        <p:nvSpPr>
          <p:cNvPr id="67" name="Rectangle 66"/>
          <p:cNvSpPr/>
          <p:nvPr/>
        </p:nvSpPr>
        <p:spPr>
          <a:xfrm>
            <a:off x="1292114" y="2748906"/>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tx1"/>
                </a:solidFill>
              </a:rPr>
              <a:t>2</a:t>
            </a:r>
            <a:endParaRPr lang="en-US" sz="1100" u="sng" dirty="0">
              <a:solidFill>
                <a:schemeClr val="tx1"/>
              </a:solidFill>
            </a:endParaRPr>
          </a:p>
        </p:txBody>
      </p:sp>
      <p:sp>
        <p:nvSpPr>
          <p:cNvPr id="68" name="Rectangle 67"/>
          <p:cNvSpPr/>
          <p:nvPr/>
        </p:nvSpPr>
        <p:spPr>
          <a:xfrm>
            <a:off x="1296899" y="3584453"/>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3</a:t>
            </a:r>
            <a:endParaRPr lang="en-US" sz="1100" u="sng" dirty="0">
              <a:solidFill>
                <a:schemeClr val="tx1"/>
              </a:solidFill>
            </a:endParaRPr>
          </a:p>
        </p:txBody>
      </p:sp>
      <p:sp>
        <p:nvSpPr>
          <p:cNvPr id="69" name="Rectangle 68"/>
          <p:cNvSpPr/>
          <p:nvPr/>
        </p:nvSpPr>
        <p:spPr>
          <a:xfrm>
            <a:off x="1300187" y="4375028"/>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tx1"/>
                </a:solidFill>
              </a:rPr>
              <a:t>4</a:t>
            </a:r>
            <a:endParaRPr lang="en-US" sz="1100" u="sng" dirty="0">
              <a:solidFill>
                <a:schemeClr val="tx1"/>
              </a:solidFill>
            </a:endParaRPr>
          </a:p>
        </p:txBody>
      </p:sp>
      <p:sp>
        <p:nvSpPr>
          <p:cNvPr id="70" name="Rectangle 69"/>
          <p:cNvSpPr/>
          <p:nvPr/>
        </p:nvSpPr>
        <p:spPr>
          <a:xfrm>
            <a:off x="1289961" y="4976369"/>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5</a:t>
            </a:r>
            <a:endParaRPr lang="en-US" sz="1100" u="sng" dirty="0">
              <a:solidFill>
                <a:schemeClr val="tx1"/>
              </a:solidFill>
            </a:endParaRPr>
          </a:p>
        </p:txBody>
      </p:sp>
      <p:sp>
        <p:nvSpPr>
          <p:cNvPr id="71" name="Rectangle 70"/>
          <p:cNvSpPr/>
          <p:nvPr/>
        </p:nvSpPr>
        <p:spPr>
          <a:xfrm>
            <a:off x="1296899" y="5374954"/>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tx1"/>
                </a:solidFill>
              </a:rPr>
              <a:t>6</a:t>
            </a:r>
            <a:endParaRPr lang="en-US" sz="1100" u="sng" dirty="0">
              <a:solidFill>
                <a:schemeClr val="tx1"/>
              </a:solidFill>
            </a:endParaRPr>
          </a:p>
        </p:txBody>
      </p:sp>
      <p:sp>
        <p:nvSpPr>
          <p:cNvPr id="72" name="Rectangle 71"/>
          <p:cNvSpPr/>
          <p:nvPr/>
        </p:nvSpPr>
        <p:spPr>
          <a:xfrm>
            <a:off x="1296899" y="5802305"/>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7</a:t>
            </a:r>
            <a:endParaRPr lang="en-US" sz="1100" u="sng" dirty="0">
              <a:solidFill>
                <a:schemeClr val="tx1"/>
              </a:solidFill>
            </a:endParaRPr>
          </a:p>
        </p:txBody>
      </p:sp>
      <p:sp>
        <p:nvSpPr>
          <p:cNvPr id="73" name="Rectangle 72"/>
          <p:cNvSpPr/>
          <p:nvPr/>
        </p:nvSpPr>
        <p:spPr>
          <a:xfrm>
            <a:off x="1296899" y="6187884"/>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tx1"/>
                </a:solidFill>
              </a:rPr>
              <a:t>8</a:t>
            </a:r>
            <a:endParaRPr lang="en-US" sz="1100" u="sng" dirty="0">
              <a:solidFill>
                <a:schemeClr val="tx1"/>
              </a:solidFill>
            </a:endParaRPr>
          </a:p>
        </p:txBody>
      </p:sp>
      <p:sp>
        <p:nvSpPr>
          <p:cNvPr id="74" name="Rectangle 73"/>
          <p:cNvSpPr/>
          <p:nvPr/>
        </p:nvSpPr>
        <p:spPr>
          <a:xfrm>
            <a:off x="1901267" y="4779830"/>
            <a:ext cx="157162"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9</a:t>
            </a:r>
            <a:endParaRPr lang="en-US" sz="1100" u="sng" dirty="0">
              <a:solidFill>
                <a:schemeClr val="tx1"/>
              </a:solidFill>
            </a:endParaRPr>
          </a:p>
        </p:txBody>
      </p:sp>
      <p:sp>
        <p:nvSpPr>
          <p:cNvPr id="75" name="Rectangle 74"/>
          <p:cNvSpPr/>
          <p:nvPr/>
        </p:nvSpPr>
        <p:spPr>
          <a:xfrm>
            <a:off x="2589364" y="4305659"/>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10</a:t>
            </a:r>
            <a:endParaRPr lang="en-US" sz="1100" u="sng" dirty="0">
              <a:solidFill>
                <a:schemeClr val="tx1"/>
              </a:solidFill>
            </a:endParaRPr>
          </a:p>
        </p:txBody>
      </p:sp>
      <p:sp>
        <p:nvSpPr>
          <p:cNvPr id="76" name="Rectangle 75"/>
          <p:cNvSpPr/>
          <p:nvPr/>
        </p:nvSpPr>
        <p:spPr>
          <a:xfrm>
            <a:off x="3383404" y="3845455"/>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11</a:t>
            </a:r>
            <a:endParaRPr lang="en-US" sz="1100" u="sng" dirty="0">
              <a:solidFill>
                <a:schemeClr val="tx1"/>
              </a:solidFill>
            </a:endParaRPr>
          </a:p>
        </p:txBody>
      </p:sp>
      <p:sp>
        <p:nvSpPr>
          <p:cNvPr id="77" name="Rectangle 76"/>
          <p:cNvSpPr/>
          <p:nvPr/>
        </p:nvSpPr>
        <p:spPr>
          <a:xfrm>
            <a:off x="4209654" y="3384034"/>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12</a:t>
            </a:r>
            <a:endParaRPr lang="en-US" sz="1100" u="sng" dirty="0">
              <a:solidFill>
                <a:schemeClr val="tx1"/>
              </a:solidFill>
            </a:endParaRPr>
          </a:p>
        </p:txBody>
      </p:sp>
      <p:sp>
        <p:nvSpPr>
          <p:cNvPr id="78" name="Rectangle 77"/>
          <p:cNvSpPr/>
          <p:nvPr/>
        </p:nvSpPr>
        <p:spPr>
          <a:xfrm>
            <a:off x="1808413" y="5154054"/>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13</a:t>
            </a:r>
            <a:endParaRPr lang="en-US" sz="1100" u="sng" dirty="0">
              <a:solidFill>
                <a:schemeClr val="tx1"/>
              </a:solidFill>
            </a:endParaRPr>
          </a:p>
        </p:txBody>
      </p:sp>
      <p:sp>
        <p:nvSpPr>
          <p:cNvPr id="79" name="Rectangle 78"/>
          <p:cNvSpPr/>
          <p:nvPr/>
        </p:nvSpPr>
        <p:spPr>
          <a:xfrm>
            <a:off x="2607361" y="4710426"/>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14</a:t>
            </a:r>
            <a:endParaRPr lang="en-US" sz="1100" u="sng" dirty="0">
              <a:solidFill>
                <a:schemeClr val="tx1"/>
              </a:solidFill>
            </a:endParaRPr>
          </a:p>
        </p:txBody>
      </p:sp>
      <p:sp>
        <p:nvSpPr>
          <p:cNvPr id="80" name="Rectangle 79"/>
          <p:cNvSpPr/>
          <p:nvPr/>
        </p:nvSpPr>
        <p:spPr>
          <a:xfrm>
            <a:off x="3394204" y="4245282"/>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15</a:t>
            </a:r>
            <a:endParaRPr lang="en-US" sz="1100" u="sng" dirty="0">
              <a:solidFill>
                <a:schemeClr val="tx1"/>
              </a:solidFill>
            </a:endParaRPr>
          </a:p>
        </p:txBody>
      </p:sp>
      <p:sp>
        <p:nvSpPr>
          <p:cNvPr id="81" name="Rectangle 80"/>
          <p:cNvSpPr/>
          <p:nvPr/>
        </p:nvSpPr>
        <p:spPr>
          <a:xfrm>
            <a:off x="4225655" y="3747440"/>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16</a:t>
            </a:r>
            <a:endParaRPr lang="en-US" sz="1100" u="sng" dirty="0">
              <a:solidFill>
                <a:schemeClr val="tx1"/>
              </a:solidFill>
            </a:endParaRPr>
          </a:p>
        </p:txBody>
      </p:sp>
      <p:sp>
        <p:nvSpPr>
          <p:cNvPr id="82" name="Rectangle 81"/>
          <p:cNvSpPr/>
          <p:nvPr/>
        </p:nvSpPr>
        <p:spPr>
          <a:xfrm>
            <a:off x="1808413" y="5573087"/>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17</a:t>
            </a:r>
            <a:endParaRPr lang="en-US" sz="1100" u="sng" dirty="0">
              <a:solidFill>
                <a:schemeClr val="tx1"/>
              </a:solidFill>
            </a:endParaRPr>
          </a:p>
        </p:txBody>
      </p:sp>
      <p:sp>
        <p:nvSpPr>
          <p:cNvPr id="83" name="Rectangle 82"/>
          <p:cNvSpPr/>
          <p:nvPr/>
        </p:nvSpPr>
        <p:spPr>
          <a:xfrm>
            <a:off x="2584093" y="5115193"/>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18</a:t>
            </a:r>
            <a:endParaRPr lang="en-US" sz="1100" u="sng" dirty="0">
              <a:solidFill>
                <a:schemeClr val="tx1"/>
              </a:solidFill>
            </a:endParaRPr>
          </a:p>
        </p:txBody>
      </p:sp>
      <p:sp>
        <p:nvSpPr>
          <p:cNvPr id="84" name="Rectangle 83"/>
          <p:cNvSpPr/>
          <p:nvPr/>
        </p:nvSpPr>
        <p:spPr>
          <a:xfrm>
            <a:off x="3412741" y="4637985"/>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19</a:t>
            </a:r>
            <a:endParaRPr lang="en-US" sz="1100" u="sng" dirty="0">
              <a:solidFill>
                <a:schemeClr val="tx1"/>
              </a:solidFill>
            </a:endParaRPr>
          </a:p>
        </p:txBody>
      </p:sp>
      <p:sp>
        <p:nvSpPr>
          <p:cNvPr id="85" name="Rectangle 84"/>
          <p:cNvSpPr/>
          <p:nvPr/>
        </p:nvSpPr>
        <p:spPr>
          <a:xfrm>
            <a:off x="4213878" y="4189310"/>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20</a:t>
            </a:r>
            <a:endParaRPr lang="en-US" sz="1100" u="sng" dirty="0">
              <a:solidFill>
                <a:schemeClr val="tx1"/>
              </a:solidFill>
            </a:endParaRPr>
          </a:p>
        </p:txBody>
      </p:sp>
      <p:graphicFrame>
        <p:nvGraphicFramePr>
          <p:cNvPr id="86" name="Table 85"/>
          <p:cNvGraphicFramePr>
            <a:graphicFrameLocks noGrp="1"/>
          </p:cNvGraphicFramePr>
          <p:nvPr>
            <p:extLst>
              <p:ext uri="{D42A27DB-BD31-4B8C-83A1-F6EECF244321}">
                <p14:modId xmlns:p14="http://schemas.microsoft.com/office/powerpoint/2010/main" val="583880504"/>
              </p:ext>
            </p:extLst>
          </p:nvPr>
        </p:nvGraphicFramePr>
        <p:xfrm>
          <a:off x="7256757" y="68662"/>
          <a:ext cx="3108960" cy="6400801"/>
        </p:xfrm>
        <a:graphic>
          <a:graphicData uri="http://schemas.openxmlformats.org/drawingml/2006/table">
            <a:tbl>
              <a:tblPr firstRow="1" bandRow="1">
                <a:tableStyleId>{5202B0CA-FC54-4496-8BCA-5EF66A818D29}</a:tableStyleId>
              </a:tblPr>
              <a:tblGrid>
                <a:gridCol w="777240"/>
                <a:gridCol w="777240"/>
                <a:gridCol w="777240"/>
                <a:gridCol w="777240"/>
              </a:tblGrid>
              <a:tr h="304801">
                <a:tc gridSpan="4">
                  <a:txBody>
                    <a:bodyPr/>
                    <a:lstStyle/>
                    <a:p>
                      <a:pPr algn="ctr"/>
                      <a:r>
                        <a:rPr lang="en-US" sz="1400" dirty="0" smtClean="0">
                          <a:solidFill>
                            <a:schemeClr val="tx1"/>
                          </a:solidFill>
                        </a:rPr>
                        <a:t>Node Coordinates</a:t>
                      </a:r>
                      <a:endParaRPr lang="en-US" sz="1400" dirty="0">
                        <a:solidFill>
                          <a:schemeClr val="tx1"/>
                        </a:solidFill>
                      </a:endParaRPr>
                    </a:p>
                  </a:txBody>
                  <a:tcPr>
                    <a:lnB w="12700" cap="flat" cmpd="sng" algn="ctr">
                      <a:solidFill>
                        <a:schemeClr val="tx1"/>
                      </a:solidFill>
                      <a:prstDash val="solid"/>
                      <a:round/>
                      <a:headEnd type="none" w="med" len="med"/>
                      <a:tailEnd type="none" w="med" len="med"/>
                    </a:lnB>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203200">
                <a:tc>
                  <a:txBody>
                    <a:bodyPr/>
                    <a:lstStyle/>
                    <a:p>
                      <a:pPr algn="ctr"/>
                      <a:r>
                        <a:rPr lang="en-US" sz="1200" dirty="0" smtClean="0"/>
                        <a:t>Node #</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X</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Y</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Z</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3</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4</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6</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27.5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7</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30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8</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32.5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9</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35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22.113</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11</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24.613</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12</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27.113</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13</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29.613</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14</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32.113</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19.225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16</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21.727</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17</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24.225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18</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26.727</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19</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29.225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16.338</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21</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18.840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22</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21.340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23</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23.840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24</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26.338</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25</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13.450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26</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15.954</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27</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18.450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28</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20.954</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03200">
                <a:tc>
                  <a:txBody>
                    <a:bodyPr/>
                    <a:lstStyle/>
                    <a:p>
                      <a:pPr algn="ctr"/>
                      <a:r>
                        <a:rPr lang="en-US" sz="1200" dirty="0" smtClean="0"/>
                        <a:t>29</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23.450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20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0</a:t>
                      </a:r>
                      <a:endParaRPr lang="en-US" sz="12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7" name="Oval 86"/>
          <p:cNvSpPr/>
          <p:nvPr/>
        </p:nvSpPr>
        <p:spPr>
          <a:xfrm>
            <a:off x="2311006" y="4323353"/>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928266" y="3379382"/>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505788" y="5183161"/>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123048" y="4252839"/>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744857" y="3313418"/>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315367" y="5129018"/>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936124" y="4189310"/>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505788" y="5988197"/>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126954" y="5071970"/>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744392" y="4146474"/>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312486" y="5923400"/>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942295" y="4988625"/>
            <a:ext cx="137901" cy="1403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507680" y="1407247"/>
            <a:ext cx="3895142" cy="652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Circled nodes are used </a:t>
            </a:r>
            <a:r>
              <a:rPr lang="en-US" dirty="0" smtClean="0">
                <a:solidFill>
                  <a:schemeClr val="tx1"/>
                </a:solidFill>
              </a:rPr>
              <a:t>for the splining operation.</a:t>
            </a:r>
            <a:endParaRPr lang="en-US" dirty="0">
              <a:solidFill>
                <a:schemeClr val="tx1"/>
              </a:solidFill>
            </a:endParaRPr>
          </a:p>
        </p:txBody>
      </p:sp>
      <p:cxnSp>
        <p:nvCxnSpPr>
          <p:cNvPr id="101" name="Straight Arrow Connector 100"/>
          <p:cNvCxnSpPr/>
          <p:nvPr/>
        </p:nvCxnSpPr>
        <p:spPr>
          <a:xfrm flipV="1">
            <a:off x="166978" y="5662755"/>
            <a:ext cx="0" cy="923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166978" y="6586484"/>
            <a:ext cx="89849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90678" y="5416254"/>
            <a:ext cx="346442" cy="261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X</a:t>
            </a:r>
            <a:endParaRPr lang="en-US" sz="1100" dirty="0">
              <a:solidFill>
                <a:schemeClr val="tx1"/>
              </a:solidFill>
            </a:endParaRPr>
          </a:p>
        </p:txBody>
      </p:sp>
      <p:sp>
        <p:nvSpPr>
          <p:cNvPr id="108" name="Rectangle 107"/>
          <p:cNvSpPr/>
          <p:nvPr/>
        </p:nvSpPr>
        <p:spPr>
          <a:xfrm>
            <a:off x="720813" y="6288072"/>
            <a:ext cx="346442" cy="261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Y</a:t>
            </a:r>
            <a:endParaRPr lang="en-US" sz="1100" dirty="0">
              <a:solidFill>
                <a:schemeClr val="tx1"/>
              </a:solidFill>
            </a:endParaRPr>
          </a:p>
        </p:txBody>
      </p:sp>
      <p:sp>
        <p:nvSpPr>
          <p:cNvPr id="109" name="Rectangle 108"/>
          <p:cNvSpPr/>
          <p:nvPr/>
        </p:nvSpPr>
        <p:spPr>
          <a:xfrm>
            <a:off x="1789767" y="5955802"/>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21</a:t>
            </a:r>
            <a:endParaRPr lang="en-US" sz="1100" u="sng" dirty="0">
              <a:solidFill>
                <a:schemeClr val="tx1"/>
              </a:solidFill>
            </a:endParaRPr>
          </a:p>
        </p:txBody>
      </p:sp>
      <p:sp>
        <p:nvSpPr>
          <p:cNvPr id="110" name="Rectangle 109"/>
          <p:cNvSpPr/>
          <p:nvPr/>
        </p:nvSpPr>
        <p:spPr>
          <a:xfrm>
            <a:off x="2603939" y="5519960"/>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22</a:t>
            </a:r>
            <a:endParaRPr lang="en-US" sz="1100" u="sng" dirty="0">
              <a:solidFill>
                <a:schemeClr val="tx1"/>
              </a:solidFill>
            </a:endParaRPr>
          </a:p>
        </p:txBody>
      </p:sp>
      <p:sp>
        <p:nvSpPr>
          <p:cNvPr id="111" name="Rectangle 110"/>
          <p:cNvSpPr/>
          <p:nvPr/>
        </p:nvSpPr>
        <p:spPr>
          <a:xfrm>
            <a:off x="3384734" y="5043942"/>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23</a:t>
            </a:r>
            <a:endParaRPr lang="en-US" sz="1100" u="sng" dirty="0">
              <a:solidFill>
                <a:schemeClr val="tx1"/>
              </a:solidFill>
            </a:endParaRPr>
          </a:p>
        </p:txBody>
      </p:sp>
      <p:sp>
        <p:nvSpPr>
          <p:cNvPr id="112" name="Rectangle 111"/>
          <p:cNvSpPr/>
          <p:nvPr/>
        </p:nvSpPr>
        <p:spPr>
          <a:xfrm>
            <a:off x="4212535" y="4574751"/>
            <a:ext cx="333157" cy="147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solidFill>
                  <a:schemeClr val="tx1"/>
                </a:solidFill>
              </a:rPr>
              <a:t>24</a:t>
            </a:r>
            <a:endParaRPr lang="en-US" sz="1100" u="sng" dirty="0">
              <a:solidFill>
                <a:schemeClr val="tx1"/>
              </a:solidFill>
            </a:endParaRPr>
          </a:p>
        </p:txBody>
      </p:sp>
    </p:spTree>
    <p:extLst>
      <p:ext uri="{BB962C8B-B14F-4D97-AF65-F5344CB8AC3E}">
        <p14:creationId xmlns:p14="http://schemas.microsoft.com/office/powerpoint/2010/main" val="154826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281" y="102901"/>
            <a:ext cx="4895991" cy="47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Material Properties</a:t>
            </a:r>
            <a:endParaRPr lang="en-US" sz="3200" dirty="0">
              <a:solidFill>
                <a:schemeClr val="tx1"/>
              </a:solidFill>
            </a:endParaRPr>
          </a:p>
        </p:txBody>
      </p:sp>
      <p:sp>
        <p:nvSpPr>
          <p:cNvPr id="6" name="Content Placeholder 2"/>
          <p:cNvSpPr txBox="1">
            <a:spLocks/>
          </p:cNvSpPr>
          <p:nvPr/>
        </p:nvSpPr>
        <p:spPr>
          <a:xfrm>
            <a:off x="384544" y="925400"/>
            <a:ext cx="4782728" cy="5851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Isotropic material:</a:t>
            </a:r>
          </a:p>
          <a:p>
            <a:pPr lvl="1"/>
            <a:r>
              <a:rPr lang="en-US" dirty="0" smtClean="0"/>
              <a:t>E = 1.44x10^9 </a:t>
            </a:r>
            <a:r>
              <a:rPr lang="en-US" dirty="0" err="1" smtClean="0"/>
              <a:t>lb</a:t>
            </a:r>
            <a:r>
              <a:rPr lang="en-US" dirty="0" smtClean="0"/>
              <a:t>/ft^2</a:t>
            </a:r>
          </a:p>
          <a:p>
            <a:pPr lvl="1"/>
            <a:r>
              <a:rPr lang="en-US" dirty="0" smtClean="0"/>
              <a:t>G = 5.40x10^8 </a:t>
            </a:r>
            <a:r>
              <a:rPr lang="en-US" dirty="0" err="1" smtClean="0"/>
              <a:t>lb</a:t>
            </a:r>
            <a:r>
              <a:rPr lang="en-US" dirty="0" smtClean="0"/>
              <a:t>/ft^2</a:t>
            </a:r>
          </a:p>
          <a:p>
            <a:r>
              <a:rPr lang="en-US" dirty="0" smtClean="0"/>
              <a:t>Beam properties (FUSELAGE):</a:t>
            </a:r>
          </a:p>
          <a:p>
            <a:pPr lvl="1"/>
            <a:r>
              <a:rPr lang="en-US" dirty="0" smtClean="0"/>
              <a:t>A = 2.0 ft^2</a:t>
            </a:r>
          </a:p>
          <a:p>
            <a:pPr lvl="1"/>
            <a:r>
              <a:rPr lang="en-US" dirty="0" err="1" smtClean="0"/>
              <a:t>Iy</a:t>
            </a:r>
            <a:r>
              <a:rPr lang="en-US" dirty="0" smtClean="0"/>
              <a:t> = 0.173611 ft^4</a:t>
            </a:r>
          </a:p>
          <a:p>
            <a:pPr lvl="1"/>
            <a:r>
              <a:rPr lang="en-US" dirty="0" err="1" smtClean="0"/>
              <a:t>Iz</a:t>
            </a:r>
            <a:r>
              <a:rPr lang="en-US" dirty="0" smtClean="0"/>
              <a:t> = 0.15 ft^4</a:t>
            </a:r>
          </a:p>
          <a:p>
            <a:pPr lvl="1"/>
            <a:r>
              <a:rPr lang="en-US" dirty="0" smtClean="0"/>
              <a:t>J = 0.5 ft^4</a:t>
            </a:r>
          </a:p>
          <a:p>
            <a:r>
              <a:rPr lang="en-US" dirty="0" smtClean="0"/>
              <a:t>Shell </a:t>
            </a:r>
            <a:r>
              <a:rPr lang="en-US" dirty="0" smtClean="0"/>
              <a:t>properties (WING):</a:t>
            </a:r>
          </a:p>
          <a:p>
            <a:pPr lvl="1"/>
            <a:r>
              <a:rPr lang="en-US" dirty="0" smtClean="0"/>
              <a:t>Thickness</a:t>
            </a:r>
            <a:r>
              <a:rPr lang="en-US" dirty="0" smtClean="0"/>
              <a:t> </a:t>
            </a:r>
            <a:r>
              <a:rPr lang="en-US" dirty="0" smtClean="0"/>
              <a:t>= </a:t>
            </a:r>
            <a:r>
              <a:rPr lang="en-US" dirty="0" smtClean="0"/>
              <a:t>0.3 </a:t>
            </a:r>
            <a:r>
              <a:rPr lang="en-US" dirty="0" err="1" smtClean="0"/>
              <a:t>ft</a:t>
            </a:r>
            <a:endParaRPr lang="en-US" dirty="0" smtClean="0"/>
          </a:p>
        </p:txBody>
      </p:sp>
      <p:sp>
        <p:nvSpPr>
          <p:cNvPr id="8" name="Rectangle 7"/>
          <p:cNvSpPr/>
          <p:nvPr/>
        </p:nvSpPr>
        <p:spPr>
          <a:xfrm>
            <a:off x="5266664" y="925400"/>
            <a:ext cx="6524846" cy="3416320"/>
          </a:xfrm>
          <a:prstGeom prst="rect">
            <a:avLst/>
          </a:prstGeom>
        </p:spPr>
        <p:txBody>
          <a:bodyPr wrap="square">
            <a:spAutoFit/>
          </a:bodyPr>
          <a:lstStyle/>
          <a:p>
            <a:pPr lvl="1"/>
            <a:r>
              <a:rPr lang="en-US" sz="2400" b="1" dirty="0"/>
              <a:t>TRIM 1 (Subsonic)</a:t>
            </a:r>
          </a:p>
          <a:p>
            <a:pPr lvl="2"/>
            <a:r>
              <a:rPr lang="en-US" sz="2400" dirty="0"/>
              <a:t>MACH = 0.9</a:t>
            </a:r>
          </a:p>
          <a:p>
            <a:pPr lvl="2"/>
            <a:r>
              <a:rPr lang="en-US" sz="2400" dirty="0"/>
              <a:t>Flight Dynamic Pressure (q) = 1200 </a:t>
            </a:r>
            <a:r>
              <a:rPr lang="en-US" sz="2400" dirty="0" err="1"/>
              <a:t>lb</a:t>
            </a:r>
            <a:r>
              <a:rPr lang="en-US" sz="2400" dirty="0"/>
              <a:t>/ft^2</a:t>
            </a:r>
          </a:p>
          <a:p>
            <a:pPr lvl="1"/>
            <a:r>
              <a:rPr lang="en-US" sz="2400" b="1" dirty="0"/>
              <a:t>TRIM 2 (Low speed characteristics):</a:t>
            </a:r>
          </a:p>
          <a:p>
            <a:pPr lvl="2"/>
            <a:r>
              <a:rPr lang="en-US" sz="2400" dirty="0"/>
              <a:t>MACH = 0.9</a:t>
            </a:r>
          </a:p>
          <a:p>
            <a:pPr lvl="2"/>
            <a:r>
              <a:rPr lang="en-US" sz="2400" dirty="0"/>
              <a:t>Flight Dynamic Pressure (q) = 40 </a:t>
            </a:r>
            <a:r>
              <a:rPr lang="en-US" sz="2400" dirty="0" err="1"/>
              <a:t>lb</a:t>
            </a:r>
            <a:r>
              <a:rPr lang="en-US" sz="2400" dirty="0"/>
              <a:t>/ft^2</a:t>
            </a:r>
          </a:p>
          <a:p>
            <a:pPr lvl="1"/>
            <a:r>
              <a:rPr lang="en-US" sz="2400" b="1" dirty="0"/>
              <a:t>TRIM 3 (Supersonic):</a:t>
            </a:r>
          </a:p>
          <a:p>
            <a:pPr lvl="2"/>
            <a:r>
              <a:rPr lang="en-US" sz="2400" dirty="0"/>
              <a:t>MACH = 1.3</a:t>
            </a:r>
          </a:p>
          <a:p>
            <a:pPr lvl="2"/>
            <a:r>
              <a:rPr lang="en-US" sz="2400" dirty="0"/>
              <a:t>Flight Dynamic Pressure (q) = 1151 </a:t>
            </a:r>
            <a:r>
              <a:rPr lang="en-US" sz="2400" dirty="0" err="1"/>
              <a:t>lb</a:t>
            </a:r>
            <a:r>
              <a:rPr lang="en-US" sz="2400" dirty="0"/>
              <a:t>/ft^2</a:t>
            </a:r>
          </a:p>
        </p:txBody>
      </p:sp>
      <p:sp>
        <p:nvSpPr>
          <p:cNvPr id="9" name="Rectangle 8"/>
          <p:cNvSpPr/>
          <p:nvPr/>
        </p:nvSpPr>
        <p:spPr>
          <a:xfrm>
            <a:off x="5825021" y="102901"/>
            <a:ext cx="4895991" cy="47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Trim Conditions</a:t>
            </a:r>
            <a:endParaRPr lang="en-US" sz="3200" dirty="0">
              <a:solidFill>
                <a:schemeClr val="tx1"/>
              </a:solidFill>
            </a:endParaRPr>
          </a:p>
        </p:txBody>
      </p:sp>
    </p:spTree>
    <p:extLst>
      <p:ext uri="{BB962C8B-B14F-4D97-AF65-F5344CB8AC3E}">
        <p14:creationId xmlns:p14="http://schemas.microsoft.com/office/powerpoint/2010/main" val="4284036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9" y="134799"/>
            <a:ext cx="4300568" cy="385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Experimental Corrections</a:t>
            </a:r>
            <a:endParaRPr lang="en-US" sz="2800" dirty="0">
              <a:solidFill>
                <a:schemeClr val="tx1"/>
              </a:solidFill>
            </a:endParaRPr>
          </a:p>
        </p:txBody>
      </p:sp>
      <p:sp>
        <p:nvSpPr>
          <p:cNvPr id="6" name="Content Placeholder 5"/>
          <p:cNvSpPr>
            <a:spLocks noGrp="1"/>
          </p:cNvSpPr>
          <p:nvPr>
            <p:ph idx="1"/>
          </p:nvPr>
        </p:nvSpPr>
        <p:spPr>
          <a:xfrm>
            <a:off x="90679" y="677308"/>
            <a:ext cx="10515600" cy="5946775"/>
          </a:xfrm>
        </p:spPr>
        <p:txBody>
          <a:bodyPr>
            <a:normAutofit/>
          </a:bodyPr>
          <a:lstStyle/>
          <a:p>
            <a:r>
              <a:rPr lang="en-US" dirty="0" smtClean="0"/>
              <a:t>Considered example utilizes correction factor matrices, which are meant to account for the differences between test and theory.</a:t>
            </a:r>
          </a:p>
          <a:p>
            <a:pPr lvl="1"/>
            <a:r>
              <a:rPr lang="en-US" dirty="0" smtClean="0"/>
              <a:t>MSC manual provides the values for the following matrices:</a:t>
            </a:r>
          </a:p>
          <a:p>
            <a:pPr lvl="2"/>
            <a:r>
              <a:rPr lang="en-US" dirty="0" smtClean="0"/>
              <a:t>WKK = matrix of correction factors to adjust lift calculations [80 by 80 diagonal matrix]. In this example all diagonal values equal to 1. Off-diagonal values are zero.</a:t>
            </a:r>
          </a:p>
          <a:p>
            <a:pPr lvl="2"/>
            <a:r>
              <a:rPr lang="en-US" dirty="0" smtClean="0"/>
              <a:t>W2GJ = vector defining the incidence of the lifting surface [1 by 40 vector]. In this example incidence of the wing is 0.1 </a:t>
            </a:r>
            <a:r>
              <a:rPr lang="en-US" dirty="0" err="1"/>
              <a:t>D</a:t>
            </a:r>
            <a:r>
              <a:rPr lang="en-US" dirty="0" err="1" smtClean="0"/>
              <a:t>eg</a:t>
            </a:r>
            <a:r>
              <a:rPr lang="en-US" dirty="0" smtClean="0"/>
              <a:t> (0.0017453 Rad) while canard incidence is equal to 0 Deg. Therefore first 8 rows are set to zero (they correspond to the canard).</a:t>
            </a:r>
          </a:p>
          <a:p>
            <a:pPr lvl="2"/>
            <a:r>
              <a:rPr lang="en-US" dirty="0" smtClean="0"/>
              <a:t>FA2J = vector defining additive experimentally obtained pressure coefficient terms. In this case this vector is set to 0 for all rows.</a:t>
            </a:r>
          </a:p>
          <a:p>
            <a:pPr lvl="1"/>
            <a:r>
              <a:rPr lang="en-US" dirty="0" smtClean="0"/>
              <a:t>The size of the matrices and vectors are based on the number or boxes defined for the aerodynamic model. In this case there are total of 40 boxes defined in the model.</a:t>
            </a:r>
          </a:p>
          <a:p>
            <a:pPr lvl="1"/>
            <a:r>
              <a:rPr lang="en-US" dirty="0" smtClean="0"/>
              <a:t>Matrix WKK has the size of 80 by 80 because analysis assumes a top and bottom surface.</a:t>
            </a:r>
          </a:p>
          <a:p>
            <a:pPr lvl="1"/>
            <a:r>
              <a:rPr lang="en-US" dirty="0" smtClean="0"/>
              <a:t>For vectors W2GJ and FA2J there are three columns. This is because three trim conditions are evaluated.</a:t>
            </a:r>
          </a:p>
          <a:p>
            <a:pPr lvl="2"/>
            <a:endParaRPr lang="en-US" dirty="0"/>
          </a:p>
        </p:txBody>
      </p:sp>
    </p:spTree>
    <p:extLst>
      <p:ext uri="{BB962C8B-B14F-4D97-AF65-F5344CB8AC3E}">
        <p14:creationId xmlns:p14="http://schemas.microsoft.com/office/powerpoint/2010/main" val="1176217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8" y="134799"/>
            <a:ext cx="7773161" cy="385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Result Comparison Between Beam and Shell Model</a:t>
            </a:r>
            <a:endParaRPr lang="en-US" sz="2800" dirty="0">
              <a:solidFill>
                <a:schemeClr val="tx1"/>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28482398"/>
              </p:ext>
            </p:extLst>
          </p:nvPr>
        </p:nvGraphicFramePr>
        <p:xfrm>
          <a:off x="1982788" y="757238"/>
          <a:ext cx="2941637" cy="5944232"/>
        </p:xfrm>
        <a:graphic>
          <a:graphicData uri="http://schemas.openxmlformats.org/presentationml/2006/ole">
            <mc:AlternateContent xmlns:mc="http://schemas.openxmlformats.org/markup-compatibility/2006">
              <mc:Choice xmlns:v="urn:schemas-microsoft-com:vml" Requires="v">
                <p:oleObj spid="_x0000_s1043" name="Worksheet" r:id="rId3" imgW="4095650" imgH="8277447" progId="Excel.Sheet.12">
                  <p:embed/>
                </p:oleObj>
              </mc:Choice>
              <mc:Fallback>
                <p:oleObj name="Worksheet" r:id="rId3" imgW="4095650" imgH="8277447" progId="Excel.Sheet.12">
                  <p:embed/>
                  <p:pic>
                    <p:nvPicPr>
                      <p:cNvPr id="0" name=""/>
                      <p:cNvPicPr/>
                      <p:nvPr/>
                    </p:nvPicPr>
                    <p:blipFill>
                      <a:blip r:embed="rId4"/>
                      <a:stretch>
                        <a:fillRect/>
                      </a:stretch>
                    </p:blipFill>
                    <p:spPr>
                      <a:xfrm>
                        <a:off x="1982788" y="757238"/>
                        <a:ext cx="2941637" cy="594423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08213582"/>
              </p:ext>
            </p:extLst>
          </p:nvPr>
        </p:nvGraphicFramePr>
        <p:xfrm>
          <a:off x="6208863" y="795339"/>
          <a:ext cx="4097779" cy="5906132"/>
        </p:xfrm>
        <a:graphic>
          <a:graphicData uri="http://schemas.openxmlformats.org/presentationml/2006/ole">
            <mc:AlternateContent xmlns:mc="http://schemas.openxmlformats.org/markup-compatibility/2006">
              <mc:Choice xmlns:v="urn:schemas-microsoft-com:vml" Requires="v">
                <p:oleObj spid="_x0000_s1044" name="Worksheet" r:id="rId5" imgW="5696090" imgH="8210461" progId="Excel.Sheet.12">
                  <p:embed/>
                </p:oleObj>
              </mc:Choice>
              <mc:Fallback>
                <p:oleObj name="Worksheet" r:id="rId5" imgW="5696090" imgH="8210461" progId="Excel.Sheet.12">
                  <p:embed/>
                  <p:pic>
                    <p:nvPicPr>
                      <p:cNvPr id="0" name=""/>
                      <p:cNvPicPr/>
                      <p:nvPr/>
                    </p:nvPicPr>
                    <p:blipFill>
                      <a:blip r:embed="rId6"/>
                      <a:stretch>
                        <a:fillRect/>
                      </a:stretch>
                    </p:blipFill>
                    <p:spPr>
                      <a:xfrm>
                        <a:off x="6208863" y="795339"/>
                        <a:ext cx="4097779" cy="5906132"/>
                      </a:xfrm>
                      <a:prstGeom prst="rect">
                        <a:avLst/>
                      </a:prstGeom>
                    </p:spPr>
                  </p:pic>
                </p:oleObj>
              </mc:Fallback>
            </mc:AlternateContent>
          </a:graphicData>
        </a:graphic>
      </p:graphicFrame>
      <p:sp>
        <p:nvSpPr>
          <p:cNvPr id="9" name="Rectangle 8"/>
          <p:cNvSpPr/>
          <p:nvPr/>
        </p:nvSpPr>
        <p:spPr>
          <a:xfrm>
            <a:off x="1895475" y="2701324"/>
            <a:ext cx="3067050" cy="4609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6153149" y="2710849"/>
            <a:ext cx="4200525" cy="44192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4754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9" y="134799"/>
            <a:ext cx="1536102" cy="3968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Results</a:t>
            </a:r>
            <a:endParaRPr lang="en-US" sz="2800" dirty="0">
              <a:solidFill>
                <a:schemeClr val="tx1"/>
              </a:solidFill>
            </a:endParaRPr>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357242499"/>
                  </p:ext>
                </p:extLst>
              </p:nvPr>
            </p:nvGraphicFramePr>
            <p:xfrm>
              <a:off x="543442" y="1891233"/>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TRI</a:t>
                          </a:r>
                          <a:r>
                            <a:rPr lang="en-US" baseline="0" dirty="0" smtClean="0"/>
                            <a:t>M CONDITION 1: q = 40 </a:t>
                          </a:r>
                          <a:r>
                            <a:rPr lang="en-US" baseline="0" dirty="0" err="1" smtClean="0"/>
                            <a:t>lb</a:t>
                          </a:r>
                          <a:r>
                            <a:rPr lang="en-US" baseline="0" dirty="0" smtClean="0"/>
                            <a:t>/ft^2, m=0.9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-0.008464</a:t>
                          </a:r>
                          <a:endParaRPr lang="en-US" sz="1400" dirty="0"/>
                        </a:p>
                      </a:txBody>
                      <a:tcPr anchor="ctr"/>
                    </a:tc>
                    <a:tc>
                      <a:txBody>
                        <a:bodyPr/>
                        <a:lstStyle/>
                        <a:p>
                          <a:pPr algn="ctr"/>
                          <a:r>
                            <a:rPr lang="en-US" sz="1400" dirty="0" smtClean="0"/>
                            <a:t>-</a:t>
                          </a:r>
                          <a:r>
                            <a:rPr lang="en-US" sz="1400" dirty="0" smtClean="0"/>
                            <a:t>0.00856</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-0.006031</a:t>
                          </a:r>
                          <a:endParaRPr lang="en-US" sz="1400" dirty="0"/>
                        </a:p>
                      </a:txBody>
                      <a:tcPr anchor="ctr"/>
                    </a:tc>
                    <a:tc>
                      <a:txBody>
                        <a:bodyPr/>
                        <a:lstStyle/>
                        <a:p>
                          <a:pPr algn="ctr"/>
                          <a:r>
                            <a:rPr lang="en-US" sz="1400" dirty="0" smtClean="0"/>
                            <a:t>-</a:t>
                          </a:r>
                          <a:r>
                            <a:rPr lang="en-US" sz="1400" dirty="0" smtClean="0"/>
                            <a:t>0.00601</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-5.103</a:t>
                          </a:r>
                          <a:endParaRPr lang="en-US" sz="1400" dirty="0"/>
                        </a:p>
                      </a:txBody>
                      <a:tcPr anchor="ctr"/>
                    </a:tc>
                    <a:tc>
                      <a:txBody>
                        <a:bodyPr/>
                        <a:lstStyle/>
                        <a:p>
                          <a:pPr algn="ctr"/>
                          <a:r>
                            <a:rPr lang="en-US" sz="1400" dirty="0" smtClean="0"/>
                            <a:t>-</a:t>
                          </a:r>
                          <a:r>
                            <a:rPr lang="en-US" sz="1400" dirty="0" smtClean="0"/>
                            <a:t>5.161</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-2.889</a:t>
                          </a:r>
                          <a:endParaRPr lang="en-US" sz="1400" dirty="0"/>
                        </a:p>
                      </a:txBody>
                      <a:tcPr anchor="ctr"/>
                    </a:tc>
                    <a:tc>
                      <a:txBody>
                        <a:bodyPr/>
                        <a:lstStyle/>
                        <a:p>
                          <a:pPr algn="ctr"/>
                          <a:r>
                            <a:rPr lang="en-US" sz="1400" dirty="0" smtClean="0"/>
                            <a:t>-</a:t>
                          </a:r>
                          <a:r>
                            <a:rPr lang="en-US" sz="1400" dirty="0" smtClean="0"/>
                            <a:t>2.924</a:t>
                          </a:r>
                          <a:endParaRPr lang="en-US" sz="1400" dirty="0"/>
                        </a:p>
                      </a:txBody>
                      <a:tcPr anchor="ctr"/>
                    </a:tc>
                  </a:tr>
                  <a:tr h="358235">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-0.2538</a:t>
                          </a:r>
                          <a:endParaRPr lang="en-US" sz="1400" dirty="0"/>
                        </a:p>
                      </a:txBody>
                      <a:tcPr anchor="ctr"/>
                    </a:tc>
                    <a:tc>
                      <a:txBody>
                        <a:bodyPr/>
                        <a:lstStyle/>
                        <a:p>
                          <a:pPr algn="ctr"/>
                          <a:r>
                            <a:rPr lang="en-US" sz="1400" dirty="0" smtClean="0"/>
                            <a:t>-</a:t>
                          </a:r>
                          <a:r>
                            <a:rPr lang="en-US" sz="1400" dirty="0" smtClean="0"/>
                            <a:t>0.2564</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0.5667</a:t>
                          </a:r>
                          <a:endParaRPr lang="en-US" sz="1400" dirty="0"/>
                        </a:p>
                      </a:txBody>
                      <a:tcPr anchor="ctr"/>
                    </a:tc>
                    <a:tc>
                      <a:txBody>
                        <a:bodyPr/>
                        <a:lstStyle/>
                        <a:p>
                          <a:pPr algn="ctr"/>
                          <a:r>
                            <a:rPr lang="en-US" sz="1400" dirty="0" smtClean="0"/>
                            <a:t>0.5651</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-12.074</a:t>
                          </a:r>
                          <a:endParaRPr lang="en-US" sz="1400" dirty="0"/>
                        </a:p>
                      </a:txBody>
                      <a:tcPr anchor="ctr"/>
                    </a:tc>
                    <a:tc>
                      <a:txBody>
                        <a:bodyPr/>
                        <a:lstStyle/>
                        <a:p>
                          <a:pPr algn="ctr"/>
                          <a:r>
                            <a:rPr lang="en-US" sz="1400" dirty="0" smtClean="0"/>
                            <a:t>-</a:t>
                          </a:r>
                          <a:r>
                            <a:rPr lang="en-US" sz="1400" dirty="0" smtClean="0"/>
                            <a:t>12.19</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-9.954</a:t>
                          </a:r>
                          <a:endParaRPr lang="en-US" sz="1400" dirty="0"/>
                        </a:p>
                      </a:txBody>
                      <a:tcPr anchor="ctr"/>
                    </a:tc>
                    <a:tc>
                      <a:txBody>
                        <a:bodyPr/>
                        <a:lstStyle/>
                        <a:p>
                          <a:pPr algn="ctr"/>
                          <a:r>
                            <a:rPr lang="en-US" sz="1400" dirty="0" smtClean="0"/>
                            <a:t>10.02</a:t>
                          </a:r>
                          <a:endParaRPr lang="en-US" sz="1400" dirty="0"/>
                        </a:p>
                      </a:txBody>
                      <a:tcPr anchor="ct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357242499"/>
                  </p:ext>
                </p:extLst>
              </p:nvPr>
            </p:nvGraphicFramePr>
            <p:xfrm>
              <a:off x="543442" y="1891233"/>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TRI</a:t>
                          </a:r>
                          <a:r>
                            <a:rPr lang="en-US" baseline="0" dirty="0" smtClean="0"/>
                            <a:t>M CONDITION 1: q = 40 </a:t>
                          </a:r>
                          <a:r>
                            <a:rPr lang="en-US" baseline="0" dirty="0" err="1" smtClean="0"/>
                            <a:t>lb</a:t>
                          </a:r>
                          <a:r>
                            <a:rPr lang="en-US" baseline="0" dirty="0" smtClean="0"/>
                            <a:t>/ft^2, m=0.9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endParaRPr lang="en-US"/>
                        </a:p>
                      </a:txBody>
                      <a:tcPr anchor="ctr">
                        <a:blipFill rotWithShape="0">
                          <a:blip r:embed="rId2"/>
                          <a:stretch>
                            <a:fillRect l="-147977" t="-137647" r="-269364" b="-697647"/>
                          </a:stretch>
                        </a:blipFill>
                      </a:tcPr>
                    </a:tc>
                    <a:tc>
                      <a:txBody>
                        <a:bodyPr/>
                        <a:lstStyle/>
                        <a:p>
                          <a:pPr algn="ctr"/>
                          <a:r>
                            <a:rPr lang="en-US" sz="1400" dirty="0" smtClean="0"/>
                            <a:t>-0.008464</a:t>
                          </a:r>
                          <a:endParaRPr lang="en-US" sz="1400" dirty="0"/>
                        </a:p>
                      </a:txBody>
                      <a:tcPr anchor="ctr"/>
                    </a:tc>
                    <a:tc>
                      <a:txBody>
                        <a:bodyPr/>
                        <a:lstStyle/>
                        <a:p>
                          <a:pPr algn="ctr"/>
                          <a:r>
                            <a:rPr lang="en-US" sz="1400" dirty="0" smtClean="0"/>
                            <a:t>-</a:t>
                          </a:r>
                          <a:r>
                            <a:rPr lang="en-US" sz="1400" dirty="0" smtClean="0"/>
                            <a:t>0.00856</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endParaRPr lang="en-US"/>
                        </a:p>
                      </a:txBody>
                      <a:tcPr anchor="ctr">
                        <a:blipFill rotWithShape="0">
                          <a:blip r:embed="rId2"/>
                          <a:stretch>
                            <a:fillRect l="-147977" t="-237647" r="-269364" b="-597647"/>
                          </a:stretch>
                        </a:blipFill>
                      </a:tcPr>
                    </a:tc>
                    <a:tc>
                      <a:txBody>
                        <a:bodyPr/>
                        <a:lstStyle/>
                        <a:p>
                          <a:pPr algn="ctr"/>
                          <a:r>
                            <a:rPr lang="en-US" sz="1400" dirty="0" smtClean="0"/>
                            <a:t>-0.006031</a:t>
                          </a:r>
                          <a:endParaRPr lang="en-US" sz="1400" dirty="0"/>
                        </a:p>
                      </a:txBody>
                      <a:tcPr anchor="ctr"/>
                    </a:tc>
                    <a:tc>
                      <a:txBody>
                        <a:bodyPr/>
                        <a:lstStyle/>
                        <a:p>
                          <a:pPr algn="ctr"/>
                          <a:r>
                            <a:rPr lang="en-US" sz="1400" dirty="0" smtClean="0"/>
                            <a:t>-</a:t>
                          </a:r>
                          <a:r>
                            <a:rPr lang="en-US" sz="1400" dirty="0" smtClean="0"/>
                            <a:t>0.00601</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endParaRPr lang="en-US"/>
                        </a:p>
                      </a:txBody>
                      <a:tcPr anchor="ctr">
                        <a:blipFill rotWithShape="0">
                          <a:blip r:embed="rId2"/>
                          <a:stretch>
                            <a:fillRect l="-147977" t="-337647" r="-269364" b="-497647"/>
                          </a:stretch>
                        </a:blipFill>
                      </a:tcPr>
                    </a:tc>
                    <a:tc>
                      <a:txBody>
                        <a:bodyPr/>
                        <a:lstStyle/>
                        <a:p>
                          <a:pPr algn="ctr"/>
                          <a:r>
                            <a:rPr lang="en-US" sz="1400" dirty="0" smtClean="0"/>
                            <a:t>-5.103</a:t>
                          </a:r>
                          <a:endParaRPr lang="en-US" sz="1400" dirty="0"/>
                        </a:p>
                      </a:txBody>
                      <a:tcPr anchor="ctr"/>
                    </a:tc>
                    <a:tc>
                      <a:txBody>
                        <a:bodyPr/>
                        <a:lstStyle/>
                        <a:p>
                          <a:pPr algn="ctr"/>
                          <a:r>
                            <a:rPr lang="en-US" sz="1400" dirty="0" smtClean="0"/>
                            <a:t>-</a:t>
                          </a:r>
                          <a:r>
                            <a:rPr lang="en-US" sz="1400" dirty="0" smtClean="0"/>
                            <a:t>5.161</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endParaRPr lang="en-US"/>
                        </a:p>
                      </a:txBody>
                      <a:tcPr anchor="ctr">
                        <a:blipFill rotWithShape="0">
                          <a:blip r:embed="rId2"/>
                          <a:stretch>
                            <a:fillRect l="-147977" t="-437647" r="-269364" b="-397647"/>
                          </a:stretch>
                        </a:blipFill>
                      </a:tcPr>
                    </a:tc>
                    <a:tc>
                      <a:txBody>
                        <a:bodyPr/>
                        <a:lstStyle/>
                        <a:p>
                          <a:pPr algn="ctr"/>
                          <a:r>
                            <a:rPr lang="en-US" sz="1400" dirty="0" smtClean="0"/>
                            <a:t>-2.889</a:t>
                          </a:r>
                          <a:endParaRPr lang="en-US" sz="1400" dirty="0"/>
                        </a:p>
                      </a:txBody>
                      <a:tcPr anchor="ctr"/>
                    </a:tc>
                    <a:tc>
                      <a:txBody>
                        <a:bodyPr/>
                        <a:lstStyle/>
                        <a:p>
                          <a:pPr algn="ctr"/>
                          <a:r>
                            <a:rPr lang="en-US" sz="1400" dirty="0" smtClean="0"/>
                            <a:t>-</a:t>
                          </a:r>
                          <a:r>
                            <a:rPr lang="en-US" sz="1400" dirty="0" smtClean="0"/>
                            <a:t>2.924</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endParaRPr lang="en-US"/>
                        </a:p>
                      </a:txBody>
                      <a:tcPr anchor="ctr">
                        <a:blipFill rotWithShape="0">
                          <a:blip r:embed="rId2"/>
                          <a:stretch>
                            <a:fillRect l="-147977" t="-537647" r="-269364" b="-297647"/>
                          </a:stretch>
                        </a:blipFill>
                      </a:tcPr>
                    </a:tc>
                    <a:tc>
                      <a:txBody>
                        <a:bodyPr/>
                        <a:lstStyle/>
                        <a:p>
                          <a:pPr algn="ctr"/>
                          <a:r>
                            <a:rPr lang="en-US" sz="1400" dirty="0" smtClean="0"/>
                            <a:t>-0.2538</a:t>
                          </a:r>
                          <a:endParaRPr lang="en-US" sz="1400" dirty="0"/>
                        </a:p>
                      </a:txBody>
                      <a:tcPr anchor="ctr"/>
                    </a:tc>
                    <a:tc>
                      <a:txBody>
                        <a:bodyPr/>
                        <a:lstStyle/>
                        <a:p>
                          <a:pPr algn="ctr"/>
                          <a:r>
                            <a:rPr lang="en-US" sz="1400" dirty="0" smtClean="0"/>
                            <a:t>-</a:t>
                          </a:r>
                          <a:r>
                            <a:rPr lang="en-US" sz="1400" dirty="0" smtClean="0"/>
                            <a:t>0.2564</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endParaRPr lang="en-US"/>
                        </a:p>
                      </a:txBody>
                      <a:tcPr anchor="ctr">
                        <a:blipFill rotWithShape="0">
                          <a:blip r:embed="rId2"/>
                          <a:stretch>
                            <a:fillRect l="-147977" t="-547475" r="-269364" b="-155556"/>
                          </a:stretch>
                        </a:blipFill>
                      </a:tcPr>
                    </a:tc>
                    <a:tc>
                      <a:txBody>
                        <a:bodyPr/>
                        <a:lstStyle/>
                        <a:p>
                          <a:pPr algn="ctr"/>
                          <a:r>
                            <a:rPr lang="en-US" sz="1400" dirty="0" smtClean="0"/>
                            <a:t>0.5667</a:t>
                          </a:r>
                          <a:endParaRPr lang="en-US" sz="1400" dirty="0"/>
                        </a:p>
                      </a:txBody>
                      <a:tcPr anchor="ctr"/>
                    </a:tc>
                    <a:tc>
                      <a:txBody>
                        <a:bodyPr/>
                        <a:lstStyle/>
                        <a:p>
                          <a:pPr algn="ctr"/>
                          <a:r>
                            <a:rPr lang="en-US" sz="1400" dirty="0" smtClean="0"/>
                            <a:t>0.5651</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endParaRPr lang="en-US"/>
                        </a:p>
                      </a:txBody>
                      <a:tcPr anchor="ctr">
                        <a:blipFill rotWithShape="0">
                          <a:blip r:embed="rId2"/>
                          <a:stretch>
                            <a:fillRect l="-147977" t="-1086441" r="-269364" b="-161017"/>
                          </a:stretch>
                        </a:blipFill>
                      </a:tcPr>
                    </a:tc>
                    <a:tc>
                      <a:txBody>
                        <a:bodyPr/>
                        <a:lstStyle/>
                        <a:p>
                          <a:pPr algn="ctr"/>
                          <a:r>
                            <a:rPr lang="en-US" sz="1400" dirty="0" smtClean="0"/>
                            <a:t>-12.074</a:t>
                          </a:r>
                          <a:endParaRPr lang="en-US" sz="1400" dirty="0"/>
                        </a:p>
                      </a:txBody>
                      <a:tcPr anchor="ctr"/>
                    </a:tc>
                    <a:tc>
                      <a:txBody>
                        <a:bodyPr/>
                        <a:lstStyle/>
                        <a:p>
                          <a:pPr algn="ctr"/>
                          <a:r>
                            <a:rPr lang="en-US" sz="1400" dirty="0" smtClean="0"/>
                            <a:t>-</a:t>
                          </a:r>
                          <a:r>
                            <a:rPr lang="en-US" sz="1400" dirty="0" smtClean="0"/>
                            <a:t>12.19</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endParaRPr lang="en-US"/>
                        </a:p>
                      </a:txBody>
                      <a:tcPr anchor="ctr">
                        <a:blipFill rotWithShape="0">
                          <a:blip r:embed="rId2"/>
                          <a:stretch>
                            <a:fillRect l="-147977" t="-823529" r="-269364" b="-11765"/>
                          </a:stretch>
                        </a:blipFill>
                      </a:tcPr>
                    </a:tc>
                    <a:tc>
                      <a:txBody>
                        <a:bodyPr/>
                        <a:lstStyle/>
                        <a:p>
                          <a:pPr algn="ctr"/>
                          <a:r>
                            <a:rPr lang="en-US" sz="1400" dirty="0" smtClean="0"/>
                            <a:t>-9.954</a:t>
                          </a:r>
                          <a:endParaRPr lang="en-US" sz="1400" dirty="0"/>
                        </a:p>
                      </a:txBody>
                      <a:tcPr anchor="ctr"/>
                    </a:tc>
                    <a:tc>
                      <a:txBody>
                        <a:bodyPr/>
                        <a:lstStyle/>
                        <a:p>
                          <a:pPr algn="ctr"/>
                          <a:r>
                            <a:rPr lang="en-US" sz="1400" dirty="0" smtClean="0"/>
                            <a:t>10.02</a:t>
                          </a:r>
                          <a:endParaRPr lang="en-US" sz="14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90679" y="677308"/>
                <a:ext cx="10515600" cy="1289715"/>
              </a:xfrm>
            </p:spPr>
            <p:txBody>
              <a:bodyPr>
                <a:normAutofit fontScale="92500"/>
              </a:bodyPr>
              <a:lstStyle/>
              <a:p>
                <a:pPr marL="0" indent="0">
                  <a:buNone/>
                </a:pPr>
                <a:r>
                  <a:rPr lang="en-US" dirty="0" smtClean="0"/>
                  <a:t>The example in question tabulates stability derivatives for the coefficients of lift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𝑧</m:t>
                        </m:r>
                      </m:sub>
                    </m:sSub>
                  </m:oMath>
                </a14:m>
                <a:r>
                  <a:rPr lang="en-US" dirty="0" smtClean="0"/>
                  <a:t>) and moment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m:t>
                        </m:r>
                      </m:sub>
                    </m:sSub>
                  </m:oMath>
                </a14:m>
                <a:r>
                  <a:rPr lang="en-US" dirty="0" smtClean="0"/>
                  <a:t>) at the reference node for degrees of freedom 3,5 (i.e. translation in z-direction and rotation about y-axis)</a:t>
                </a: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90679" y="677308"/>
                <a:ext cx="10515600" cy="1289715"/>
              </a:xfrm>
              <a:blipFill rotWithShape="0">
                <a:blip r:embed="rId3"/>
                <a:stretch>
                  <a:fillRect l="-1043" t="-7075" r="-348" b="-23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2341152050"/>
                  </p:ext>
                </p:extLst>
              </p:nvPr>
            </p:nvGraphicFramePr>
            <p:xfrm>
              <a:off x="6160977" y="1891233"/>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0.003154</a:t>
                          </a:r>
                          <a:endParaRPr lang="en-US" sz="1400" dirty="0"/>
                        </a:p>
                      </a:txBody>
                      <a:tcPr anchor="ctr"/>
                    </a:tc>
                    <a:tc>
                      <a:txBody>
                        <a:bodyPr/>
                        <a:lstStyle/>
                        <a:p>
                          <a:pPr algn="ctr"/>
                          <a:r>
                            <a:rPr lang="en-US" sz="1400" dirty="0" smtClean="0"/>
                            <a:t>0.003022</a:t>
                          </a:r>
                          <a:endParaRPr lang="en-US" sz="1400" dirty="0"/>
                        </a:p>
                      </a:txBody>
                      <a:tcPr anchor="ctr"/>
                    </a:tc>
                  </a:tr>
                  <a:tr h="5126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0.002369</a:t>
                          </a:r>
                          <a:endParaRPr lang="en-US" sz="1400" dirty="0"/>
                        </a:p>
                      </a:txBody>
                      <a:tcPr anchor="ctr"/>
                    </a:tc>
                    <a:tc>
                      <a:txBody>
                        <a:bodyPr/>
                        <a:lstStyle/>
                        <a:p>
                          <a:pPr algn="ctr"/>
                          <a:r>
                            <a:rPr lang="en-US" sz="1400" dirty="0" smtClean="0"/>
                            <a:t>0.00645</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0.01181</a:t>
                          </a:r>
                          <a:endParaRPr lang="en-US" sz="1400" dirty="0"/>
                        </a:p>
                      </a:txBody>
                      <a:tcPr anchor="ctr"/>
                    </a:tc>
                    <a:tc>
                      <a:txBody>
                        <a:bodyPr/>
                        <a:lstStyle/>
                        <a:p>
                          <a:pPr algn="ctr"/>
                          <a:r>
                            <a:rPr lang="en-US" sz="1400" dirty="0" smtClean="0"/>
                            <a:t>0.0090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0.0079</a:t>
                          </a:r>
                          <a:endParaRPr lang="en-US" sz="1400" dirty="0"/>
                        </a:p>
                      </a:txBody>
                      <a:tcPr anchor="ctr"/>
                    </a:tc>
                    <a:tc>
                      <a:txBody>
                        <a:bodyPr/>
                        <a:lstStyle/>
                        <a:p>
                          <a:pPr algn="ctr"/>
                          <a:r>
                            <a:rPr lang="en-US" sz="1400" dirty="0" smtClean="0"/>
                            <a:t>0.0061</a:t>
                          </a:r>
                          <a:endParaRPr lang="en-US" sz="1400" dirty="0"/>
                        </a:p>
                      </a:txBody>
                      <a:tcPr anchor="ct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2341152050"/>
                  </p:ext>
                </p:extLst>
              </p:nvPr>
            </p:nvGraphicFramePr>
            <p:xfrm>
              <a:off x="6160977" y="1891233"/>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endParaRPr lang="en-US"/>
                        </a:p>
                      </a:txBody>
                      <a:tcPr anchor="ctr">
                        <a:blipFill rotWithShape="0">
                          <a:blip r:embed="rId4"/>
                          <a:stretch>
                            <a:fillRect l="-147977" t="-137647" r="-269364" b="-311765"/>
                          </a:stretch>
                        </a:blipFill>
                      </a:tcPr>
                    </a:tc>
                    <a:tc>
                      <a:txBody>
                        <a:bodyPr/>
                        <a:lstStyle/>
                        <a:p>
                          <a:pPr algn="ctr"/>
                          <a:r>
                            <a:rPr lang="en-US" sz="1400" dirty="0" smtClean="0"/>
                            <a:t>0.003154</a:t>
                          </a:r>
                          <a:endParaRPr lang="en-US" sz="1400" dirty="0"/>
                        </a:p>
                      </a:txBody>
                      <a:tcPr anchor="ctr"/>
                    </a:tc>
                    <a:tc>
                      <a:txBody>
                        <a:bodyPr/>
                        <a:lstStyle/>
                        <a:p>
                          <a:pPr algn="ctr"/>
                          <a:r>
                            <a:rPr lang="en-US" sz="1400" dirty="0" smtClean="0"/>
                            <a:t>0.003022</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endParaRPr lang="en-US"/>
                        </a:p>
                      </a:txBody>
                      <a:tcPr anchor="ctr">
                        <a:blipFill rotWithShape="0">
                          <a:blip r:embed="rId4"/>
                          <a:stretch>
                            <a:fillRect l="-147977" t="-237647" r="-269364" b="-211765"/>
                          </a:stretch>
                        </a:blipFill>
                      </a:tcPr>
                    </a:tc>
                    <a:tc>
                      <a:txBody>
                        <a:bodyPr/>
                        <a:lstStyle/>
                        <a:p>
                          <a:pPr algn="ctr"/>
                          <a:r>
                            <a:rPr lang="en-US" sz="1400" dirty="0" smtClean="0"/>
                            <a:t>0.002369</a:t>
                          </a:r>
                          <a:endParaRPr lang="en-US" sz="1400" dirty="0"/>
                        </a:p>
                      </a:txBody>
                      <a:tcPr anchor="ctr"/>
                    </a:tc>
                    <a:tc>
                      <a:txBody>
                        <a:bodyPr/>
                        <a:lstStyle/>
                        <a:p>
                          <a:pPr algn="ctr"/>
                          <a:r>
                            <a:rPr lang="en-US" sz="1400" dirty="0" smtClean="0"/>
                            <a:t>0.00645</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endParaRPr lang="en-US"/>
                        </a:p>
                      </a:txBody>
                      <a:tcPr anchor="ctr">
                        <a:blipFill rotWithShape="0">
                          <a:blip r:embed="rId4"/>
                          <a:stretch>
                            <a:fillRect l="-147977" t="-337647" r="-269364" b="-111765"/>
                          </a:stretch>
                        </a:blipFill>
                      </a:tcPr>
                    </a:tc>
                    <a:tc>
                      <a:txBody>
                        <a:bodyPr/>
                        <a:lstStyle/>
                        <a:p>
                          <a:pPr algn="ctr"/>
                          <a:r>
                            <a:rPr lang="en-US" sz="1400" dirty="0" smtClean="0"/>
                            <a:t>0.01181</a:t>
                          </a:r>
                          <a:endParaRPr lang="en-US" sz="1400" dirty="0"/>
                        </a:p>
                      </a:txBody>
                      <a:tcPr anchor="ctr"/>
                    </a:tc>
                    <a:tc>
                      <a:txBody>
                        <a:bodyPr/>
                        <a:lstStyle/>
                        <a:p>
                          <a:pPr algn="ctr"/>
                          <a:r>
                            <a:rPr lang="en-US" sz="1400" dirty="0" smtClean="0"/>
                            <a:t>0.0090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endParaRPr lang="en-US"/>
                        </a:p>
                      </a:txBody>
                      <a:tcPr anchor="ctr">
                        <a:blipFill rotWithShape="0">
                          <a:blip r:embed="rId4"/>
                          <a:stretch>
                            <a:fillRect l="-147977" t="-437647" r="-269364" b="-11765"/>
                          </a:stretch>
                        </a:blipFill>
                      </a:tcPr>
                    </a:tc>
                    <a:tc>
                      <a:txBody>
                        <a:bodyPr/>
                        <a:lstStyle/>
                        <a:p>
                          <a:pPr algn="ctr"/>
                          <a:r>
                            <a:rPr lang="en-US" sz="1400" dirty="0" smtClean="0"/>
                            <a:t>0.0079</a:t>
                          </a:r>
                          <a:endParaRPr lang="en-US" sz="1400" dirty="0"/>
                        </a:p>
                      </a:txBody>
                      <a:tcPr anchor="ctr"/>
                    </a:tc>
                    <a:tc>
                      <a:txBody>
                        <a:bodyPr/>
                        <a:lstStyle/>
                        <a:p>
                          <a:pPr algn="ctr"/>
                          <a:r>
                            <a:rPr lang="en-US" sz="1400" dirty="0" smtClean="0"/>
                            <a:t>0.0061</a:t>
                          </a:r>
                          <a:endParaRPr lang="en-US" sz="1400" dirty="0"/>
                        </a:p>
                      </a:txBody>
                      <a:tcPr anchor="ctr"/>
                    </a:tc>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422644943"/>
                  </p:ext>
                </p:extLst>
              </p:nvPr>
            </p:nvGraphicFramePr>
            <p:xfrm>
              <a:off x="6160977" y="5125873"/>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𝛼</m:t>
                                </m:r>
                              </m:oMath>
                            </m:oMathPara>
                          </a14:m>
                          <a:endParaRPr lang="en-US" sz="1400" dirty="0"/>
                        </a:p>
                      </a:txBody>
                      <a:tcPr anchor="ctr"/>
                    </a:tc>
                    <a:tc>
                      <a:txBody>
                        <a:bodyPr/>
                        <a:lstStyle/>
                        <a:p>
                          <a:pPr algn="ctr"/>
                          <a:r>
                            <a:rPr lang="en-US" sz="1400" dirty="0" smtClean="0"/>
                            <a:t>0.1691 rad</a:t>
                          </a:r>
                          <a:endParaRPr lang="en-US" sz="1400" dirty="0"/>
                        </a:p>
                      </a:txBody>
                      <a:tcPr anchor="ctr"/>
                    </a:tc>
                    <a:tc>
                      <a:txBody>
                        <a:bodyPr/>
                        <a:lstStyle/>
                        <a:p>
                          <a:pPr algn="ctr"/>
                          <a:r>
                            <a:rPr lang="en-US" sz="1400" dirty="0" smtClean="0"/>
                            <a:t>0.1676 </a:t>
                          </a:r>
                          <a:r>
                            <a:rPr lang="en-US" sz="1400" dirty="0" smtClean="0"/>
                            <a:t>rad</a:t>
                          </a:r>
                          <a:endParaRPr lang="en-US" sz="1400" dirty="0"/>
                        </a:p>
                      </a:txBody>
                      <a:tcPr anchor="ctr"/>
                    </a:tc>
                  </a:tr>
                  <a:tr h="314724">
                    <a:tc>
                      <a:txBody>
                        <a:bodyPr/>
                        <a:lstStyle/>
                        <a:p>
                          <a:pPr algn="ctr"/>
                          <a:r>
                            <a:rPr lang="en-US" sz="1400" dirty="0" smtClean="0"/>
                            <a:t>Elevation of canard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𝛿</m:t>
                                </m:r>
                              </m:oMath>
                            </m:oMathPara>
                          </a14:m>
                          <a:endParaRPr lang="en-US" sz="1400" dirty="0"/>
                        </a:p>
                      </a:txBody>
                      <a:tcPr anchor="ctr"/>
                    </a:tc>
                    <a:tc>
                      <a:txBody>
                        <a:bodyPr/>
                        <a:lstStyle/>
                        <a:p>
                          <a:pPr algn="ctr"/>
                          <a:r>
                            <a:rPr lang="en-US" sz="1400" dirty="0" smtClean="0"/>
                            <a:t>0.4924 rad</a:t>
                          </a:r>
                          <a:endParaRPr lang="en-US" sz="1400" dirty="0"/>
                        </a:p>
                      </a:txBody>
                      <a:tcPr anchor="ctr"/>
                    </a:tc>
                    <a:tc>
                      <a:txBody>
                        <a:bodyPr/>
                        <a:lstStyle/>
                        <a:p>
                          <a:pPr algn="ctr"/>
                          <a:r>
                            <a:rPr lang="en-US" sz="1400" dirty="0" smtClean="0"/>
                            <a:t>0.4927 </a:t>
                          </a:r>
                          <a:r>
                            <a:rPr lang="en-US" sz="1400" dirty="0" smtClean="0"/>
                            <a:t>rad</a:t>
                          </a:r>
                          <a:endParaRPr lang="en-US" sz="1400" dirty="0"/>
                        </a:p>
                      </a:txBody>
                      <a:tcPr anchor="ctr"/>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422644943"/>
                  </p:ext>
                </p:extLst>
              </p:nvPr>
            </p:nvGraphicFramePr>
            <p:xfrm>
              <a:off x="6160977" y="5125873"/>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endParaRPr lang="en-US"/>
                        </a:p>
                      </a:txBody>
                      <a:tcPr anchor="ctr">
                        <a:blipFill rotWithShape="0">
                          <a:blip r:embed="rId5"/>
                          <a:stretch>
                            <a:fillRect l="-147977" t="-225000" r="-269364" b="-184615"/>
                          </a:stretch>
                        </a:blipFill>
                      </a:tcPr>
                    </a:tc>
                    <a:tc>
                      <a:txBody>
                        <a:bodyPr/>
                        <a:lstStyle/>
                        <a:p>
                          <a:pPr algn="ctr"/>
                          <a:r>
                            <a:rPr lang="en-US" sz="1400" dirty="0" smtClean="0"/>
                            <a:t>0.1691 rad</a:t>
                          </a:r>
                          <a:endParaRPr lang="en-US" sz="1400" dirty="0"/>
                        </a:p>
                      </a:txBody>
                      <a:tcPr anchor="ctr"/>
                    </a:tc>
                    <a:tc>
                      <a:txBody>
                        <a:bodyPr/>
                        <a:lstStyle/>
                        <a:p>
                          <a:pPr algn="ctr"/>
                          <a:r>
                            <a:rPr lang="en-US" sz="1400" dirty="0" smtClean="0"/>
                            <a:t>0.1676 </a:t>
                          </a:r>
                          <a:r>
                            <a:rPr lang="en-US" sz="1400" dirty="0" smtClean="0"/>
                            <a:t>rad</a:t>
                          </a:r>
                          <a:endParaRPr lang="en-US" sz="1400" dirty="0"/>
                        </a:p>
                      </a:txBody>
                      <a:tcPr anchor="ctr"/>
                    </a:tc>
                  </a:tr>
                  <a:tr h="518160">
                    <a:tc>
                      <a:txBody>
                        <a:bodyPr/>
                        <a:lstStyle/>
                        <a:p>
                          <a:pPr algn="ctr"/>
                          <a:r>
                            <a:rPr lang="en-US" sz="1400" dirty="0" smtClean="0"/>
                            <a:t>Elevation of canard</a:t>
                          </a:r>
                          <a:endParaRPr lang="en-US" sz="1400" dirty="0"/>
                        </a:p>
                      </a:txBody>
                      <a:tcPr anchor="ctr"/>
                    </a:tc>
                    <a:tc>
                      <a:txBody>
                        <a:bodyPr/>
                        <a:lstStyle/>
                        <a:p>
                          <a:endParaRPr lang="en-US"/>
                        </a:p>
                      </a:txBody>
                      <a:tcPr anchor="ctr">
                        <a:blipFill rotWithShape="0">
                          <a:blip r:embed="rId5"/>
                          <a:stretch>
                            <a:fillRect l="-147977" t="-196512" r="-269364" b="-11628"/>
                          </a:stretch>
                        </a:blipFill>
                      </a:tcPr>
                    </a:tc>
                    <a:tc>
                      <a:txBody>
                        <a:bodyPr/>
                        <a:lstStyle/>
                        <a:p>
                          <a:pPr algn="ctr"/>
                          <a:r>
                            <a:rPr lang="en-US" sz="1400" dirty="0" smtClean="0"/>
                            <a:t>0.4924 rad</a:t>
                          </a:r>
                          <a:endParaRPr lang="en-US" sz="1400" dirty="0"/>
                        </a:p>
                      </a:txBody>
                      <a:tcPr anchor="ctr"/>
                    </a:tc>
                    <a:tc>
                      <a:txBody>
                        <a:bodyPr/>
                        <a:lstStyle/>
                        <a:p>
                          <a:pPr algn="ctr"/>
                          <a:r>
                            <a:rPr lang="en-US" sz="1400" dirty="0" smtClean="0"/>
                            <a:t>0.4927 </a:t>
                          </a:r>
                          <a:r>
                            <a:rPr lang="en-US" sz="1400" dirty="0" smtClean="0"/>
                            <a:t>rad</a:t>
                          </a:r>
                          <a:endParaRPr lang="en-US" sz="1400" dirty="0"/>
                        </a:p>
                      </a:txBody>
                      <a:tcPr anchor="ctr"/>
                    </a:tc>
                  </a:tr>
                </a:tbl>
              </a:graphicData>
            </a:graphic>
          </p:graphicFrame>
        </mc:Fallback>
      </mc:AlternateContent>
      <p:sp>
        <p:nvSpPr>
          <p:cNvPr id="9" name="Rectangle 8"/>
          <p:cNvSpPr/>
          <p:nvPr/>
        </p:nvSpPr>
        <p:spPr>
          <a:xfrm>
            <a:off x="8711462" y="3037306"/>
            <a:ext cx="2918563" cy="6393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8012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79" y="134799"/>
            <a:ext cx="2471768" cy="3968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Results, Cont.</a:t>
            </a:r>
            <a:endParaRPr lang="en-US" sz="2800" dirty="0">
              <a:solidFill>
                <a:schemeClr val="tx1"/>
              </a:solidFill>
            </a:endParaRPr>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3202787904"/>
                  </p:ext>
                </p:extLst>
              </p:nvPr>
            </p:nvGraphicFramePr>
            <p:xfrm>
              <a:off x="543442" y="1295805"/>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TRI</a:t>
                          </a:r>
                          <a:r>
                            <a:rPr lang="en-US" baseline="0" dirty="0" smtClean="0"/>
                            <a:t>M CONDITION 2: q = 1200 </a:t>
                          </a:r>
                          <a:r>
                            <a:rPr lang="en-US" baseline="0" dirty="0" err="1" smtClean="0"/>
                            <a:t>lb</a:t>
                          </a:r>
                          <a:r>
                            <a:rPr lang="en-US" baseline="0" dirty="0" smtClean="0"/>
                            <a:t>/ft^2, m=0.9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-0.010332</a:t>
                          </a:r>
                          <a:endParaRPr lang="en-US" sz="1400" dirty="0"/>
                        </a:p>
                      </a:txBody>
                      <a:tcPr anchor="ctr"/>
                    </a:tc>
                    <a:tc>
                      <a:txBody>
                        <a:bodyPr/>
                        <a:lstStyle/>
                        <a:p>
                          <a:pPr algn="ctr"/>
                          <a:r>
                            <a:rPr lang="en-US" sz="1400" dirty="0" smtClean="0"/>
                            <a:t>-</a:t>
                          </a:r>
                          <a:r>
                            <a:rPr lang="en-US" sz="1400" dirty="0" smtClean="0"/>
                            <a:t>0.010470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𝑜</m:t>
                                        </m:r>
                                      </m:sub>
                                    </m:sSub>
                                  </m:sub>
                                </m:sSub>
                              </m:oMath>
                            </m:oMathPara>
                          </a14:m>
                          <a:endParaRPr lang="en-US" sz="1400" dirty="0"/>
                        </a:p>
                      </a:txBody>
                      <a:tcPr anchor="ctr"/>
                    </a:tc>
                    <a:tc>
                      <a:txBody>
                        <a:bodyPr/>
                        <a:lstStyle/>
                        <a:p>
                          <a:pPr algn="ctr"/>
                          <a:r>
                            <a:rPr lang="en-US" sz="1400" dirty="0" smtClean="0"/>
                            <a:t>-0.007074</a:t>
                          </a:r>
                          <a:endParaRPr lang="en-US" sz="1400" dirty="0"/>
                        </a:p>
                      </a:txBody>
                      <a:tcPr anchor="ctr"/>
                    </a:tc>
                    <a:tc>
                      <a:txBody>
                        <a:bodyPr/>
                        <a:lstStyle/>
                        <a:p>
                          <a:pPr algn="ctr"/>
                          <a:r>
                            <a:rPr lang="en-US" sz="1400" dirty="0" smtClean="0"/>
                            <a:t>-</a:t>
                          </a:r>
                          <a:r>
                            <a:rPr lang="en-US" sz="1400" dirty="0" smtClean="0"/>
                            <a:t>0.00978</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-6.463</a:t>
                          </a:r>
                          <a:endParaRPr lang="en-US" sz="1400" dirty="0"/>
                        </a:p>
                      </a:txBody>
                      <a:tcPr anchor="ctr"/>
                    </a:tc>
                    <a:tc>
                      <a:txBody>
                        <a:bodyPr/>
                        <a:lstStyle/>
                        <a:p>
                          <a:pPr algn="ctr"/>
                          <a:r>
                            <a:rPr lang="en-US" sz="1400" dirty="0" smtClean="0"/>
                            <a:t>-7.100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𝛼</m:t>
                                        </m:r>
                                      </m:sub>
                                    </m:sSub>
                                  </m:sub>
                                </m:sSub>
                              </m:oMath>
                            </m:oMathPara>
                          </a14:m>
                          <a:endParaRPr lang="en-US" sz="1400" dirty="0"/>
                        </a:p>
                      </a:txBody>
                      <a:tcPr anchor="ctr"/>
                    </a:tc>
                    <a:tc>
                      <a:txBody>
                        <a:bodyPr/>
                        <a:lstStyle/>
                        <a:p>
                          <a:pPr algn="ctr"/>
                          <a:r>
                            <a:rPr lang="en-US" sz="1400" dirty="0" smtClean="0"/>
                            <a:t>-3.667</a:t>
                          </a:r>
                          <a:endParaRPr lang="en-US" sz="1400" dirty="0"/>
                        </a:p>
                      </a:txBody>
                      <a:tcPr anchor="ctr"/>
                    </a:tc>
                    <a:tc>
                      <a:txBody>
                        <a:bodyPr/>
                        <a:lstStyle/>
                        <a:p>
                          <a:pPr algn="ctr"/>
                          <a:r>
                            <a:rPr lang="en-US" sz="1400" dirty="0" smtClean="0"/>
                            <a:t>-</a:t>
                          </a:r>
                          <a:r>
                            <a:rPr lang="en-US" sz="1400" dirty="0" smtClean="0"/>
                            <a:t>3.884</a:t>
                          </a:r>
                          <a:endParaRPr lang="en-US" sz="1400" dirty="0"/>
                        </a:p>
                      </a:txBody>
                      <a:tcPr anchor="ctr"/>
                    </a:tc>
                  </a:tr>
                  <a:tr h="358235">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-0.5430</a:t>
                          </a:r>
                          <a:endParaRPr lang="en-US" sz="1400" dirty="0"/>
                        </a:p>
                      </a:txBody>
                      <a:tcPr anchor="ctr"/>
                    </a:tc>
                    <a:tc>
                      <a:txBody>
                        <a:bodyPr/>
                        <a:lstStyle/>
                        <a:p>
                          <a:pPr algn="ctr"/>
                          <a:r>
                            <a:rPr lang="en-US" sz="1400" dirty="0" smtClean="0"/>
                            <a:t>-</a:t>
                          </a:r>
                          <a:r>
                            <a:rPr lang="en-US" sz="1400" dirty="0" smtClean="0"/>
                            <a:t>0.6346</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ea typeface="Cambria Math" panose="02040503050406030204" pitchFamily="18" charset="0"/>
                                          </a:rPr>
                                          <m:t>𝛿</m:t>
                                        </m:r>
                                      </m:sub>
                                    </m:sSub>
                                  </m:sub>
                                </m:sSub>
                              </m:oMath>
                            </m:oMathPara>
                          </a14:m>
                          <a:endParaRPr lang="en-US" sz="1400" dirty="0"/>
                        </a:p>
                      </a:txBody>
                      <a:tcPr anchor="ctr"/>
                    </a:tc>
                    <a:tc>
                      <a:txBody>
                        <a:bodyPr/>
                        <a:lstStyle/>
                        <a:p>
                          <a:pPr algn="ctr"/>
                          <a:r>
                            <a:rPr lang="en-US" sz="1400" dirty="0" smtClean="0"/>
                            <a:t>0.3860</a:t>
                          </a:r>
                          <a:endParaRPr lang="en-US" sz="1400" dirty="0"/>
                        </a:p>
                      </a:txBody>
                      <a:tcPr anchor="ctr"/>
                    </a:tc>
                    <a:tc>
                      <a:txBody>
                        <a:bodyPr/>
                        <a:lstStyle/>
                        <a:p>
                          <a:pPr algn="ctr"/>
                          <a:r>
                            <a:rPr lang="en-US" sz="1400" dirty="0" smtClean="0"/>
                            <a:t>0.2380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-12.856</a:t>
                          </a:r>
                          <a:endParaRPr lang="en-US" sz="1400" dirty="0"/>
                        </a:p>
                      </a:txBody>
                      <a:tcPr anchor="ctr"/>
                    </a:tc>
                    <a:tc>
                      <a:txBody>
                        <a:bodyPr/>
                        <a:lstStyle/>
                        <a:p>
                          <a:pPr algn="ctr"/>
                          <a:r>
                            <a:rPr lang="en-US" sz="1400" dirty="0" smtClean="0"/>
                            <a:t>-9.470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𝑞</m:t>
                                        </m:r>
                                      </m:sub>
                                    </m:sSub>
                                  </m:sub>
                                </m:sSub>
                              </m:oMath>
                            </m:oMathPara>
                          </a14:m>
                          <a:endParaRPr lang="en-US" sz="1400" dirty="0"/>
                        </a:p>
                      </a:txBody>
                      <a:tcPr anchor="ctr"/>
                    </a:tc>
                    <a:tc>
                      <a:txBody>
                        <a:bodyPr/>
                        <a:lstStyle/>
                        <a:p>
                          <a:pPr algn="ctr"/>
                          <a:r>
                            <a:rPr lang="en-US" sz="1400" dirty="0" smtClean="0"/>
                            <a:t>-10.274</a:t>
                          </a:r>
                          <a:endParaRPr lang="en-US" sz="1400" dirty="0"/>
                        </a:p>
                      </a:txBody>
                      <a:tcPr anchor="ctr"/>
                    </a:tc>
                    <a:tc>
                      <a:txBody>
                        <a:bodyPr/>
                        <a:lstStyle/>
                        <a:p>
                          <a:pPr algn="ctr"/>
                          <a:r>
                            <a:rPr lang="en-US" sz="1400" dirty="0" smtClean="0"/>
                            <a:t>-</a:t>
                          </a:r>
                          <a:r>
                            <a:rPr lang="en-US" sz="1400" dirty="0" smtClean="0"/>
                            <a:t>10.385</a:t>
                          </a:r>
                          <a:endParaRPr lang="en-US" sz="1400" dirty="0"/>
                        </a:p>
                      </a:txBody>
                      <a:tcPr anchor="ct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3202787904"/>
                  </p:ext>
                </p:extLst>
              </p:nvPr>
            </p:nvGraphicFramePr>
            <p:xfrm>
              <a:off x="543442" y="1295805"/>
              <a:ext cx="5418668" cy="474800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TRI</a:t>
                          </a:r>
                          <a:r>
                            <a:rPr lang="en-US" baseline="0" dirty="0" smtClean="0"/>
                            <a:t>M CONDITION 2: q = 1200 </a:t>
                          </a:r>
                          <a:r>
                            <a:rPr lang="en-US" baseline="0" dirty="0" err="1" smtClean="0"/>
                            <a:t>lb</a:t>
                          </a:r>
                          <a:r>
                            <a:rPr lang="en-US" baseline="0" dirty="0" smtClean="0"/>
                            <a:t>/ft^2, m=0.9</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reference</a:t>
                          </a:r>
                          <a:endParaRPr lang="en-US" sz="1400" dirty="0"/>
                        </a:p>
                      </a:txBody>
                      <a:tcPr anchor="ctr"/>
                    </a:tc>
                    <a:tc>
                      <a:txBody>
                        <a:bodyPr/>
                        <a:lstStyle/>
                        <a:p>
                          <a:endParaRPr lang="en-US"/>
                        </a:p>
                      </a:txBody>
                      <a:tcPr anchor="ctr">
                        <a:blipFill rotWithShape="0">
                          <a:blip r:embed="rId2"/>
                          <a:stretch>
                            <a:fillRect l="-147977" t="-137647" r="-269364" b="-697647"/>
                          </a:stretch>
                        </a:blipFill>
                      </a:tcPr>
                    </a:tc>
                    <a:tc>
                      <a:txBody>
                        <a:bodyPr/>
                        <a:lstStyle/>
                        <a:p>
                          <a:pPr algn="ctr"/>
                          <a:r>
                            <a:rPr lang="en-US" sz="1400" dirty="0" smtClean="0"/>
                            <a:t>-0.010332</a:t>
                          </a:r>
                          <a:endParaRPr lang="en-US" sz="1400" dirty="0"/>
                        </a:p>
                      </a:txBody>
                      <a:tcPr anchor="ctr"/>
                    </a:tc>
                    <a:tc>
                      <a:txBody>
                        <a:bodyPr/>
                        <a:lstStyle/>
                        <a:p>
                          <a:pPr algn="ctr"/>
                          <a:r>
                            <a:rPr lang="en-US" sz="1400" dirty="0" smtClean="0"/>
                            <a:t>-</a:t>
                          </a:r>
                          <a:r>
                            <a:rPr lang="en-US" sz="1400" dirty="0" smtClean="0"/>
                            <a:t>0.010470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reference</a:t>
                          </a:r>
                          <a:endParaRPr lang="en-US" sz="1400" dirty="0" smtClean="0"/>
                        </a:p>
                      </a:txBody>
                      <a:tcPr anchor="ctr"/>
                    </a:tc>
                    <a:tc>
                      <a:txBody>
                        <a:bodyPr/>
                        <a:lstStyle/>
                        <a:p>
                          <a:endParaRPr lang="en-US"/>
                        </a:p>
                      </a:txBody>
                      <a:tcPr anchor="ctr">
                        <a:blipFill rotWithShape="0">
                          <a:blip r:embed="rId2"/>
                          <a:stretch>
                            <a:fillRect l="-147977" t="-237647" r="-269364" b="-597647"/>
                          </a:stretch>
                        </a:blipFill>
                      </a:tcPr>
                    </a:tc>
                    <a:tc>
                      <a:txBody>
                        <a:bodyPr/>
                        <a:lstStyle/>
                        <a:p>
                          <a:pPr algn="ctr"/>
                          <a:r>
                            <a:rPr lang="en-US" sz="1400" dirty="0" smtClean="0"/>
                            <a:t>-0.007074</a:t>
                          </a:r>
                          <a:endParaRPr lang="en-US" sz="1400" dirty="0"/>
                        </a:p>
                      </a:txBody>
                      <a:tcPr anchor="ctr"/>
                    </a:tc>
                    <a:tc>
                      <a:txBody>
                        <a:bodyPr/>
                        <a:lstStyle/>
                        <a:p>
                          <a:pPr algn="ctr"/>
                          <a:r>
                            <a:rPr lang="en-US" sz="1400" dirty="0" smtClean="0"/>
                            <a:t>-</a:t>
                          </a:r>
                          <a:r>
                            <a:rPr lang="en-US" sz="1400" dirty="0" smtClean="0"/>
                            <a:t>0.00978</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angle of attach</a:t>
                          </a:r>
                          <a:endParaRPr lang="en-US" sz="1400" dirty="0" smtClean="0"/>
                        </a:p>
                      </a:txBody>
                      <a:tcPr anchor="ctr"/>
                    </a:tc>
                    <a:tc>
                      <a:txBody>
                        <a:bodyPr/>
                        <a:lstStyle/>
                        <a:p>
                          <a:endParaRPr lang="en-US"/>
                        </a:p>
                      </a:txBody>
                      <a:tcPr anchor="ctr">
                        <a:blipFill rotWithShape="0">
                          <a:blip r:embed="rId2"/>
                          <a:stretch>
                            <a:fillRect l="-147977" t="-337647" r="-269364" b="-497647"/>
                          </a:stretch>
                        </a:blipFill>
                      </a:tcPr>
                    </a:tc>
                    <a:tc>
                      <a:txBody>
                        <a:bodyPr/>
                        <a:lstStyle/>
                        <a:p>
                          <a:pPr algn="ctr"/>
                          <a:r>
                            <a:rPr lang="en-US" sz="1400" dirty="0" smtClean="0"/>
                            <a:t>-6.463</a:t>
                          </a:r>
                          <a:endParaRPr lang="en-US" sz="1400" dirty="0"/>
                        </a:p>
                      </a:txBody>
                      <a:tcPr anchor="ctr"/>
                    </a:tc>
                    <a:tc>
                      <a:txBody>
                        <a:bodyPr/>
                        <a:lstStyle/>
                        <a:p>
                          <a:pPr algn="ctr"/>
                          <a:r>
                            <a:rPr lang="en-US" sz="1400" dirty="0" smtClean="0"/>
                            <a:t>-7.100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angle of attack</a:t>
                          </a:r>
                          <a:endParaRPr lang="en-US" sz="1400" dirty="0" smtClean="0"/>
                        </a:p>
                      </a:txBody>
                      <a:tcPr anchor="ctr"/>
                    </a:tc>
                    <a:tc>
                      <a:txBody>
                        <a:bodyPr/>
                        <a:lstStyle/>
                        <a:p>
                          <a:endParaRPr lang="en-US"/>
                        </a:p>
                      </a:txBody>
                      <a:tcPr anchor="ctr">
                        <a:blipFill rotWithShape="0">
                          <a:blip r:embed="rId2"/>
                          <a:stretch>
                            <a:fillRect l="-147977" t="-437647" r="-269364" b="-397647"/>
                          </a:stretch>
                        </a:blipFill>
                      </a:tcPr>
                    </a:tc>
                    <a:tc>
                      <a:txBody>
                        <a:bodyPr/>
                        <a:lstStyle/>
                        <a:p>
                          <a:pPr algn="ctr"/>
                          <a:r>
                            <a:rPr lang="en-US" sz="1400" dirty="0" smtClean="0"/>
                            <a:t>-3.667</a:t>
                          </a:r>
                          <a:endParaRPr lang="en-US" sz="1400" dirty="0"/>
                        </a:p>
                      </a:txBody>
                      <a:tcPr anchor="ctr"/>
                    </a:tc>
                    <a:tc>
                      <a:txBody>
                        <a:bodyPr/>
                        <a:lstStyle/>
                        <a:p>
                          <a:pPr algn="ctr"/>
                          <a:r>
                            <a:rPr lang="en-US" sz="1400" dirty="0" smtClean="0"/>
                            <a:t>-</a:t>
                          </a:r>
                          <a:r>
                            <a:rPr lang="en-US" sz="1400" dirty="0" smtClean="0"/>
                            <a:t>3.884</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elevation (canard)</a:t>
                          </a:r>
                          <a:endParaRPr lang="en-US" sz="1400" dirty="0"/>
                        </a:p>
                      </a:txBody>
                      <a:tcPr anchor="ctr"/>
                    </a:tc>
                    <a:tc>
                      <a:txBody>
                        <a:bodyPr/>
                        <a:lstStyle/>
                        <a:p>
                          <a:endParaRPr lang="en-US"/>
                        </a:p>
                      </a:txBody>
                      <a:tcPr anchor="ctr">
                        <a:blipFill rotWithShape="0">
                          <a:blip r:embed="rId2"/>
                          <a:stretch>
                            <a:fillRect l="-147977" t="-537647" r="-269364" b="-297647"/>
                          </a:stretch>
                        </a:blipFill>
                      </a:tcPr>
                    </a:tc>
                    <a:tc>
                      <a:txBody>
                        <a:bodyPr/>
                        <a:lstStyle/>
                        <a:p>
                          <a:pPr algn="ctr"/>
                          <a:r>
                            <a:rPr lang="en-US" sz="1400" dirty="0" smtClean="0"/>
                            <a:t>-0.5430</a:t>
                          </a:r>
                          <a:endParaRPr lang="en-US" sz="1400" dirty="0"/>
                        </a:p>
                      </a:txBody>
                      <a:tcPr anchor="ctr"/>
                    </a:tc>
                    <a:tc>
                      <a:txBody>
                        <a:bodyPr/>
                        <a:lstStyle/>
                        <a:p>
                          <a:pPr algn="ctr"/>
                          <a:r>
                            <a:rPr lang="en-US" sz="1400" dirty="0" smtClean="0"/>
                            <a:t>-</a:t>
                          </a:r>
                          <a:r>
                            <a:rPr lang="en-US" sz="1400" dirty="0" smtClean="0"/>
                            <a:t>0.6346</a:t>
                          </a:r>
                          <a:endParaRPr lang="en-US" sz="1400" dirty="0"/>
                        </a:p>
                      </a:txBody>
                      <a:tcPr anchor="ctr"/>
                    </a:tc>
                  </a:tr>
                  <a:tr h="6003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elevation (canard)</a:t>
                          </a:r>
                          <a:endParaRPr lang="en-US" sz="1400" dirty="0" smtClean="0"/>
                        </a:p>
                      </a:txBody>
                      <a:tcPr anchor="ctr"/>
                    </a:tc>
                    <a:tc>
                      <a:txBody>
                        <a:bodyPr/>
                        <a:lstStyle/>
                        <a:p>
                          <a:endParaRPr lang="en-US"/>
                        </a:p>
                      </a:txBody>
                      <a:tcPr anchor="ctr">
                        <a:blipFill rotWithShape="0">
                          <a:blip r:embed="rId2"/>
                          <a:stretch>
                            <a:fillRect l="-147977" t="-547475" r="-269364" b="-155556"/>
                          </a:stretch>
                        </a:blipFill>
                      </a:tcPr>
                    </a:tc>
                    <a:tc>
                      <a:txBody>
                        <a:bodyPr/>
                        <a:lstStyle/>
                        <a:p>
                          <a:pPr algn="ctr"/>
                          <a:r>
                            <a:rPr lang="en-US" sz="1400" dirty="0" smtClean="0"/>
                            <a:t>0.3860</a:t>
                          </a:r>
                          <a:endParaRPr lang="en-US" sz="1400" dirty="0"/>
                        </a:p>
                      </a:txBody>
                      <a:tcPr anchor="ctr"/>
                    </a:tc>
                    <a:tc>
                      <a:txBody>
                        <a:bodyPr/>
                        <a:lstStyle/>
                        <a:p>
                          <a:pPr algn="ctr"/>
                          <a:r>
                            <a:rPr lang="en-US" sz="1400" dirty="0" smtClean="0"/>
                            <a:t>0.2380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a:t>
                          </a:r>
                          <a:endParaRPr lang="en-US" sz="1400" dirty="0" smtClean="0"/>
                        </a:p>
                      </a:txBody>
                      <a:tcPr anchor="ctr"/>
                    </a:tc>
                    <a:tc>
                      <a:txBody>
                        <a:bodyPr/>
                        <a:lstStyle/>
                        <a:p>
                          <a:endParaRPr lang="en-US"/>
                        </a:p>
                      </a:txBody>
                      <a:tcPr anchor="ctr">
                        <a:blipFill rotWithShape="0">
                          <a:blip r:embed="rId2"/>
                          <a:stretch>
                            <a:fillRect l="-147977" t="-1086441" r="-269364" b="-161017"/>
                          </a:stretch>
                        </a:blipFill>
                      </a:tcPr>
                    </a:tc>
                    <a:tc>
                      <a:txBody>
                        <a:bodyPr/>
                        <a:lstStyle/>
                        <a:p>
                          <a:pPr algn="ctr"/>
                          <a:r>
                            <a:rPr lang="en-US" sz="1400" dirty="0" smtClean="0"/>
                            <a:t>-12.856</a:t>
                          </a:r>
                          <a:endParaRPr lang="en-US" sz="1400" dirty="0"/>
                        </a:p>
                      </a:txBody>
                      <a:tcPr anchor="ctr"/>
                    </a:tc>
                    <a:tc>
                      <a:txBody>
                        <a:bodyPr/>
                        <a:lstStyle/>
                        <a:p>
                          <a:pPr algn="ctr"/>
                          <a:r>
                            <a:rPr lang="en-US" sz="1400" dirty="0" smtClean="0"/>
                            <a:t>-9.470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a:t>
                          </a:r>
                          <a:endParaRPr lang="en-US" sz="1400" dirty="0" smtClean="0"/>
                        </a:p>
                      </a:txBody>
                      <a:tcPr anchor="ctr"/>
                    </a:tc>
                    <a:tc>
                      <a:txBody>
                        <a:bodyPr/>
                        <a:lstStyle/>
                        <a:p>
                          <a:endParaRPr lang="en-US"/>
                        </a:p>
                      </a:txBody>
                      <a:tcPr anchor="ctr">
                        <a:blipFill rotWithShape="0">
                          <a:blip r:embed="rId2"/>
                          <a:stretch>
                            <a:fillRect l="-147977" t="-823529" r="-269364" b="-11765"/>
                          </a:stretch>
                        </a:blipFill>
                      </a:tcPr>
                    </a:tc>
                    <a:tc>
                      <a:txBody>
                        <a:bodyPr/>
                        <a:lstStyle/>
                        <a:p>
                          <a:pPr algn="ctr"/>
                          <a:r>
                            <a:rPr lang="en-US" sz="1400" dirty="0" smtClean="0"/>
                            <a:t>-10.274</a:t>
                          </a:r>
                          <a:endParaRPr lang="en-US" sz="1400" dirty="0"/>
                        </a:p>
                      </a:txBody>
                      <a:tcPr anchor="ctr"/>
                    </a:tc>
                    <a:tc>
                      <a:txBody>
                        <a:bodyPr/>
                        <a:lstStyle/>
                        <a:p>
                          <a:pPr algn="ctr"/>
                          <a:r>
                            <a:rPr lang="en-US" sz="1400" dirty="0" smtClean="0"/>
                            <a:t>-</a:t>
                          </a:r>
                          <a:r>
                            <a:rPr lang="en-US" sz="1400" dirty="0" smtClean="0"/>
                            <a:t>10.385</a:t>
                          </a:r>
                          <a:endParaRPr lang="en-US" sz="1400" dirty="0"/>
                        </a:p>
                      </a:txBody>
                      <a:tcPr anchor="ctr"/>
                    </a:tc>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557255179"/>
                  </p:ext>
                </p:extLst>
              </p:nvPr>
            </p:nvGraphicFramePr>
            <p:xfrm>
              <a:off x="6160977" y="1295805"/>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126173">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0.003634</a:t>
                          </a:r>
                          <a:endParaRPr lang="en-US" sz="1400" dirty="0"/>
                        </a:p>
                      </a:txBody>
                      <a:tcPr anchor="ctr"/>
                    </a:tc>
                    <a:tc>
                      <a:txBody>
                        <a:bodyPr/>
                        <a:lstStyle/>
                        <a:p>
                          <a:pPr algn="ctr"/>
                          <a:r>
                            <a:rPr lang="en-US" sz="1400" dirty="0" smtClean="0"/>
                            <a:t>0.00160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sub>
                                    </m:sSub>
                                  </m:sub>
                                </m:sSub>
                              </m:oMath>
                            </m:oMathPara>
                          </a14:m>
                          <a:endParaRPr lang="en-US" sz="1400" dirty="0"/>
                        </a:p>
                      </a:txBody>
                      <a:tcPr anchor="ctr"/>
                    </a:tc>
                    <a:tc>
                      <a:txBody>
                        <a:bodyPr/>
                        <a:lstStyle/>
                        <a:p>
                          <a:pPr algn="ctr"/>
                          <a:r>
                            <a:rPr lang="en-US" sz="1400" dirty="0" smtClean="0"/>
                            <a:t>0.002624</a:t>
                          </a:r>
                          <a:endParaRPr lang="en-US" sz="1400" dirty="0"/>
                        </a:p>
                      </a:txBody>
                      <a:tcPr anchor="ctr"/>
                    </a:tc>
                    <a:tc>
                      <a:txBody>
                        <a:bodyPr/>
                        <a:lstStyle/>
                        <a:p>
                          <a:pPr algn="ctr"/>
                          <a:r>
                            <a:rPr lang="en-US" sz="1400" dirty="0" smtClean="0"/>
                            <a:t>0.0010</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𝑧</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0.01449</a:t>
                          </a:r>
                          <a:endParaRPr lang="en-US" sz="1400" dirty="0"/>
                        </a:p>
                      </a:txBody>
                      <a:tcPr anchor="ctr"/>
                    </a:tc>
                    <a:tc>
                      <a:txBody>
                        <a:bodyPr/>
                        <a:lstStyle/>
                        <a:p>
                          <a:pPr algn="ctr"/>
                          <a:r>
                            <a:rPr lang="en-US" sz="1400" dirty="0" smtClean="0"/>
                            <a:t>0.0093</a:t>
                          </a:r>
                          <a:endParaRPr lang="en-US" sz="1400" dirty="0"/>
                        </a:p>
                      </a:txBody>
                      <a:tcPr anchor="ctr"/>
                    </a:tc>
                  </a:tr>
                  <a:tr h="35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𝑚</m:t>
                                        </m:r>
                                      </m:e>
                                      <m:sub>
                                        <m:acc>
                                          <m:accPr>
                                            <m:chr m:val="̈"/>
                                            <m:ctrlPr>
                                              <a:rPr lang="en-US" sz="1400" b="0" i="1" smtClean="0">
                                                <a:latin typeface="Cambria Math" panose="02040503050406030204" pitchFamily="18" charset="0"/>
                                              </a:rPr>
                                            </m:ctrlPr>
                                          </m:accPr>
                                          <m:e>
                                            <m:r>
                                              <m:rPr>
                                                <m:sty m:val="p"/>
                                              </m:rPr>
                                              <a:rPr lang="el-GR" sz="1400" b="0" i="1" smtClean="0">
                                                <a:latin typeface="Cambria Math" panose="02040503050406030204" pitchFamily="18" charset="0"/>
                                                <a:ea typeface="Cambria Math" panose="02040503050406030204" pitchFamily="18" charset="0"/>
                                              </a:rPr>
                                              <m:t>Θ</m:t>
                                            </m:r>
                                          </m:e>
                                        </m:acc>
                                      </m:sub>
                                    </m:sSub>
                                  </m:sub>
                                </m:sSub>
                              </m:oMath>
                            </m:oMathPara>
                          </a14:m>
                          <a:endParaRPr lang="en-US" sz="1400" dirty="0"/>
                        </a:p>
                      </a:txBody>
                      <a:tcPr anchor="ctr"/>
                    </a:tc>
                    <a:tc>
                      <a:txBody>
                        <a:bodyPr/>
                        <a:lstStyle/>
                        <a:p>
                          <a:pPr algn="ctr"/>
                          <a:r>
                            <a:rPr lang="en-US" sz="1400" dirty="0" smtClean="0"/>
                            <a:t>0.009404</a:t>
                          </a:r>
                          <a:endParaRPr lang="en-US" sz="1400" dirty="0"/>
                        </a:p>
                      </a:txBody>
                      <a:tcPr anchor="ctr"/>
                    </a:tc>
                    <a:tc>
                      <a:txBody>
                        <a:bodyPr/>
                        <a:lstStyle/>
                        <a:p>
                          <a:pPr algn="ctr"/>
                          <a:r>
                            <a:rPr lang="en-US" sz="1400" dirty="0" smtClean="0"/>
                            <a:t>0.0086</a:t>
                          </a:r>
                          <a:endParaRPr lang="en-US" sz="1400" dirty="0"/>
                        </a:p>
                      </a:txBody>
                      <a:tcPr anchor="ct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3557255179"/>
                  </p:ext>
                </p:extLst>
              </p:nvPr>
            </p:nvGraphicFramePr>
            <p:xfrm>
              <a:off x="6160977" y="1295805"/>
              <a:ext cx="5418668" cy="2753124"/>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CONTINUED</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Derivative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518160">
                    <a:tc>
                      <a:txBody>
                        <a:bodyPr/>
                        <a:lstStyle/>
                        <a:p>
                          <a:pPr algn="ctr"/>
                          <a:r>
                            <a:rPr lang="en-US" sz="1400" dirty="0" err="1" smtClean="0"/>
                            <a:t>Coeff</a:t>
                          </a:r>
                          <a:r>
                            <a:rPr lang="en-US" sz="1400" dirty="0" smtClean="0"/>
                            <a:t>. of</a:t>
                          </a:r>
                          <a:r>
                            <a:rPr lang="en-US" sz="1400" baseline="0" dirty="0" smtClean="0"/>
                            <a:t> lift, load factor</a:t>
                          </a:r>
                          <a:endParaRPr lang="en-US" sz="1400" dirty="0"/>
                        </a:p>
                      </a:txBody>
                      <a:tcPr anchor="ctr"/>
                    </a:tc>
                    <a:tc>
                      <a:txBody>
                        <a:bodyPr/>
                        <a:lstStyle/>
                        <a:p>
                          <a:endParaRPr lang="en-US"/>
                        </a:p>
                      </a:txBody>
                      <a:tcPr anchor="ctr">
                        <a:blipFill rotWithShape="0">
                          <a:blip r:embed="rId3"/>
                          <a:stretch>
                            <a:fillRect l="-147977" t="-137647" r="-269364" b="-312941"/>
                          </a:stretch>
                        </a:blipFill>
                      </a:tcPr>
                    </a:tc>
                    <a:tc>
                      <a:txBody>
                        <a:bodyPr/>
                        <a:lstStyle/>
                        <a:p>
                          <a:pPr algn="ctr"/>
                          <a:r>
                            <a:rPr lang="en-US" sz="1400" dirty="0" smtClean="0"/>
                            <a:t>0.003634</a:t>
                          </a:r>
                          <a:endParaRPr lang="en-US" sz="1400" dirty="0"/>
                        </a:p>
                      </a:txBody>
                      <a:tcPr anchor="ctr"/>
                    </a:tc>
                    <a:tc>
                      <a:txBody>
                        <a:bodyPr/>
                        <a:lstStyle/>
                        <a:p>
                          <a:pPr algn="ctr"/>
                          <a:r>
                            <a:rPr lang="en-US" sz="1400" dirty="0" smtClean="0"/>
                            <a:t>0.00160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load factor</a:t>
                          </a:r>
                          <a:endParaRPr lang="en-US" sz="1400" dirty="0" smtClean="0"/>
                        </a:p>
                      </a:txBody>
                      <a:tcPr anchor="ctr"/>
                    </a:tc>
                    <a:tc>
                      <a:txBody>
                        <a:bodyPr/>
                        <a:lstStyle/>
                        <a:p>
                          <a:endParaRPr lang="en-US"/>
                        </a:p>
                      </a:txBody>
                      <a:tcPr anchor="ctr">
                        <a:blipFill rotWithShape="0">
                          <a:blip r:embed="rId3"/>
                          <a:stretch>
                            <a:fillRect l="-147977" t="-237647" r="-269364" b="-212941"/>
                          </a:stretch>
                        </a:blipFill>
                      </a:tcPr>
                    </a:tc>
                    <a:tc>
                      <a:txBody>
                        <a:bodyPr/>
                        <a:lstStyle/>
                        <a:p>
                          <a:pPr algn="ctr"/>
                          <a:r>
                            <a:rPr lang="en-US" sz="1400" dirty="0" smtClean="0"/>
                            <a:t>0.002624</a:t>
                          </a:r>
                          <a:endParaRPr lang="en-US" sz="1400" dirty="0"/>
                        </a:p>
                      </a:txBody>
                      <a:tcPr anchor="ctr"/>
                    </a:tc>
                    <a:tc>
                      <a:txBody>
                        <a:bodyPr/>
                        <a:lstStyle/>
                        <a:p>
                          <a:pPr algn="ctr"/>
                          <a:r>
                            <a:rPr lang="en-US" sz="1400" dirty="0" smtClean="0"/>
                            <a:t>0.0010</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lift, pitch acceleration</a:t>
                          </a:r>
                          <a:endParaRPr lang="en-US" sz="1400" dirty="0" smtClean="0"/>
                        </a:p>
                      </a:txBody>
                      <a:tcPr anchor="ctr"/>
                    </a:tc>
                    <a:tc>
                      <a:txBody>
                        <a:bodyPr/>
                        <a:lstStyle/>
                        <a:p>
                          <a:endParaRPr lang="en-US"/>
                        </a:p>
                      </a:txBody>
                      <a:tcPr anchor="ctr">
                        <a:blipFill rotWithShape="0">
                          <a:blip r:embed="rId3"/>
                          <a:stretch>
                            <a:fillRect l="-147977" t="-333721" r="-269364" b="-110465"/>
                          </a:stretch>
                        </a:blipFill>
                      </a:tcPr>
                    </a:tc>
                    <a:tc>
                      <a:txBody>
                        <a:bodyPr/>
                        <a:lstStyle/>
                        <a:p>
                          <a:pPr algn="ctr"/>
                          <a:r>
                            <a:rPr lang="en-US" sz="1400" dirty="0" smtClean="0"/>
                            <a:t>0.01449</a:t>
                          </a:r>
                          <a:endParaRPr lang="en-US" sz="1400" dirty="0"/>
                        </a:p>
                      </a:txBody>
                      <a:tcPr anchor="ctr"/>
                    </a:tc>
                    <a:tc>
                      <a:txBody>
                        <a:bodyPr/>
                        <a:lstStyle/>
                        <a:p>
                          <a:pPr algn="ctr"/>
                          <a:r>
                            <a:rPr lang="en-US" sz="1400" dirty="0" smtClean="0"/>
                            <a:t>0.0093</a:t>
                          </a:r>
                          <a:endParaRPr lang="en-US" sz="1400" dirty="0"/>
                        </a:p>
                      </a:txBody>
                      <a:tcPr anchor="ctr"/>
                    </a:tc>
                  </a:tr>
                  <a:tr h="518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Coeff</a:t>
                          </a:r>
                          <a:r>
                            <a:rPr lang="en-US" sz="1400" dirty="0" smtClean="0"/>
                            <a:t>. of</a:t>
                          </a:r>
                          <a:r>
                            <a:rPr lang="en-US" sz="1400" baseline="0" dirty="0" smtClean="0"/>
                            <a:t> moment, pitch acceleration</a:t>
                          </a:r>
                          <a:endParaRPr lang="en-US" sz="1400" dirty="0" smtClean="0"/>
                        </a:p>
                      </a:txBody>
                      <a:tcPr anchor="ctr"/>
                    </a:tc>
                    <a:tc>
                      <a:txBody>
                        <a:bodyPr/>
                        <a:lstStyle/>
                        <a:p>
                          <a:endParaRPr lang="en-US"/>
                        </a:p>
                      </a:txBody>
                      <a:tcPr anchor="ctr">
                        <a:blipFill rotWithShape="0">
                          <a:blip r:embed="rId3"/>
                          <a:stretch>
                            <a:fillRect l="-147977" t="-438824" r="-269364" b="-11765"/>
                          </a:stretch>
                        </a:blipFill>
                      </a:tcPr>
                    </a:tc>
                    <a:tc>
                      <a:txBody>
                        <a:bodyPr/>
                        <a:lstStyle/>
                        <a:p>
                          <a:pPr algn="ctr"/>
                          <a:r>
                            <a:rPr lang="en-US" sz="1400" dirty="0" smtClean="0"/>
                            <a:t>0.009404</a:t>
                          </a:r>
                          <a:endParaRPr lang="en-US" sz="1400" dirty="0"/>
                        </a:p>
                      </a:txBody>
                      <a:tcPr anchor="ctr"/>
                    </a:tc>
                    <a:tc>
                      <a:txBody>
                        <a:bodyPr/>
                        <a:lstStyle/>
                        <a:p>
                          <a:pPr algn="ctr"/>
                          <a:r>
                            <a:rPr lang="en-US" sz="1400" dirty="0" smtClean="0"/>
                            <a:t>0.0086</a:t>
                          </a:r>
                          <a:endParaRPr lang="en-US" sz="1400" dirty="0"/>
                        </a:p>
                      </a:txBody>
                      <a:tcPr anchor="ctr"/>
                    </a:tc>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1805219440"/>
                  </p:ext>
                </p:extLst>
              </p:nvPr>
            </p:nvGraphicFramePr>
            <p:xfrm>
              <a:off x="6160977" y="4530445"/>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58235">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𝛼</m:t>
                                </m:r>
                              </m:oMath>
                            </m:oMathPara>
                          </a14:m>
                          <a:endParaRPr lang="en-US" sz="1400" dirty="0"/>
                        </a:p>
                      </a:txBody>
                      <a:tcPr anchor="ctr"/>
                    </a:tc>
                    <a:tc>
                      <a:txBody>
                        <a:bodyPr/>
                        <a:lstStyle/>
                        <a:p>
                          <a:pPr algn="ctr"/>
                          <a:r>
                            <a:rPr lang="en-US" sz="1400" dirty="0" smtClean="0"/>
                            <a:t>0.00137 rad</a:t>
                          </a:r>
                          <a:endParaRPr lang="en-US" sz="1400" dirty="0"/>
                        </a:p>
                      </a:txBody>
                      <a:tcPr anchor="ctr"/>
                    </a:tc>
                    <a:tc>
                      <a:txBody>
                        <a:bodyPr/>
                        <a:lstStyle/>
                        <a:p>
                          <a:pPr algn="ctr"/>
                          <a:r>
                            <a:rPr lang="en-US" sz="1400" dirty="0" smtClean="0"/>
                            <a:t>0.0010 </a:t>
                          </a:r>
                          <a:r>
                            <a:rPr lang="en-US" sz="1400" dirty="0" smtClean="0"/>
                            <a:t>rad</a:t>
                          </a:r>
                          <a:endParaRPr lang="en-US" sz="1400" dirty="0"/>
                        </a:p>
                      </a:txBody>
                      <a:tcPr anchor="ctr"/>
                    </a:tc>
                  </a:tr>
                  <a:tr h="314724">
                    <a:tc>
                      <a:txBody>
                        <a:bodyPr/>
                        <a:lstStyle/>
                        <a:p>
                          <a:pPr algn="ctr"/>
                          <a:r>
                            <a:rPr lang="en-US" sz="1400" dirty="0" smtClean="0"/>
                            <a:t>Elevation of canard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𝛿</m:t>
                                </m:r>
                              </m:oMath>
                            </m:oMathPara>
                          </a14:m>
                          <a:endParaRPr lang="en-US" sz="1400" dirty="0"/>
                        </a:p>
                      </a:txBody>
                      <a:tcPr anchor="ctr"/>
                    </a:tc>
                    <a:tc>
                      <a:txBody>
                        <a:bodyPr/>
                        <a:lstStyle/>
                        <a:p>
                          <a:pPr algn="ctr"/>
                          <a:r>
                            <a:rPr lang="en-US" sz="1400" dirty="0" smtClean="0"/>
                            <a:t>0.01932 rad</a:t>
                          </a:r>
                          <a:endParaRPr lang="en-US" sz="1400" dirty="0"/>
                        </a:p>
                      </a:txBody>
                      <a:tcPr anchor="ctr"/>
                    </a:tc>
                    <a:tc>
                      <a:txBody>
                        <a:bodyPr/>
                        <a:lstStyle/>
                        <a:p>
                          <a:pPr algn="ctr"/>
                          <a:r>
                            <a:rPr lang="en-US" sz="1400" dirty="0" smtClean="0"/>
                            <a:t>0.0198 </a:t>
                          </a:r>
                          <a:r>
                            <a:rPr lang="en-US" sz="1400" dirty="0" smtClean="0"/>
                            <a:t>rad</a:t>
                          </a:r>
                          <a:endParaRPr lang="en-US" sz="1400" dirty="0"/>
                        </a:p>
                      </a:txBody>
                      <a:tcPr anchor="ct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1805219440"/>
                  </p:ext>
                </p:extLst>
              </p:nvPr>
            </p:nvGraphicFramePr>
            <p:xfrm>
              <a:off x="6160977" y="4530445"/>
              <a:ext cx="5418668" cy="1513368"/>
            </p:xfrm>
            <a:graphic>
              <a:graphicData uri="http://schemas.openxmlformats.org/drawingml/2006/table">
                <a:tbl>
                  <a:tblPr firstRow="1" bandRow="1">
                    <a:tableStyleId>{5C22544A-7EE6-4342-B048-85BDC9FD1C3A}</a:tableStyleId>
                  </a:tblPr>
                  <a:tblGrid>
                    <a:gridCol w="1551172"/>
                    <a:gridCol w="1052624"/>
                    <a:gridCol w="1460205"/>
                    <a:gridCol w="1354667"/>
                  </a:tblGrid>
                  <a:tr h="365760">
                    <a:tc gridSpan="4">
                      <a:txBody>
                        <a:bodyPr/>
                        <a:lstStyle/>
                        <a:p>
                          <a:pPr algn="ctr"/>
                          <a:r>
                            <a:rPr lang="en-US" dirty="0" smtClean="0"/>
                            <a:t>LEVEL FLIGHT TRIM SOLUTIONS</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14724">
                    <a:tc>
                      <a:txBody>
                        <a:bodyPr/>
                        <a:lstStyle/>
                        <a:p>
                          <a:pPr algn="ctr"/>
                          <a:r>
                            <a:rPr lang="en-US" sz="1400" dirty="0" smtClean="0"/>
                            <a:t>Nomenclature</a:t>
                          </a:r>
                          <a:endParaRPr lang="en-US" sz="1400" dirty="0"/>
                        </a:p>
                      </a:txBody>
                      <a:tcPr anchor="ctr"/>
                    </a:tc>
                    <a:tc>
                      <a:txBody>
                        <a:bodyPr/>
                        <a:lstStyle/>
                        <a:p>
                          <a:pPr algn="ctr"/>
                          <a:r>
                            <a:rPr lang="en-US" sz="1400" dirty="0" smtClean="0"/>
                            <a:t>Value</a:t>
                          </a:r>
                          <a:endParaRPr lang="en-US" sz="1400" dirty="0"/>
                        </a:p>
                      </a:txBody>
                      <a:tcPr anchor="ctr"/>
                    </a:tc>
                    <a:tc>
                      <a:txBody>
                        <a:bodyPr/>
                        <a:lstStyle/>
                        <a:p>
                          <a:pPr algn="ctr"/>
                          <a:r>
                            <a:rPr lang="en-US" sz="1400" dirty="0" smtClean="0"/>
                            <a:t>Manual Results</a:t>
                          </a:r>
                          <a:endParaRPr lang="en-US" sz="1400" dirty="0"/>
                        </a:p>
                      </a:txBody>
                      <a:tcPr anchor="ctr"/>
                    </a:tc>
                    <a:tc>
                      <a:txBody>
                        <a:bodyPr/>
                        <a:lstStyle/>
                        <a:p>
                          <a:pPr algn="ctr"/>
                          <a:r>
                            <a:rPr lang="en-US" sz="1400" dirty="0" smtClean="0"/>
                            <a:t>Solution Results</a:t>
                          </a:r>
                          <a:endParaRPr lang="en-US" sz="1400" dirty="0"/>
                        </a:p>
                      </a:txBody>
                      <a:tcPr anchor="ctr"/>
                    </a:tc>
                  </a:tr>
                  <a:tr h="314724">
                    <a:tc>
                      <a:txBody>
                        <a:bodyPr/>
                        <a:lstStyle/>
                        <a:p>
                          <a:pPr algn="ctr"/>
                          <a:r>
                            <a:rPr lang="en-US" sz="1400" dirty="0" smtClean="0"/>
                            <a:t>Angle of Attack</a:t>
                          </a:r>
                          <a:endParaRPr lang="en-US" sz="1400" dirty="0"/>
                        </a:p>
                      </a:txBody>
                      <a:tcPr anchor="ctr"/>
                    </a:tc>
                    <a:tc>
                      <a:txBody>
                        <a:bodyPr/>
                        <a:lstStyle/>
                        <a:p>
                          <a:endParaRPr lang="en-US"/>
                        </a:p>
                      </a:txBody>
                      <a:tcPr anchor="ctr">
                        <a:blipFill rotWithShape="0">
                          <a:blip r:embed="rId4"/>
                          <a:stretch>
                            <a:fillRect l="-147977" t="-225000" r="-269364" b="-182692"/>
                          </a:stretch>
                        </a:blipFill>
                      </a:tcPr>
                    </a:tc>
                    <a:tc>
                      <a:txBody>
                        <a:bodyPr/>
                        <a:lstStyle/>
                        <a:p>
                          <a:pPr algn="ctr"/>
                          <a:r>
                            <a:rPr lang="en-US" sz="1400" dirty="0" smtClean="0"/>
                            <a:t>0.00137 rad</a:t>
                          </a:r>
                          <a:endParaRPr lang="en-US" sz="1400" dirty="0"/>
                        </a:p>
                      </a:txBody>
                      <a:tcPr anchor="ctr"/>
                    </a:tc>
                    <a:tc>
                      <a:txBody>
                        <a:bodyPr/>
                        <a:lstStyle/>
                        <a:p>
                          <a:pPr algn="ctr"/>
                          <a:r>
                            <a:rPr lang="en-US" sz="1400" dirty="0" smtClean="0"/>
                            <a:t>0.0010 </a:t>
                          </a:r>
                          <a:r>
                            <a:rPr lang="en-US" sz="1400" dirty="0" smtClean="0"/>
                            <a:t>rad</a:t>
                          </a:r>
                          <a:endParaRPr lang="en-US" sz="1400" dirty="0"/>
                        </a:p>
                      </a:txBody>
                      <a:tcPr anchor="ctr"/>
                    </a:tc>
                  </a:tr>
                  <a:tr h="518160">
                    <a:tc>
                      <a:txBody>
                        <a:bodyPr/>
                        <a:lstStyle/>
                        <a:p>
                          <a:pPr algn="ctr"/>
                          <a:r>
                            <a:rPr lang="en-US" sz="1400" dirty="0" smtClean="0"/>
                            <a:t>Elevation of canard</a:t>
                          </a:r>
                          <a:endParaRPr lang="en-US" sz="1400" dirty="0"/>
                        </a:p>
                      </a:txBody>
                      <a:tcPr anchor="ctr"/>
                    </a:tc>
                    <a:tc>
                      <a:txBody>
                        <a:bodyPr/>
                        <a:lstStyle/>
                        <a:p>
                          <a:endParaRPr lang="en-US"/>
                        </a:p>
                      </a:txBody>
                      <a:tcPr anchor="ctr">
                        <a:blipFill rotWithShape="0">
                          <a:blip r:embed="rId4"/>
                          <a:stretch>
                            <a:fillRect l="-147977" t="-198824" r="-269364" b="-11765"/>
                          </a:stretch>
                        </a:blipFill>
                      </a:tcPr>
                    </a:tc>
                    <a:tc>
                      <a:txBody>
                        <a:bodyPr/>
                        <a:lstStyle/>
                        <a:p>
                          <a:pPr algn="ctr"/>
                          <a:r>
                            <a:rPr lang="en-US" sz="1400" dirty="0" smtClean="0"/>
                            <a:t>0.01932 rad</a:t>
                          </a:r>
                          <a:endParaRPr lang="en-US" sz="1400" dirty="0"/>
                        </a:p>
                      </a:txBody>
                      <a:tcPr anchor="ctr"/>
                    </a:tc>
                    <a:tc>
                      <a:txBody>
                        <a:bodyPr/>
                        <a:lstStyle/>
                        <a:p>
                          <a:pPr algn="ctr"/>
                          <a:r>
                            <a:rPr lang="en-US" sz="1400" dirty="0" smtClean="0"/>
                            <a:t>0.0198 </a:t>
                          </a:r>
                          <a:r>
                            <a:rPr lang="en-US" sz="1400" dirty="0" smtClean="0"/>
                            <a:t>rad</a:t>
                          </a:r>
                          <a:endParaRPr lang="en-US" sz="1400" dirty="0"/>
                        </a:p>
                      </a:txBody>
                      <a:tcPr anchor="ctr"/>
                    </a:tc>
                  </a:tr>
                </a:tbl>
              </a:graphicData>
            </a:graphic>
          </p:graphicFrame>
        </mc:Fallback>
      </mc:AlternateContent>
    </p:spTree>
    <p:extLst>
      <p:ext uri="{BB962C8B-B14F-4D97-AF65-F5344CB8AC3E}">
        <p14:creationId xmlns:p14="http://schemas.microsoft.com/office/powerpoint/2010/main" val="3297268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2785</TotalTime>
  <Words>1259</Words>
  <Application>Microsoft Office PowerPoint</Application>
  <PresentationFormat>Widescreen</PresentationFormat>
  <Paragraphs>475</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Office Theme</vt:lpstr>
      <vt:lpstr>Microsoft Excel Worksheet</vt:lpstr>
      <vt:lpstr>FSW Canard Configuration in Level Flight (HA144A), Shell element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Makas, Admir</dc:creator>
  <cp:lastModifiedBy>ado</cp:lastModifiedBy>
  <cp:revision>61</cp:revision>
  <dcterms:created xsi:type="dcterms:W3CDTF">2016-02-22T20:52:57Z</dcterms:created>
  <dcterms:modified xsi:type="dcterms:W3CDTF">2016-03-07T23:45:15Z</dcterms:modified>
</cp:coreProperties>
</file>