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5531C-636D-4A18-A76D-87A54ECEFE4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B25B-B790-4410-B429-043CCAEF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6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6C69-4752-4520-807F-79ABD135C2C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8D88-3402-496D-8723-9544F21B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NASTRAN Aero Example HA144C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Admir</a:t>
            </a:r>
            <a:r>
              <a:rPr lang="en-US" dirty="0" smtClean="0"/>
              <a:t> </a:t>
            </a:r>
            <a:r>
              <a:rPr lang="en-US" dirty="0" err="1" smtClean="0"/>
              <a:t>Makas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133897"/>
            <a:ext cx="3050627" cy="601827"/>
          </a:xfrm>
        </p:spPr>
        <p:txBody>
          <a:bodyPr>
            <a:no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62" y="861847"/>
            <a:ext cx="11164614" cy="46981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problem HA144C from MCS Nastran Aeroelasticity Manual.</a:t>
            </a:r>
          </a:p>
          <a:p>
            <a:r>
              <a:rPr lang="en-US" sz="3600" dirty="0" smtClean="0"/>
              <a:t>Example problem based on wind tunnel experiments carried out on a 15 degree back swept aluminum wing.</a:t>
            </a:r>
          </a:p>
          <a:p>
            <a:r>
              <a:rPr lang="en-US" sz="3600" dirty="0" smtClean="0"/>
              <a:t>A single trim condition is considered at Mach 0.45.</a:t>
            </a:r>
          </a:p>
          <a:p>
            <a:r>
              <a:rPr lang="en-US" sz="3600" dirty="0" smtClean="0"/>
              <a:t>Solution is obtained using Doublet-Lattice method.</a:t>
            </a:r>
          </a:p>
          <a:p>
            <a:r>
              <a:rPr lang="en-US" sz="3600" dirty="0" smtClean="0"/>
              <a:t>Stability derivatives are calculated and tabulated for comparison.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93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4007" y="133897"/>
            <a:ext cx="3586655" cy="601827"/>
          </a:xfrm>
        </p:spPr>
        <p:txBody>
          <a:bodyPr>
            <a:noAutofit/>
          </a:bodyPr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346"/>
          <a:stretch/>
        </p:blipFill>
        <p:spPr>
          <a:xfrm>
            <a:off x="112660" y="688756"/>
            <a:ext cx="5429250" cy="36625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66952" y="3594538"/>
            <a:ext cx="2343807" cy="10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5627" y="3665258"/>
            <a:ext cx="1986455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Semi-Span=5.5251 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02563" y="2475186"/>
            <a:ext cx="1561" cy="1119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3940813" y="1878887"/>
            <a:ext cx="1601097" cy="233692"/>
          </a:xfrm>
          <a:prstGeom prst="borderCallout2">
            <a:avLst>
              <a:gd name="adj1" fmla="val 54730"/>
              <a:gd name="adj2" fmla="val -456"/>
              <a:gd name="adj3" fmla="val 81715"/>
              <a:gd name="adj4" fmla="val -14698"/>
              <a:gd name="adj5" fmla="val 270993"/>
              <a:gd name="adj6" fmla="val -325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Chord = 2.07055 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1" y="4813045"/>
            <a:ext cx="6454170" cy="180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Structural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28 CQUAD4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 RBAR elements (nodes 17-9 and 17-25)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Aerodynamic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24 aerodynamic boxes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4964" y="4183119"/>
            <a:ext cx="1897118" cy="33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Wing geometry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8" y="536356"/>
            <a:ext cx="4286250" cy="58483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828649" y="2520020"/>
            <a:ext cx="1202771" cy="3652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366819" y="1032387"/>
            <a:ext cx="1" cy="324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366819" y="1528417"/>
            <a:ext cx="1" cy="324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7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75" y="626160"/>
            <a:ext cx="4594404" cy="601827"/>
          </a:xfrm>
        </p:spPr>
        <p:txBody>
          <a:bodyPr>
            <a:noAutofit/>
          </a:bodyPr>
          <a:lstStyle/>
          <a:p>
            <a:r>
              <a:rPr lang="en-US" b="1" dirty="0" smtClean="0"/>
              <a:t>Material Properties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891" y="1406663"/>
            <a:ext cx="4782728" cy="42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Isotropic material (Al):</a:t>
            </a:r>
          </a:p>
          <a:p>
            <a:pPr lvl="1"/>
            <a:r>
              <a:rPr lang="en-US" dirty="0" smtClean="0"/>
              <a:t>E = 10.3x10^6 psi</a:t>
            </a:r>
          </a:p>
          <a:p>
            <a:pPr lvl="1"/>
            <a:r>
              <a:rPr lang="en-US" dirty="0" smtClean="0"/>
              <a:t>G = 3.9x10^6 psi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 = 0.100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/in^3</a:t>
            </a:r>
            <a:endParaRPr lang="en-US" dirty="0" smtClean="0"/>
          </a:p>
          <a:p>
            <a:r>
              <a:rPr lang="en-US" dirty="0" smtClean="0"/>
              <a:t>Shell properties (WING):</a:t>
            </a:r>
          </a:p>
          <a:p>
            <a:pPr lvl="1"/>
            <a:r>
              <a:rPr lang="en-US" dirty="0" smtClean="0"/>
              <a:t>Thickness = 0.041 in</a:t>
            </a:r>
          </a:p>
          <a:p>
            <a:pPr lvl="1"/>
            <a:r>
              <a:rPr lang="en-US" dirty="0" smtClean="0"/>
              <a:t>Thickness tapers down to 0 on leading and trailing edges.</a:t>
            </a:r>
          </a:p>
          <a:p>
            <a:r>
              <a:rPr lang="en-US" dirty="0" smtClean="0"/>
              <a:t>Mass of wing included in analysis using card GRAV.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1428" y="626160"/>
            <a:ext cx="4594404" cy="601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Trim Condition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70621" y="1406663"/>
            <a:ext cx="6353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TRIM 1 (Subsonic)</a:t>
            </a:r>
          </a:p>
          <a:p>
            <a:pPr lvl="2"/>
            <a:r>
              <a:rPr lang="en-US" sz="2400" dirty="0"/>
              <a:t>MACH = </a:t>
            </a:r>
            <a:r>
              <a:rPr lang="en-US" sz="2400" dirty="0" smtClean="0"/>
              <a:t>0.45</a:t>
            </a:r>
            <a:endParaRPr lang="en-US" sz="2400" dirty="0"/>
          </a:p>
          <a:p>
            <a:pPr lvl="2"/>
            <a:r>
              <a:rPr lang="en-US" sz="2400" dirty="0"/>
              <a:t>Flight Dynamic Pressure (q) = 2</a:t>
            </a:r>
            <a:r>
              <a:rPr lang="en-US" sz="2400" dirty="0" smtClean="0"/>
              <a:t> psi</a:t>
            </a:r>
          </a:p>
          <a:p>
            <a:pPr lvl="2"/>
            <a:r>
              <a:rPr lang="en-US" sz="2400" dirty="0" smtClean="0"/>
              <a:t>Angle of Attack = 0.0 </a:t>
            </a:r>
            <a:r>
              <a:rPr lang="en-US" sz="2400" dirty="0" err="1" smtClean="0"/>
              <a:t>deg</a:t>
            </a:r>
            <a:endParaRPr lang="en-US" sz="2400" dirty="0" smtClean="0"/>
          </a:p>
          <a:p>
            <a:pPr lvl="2"/>
            <a:r>
              <a:rPr lang="en-US" sz="2400" dirty="0" smtClean="0"/>
              <a:t>Pitch rate = 0.0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58966" y="3524331"/>
            <a:ext cx="2697424" cy="601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Downwash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631060" y="4126158"/>
            <a:ext cx="6353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Wing is fixed at 10 </a:t>
            </a:r>
            <a:r>
              <a:rPr lang="en-US" sz="2400" dirty="0" err="1" smtClean="0"/>
              <a:t>deg</a:t>
            </a:r>
            <a:r>
              <a:rPr lang="en-US" sz="2400" dirty="0" smtClean="0"/>
              <a:t> angle of attach. This value is assigned to all aerodynamic boxes using user matrix input W2GJ. In this case it will be a 1 by 24 vector.</a:t>
            </a:r>
          </a:p>
        </p:txBody>
      </p:sp>
    </p:spTree>
    <p:extLst>
      <p:ext uri="{BB962C8B-B14F-4D97-AF65-F5344CB8AC3E}">
        <p14:creationId xmlns:p14="http://schemas.microsoft.com/office/powerpoint/2010/main" val="416951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79" y="134799"/>
            <a:ext cx="1536102" cy="39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Results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853891"/>
                  </p:ext>
                </p:extLst>
              </p:nvPr>
            </p:nvGraphicFramePr>
            <p:xfrm>
              <a:off x="543442" y="1843109"/>
              <a:ext cx="5418668" cy="3629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58235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</a:t>
                          </a:r>
                          <a:r>
                            <a:rPr lang="en-US" baseline="0" dirty="0" smtClean="0"/>
                            <a:t>M CONDITION 1: q = 40 </a:t>
                          </a:r>
                          <a:r>
                            <a:rPr lang="en-US" baseline="0" dirty="0" err="1" smtClean="0"/>
                            <a:t>lb</a:t>
                          </a:r>
                          <a:r>
                            <a:rPr lang="en-US" baseline="0" dirty="0" smtClean="0"/>
                            <a:t>/ft^2, m=0.9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12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reference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0.6870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reference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-0.05477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-0.05430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angle of attach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3.936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-3.902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angle of attack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-0.3138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-0.3111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2.930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2.898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-1.115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853891"/>
                  </p:ext>
                </p:extLst>
              </p:nvPr>
            </p:nvGraphicFramePr>
            <p:xfrm>
              <a:off x="543442" y="1843109"/>
              <a:ext cx="5418668" cy="3629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</a:t>
                          </a:r>
                          <a:r>
                            <a:rPr lang="en-US" baseline="0" dirty="0" smtClean="0"/>
                            <a:t>M CONDITION 1: q = 40 </a:t>
                          </a:r>
                          <a:r>
                            <a:rPr lang="en-US" baseline="0" dirty="0" err="1" smtClean="0"/>
                            <a:t>lb</a:t>
                          </a:r>
                          <a:r>
                            <a:rPr lang="en-US" baseline="0" dirty="0" smtClean="0"/>
                            <a:t>/ft^2, m=0.9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reference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137647" r="-269364" b="-4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0.6870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reference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237647" r="-26936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r>
                            <a:rPr lang="en-US" sz="1400" dirty="0" smtClean="0"/>
                            <a:t>0.05477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r>
                            <a:rPr lang="en-US" sz="1400" dirty="0" smtClean="0"/>
                            <a:t>0.05430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angle of attach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337647" r="-269364" b="-2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3.936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-3.902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angle of attack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437647" r="-269364" b="-1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-0.3138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-0.3111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774576" r="-269364" b="-1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2.930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2.898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7977" t="-607059" r="-26936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-1.115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-1.110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233292"/>
                  </p:ext>
                </p:extLst>
              </p:nvPr>
            </p:nvGraphicFramePr>
            <p:xfrm>
              <a:off x="6160977" y="2336402"/>
              <a:ext cx="5418668" cy="275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58235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CONTINUED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12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load factor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0.001184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0.001190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26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load factor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-0.0001548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-0.0001564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-0.001662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-0.001723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582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0.0002389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0.0002488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233292"/>
                  </p:ext>
                </p:extLst>
              </p:nvPr>
            </p:nvGraphicFramePr>
            <p:xfrm>
              <a:off x="6160977" y="2336402"/>
              <a:ext cx="5418668" cy="275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172"/>
                    <a:gridCol w="1052624"/>
                    <a:gridCol w="1460205"/>
                    <a:gridCol w="1354667"/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CONTINUED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14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Nomenclature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Derivative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Manual Results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Solution Results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load factor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137647" r="-269364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0.001184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0.001190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load factor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237647" r="-269364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-0.0001548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-0.0001564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lift,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337647" r="-26936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-0.001662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-0.001723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Coeff</a:t>
                          </a:r>
                          <a:r>
                            <a:rPr lang="en-US" sz="1400" dirty="0" smtClean="0"/>
                            <a:t>. of</a:t>
                          </a:r>
                          <a:r>
                            <a:rPr lang="en-US" sz="1400" baseline="0" dirty="0" smtClean="0"/>
                            <a:t> moment, pitch acceleration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7977" t="-437647" r="-26936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0.0002389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0.0002488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90679" y="677309"/>
            <a:ext cx="10515600" cy="47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Stability derivatives are tabulated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5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337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NASTRAN Aero Example HA144C</vt:lpstr>
      <vt:lpstr>Introduction</vt:lpstr>
      <vt:lpstr>Model Details</vt:lpstr>
      <vt:lpstr>Material Properties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</dc:creator>
  <cp:lastModifiedBy>WSUadm</cp:lastModifiedBy>
  <cp:revision>9</cp:revision>
  <cp:lastPrinted>2016-03-09T15:00:02Z</cp:lastPrinted>
  <dcterms:created xsi:type="dcterms:W3CDTF">2016-03-08T00:03:51Z</dcterms:created>
  <dcterms:modified xsi:type="dcterms:W3CDTF">2016-03-09T15:00:43Z</dcterms:modified>
</cp:coreProperties>
</file>