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10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36982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408831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10361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97373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52066-895D-465D-BB9E-3FF6DC357C80}"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155964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252066-895D-465D-BB9E-3FF6DC357C8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36440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252066-895D-465D-BB9E-3FF6DC357C80}" type="datetimeFigureOut">
              <a:rPr lang="en-US" smtClean="0"/>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404379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252066-895D-465D-BB9E-3FF6DC357C80}"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79872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52066-895D-465D-BB9E-3FF6DC357C80}" type="datetimeFigureOut">
              <a:rPr lang="en-US" smtClean="0"/>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338206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52066-895D-465D-BB9E-3FF6DC357C8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95558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52066-895D-465D-BB9E-3FF6DC357C80}"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52176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52066-895D-465D-BB9E-3FF6DC357C80}" type="datetimeFigureOut">
              <a:rPr lang="en-US" smtClean="0"/>
              <a:t>3/9/2016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AEBFB-CAE2-4A25-B70C-8E4A58BF092B}" type="slidenum">
              <a:rPr lang="en-US" smtClean="0"/>
              <a:t>‹#›</a:t>
            </a:fld>
            <a:endParaRPr lang="en-US"/>
          </a:p>
        </p:txBody>
      </p:sp>
    </p:spTree>
    <p:extLst>
      <p:ext uri="{BB962C8B-B14F-4D97-AF65-F5344CB8AC3E}">
        <p14:creationId xmlns:p14="http://schemas.microsoft.com/office/powerpoint/2010/main" val="144887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FSW Canard Configuration in Level Flight (HA144A)</a:t>
            </a:r>
            <a:endParaRPr lang="en-US" dirty="0"/>
          </a:p>
        </p:txBody>
      </p:sp>
      <p:sp>
        <p:nvSpPr>
          <p:cNvPr id="5" name="Subtitle 4"/>
          <p:cNvSpPr>
            <a:spLocks noGrp="1"/>
          </p:cNvSpPr>
          <p:nvPr>
            <p:ph type="subTitle" idx="1"/>
          </p:nvPr>
        </p:nvSpPr>
        <p:spPr/>
        <p:txBody>
          <a:bodyPr>
            <a:normAutofit lnSpcReduction="10000"/>
          </a:bodyPr>
          <a:lstStyle/>
          <a:p>
            <a:r>
              <a:rPr lang="en-US" dirty="0" smtClean="0"/>
              <a:t>Static aeroelastic solution to the sample problem in the Nastran Aeroelasticity User Manual</a:t>
            </a:r>
          </a:p>
          <a:p>
            <a:endParaRPr lang="en-US" dirty="0"/>
          </a:p>
          <a:p>
            <a:r>
              <a:rPr lang="en-US" dirty="0" err="1" smtClean="0"/>
              <a:t>Admir</a:t>
            </a:r>
            <a:r>
              <a:rPr lang="en-US" dirty="0" smtClean="0"/>
              <a:t> </a:t>
            </a:r>
            <a:r>
              <a:rPr lang="en-US" dirty="0" err="1" smtClean="0"/>
              <a:t>Makas</a:t>
            </a:r>
            <a:endParaRPr lang="en-US" dirty="0"/>
          </a:p>
        </p:txBody>
      </p:sp>
    </p:spTree>
    <p:extLst>
      <p:ext uri="{BB962C8B-B14F-4D97-AF65-F5344CB8AC3E}">
        <p14:creationId xmlns:p14="http://schemas.microsoft.com/office/powerpoint/2010/main" val="223915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79" y="134799"/>
            <a:ext cx="2588726" cy="439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Introduction</a:t>
            </a:r>
            <a:endParaRPr lang="en-US" sz="3600" dirty="0">
              <a:solidFill>
                <a:schemeClr val="tx1"/>
              </a:solidFill>
            </a:endParaRPr>
          </a:p>
        </p:txBody>
      </p:sp>
      <p:sp>
        <p:nvSpPr>
          <p:cNvPr id="6" name="Content Placeholder 5"/>
          <p:cNvSpPr>
            <a:spLocks noGrp="1"/>
          </p:cNvSpPr>
          <p:nvPr>
            <p:ph idx="1"/>
          </p:nvPr>
        </p:nvSpPr>
        <p:spPr>
          <a:xfrm>
            <a:off x="90679" y="659219"/>
            <a:ext cx="11987907" cy="6018028"/>
          </a:xfrm>
        </p:spPr>
        <p:txBody>
          <a:bodyPr/>
          <a:lstStyle/>
          <a:p>
            <a:r>
              <a:rPr lang="en-US" dirty="0" smtClean="0"/>
              <a:t>Sample problem HA144A from the aeroelasticity MSC Nastran manual.</a:t>
            </a:r>
          </a:p>
          <a:p>
            <a:r>
              <a:rPr lang="en-US" dirty="0" smtClean="0"/>
              <a:t>Solution type is 144 (Static aeroelasticity analysis)</a:t>
            </a:r>
          </a:p>
          <a:p>
            <a:r>
              <a:rPr lang="en-US" dirty="0" smtClean="0"/>
              <a:t>Forward swept wing canard configuration considered</a:t>
            </a:r>
          </a:p>
          <a:p>
            <a:r>
              <a:rPr lang="en-US" dirty="0" smtClean="0"/>
              <a:t>Fuselage and wing structure modelled using beam elements</a:t>
            </a:r>
          </a:p>
          <a:p>
            <a:r>
              <a:rPr lang="en-US" dirty="0" smtClean="0"/>
              <a:t>There level flight conditions evaluated</a:t>
            </a:r>
          </a:p>
          <a:p>
            <a:pPr lvl="1"/>
            <a:r>
              <a:rPr lang="en-US" dirty="0" smtClean="0"/>
              <a:t>Subsonic</a:t>
            </a:r>
          </a:p>
          <a:p>
            <a:pPr lvl="1"/>
            <a:r>
              <a:rPr lang="en-US" dirty="0" smtClean="0"/>
              <a:t>Supersonic</a:t>
            </a:r>
          </a:p>
          <a:p>
            <a:r>
              <a:rPr lang="en-US" dirty="0" smtClean="0"/>
              <a:t>Solutions obtained by following methods:</a:t>
            </a:r>
          </a:p>
          <a:p>
            <a:pPr lvl="1"/>
            <a:r>
              <a:rPr lang="en-US" dirty="0" smtClean="0"/>
              <a:t>Doublet-Lattice (Subsonic)</a:t>
            </a:r>
          </a:p>
          <a:p>
            <a:pPr lvl="1"/>
            <a:r>
              <a:rPr lang="en-US" dirty="0" smtClean="0"/>
              <a:t>ZONA51 (Supersonic)</a:t>
            </a:r>
            <a:endParaRPr lang="en-US" dirty="0"/>
          </a:p>
        </p:txBody>
      </p:sp>
    </p:spTree>
    <p:extLst>
      <p:ext uri="{BB962C8B-B14F-4D97-AF65-F5344CB8AC3E}">
        <p14:creationId xmlns:p14="http://schemas.microsoft.com/office/powerpoint/2010/main" val="279619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8796" y="1845075"/>
            <a:ext cx="2105421" cy="3597229"/>
          </a:xfrm>
          <a:prstGeom prst="rect">
            <a:avLst/>
          </a:prstGeom>
        </p:spPr>
      </p:pic>
      <p:pic>
        <p:nvPicPr>
          <p:cNvPr id="5" name="Picture 4"/>
          <p:cNvPicPr>
            <a:picLocks noChangeAspect="1"/>
          </p:cNvPicPr>
          <p:nvPr/>
        </p:nvPicPr>
        <p:blipFill>
          <a:blip r:embed="rId3"/>
          <a:stretch>
            <a:fillRect/>
          </a:stretch>
        </p:blipFill>
        <p:spPr>
          <a:xfrm>
            <a:off x="7620000" y="1757724"/>
            <a:ext cx="1963402" cy="3750685"/>
          </a:xfrm>
          <a:prstGeom prst="rect">
            <a:avLst/>
          </a:prstGeom>
        </p:spPr>
      </p:pic>
      <p:sp>
        <p:nvSpPr>
          <p:cNvPr id="2" name="Rectangle 1"/>
          <p:cNvSpPr/>
          <p:nvPr/>
        </p:nvSpPr>
        <p:spPr>
          <a:xfrm>
            <a:off x="1518927" y="1124585"/>
            <a:ext cx="2115239"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Aerodynamic Model</a:t>
            </a:r>
            <a:endParaRPr lang="en-US" dirty="0">
              <a:solidFill>
                <a:schemeClr val="tx1"/>
              </a:solidFill>
            </a:endParaRPr>
          </a:p>
        </p:txBody>
      </p:sp>
      <p:sp>
        <p:nvSpPr>
          <p:cNvPr id="6" name="Rectangle 5"/>
          <p:cNvSpPr/>
          <p:nvPr/>
        </p:nvSpPr>
        <p:spPr>
          <a:xfrm>
            <a:off x="6452847" y="591338"/>
            <a:ext cx="2454586" cy="918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Structural Model</a:t>
            </a:r>
          </a:p>
          <a:p>
            <a:pPr algn="ctr"/>
            <a:r>
              <a:rPr lang="en-US" dirty="0" smtClean="0">
                <a:solidFill>
                  <a:schemeClr val="tx1"/>
                </a:solidFill>
              </a:rPr>
              <a:t>(Modeled using beam elements)</a:t>
            </a:r>
            <a:endParaRPr lang="en-US" dirty="0">
              <a:solidFill>
                <a:schemeClr val="tx1"/>
              </a:solidFill>
            </a:endParaRPr>
          </a:p>
        </p:txBody>
      </p:sp>
      <p:sp>
        <p:nvSpPr>
          <p:cNvPr id="3" name="Oval 2"/>
          <p:cNvSpPr/>
          <p:nvPr/>
        </p:nvSpPr>
        <p:spPr>
          <a:xfrm>
            <a:off x="7633251" y="1741335"/>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34576" y="2967162"/>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35902" y="4169133"/>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29275" y="5371105"/>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6948" y="4712472"/>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234899" y="5344985"/>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438197" y="4047213"/>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438197" y="4652837"/>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6599582" y="1637414"/>
            <a:ext cx="771277" cy="197037"/>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5" name="Rectangular Callout 14"/>
          <p:cNvSpPr/>
          <p:nvPr/>
        </p:nvSpPr>
        <p:spPr>
          <a:xfrm>
            <a:off x="6599582" y="2891691"/>
            <a:ext cx="771277" cy="194741"/>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6" name="Rectangular Callout 15"/>
          <p:cNvSpPr/>
          <p:nvPr/>
        </p:nvSpPr>
        <p:spPr>
          <a:xfrm>
            <a:off x="6607249" y="4047213"/>
            <a:ext cx="771277" cy="202758"/>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7" name="Rectangular Callout 16"/>
          <p:cNvSpPr/>
          <p:nvPr/>
        </p:nvSpPr>
        <p:spPr>
          <a:xfrm>
            <a:off x="6596174" y="5248286"/>
            <a:ext cx="771277" cy="215969"/>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8" name="Rectangular Callout 17"/>
          <p:cNvSpPr/>
          <p:nvPr/>
        </p:nvSpPr>
        <p:spPr>
          <a:xfrm>
            <a:off x="8521796" y="5585316"/>
            <a:ext cx="771277" cy="180318"/>
          </a:xfrm>
          <a:prstGeom prst="wedgeRectCallout">
            <a:avLst>
              <a:gd name="adj1" fmla="val -72391"/>
              <a:gd name="adj2" fmla="val -144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M=400</a:t>
            </a:r>
            <a:endParaRPr lang="en-US" sz="1200" dirty="0">
              <a:solidFill>
                <a:schemeClr val="tx1"/>
              </a:solidFill>
            </a:endParaRPr>
          </a:p>
        </p:txBody>
      </p:sp>
      <p:sp>
        <p:nvSpPr>
          <p:cNvPr id="19" name="Rectangular Callout 18"/>
          <p:cNvSpPr/>
          <p:nvPr/>
        </p:nvSpPr>
        <p:spPr>
          <a:xfrm>
            <a:off x="9747728" y="4831742"/>
            <a:ext cx="771277" cy="218723"/>
          </a:xfrm>
          <a:prstGeom prst="wedgeRectCallout">
            <a:avLst>
              <a:gd name="adj1" fmla="val -80662"/>
              <a:gd name="adj2" fmla="val -1083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M=400</a:t>
            </a:r>
            <a:endParaRPr lang="en-US" sz="1200" dirty="0">
              <a:solidFill>
                <a:schemeClr val="tx1"/>
              </a:solidFill>
            </a:endParaRPr>
          </a:p>
        </p:txBody>
      </p:sp>
      <p:sp>
        <p:nvSpPr>
          <p:cNvPr id="20" name="Rectangular Callout 19"/>
          <p:cNvSpPr/>
          <p:nvPr/>
        </p:nvSpPr>
        <p:spPr>
          <a:xfrm>
            <a:off x="9778963" y="3742660"/>
            <a:ext cx="771277" cy="176652"/>
          </a:xfrm>
          <a:prstGeom prst="wedgeRectCallout">
            <a:avLst>
              <a:gd name="adj1" fmla="val -86824"/>
              <a:gd name="adj2" fmla="val 15463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M=600</a:t>
            </a:r>
            <a:endParaRPr lang="en-US" sz="1200" dirty="0">
              <a:solidFill>
                <a:schemeClr val="tx1"/>
              </a:solidFill>
            </a:endParaRPr>
          </a:p>
        </p:txBody>
      </p:sp>
      <p:sp>
        <p:nvSpPr>
          <p:cNvPr id="21" name="Rectangular Callout 20"/>
          <p:cNvSpPr/>
          <p:nvPr/>
        </p:nvSpPr>
        <p:spPr>
          <a:xfrm>
            <a:off x="8290558" y="4228768"/>
            <a:ext cx="771277" cy="193865"/>
          </a:xfrm>
          <a:prstGeom prst="wedgeRectCallout">
            <a:avLst>
              <a:gd name="adj1" fmla="val -48667"/>
              <a:gd name="adj2" fmla="val 22026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M=600</a:t>
            </a:r>
            <a:endParaRPr lang="en-US" sz="1200" dirty="0">
              <a:solidFill>
                <a:schemeClr val="tx1"/>
              </a:solidFill>
            </a:endParaRPr>
          </a:p>
        </p:txBody>
      </p:sp>
      <p:cxnSp>
        <p:nvCxnSpPr>
          <p:cNvPr id="24" name="Straight Arrow Connector 23"/>
          <p:cNvCxnSpPr/>
          <p:nvPr/>
        </p:nvCxnSpPr>
        <p:spPr>
          <a:xfrm>
            <a:off x="2205917" y="1930864"/>
            <a:ext cx="0" cy="347472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36502" y="5389680"/>
            <a:ext cx="9325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ular Callout 27"/>
          <p:cNvSpPr/>
          <p:nvPr/>
        </p:nvSpPr>
        <p:spPr>
          <a:xfrm>
            <a:off x="3565234" y="4948734"/>
            <a:ext cx="771277" cy="239898"/>
          </a:xfrm>
          <a:prstGeom prst="wedgeRectCallout">
            <a:avLst>
              <a:gd name="adj1" fmla="val -76503"/>
              <a:gd name="adj2" fmla="val 38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Ang</a:t>
            </a:r>
            <a:r>
              <a:rPr lang="en-US" sz="1200" dirty="0" smtClean="0">
                <a:solidFill>
                  <a:schemeClr val="tx1"/>
                </a:solidFill>
              </a:rPr>
              <a:t> = 30</a:t>
            </a:r>
            <a:endParaRPr lang="en-US" sz="1200" dirty="0">
              <a:solidFill>
                <a:schemeClr val="tx1"/>
              </a:solidFill>
            </a:endParaRPr>
          </a:p>
        </p:txBody>
      </p:sp>
      <p:sp>
        <p:nvSpPr>
          <p:cNvPr id="29" name="Rectangle 28"/>
          <p:cNvSpPr/>
          <p:nvPr/>
        </p:nvSpPr>
        <p:spPr>
          <a:xfrm>
            <a:off x="1007501" y="3519781"/>
            <a:ext cx="1022852" cy="2478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Length=30 </a:t>
            </a:r>
            <a:r>
              <a:rPr lang="en-US" sz="1200" dirty="0" err="1" smtClean="0">
                <a:solidFill>
                  <a:schemeClr val="tx1"/>
                </a:solidFill>
              </a:rPr>
              <a:t>ft</a:t>
            </a:r>
            <a:endParaRPr lang="en-US" sz="1200" dirty="0">
              <a:solidFill>
                <a:schemeClr val="tx1"/>
              </a:solidFill>
            </a:endParaRPr>
          </a:p>
        </p:txBody>
      </p:sp>
      <p:sp>
        <p:nvSpPr>
          <p:cNvPr id="30" name="Rectangular Callout 29"/>
          <p:cNvSpPr/>
          <p:nvPr/>
        </p:nvSpPr>
        <p:spPr>
          <a:xfrm>
            <a:off x="3333708" y="1932190"/>
            <a:ext cx="1343387" cy="735342"/>
          </a:xfrm>
          <a:prstGeom prst="wedgeRectCallout">
            <a:avLst>
              <a:gd name="adj1" fmla="val -74227"/>
              <a:gd name="adj2" fmla="val 967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Canard:</a:t>
            </a:r>
          </a:p>
          <a:p>
            <a:r>
              <a:rPr lang="en-US" sz="1200" dirty="0" smtClean="0">
                <a:solidFill>
                  <a:schemeClr val="tx1"/>
                </a:solidFill>
              </a:rPr>
              <a:t>Aspect ratio = 1</a:t>
            </a:r>
          </a:p>
          <a:p>
            <a:r>
              <a:rPr lang="en-US" sz="1200" dirty="0" smtClean="0">
                <a:solidFill>
                  <a:schemeClr val="tx1"/>
                </a:solidFill>
              </a:rPr>
              <a:t>Chord = 10 </a:t>
            </a:r>
            <a:r>
              <a:rPr lang="en-US" sz="1200" dirty="0" err="1" smtClean="0">
                <a:solidFill>
                  <a:schemeClr val="tx1"/>
                </a:solidFill>
              </a:rPr>
              <a:t>ft</a:t>
            </a:r>
            <a:endParaRPr lang="en-US" sz="1200" dirty="0" smtClean="0">
              <a:solidFill>
                <a:schemeClr val="tx1"/>
              </a:solidFill>
            </a:endParaRPr>
          </a:p>
          <a:p>
            <a:r>
              <a:rPr lang="en-US" sz="1200" dirty="0" err="1" smtClean="0">
                <a:solidFill>
                  <a:schemeClr val="tx1"/>
                </a:solidFill>
              </a:rPr>
              <a:t>Latice</a:t>
            </a:r>
            <a:r>
              <a:rPr lang="en-US" sz="1200" dirty="0" smtClean="0">
                <a:solidFill>
                  <a:schemeClr val="tx1"/>
                </a:solidFill>
              </a:rPr>
              <a:t> </a:t>
            </a:r>
            <a:r>
              <a:rPr lang="en-US" sz="1200" dirty="0" err="1" smtClean="0">
                <a:solidFill>
                  <a:schemeClr val="tx1"/>
                </a:solidFill>
              </a:rPr>
              <a:t>Div</a:t>
            </a:r>
            <a:r>
              <a:rPr lang="en-US" sz="1200" dirty="0" smtClean="0">
                <a:solidFill>
                  <a:schemeClr val="tx1"/>
                </a:solidFill>
              </a:rPr>
              <a:t> = 4 by 2</a:t>
            </a:r>
            <a:endParaRPr lang="en-US" sz="1200" dirty="0">
              <a:solidFill>
                <a:schemeClr val="tx1"/>
              </a:solidFill>
            </a:endParaRPr>
          </a:p>
        </p:txBody>
      </p:sp>
      <p:sp>
        <p:nvSpPr>
          <p:cNvPr id="31" name="Rectangular Callout 30"/>
          <p:cNvSpPr/>
          <p:nvPr/>
        </p:nvSpPr>
        <p:spPr>
          <a:xfrm>
            <a:off x="4743358" y="2627226"/>
            <a:ext cx="1343387" cy="973939"/>
          </a:xfrm>
          <a:prstGeom prst="wedgeRectCallout">
            <a:avLst>
              <a:gd name="adj1" fmla="val -70270"/>
              <a:gd name="adj2" fmla="val 967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Wing:</a:t>
            </a:r>
          </a:p>
          <a:p>
            <a:r>
              <a:rPr lang="en-US" sz="1200" dirty="0" smtClean="0">
                <a:solidFill>
                  <a:schemeClr val="tx1"/>
                </a:solidFill>
              </a:rPr>
              <a:t>Aspect ratio = 4</a:t>
            </a:r>
          </a:p>
          <a:p>
            <a:r>
              <a:rPr lang="en-US" sz="1200" dirty="0" smtClean="0">
                <a:solidFill>
                  <a:schemeClr val="tx1"/>
                </a:solidFill>
              </a:rPr>
              <a:t>Chord = 10 </a:t>
            </a:r>
            <a:r>
              <a:rPr lang="en-US" sz="1200" dirty="0" err="1" smtClean="0">
                <a:solidFill>
                  <a:schemeClr val="tx1"/>
                </a:solidFill>
              </a:rPr>
              <a:t>ft</a:t>
            </a:r>
            <a:endParaRPr lang="en-US" sz="1200" dirty="0" smtClean="0">
              <a:solidFill>
                <a:schemeClr val="tx1"/>
              </a:solidFill>
            </a:endParaRPr>
          </a:p>
          <a:p>
            <a:r>
              <a:rPr lang="en-US" sz="1200" dirty="0" smtClean="0">
                <a:solidFill>
                  <a:schemeClr val="tx1"/>
                </a:solidFill>
              </a:rPr>
              <a:t>Area = 200 ft^2</a:t>
            </a:r>
          </a:p>
          <a:p>
            <a:r>
              <a:rPr lang="en-US" sz="1200" dirty="0" err="1" smtClean="0">
                <a:solidFill>
                  <a:schemeClr val="tx1"/>
                </a:solidFill>
              </a:rPr>
              <a:t>Latice</a:t>
            </a:r>
            <a:r>
              <a:rPr lang="en-US" sz="1200" dirty="0" smtClean="0">
                <a:solidFill>
                  <a:schemeClr val="tx1"/>
                </a:solidFill>
              </a:rPr>
              <a:t> </a:t>
            </a:r>
            <a:r>
              <a:rPr lang="en-US" sz="1200" dirty="0" err="1" smtClean="0">
                <a:solidFill>
                  <a:schemeClr val="tx1"/>
                </a:solidFill>
              </a:rPr>
              <a:t>Div</a:t>
            </a:r>
            <a:r>
              <a:rPr lang="en-US" sz="1200" dirty="0" smtClean="0">
                <a:solidFill>
                  <a:schemeClr val="tx1"/>
                </a:solidFill>
              </a:rPr>
              <a:t> = 8 by 4</a:t>
            </a:r>
          </a:p>
        </p:txBody>
      </p:sp>
      <p:sp>
        <p:nvSpPr>
          <p:cNvPr id="32" name="Rectangular Callout 31"/>
          <p:cNvSpPr/>
          <p:nvPr/>
        </p:nvSpPr>
        <p:spPr>
          <a:xfrm>
            <a:off x="8152076" y="2859842"/>
            <a:ext cx="1251761" cy="590228"/>
          </a:xfrm>
          <a:prstGeom prst="wedgeRectCallout">
            <a:avLst>
              <a:gd name="adj1" fmla="val -77599"/>
              <a:gd name="adj2" fmla="val 800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Reference node for rigid body modes</a:t>
            </a:r>
            <a:endParaRPr lang="en-US" sz="1200" dirty="0">
              <a:solidFill>
                <a:schemeClr val="tx1"/>
              </a:solidFill>
            </a:endParaRPr>
          </a:p>
        </p:txBody>
      </p:sp>
      <p:sp>
        <p:nvSpPr>
          <p:cNvPr id="33" name="Multiply 32"/>
          <p:cNvSpPr/>
          <p:nvPr/>
        </p:nvSpPr>
        <p:spPr>
          <a:xfrm>
            <a:off x="7536906" y="3491682"/>
            <a:ext cx="296056" cy="27220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9" y="134799"/>
            <a:ext cx="2298118"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Model Details</a:t>
            </a:r>
            <a:endParaRPr lang="en-US" sz="2800" dirty="0">
              <a:solidFill>
                <a:schemeClr val="tx1"/>
              </a:solidFill>
            </a:endParaRPr>
          </a:p>
        </p:txBody>
      </p:sp>
      <p:sp>
        <p:nvSpPr>
          <p:cNvPr id="35" name="Flowchart: Alternate Process 34"/>
          <p:cNvSpPr/>
          <p:nvPr/>
        </p:nvSpPr>
        <p:spPr>
          <a:xfrm>
            <a:off x="6694781" y="1860605"/>
            <a:ext cx="596212" cy="19635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0, 0, 0</a:t>
            </a:r>
            <a:endParaRPr lang="en-US" sz="1100" dirty="0">
              <a:solidFill>
                <a:schemeClr val="tx1"/>
              </a:solidFill>
            </a:endParaRPr>
          </a:p>
        </p:txBody>
      </p:sp>
      <p:sp>
        <p:nvSpPr>
          <p:cNvPr id="36" name="Flowchart: Alternate Process 35"/>
          <p:cNvSpPr/>
          <p:nvPr/>
        </p:nvSpPr>
        <p:spPr>
          <a:xfrm>
            <a:off x="6634166" y="3114195"/>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10, 0, 0</a:t>
            </a:r>
            <a:endParaRPr lang="en-US" sz="1100" dirty="0">
              <a:solidFill>
                <a:schemeClr val="tx1"/>
              </a:solidFill>
            </a:endParaRPr>
          </a:p>
        </p:txBody>
      </p:sp>
      <p:sp>
        <p:nvSpPr>
          <p:cNvPr id="37" name="Flowchart: Alternate Process 36"/>
          <p:cNvSpPr/>
          <p:nvPr/>
        </p:nvSpPr>
        <p:spPr>
          <a:xfrm>
            <a:off x="6634166" y="4288403"/>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20, 0, 0</a:t>
            </a:r>
            <a:endParaRPr lang="en-US" sz="1100" dirty="0">
              <a:solidFill>
                <a:schemeClr val="tx1"/>
              </a:solidFill>
            </a:endParaRPr>
          </a:p>
        </p:txBody>
      </p:sp>
      <p:sp>
        <p:nvSpPr>
          <p:cNvPr id="38" name="Flowchart: Alternate Process 37"/>
          <p:cNvSpPr/>
          <p:nvPr/>
        </p:nvSpPr>
        <p:spPr>
          <a:xfrm>
            <a:off x="6634166" y="5495917"/>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r>
              <a:rPr lang="en-US" sz="1100" dirty="0" smtClean="0">
                <a:solidFill>
                  <a:schemeClr val="tx1"/>
                </a:solidFill>
              </a:rPr>
              <a:t>0, 0, 0</a:t>
            </a:r>
            <a:endParaRPr lang="en-US" sz="1100" dirty="0">
              <a:solidFill>
                <a:schemeClr val="tx1"/>
              </a:solidFill>
            </a:endParaRPr>
          </a:p>
        </p:txBody>
      </p:sp>
      <p:sp>
        <p:nvSpPr>
          <p:cNvPr id="39" name="Flowchart: Alternate Process 38"/>
          <p:cNvSpPr/>
          <p:nvPr/>
        </p:nvSpPr>
        <p:spPr>
          <a:xfrm>
            <a:off x="6823974" y="3517882"/>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15, 0, 0</a:t>
            </a:r>
            <a:endParaRPr lang="en-US" sz="1100" dirty="0">
              <a:solidFill>
                <a:schemeClr val="tx1"/>
              </a:solidFill>
            </a:endParaRPr>
          </a:p>
        </p:txBody>
      </p:sp>
      <p:sp>
        <p:nvSpPr>
          <p:cNvPr id="40" name="Flowchart: Alternate Process 39"/>
          <p:cNvSpPr/>
          <p:nvPr/>
        </p:nvSpPr>
        <p:spPr>
          <a:xfrm>
            <a:off x="8448493" y="5803141"/>
            <a:ext cx="917881" cy="189233"/>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29.613, 5, 0</a:t>
            </a:r>
            <a:endParaRPr lang="en-US" sz="1100" dirty="0">
              <a:solidFill>
                <a:schemeClr val="tx1"/>
              </a:solidFill>
            </a:endParaRPr>
          </a:p>
        </p:txBody>
      </p:sp>
      <p:sp>
        <p:nvSpPr>
          <p:cNvPr id="41" name="Flowchart: Alternate Process 40"/>
          <p:cNvSpPr/>
          <p:nvPr/>
        </p:nvSpPr>
        <p:spPr>
          <a:xfrm>
            <a:off x="8199044" y="4009996"/>
            <a:ext cx="917881" cy="189233"/>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24.613, 5, 0</a:t>
            </a:r>
            <a:endParaRPr lang="en-US" sz="1100" dirty="0">
              <a:solidFill>
                <a:schemeClr val="tx1"/>
              </a:solidFill>
            </a:endParaRPr>
          </a:p>
        </p:txBody>
      </p:sp>
      <p:sp>
        <p:nvSpPr>
          <p:cNvPr id="42" name="Flowchart: Alternate Process 41"/>
          <p:cNvSpPr/>
          <p:nvPr/>
        </p:nvSpPr>
        <p:spPr>
          <a:xfrm>
            <a:off x="9666496" y="3517231"/>
            <a:ext cx="1048700" cy="199217"/>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18.840, 15, 0</a:t>
            </a:r>
            <a:endParaRPr lang="en-US" sz="1100" dirty="0">
              <a:solidFill>
                <a:schemeClr val="tx1"/>
              </a:solidFill>
            </a:endParaRPr>
          </a:p>
        </p:txBody>
      </p:sp>
      <p:sp>
        <p:nvSpPr>
          <p:cNvPr id="43" name="Flowchart: Alternate Process 42"/>
          <p:cNvSpPr/>
          <p:nvPr/>
        </p:nvSpPr>
        <p:spPr>
          <a:xfrm>
            <a:off x="9609016" y="5075214"/>
            <a:ext cx="1048700" cy="199217"/>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23.840, 15, 0</a:t>
            </a:r>
            <a:endParaRPr lang="en-US" sz="1100" dirty="0">
              <a:solidFill>
                <a:schemeClr val="tx1"/>
              </a:solidFill>
            </a:endParaRPr>
          </a:p>
        </p:txBody>
      </p:sp>
      <p:sp>
        <p:nvSpPr>
          <p:cNvPr id="44" name="Oval 43"/>
          <p:cNvSpPr/>
          <p:nvPr/>
        </p:nvSpPr>
        <p:spPr>
          <a:xfrm>
            <a:off x="8222046" y="4985104"/>
            <a:ext cx="145777" cy="15821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420967" y="4310750"/>
            <a:ext cx="145777" cy="15821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ular Callout 45"/>
          <p:cNvSpPr/>
          <p:nvPr/>
        </p:nvSpPr>
        <p:spPr>
          <a:xfrm>
            <a:off x="6985591" y="5851790"/>
            <a:ext cx="912204" cy="176872"/>
          </a:xfrm>
          <a:prstGeom prst="wedgeRoundRectCallout">
            <a:avLst>
              <a:gd name="adj1" fmla="val 87625"/>
              <a:gd name="adj2" fmla="val -43656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27.113, 5, 0</a:t>
            </a:r>
            <a:endParaRPr lang="en-US" sz="1100" dirty="0">
              <a:solidFill>
                <a:schemeClr val="tx1"/>
              </a:solidFill>
            </a:endParaRPr>
          </a:p>
        </p:txBody>
      </p:sp>
      <p:sp>
        <p:nvSpPr>
          <p:cNvPr id="48" name="Rounded Rectangular Callout 47"/>
          <p:cNvSpPr/>
          <p:nvPr/>
        </p:nvSpPr>
        <p:spPr>
          <a:xfrm>
            <a:off x="9994720" y="4211210"/>
            <a:ext cx="1048569" cy="166377"/>
          </a:xfrm>
          <a:prstGeom prst="wedgeRoundRectCallout">
            <a:avLst>
              <a:gd name="adj1" fmla="val -90243"/>
              <a:gd name="adj2" fmla="val 4342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21.340, 15, 0</a:t>
            </a:r>
            <a:endParaRPr lang="en-US" sz="1100" dirty="0">
              <a:solidFill>
                <a:schemeClr val="tx1"/>
              </a:solidFill>
            </a:endParaRPr>
          </a:p>
        </p:txBody>
      </p:sp>
    </p:spTree>
    <p:extLst>
      <p:ext uri="{BB962C8B-B14F-4D97-AF65-F5344CB8AC3E}">
        <p14:creationId xmlns:p14="http://schemas.microsoft.com/office/powerpoint/2010/main" val="345904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281" y="102901"/>
            <a:ext cx="4895991" cy="47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Material Properties</a:t>
            </a:r>
            <a:endParaRPr lang="en-US" sz="3200" dirty="0">
              <a:solidFill>
                <a:schemeClr val="tx1"/>
              </a:solidFill>
            </a:endParaRPr>
          </a:p>
        </p:txBody>
      </p:sp>
      <p:sp>
        <p:nvSpPr>
          <p:cNvPr id="6" name="Content Placeholder 2"/>
          <p:cNvSpPr txBox="1">
            <a:spLocks/>
          </p:cNvSpPr>
          <p:nvPr/>
        </p:nvSpPr>
        <p:spPr>
          <a:xfrm>
            <a:off x="384544" y="925400"/>
            <a:ext cx="4782728" cy="5851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Isotropic material:</a:t>
            </a:r>
          </a:p>
          <a:p>
            <a:pPr lvl="1"/>
            <a:r>
              <a:rPr lang="en-US" dirty="0" smtClean="0"/>
              <a:t>E = 1.44x10^9 </a:t>
            </a:r>
            <a:r>
              <a:rPr lang="en-US" dirty="0" err="1" smtClean="0"/>
              <a:t>lb</a:t>
            </a:r>
            <a:r>
              <a:rPr lang="en-US" dirty="0" smtClean="0"/>
              <a:t>/ft^2</a:t>
            </a:r>
          </a:p>
          <a:p>
            <a:pPr lvl="1"/>
            <a:r>
              <a:rPr lang="en-US" dirty="0" smtClean="0"/>
              <a:t>G = 5.40x10^8 </a:t>
            </a:r>
            <a:r>
              <a:rPr lang="en-US" dirty="0" err="1" smtClean="0"/>
              <a:t>lb</a:t>
            </a:r>
            <a:r>
              <a:rPr lang="en-US" dirty="0" smtClean="0"/>
              <a:t>/ft^2</a:t>
            </a:r>
          </a:p>
          <a:p>
            <a:r>
              <a:rPr lang="en-US" dirty="0" smtClean="0"/>
              <a:t>Beam properties (FUSELAGE):</a:t>
            </a:r>
          </a:p>
          <a:p>
            <a:pPr lvl="1"/>
            <a:r>
              <a:rPr lang="en-US" dirty="0" smtClean="0"/>
              <a:t>A = 2.0 ft^2</a:t>
            </a:r>
          </a:p>
          <a:p>
            <a:pPr lvl="1"/>
            <a:r>
              <a:rPr lang="en-US" dirty="0" err="1" smtClean="0"/>
              <a:t>Iy</a:t>
            </a:r>
            <a:r>
              <a:rPr lang="en-US" dirty="0" smtClean="0"/>
              <a:t> = 0.173611 ft^4</a:t>
            </a:r>
          </a:p>
          <a:p>
            <a:pPr lvl="1"/>
            <a:r>
              <a:rPr lang="en-US" dirty="0" err="1" smtClean="0"/>
              <a:t>Iz</a:t>
            </a:r>
            <a:r>
              <a:rPr lang="en-US" dirty="0" smtClean="0"/>
              <a:t> = 0.15 ft^4</a:t>
            </a:r>
          </a:p>
          <a:p>
            <a:pPr lvl="1"/>
            <a:r>
              <a:rPr lang="en-US" dirty="0" smtClean="0"/>
              <a:t>J = 0.5 ft^4</a:t>
            </a:r>
          </a:p>
          <a:p>
            <a:r>
              <a:rPr lang="en-US" dirty="0" smtClean="0"/>
              <a:t>Beam properties (WING):</a:t>
            </a:r>
          </a:p>
          <a:p>
            <a:pPr lvl="1"/>
            <a:r>
              <a:rPr lang="en-US" dirty="0" smtClean="0"/>
              <a:t>A = 1.5 ft^2</a:t>
            </a:r>
          </a:p>
          <a:p>
            <a:pPr lvl="1"/>
            <a:r>
              <a:rPr lang="en-US" dirty="0" err="1" smtClean="0"/>
              <a:t>Iy</a:t>
            </a:r>
            <a:r>
              <a:rPr lang="en-US" dirty="0" smtClean="0"/>
              <a:t> = 0.173611 ft^4</a:t>
            </a:r>
          </a:p>
          <a:p>
            <a:pPr lvl="1"/>
            <a:r>
              <a:rPr lang="en-US" dirty="0" err="1" smtClean="0"/>
              <a:t>Iz</a:t>
            </a:r>
            <a:r>
              <a:rPr lang="en-US" dirty="0" smtClean="0"/>
              <a:t> = 2.0 ft^4</a:t>
            </a:r>
          </a:p>
          <a:p>
            <a:pPr lvl="1"/>
            <a:r>
              <a:rPr lang="en-US" dirty="0" smtClean="0"/>
              <a:t>J = 0.462963 ft^4</a:t>
            </a:r>
          </a:p>
          <a:p>
            <a:pPr lvl="1"/>
            <a:endParaRPr lang="en-US" dirty="0" smtClean="0"/>
          </a:p>
        </p:txBody>
      </p:sp>
      <p:sp>
        <p:nvSpPr>
          <p:cNvPr id="8" name="Rectangle 7"/>
          <p:cNvSpPr/>
          <p:nvPr/>
        </p:nvSpPr>
        <p:spPr>
          <a:xfrm>
            <a:off x="5266664" y="925400"/>
            <a:ext cx="6524846" cy="3416320"/>
          </a:xfrm>
          <a:prstGeom prst="rect">
            <a:avLst/>
          </a:prstGeom>
        </p:spPr>
        <p:txBody>
          <a:bodyPr wrap="square">
            <a:spAutoFit/>
          </a:bodyPr>
          <a:lstStyle/>
          <a:p>
            <a:pPr lvl="1"/>
            <a:r>
              <a:rPr lang="en-US" sz="2400" b="1" dirty="0"/>
              <a:t>TRIM 1 (Subsonic)</a:t>
            </a:r>
          </a:p>
          <a:p>
            <a:pPr lvl="2"/>
            <a:r>
              <a:rPr lang="en-US" sz="2400" dirty="0"/>
              <a:t>MACH = 0.9</a:t>
            </a:r>
          </a:p>
          <a:p>
            <a:pPr lvl="2"/>
            <a:r>
              <a:rPr lang="en-US" sz="2400" dirty="0"/>
              <a:t>Flight Dynamic Pressure (q) = 1200 </a:t>
            </a:r>
            <a:r>
              <a:rPr lang="en-US" sz="2400" dirty="0" err="1"/>
              <a:t>lb</a:t>
            </a:r>
            <a:r>
              <a:rPr lang="en-US" sz="2400" dirty="0"/>
              <a:t>/ft^2</a:t>
            </a:r>
          </a:p>
          <a:p>
            <a:pPr lvl="1"/>
            <a:r>
              <a:rPr lang="en-US" sz="2400" b="1" dirty="0"/>
              <a:t>TRIM 2 (Low speed characteristics):</a:t>
            </a:r>
          </a:p>
          <a:p>
            <a:pPr lvl="2"/>
            <a:r>
              <a:rPr lang="en-US" sz="2400" dirty="0"/>
              <a:t>MACH = 0.9</a:t>
            </a:r>
          </a:p>
          <a:p>
            <a:pPr lvl="2"/>
            <a:r>
              <a:rPr lang="en-US" sz="2400" dirty="0"/>
              <a:t>Flight Dynamic Pressure (q) = 40 </a:t>
            </a:r>
            <a:r>
              <a:rPr lang="en-US" sz="2400" dirty="0" err="1"/>
              <a:t>lb</a:t>
            </a:r>
            <a:r>
              <a:rPr lang="en-US" sz="2400" dirty="0"/>
              <a:t>/ft^2</a:t>
            </a:r>
          </a:p>
          <a:p>
            <a:pPr lvl="1"/>
            <a:r>
              <a:rPr lang="en-US" sz="2400" b="1" dirty="0"/>
              <a:t>TRIM 3 (Supersonic):</a:t>
            </a:r>
          </a:p>
          <a:p>
            <a:pPr lvl="2"/>
            <a:r>
              <a:rPr lang="en-US" sz="2400" dirty="0"/>
              <a:t>MACH = 1.3</a:t>
            </a:r>
          </a:p>
          <a:p>
            <a:pPr lvl="2"/>
            <a:r>
              <a:rPr lang="en-US" sz="2400" dirty="0"/>
              <a:t>Flight Dynamic Pressure (q) = 1151 </a:t>
            </a:r>
            <a:r>
              <a:rPr lang="en-US" sz="2400" dirty="0" err="1"/>
              <a:t>lb</a:t>
            </a:r>
            <a:r>
              <a:rPr lang="en-US" sz="2400" dirty="0"/>
              <a:t>/ft^2</a:t>
            </a:r>
          </a:p>
        </p:txBody>
      </p:sp>
      <p:sp>
        <p:nvSpPr>
          <p:cNvPr id="9" name="Rectangle 8"/>
          <p:cNvSpPr/>
          <p:nvPr/>
        </p:nvSpPr>
        <p:spPr>
          <a:xfrm>
            <a:off x="5825021" y="102901"/>
            <a:ext cx="4895991" cy="47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Trim Conditions</a:t>
            </a:r>
            <a:endParaRPr lang="en-US" sz="3200" dirty="0">
              <a:solidFill>
                <a:schemeClr val="tx1"/>
              </a:solidFill>
            </a:endParaRPr>
          </a:p>
        </p:txBody>
      </p:sp>
    </p:spTree>
    <p:extLst>
      <p:ext uri="{BB962C8B-B14F-4D97-AF65-F5344CB8AC3E}">
        <p14:creationId xmlns:p14="http://schemas.microsoft.com/office/powerpoint/2010/main" val="428403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4300568"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Experimental Corrections</a:t>
            </a:r>
            <a:endParaRPr lang="en-US" sz="2800" dirty="0">
              <a:solidFill>
                <a:schemeClr val="tx1"/>
              </a:solidFill>
            </a:endParaRPr>
          </a:p>
        </p:txBody>
      </p:sp>
      <p:sp>
        <p:nvSpPr>
          <p:cNvPr id="6" name="Content Placeholder 5"/>
          <p:cNvSpPr>
            <a:spLocks noGrp="1"/>
          </p:cNvSpPr>
          <p:nvPr>
            <p:ph idx="1"/>
          </p:nvPr>
        </p:nvSpPr>
        <p:spPr>
          <a:xfrm>
            <a:off x="90679" y="677308"/>
            <a:ext cx="10515600" cy="5946775"/>
          </a:xfrm>
        </p:spPr>
        <p:txBody>
          <a:bodyPr>
            <a:normAutofit/>
          </a:bodyPr>
          <a:lstStyle/>
          <a:p>
            <a:r>
              <a:rPr lang="en-US" dirty="0" smtClean="0"/>
              <a:t>Considered example utilizes correction factor matrices, which are meant to account for the differences between test and theory.</a:t>
            </a:r>
          </a:p>
          <a:p>
            <a:pPr lvl="1"/>
            <a:r>
              <a:rPr lang="en-US" dirty="0" smtClean="0"/>
              <a:t>MSC manual provides the values for the following matrices:</a:t>
            </a:r>
          </a:p>
          <a:p>
            <a:pPr lvl="2"/>
            <a:r>
              <a:rPr lang="en-US" dirty="0" smtClean="0"/>
              <a:t>WKK = matrix of correction factors to adjust lift calculations [80 by 80 diagonal matrix]. In this example all diagonal values equal to 1. Off-diagonal values are zero.</a:t>
            </a:r>
          </a:p>
          <a:p>
            <a:pPr lvl="2"/>
            <a:r>
              <a:rPr lang="en-US" dirty="0" smtClean="0"/>
              <a:t>W2GJ = vector defining the incidence of the lifting surface [1 by 40 vector]. In this example incidence of the wing is 0.1 </a:t>
            </a:r>
            <a:r>
              <a:rPr lang="en-US" dirty="0" err="1"/>
              <a:t>D</a:t>
            </a:r>
            <a:r>
              <a:rPr lang="en-US" dirty="0" err="1" smtClean="0"/>
              <a:t>eg</a:t>
            </a:r>
            <a:r>
              <a:rPr lang="en-US" dirty="0" smtClean="0"/>
              <a:t> (0.0017453 Rad) while canard incidence is equal to 0 Deg. Therefore first 8 rows are set to zero (they correspond to the canard).</a:t>
            </a:r>
          </a:p>
          <a:p>
            <a:pPr lvl="2"/>
            <a:r>
              <a:rPr lang="en-US" dirty="0" smtClean="0"/>
              <a:t>FA2J = vector defining additive experimentally obtained pressure coefficient terms. In this case this vector is set to 0 for all rows.</a:t>
            </a:r>
          </a:p>
          <a:p>
            <a:pPr lvl="1"/>
            <a:r>
              <a:rPr lang="en-US" dirty="0" smtClean="0"/>
              <a:t>The size of the matrices and vectors are based on the number or boxes defined for the aerodynamic model. In this case there are total of 40 boxes defined in the model.</a:t>
            </a:r>
          </a:p>
          <a:p>
            <a:pPr lvl="1"/>
            <a:r>
              <a:rPr lang="en-US" dirty="0" smtClean="0"/>
              <a:t>Matrix WKK has the size of 80 by 80 because analysis assumes a top and bottom surface.</a:t>
            </a:r>
          </a:p>
          <a:p>
            <a:pPr lvl="1"/>
            <a:r>
              <a:rPr lang="en-US" dirty="0" smtClean="0"/>
              <a:t>For vectors W2GJ and FA2J there are three columns. This is because three trim conditions are evaluated.</a:t>
            </a:r>
          </a:p>
          <a:p>
            <a:pPr lvl="2"/>
            <a:endParaRPr lang="en-US" dirty="0"/>
          </a:p>
        </p:txBody>
      </p:sp>
    </p:spTree>
    <p:extLst>
      <p:ext uri="{BB962C8B-B14F-4D97-AF65-F5344CB8AC3E}">
        <p14:creationId xmlns:p14="http://schemas.microsoft.com/office/powerpoint/2010/main" val="117621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1536102" cy="396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Results</a:t>
            </a:r>
            <a:endParaRPr lang="en-US" sz="2800" dirty="0">
              <a:solidFill>
                <a:schemeClr val="tx1"/>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569610018"/>
                  </p:ext>
                </p:extLst>
              </p:nvPr>
            </p:nvGraphicFramePr>
            <p:xfrm>
              <a:off x="543442" y="1891233"/>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TRI</a:t>
                          </a:r>
                          <a:r>
                            <a:rPr lang="en-US" baseline="0" dirty="0" smtClean="0"/>
                            <a:t>M CONDITION 1: q = 40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-0.008464</a:t>
                          </a:r>
                          <a:endParaRPr lang="en-US" sz="1400" dirty="0"/>
                        </a:p>
                      </a:txBody>
                      <a:tcPr anchor="ctr"/>
                    </a:tc>
                    <a:tc>
                      <a:txBody>
                        <a:bodyPr/>
                        <a:lstStyle/>
                        <a:p>
                          <a:pPr algn="ctr"/>
                          <a:r>
                            <a:rPr lang="en-US" sz="1400" dirty="0" smtClean="0"/>
                            <a:t>-0.008463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-0.006031</a:t>
                          </a:r>
                          <a:endParaRPr lang="en-US" sz="1400" dirty="0"/>
                        </a:p>
                      </a:txBody>
                      <a:tcPr anchor="ctr"/>
                    </a:tc>
                    <a:tc>
                      <a:txBody>
                        <a:bodyPr/>
                        <a:lstStyle/>
                        <a:p>
                          <a:pPr algn="ctr"/>
                          <a:r>
                            <a:rPr lang="en-US" sz="1400" dirty="0" smtClean="0"/>
                            <a:t>-0.006030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-5.103</a:t>
                          </a:r>
                          <a:endParaRPr lang="en-US" sz="1400" dirty="0"/>
                        </a:p>
                      </a:txBody>
                      <a:tcPr anchor="ctr"/>
                    </a:tc>
                    <a:tc>
                      <a:txBody>
                        <a:bodyPr/>
                        <a:lstStyle/>
                        <a:p>
                          <a:pPr algn="ctr"/>
                          <a:r>
                            <a:rPr lang="en-US" sz="1400" dirty="0" smtClean="0"/>
                            <a:t>-5.103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-2.889</a:t>
                          </a:r>
                          <a:endParaRPr lang="en-US" sz="1400" dirty="0"/>
                        </a:p>
                      </a:txBody>
                      <a:tcPr anchor="ctr"/>
                    </a:tc>
                    <a:tc>
                      <a:txBody>
                        <a:bodyPr/>
                        <a:lstStyle/>
                        <a:p>
                          <a:pPr algn="ctr"/>
                          <a:r>
                            <a:rPr lang="en-US" sz="1400" dirty="0" smtClean="0"/>
                            <a:t>-2.888</a:t>
                          </a:r>
                          <a:endParaRPr lang="en-US" sz="1400" dirty="0"/>
                        </a:p>
                      </a:txBody>
                      <a:tcPr anchor="ctr"/>
                    </a:tc>
                  </a:tr>
                  <a:tr h="358235">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-0.2538</a:t>
                          </a:r>
                          <a:endParaRPr lang="en-US" sz="1400" dirty="0"/>
                        </a:p>
                      </a:txBody>
                      <a:tcPr anchor="ctr"/>
                    </a:tc>
                    <a:tc>
                      <a:txBody>
                        <a:bodyPr/>
                        <a:lstStyle/>
                        <a:p>
                          <a:pPr algn="ctr"/>
                          <a:r>
                            <a:rPr lang="en-US" sz="1400" dirty="0" smtClean="0"/>
                            <a:t>-0.2520</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0.5667</a:t>
                          </a:r>
                          <a:endParaRPr lang="en-US" sz="1400" dirty="0"/>
                        </a:p>
                      </a:txBody>
                      <a:tcPr anchor="ctr"/>
                    </a:tc>
                    <a:tc>
                      <a:txBody>
                        <a:bodyPr/>
                        <a:lstStyle/>
                        <a:p>
                          <a:pPr algn="ctr"/>
                          <a:r>
                            <a:rPr lang="en-US" sz="1400" dirty="0" smtClean="0"/>
                            <a:t>0.5677</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-12.074</a:t>
                          </a:r>
                          <a:endParaRPr lang="en-US" sz="1400" dirty="0"/>
                        </a:p>
                      </a:txBody>
                      <a:tcPr anchor="ctr"/>
                    </a:tc>
                    <a:tc>
                      <a:txBody>
                        <a:bodyPr/>
                        <a:lstStyle/>
                        <a:p>
                          <a:pPr algn="ctr"/>
                          <a:r>
                            <a:rPr lang="en-US" sz="1400" dirty="0" smtClean="0"/>
                            <a:t>-12.084</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-9.954</a:t>
                          </a:r>
                          <a:endParaRPr lang="en-US" sz="1400" dirty="0"/>
                        </a:p>
                      </a:txBody>
                      <a:tcPr anchor="ctr"/>
                    </a:tc>
                    <a:tc>
                      <a:txBody>
                        <a:bodyPr/>
                        <a:lstStyle/>
                        <a:p>
                          <a:pPr algn="ctr"/>
                          <a:r>
                            <a:rPr lang="en-US" sz="1400" dirty="0" smtClean="0"/>
                            <a:t>10.00</a:t>
                          </a:r>
                          <a:endParaRPr lang="en-US" sz="14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569610018"/>
                  </p:ext>
                </p:extLst>
              </p:nvPr>
            </p:nvGraphicFramePr>
            <p:xfrm>
              <a:off x="543442" y="1891233"/>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TRI</a:t>
                          </a:r>
                          <a:r>
                            <a:rPr lang="en-US" baseline="0" dirty="0" smtClean="0"/>
                            <a:t>M CONDITION 1: q = 40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endParaRPr lang="en-US"/>
                        </a:p>
                      </a:txBody>
                      <a:tcPr anchor="ctr">
                        <a:blipFill rotWithShape="0">
                          <a:blip r:embed="rId2"/>
                          <a:stretch>
                            <a:fillRect l="-147977" t="-137647" r="-269364" b="-697647"/>
                          </a:stretch>
                        </a:blipFill>
                      </a:tcPr>
                    </a:tc>
                    <a:tc>
                      <a:txBody>
                        <a:bodyPr/>
                        <a:lstStyle/>
                        <a:p>
                          <a:pPr algn="ctr"/>
                          <a:r>
                            <a:rPr lang="en-US" sz="1400" dirty="0" smtClean="0"/>
                            <a:t>-0.008464</a:t>
                          </a:r>
                          <a:endParaRPr lang="en-US" sz="1400" dirty="0"/>
                        </a:p>
                      </a:txBody>
                      <a:tcPr anchor="ctr"/>
                    </a:tc>
                    <a:tc>
                      <a:txBody>
                        <a:bodyPr/>
                        <a:lstStyle/>
                        <a:p>
                          <a:pPr algn="ctr"/>
                          <a:r>
                            <a:rPr lang="en-US" sz="1400" dirty="0" smtClean="0"/>
                            <a:t>-</a:t>
                          </a:r>
                          <a:r>
                            <a:rPr lang="en-US" sz="1400" dirty="0" smtClean="0"/>
                            <a:t>0.008463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endParaRPr lang="en-US"/>
                        </a:p>
                      </a:txBody>
                      <a:tcPr anchor="ctr">
                        <a:blipFill rotWithShape="0">
                          <a:blip r:embed="rId2"/>
                          <a:stretch>
                            <a:fillRect l="-147977" t="-237647" r="-269364" b="-597647"/>
                          </a:stretch>
                        </a:blipFill>
                      </a:tcPr>
                    </a:tc>
                    <a:tc>
                      <a:txBody>
                        <a:bodyPr/>
                        <a:lstStyle/>
                        <a:p>
                          <a:pPr algn="ctr"/>
                          <a:r>
                            <a:rPr lang="en-US" sz="1400" dirty="0" smtClean="0"/>
                            <a:t>-0.006031</a:t>
                          </a:r>
                          <a:endParaRPr lang="en-US" sz="1400" dirty="0"/>
                        </a:p>
                      </a:txBody>
                      <a:tcPr anchor="ctr"/>
                    </a:tc>
                    <a:tc>
                      <a:txBody>
                        <a:bodyPr/>
                        <a:lstStyle/>
                        <a:p>
                          <a:pPr algn="ctr"/>
                          <a:r>
                            <a:rPr lang="en-US" sz="1400" dirty="0" smtClean="0"/>
                            <a:t>-0.006030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endParaRPr lang="en-US"/>
                        </a:p>
                      </a:txBody>
                      <a:tcPr anchor="ctr">
                        <a:blipFill rotWithShape="0">
                          <a:blip r:embed="rId2"/>
                          <a:stretch>
                            <a:fillRect l="-147977" t="-337647" r="-269364" b="-497647"/>
                          </a:stretch>
                        </a:blipFill>
                      </a:tcPr>
                    </a:tc>
                    <a:tc>
                      <a:txBody>
                        <a:bodyPr/>
                        <a:lstStyle/>
                        <a:p>
                          <a:pPr algn="ctr"/>
                          <a:r>
                            <a:rPr lang="en-US" sz="1400" dirty="0" smtClean="0"/>
                            <a:t>-5.103</a:t>
                          </a:r>
                          <a:endParaRPr lang="en-US" sz="1400" dirty="0"/>
                        </a:p>
                      </a:txBody>
                      <a:tcPr anchor="ctr"/>
                    </a:tc>
                    <a:tc>
                      <a:txBody>
                        <a:bodyPr/>
                        <a:lstStyle/>
                        <a:p>
                          <a:pPr algn="ctr"/>
                          <a:r>
                            <a:rPr lang="en-US" sz="1400" dirty="0" smtClean="0"/>
                            <a:t>-5.103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endParaRPr lang="en-US"/>
                        </a:p>
                      </a:txBody>
                      <a:tcPr anchor="ctr">
                        <a:blipFill rotWithShape="0">
                          <a:blip r:embed="rId2"/>
                          <a:stretch>
                            <a:fillRect l="-147977" t="-437647" r="-269364" b="-397647"/>
                          </a:stretch>
                        </a:blipFill>
                      </a:tcPr>
                    </a:tc>
                    <a:tc>
                      <a:txBody>
                        <a:bodyPr/>
                        <a:lstStyle/>
                        <a:p>
                          <a:pPr algn="ctr"/>
                          <a:r>
                            <a:rPr lang="en-US" sz="1400" dirty="0" smtClean="0"/>
                            <a:t>-2.889</a:t>
                          </a:r>
                          <a:endParaRPr lang="en-US" sz="1400" dirty="0"/>
                        </a:p>
                      </a:txBody>
                      <a:tcPr anchor="ctr"/>
                    </a:tc>
                    <a:tc>
                      <a:txBody>
                        <a:bodyPr/>
                        <a:lstStyle/>
                        <a:p>
                          <a:pPr algn="ctr"/>
                          <a:r>
                            <a:rPr lang="en-US" sz="1400" dirty="0" smtClean="0"/>
                            <a:t>-2.888</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endParaRPr lang="en-US"/>
                        </a:p>
                      </a:txBody>
                      <a:tcPr anchor="ctr">
                        <a:blipFill rotWithShape="0">
                          <a:blip r:embed="rId2"/>
                          <a:stretch>
                            <a:fillRect l="-147977" t="-537647" r="-269364" b="-297647"/>
                          </a:stretch>
                        </a:blipFill>
                      </a:tcPr>
                    </a:tc>
                    <a:tc>
                      <a:txBody>
                        <a:bodyPr/>
                        <a:lstStyle/>
                        <a:p>
                          <a:pPr algn="ctr"/>
                          <a:r>
                            <a:rPr lang="en-US" sz="1400" dirty="0" smtClean="0"/>
                            <a:t>-0.2538</a:t>
                          </a:r>
                          <a:endParaRPr lang="en-US" sz="1400" dirty="0"/>
                        </a:p>
                      </a:txBody>
                      <a:tcPr anchor="ctr"/>
                    </a:tc>
                    <a:tc>
                      <a:txBody>
                        <a:bodyPr/>
                        <a:lstStyle/>
                        <a:p>
                          <a:pPr algn="ctr"/>
                          <a:r>
                            <a:rPr lang="en-US" sz="1400" dirty="0" smtClean="0"/>
                            <a:t>-0.2520</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endParaRPr lang="en-US"/>
                        </a:p>
                      </a:txBody>
                      <a:tcPr anchor="ctr">
                        <a:blipFill rotWithShape="0">
                          <a:blip r:embed="rId2"/>
                          <a:stretch>
                            <a:fillRect l="-147977" t="-547475" r="-269364" b="-155556"/>
                          </a:stretch>
                        </a:blipFill>
                      </a:tcPr>
                    </a:tc>
                    <a:tc>
                      <a:txBody>
                        <a:bodyPr/>
                        <a:lstStyle/>
                        <a:p>
                          <a:pPr algn="ctr"/>
                          <a:r>
                            <a:rPr lang="en-US" sz="1400" dirty="0" smtClean="0"/>
                            <a:t>0.5667</a:t>
                          </a:r>
                          <a:endParaRPr lang="en-US" sz="1400" dirty="0"/>
                        </a:p>
                      </a:txBody>
                      <a:tcPr anchor="ctr"/>
                    </a:tc>
                    <a:tc>
                      <a:txBody>
                        <a:bodyPr/>
                        <a:lstStyle/>
                        <a:p>
                          <a:pPr algn="ctr"/>
                          <a:r>
                            <a:rPr lang="en-US" sz="1400" dirty="0" smtClean="0"/>
                            <a:t>0.5677</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endParaRPr lang="en-US"/>
                        </a:p>
                      </a:txBody>
                      <a:tcPr anchor="ctr">
                        <a:blipFill rotWithShape="0">
                          <a:blip r:embed="rId2"/>
                          <a:stretch>
                            <a:fillRect l="-147977" t="-1086441" r="-269364" b="-161017"/>
                          </a:stretch>
                        </a:blipFill>
                      </a:tcPr>
                    </a:tc>
                    <a:tc>
                      <a:txBody>
                        <a:bodyPr/>
                        <a:lstStyle/>
                        <a:p>
                          <a:pPr algn="ctr"/>
                          <a:r>
                            <a:rPr lang="en-US" sz="1400" dirty="0" smtClean="0"/>
                            <a:t>-12.074</a:t>
                          </a:r>
                          <a:endParaRPr lang="en-US" sz="1400" dirty="0"/>
                        </a:p>
                      </a:txBody>
                      <a:tcPr anchor="ctr"/>
                    </a:tc>
                    <a:tc>
                      <a:txBody>
                        <a:bodyPr/>
                        <a:lstStyle/>
                        <a:p>
                          <a:pPr algn="ctr"/>
                          <a:r>
                            <a:rPr lang="en-US" sz="1400" dirty="0" smtClean="0"/>
                            <a:t>-12.084</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endParaRPr lang="en-US"/>
                        </a:p>
                      </a:txBody>
                      <a:tcPr anchor="ctr">
                        <a:blipFill rotWithShape="0">
                          <a:blip r:embed="rId2"/>
                          <a:stretch>
                            <a:fillRect l="-147977" t="-823529" r="-269364" b="-11765"/>
                          </a:stretch>
                        </a:blipFill>
                      </a:tcPr>
                    </a:tc>
                    <a:tc>
                      <a:txBody>
                        <a:bodyPr/>
                        <a:lstStyle/>
                        <a:p>
                          <a:pPr algn="ctr"/>
                          <a:r>
                            <a:rPr lang="en-US" sz="1400" dirty="0" smtClean="0"/>
                            <a:t>-9.954</a:t>
                          </a:r>
                          <a:endParaRPr lang="en-US" sz="1400" dirty="0"/>
                        </a:p>
                      </a:txBody>
                      <a:tcPr anchor="ctr"/>
                    </a:tc>
                    <a:tc>
                      <a:txBody>
                        <a:bodyPr/>
                        <a:lstStyle/>
                        <a:p>
                          <a:pPr algn="ctr"/>
                          <a:r>
                            <a:rPr lang="en-US" sz="1400" dirty="0" smtClean="0"/>
                            <a:t>10.00</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90679" y="677308"/>
                <a:ext cx="10515600" cy="1289715"/>
              </a:xfrm>
            </p:spPr>
            <p:txBody>
              <a:bodyPr>
                <a:normAutofit fontScale="92500"/>
              </a:bodyPr>
              <a:lstStyle/>
              <a:p>
                <a:pPr marL="0" indent="0">
                  <a:buNone/>
                </a:pPr>
                <a:r>
                  <a:rPr lang="en-US" dirty="0" smtClean="0"/>
                  <a:t>The example in question tabulates stability derivatives for the coefficients of lift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𝑧</m:t>
                        </m:r>
                      </m:sub>
                    </m:sSub>
                  </m:oMath>
                </a14:m>
                <a:r>
                  <a:rPr lang="en-US" dirty="0" smtClean="0"/>
                  <a:t>) and moment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sub>
                    </m:sSub>
                  </m:oMath>
                </a14:m>
                <a:r>
                  <a:rPr lang="en-US" dirty="0" smtClean="0"/>
                  <a:t>) at the reference node for degrees of freedom 3,5 (i.e. translation in z-direction and rotation about y-axis)</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90679" y="677308"/>
                <a:ext cx="10515600" cy="1289715"/>
              </a:xfrm>
              <a:blipFill rotWithShape="0">
                <a:blip r:embed="rId3"/>
                <a:stretch>
                  <a:fillRect l="-1043" t="-7075" r="-348" b="-23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785081187"/>
                  </p:ext>
                </p:extLst>
              </p:nvPr>
            </p:nvGraphicFramePr>
            <p:xfrm>
              <a:off x="6160977" y="1891233"/>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0.003154</a:t>
                          </a:r>
                          <a:endParaRPr lang="en-US" sz="1400" dirty="0"/>
                        </a:p>
                      </a:txBody>
                      <a:tcPr anchor="ctr"/>
                    </a:tc>
                    <a:tc>
                      <a:txBody>
                        <a:bodyPr/>
                        <a:lstStyle/>
                        <a:p>
                          <a:pPr algn="ctr"/>
                          <a:r>
                            <a:rPr lang="en-US" sz="1400" dirty="0" smtClean="0"/>
                            <a:t>0.003154</a:t>
                          </a:r>
                          <a:endParaRPr lang="en-US" sz="1400" dirty="0"/>
                        </a:p>
                      </a:txBody>
                      <a:tcPr anchor="ctr"/>
                    </a:tc>
                  </a:tr>
                  <a:tr h="5126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0.002369</a:t>
                          </a:r>
                          <a:endParaRPr lang="en-US" sz="1400" dirty="0"/>
                        </a:p>
                      </a:txBody>
                      <a:tcPr anchor="ctr"/>
                    </a:tc>
                    <a:tc>
                      <a:txBody>
                        <a:bodyPr/>
                        <a:lstStyle/>
                        <a:p>
                          <a:pPr algn="ctr"/>
                          <a:r>
                            <a:rPr lang="en-US" sz="1400" dirty="0" smtClean="0"/>
                            <a:t>0.002368</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0.01181</a:t>
                          </a:r>
                          <a:endParaRPr lang="en-US" sz="1400" dirty="0"/>
                        </a:p>
                      </a:txBody>
                      <a:tcPr anchor="ctr"/>
                    </a:tc>
                    <a:tc>
                      <a:txBody>
                        <a:bodyPr/>
                        <a:lstStyle/>
                        <a:p>
                          <a:pPr algn="ctr"/>
                          <a:r>
                            <a:rPr lang="en-US" sz="1400" dirty="0" smtClean="0"/>
                            <a:t>0.01180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0.0079</a:t>
                          </a:r>
                          <a:endParaRPr lang="en-US" sz="1400" dirty="0"/>
                        </a:p>
                      </a:txBody>
                      <a:tcPr anchor="ctr"/>
                    </a:tc>
                    <a:tc>
                      <a:txBody>
                        <a:bodyPr/>
                        <a:lstStyle/>
                        <a:p>
                          <a:pPr algn="ctr"/>
                          <a:r>
                            <a:rPr lang="en-US" sz="1400" dirty="0" smtClean="0"/>
                            <a:t>0.0079</a:t>
                          </a:r>
                          <a:endParaRPr lang="en-US" sz="1400" dirty="0"/>
                        </a:p>
                      </a:txBody>
                      <a:tcPr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85081187"/>
                  </p:ext>
                </p:extLst>
              </p:nvPr>
            </p:nvGraphicFramePr>
            <p:xfrm>
              <a:off x="6160977" y="1891233"/>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endParaRPr lang="en-US"/>
                        </a:p>
                      </a:txBody>
                      <a:tcPr anchor="ctr">
                        <a:blipFill rotWithShape="0">
                          <a:blip r:embed="rId4"/>
                          <a:stretch>
                            <a:fillRect l="-147977" t="-137647" r="-269364" b="-311765"/>
                          </a:stretch>
                        </a:blipFill>
                      </a:tcPr>
                    </a:tc>
                    <a:tc>
                      <a:txBody>
                        <a:bodyPr/>
                        <a:lstStyle/>
                        <a:p>
                          <a:pPr algn="ctr"/>
                          <a:r>
                            <a:rPr lang="en-US" sz="1400" dirty="0" smtClean="0"/>
                            <a:t>0.003154</a:t>
                          </a:r>
                          <a:endParaRPr lang="en-US" sz="1400" dirty="0"/>
                        </a:p>
                      </a:txBody>
                      <a:tcPr anchor="ctr"/>
                    </a:tc>
                    <a:tc>
                      <a:txBody>
                        <a:bodyPr/>
                        <a:lstStyle/>
                        <a:p>
                          <a:pPr algn="ctr"/>
                          <a:r>
                            <a:rPr lang="en-US" sz="1400" dirty="0" smtClean="0"/>
                            <a:t>0.003154</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endParaRPr lang="en-US"/>
                        </a:p>
                      </a:txBody>
                      <a:tcPr anchor="ctr">
                        <a:blipFill rotWithShape="0">
                          <a:blip r:embed="rId4"/>
                          <a:stretch>
                            <a:fillRect l="-147977" t="-237647" r="-269364" b="-211765"/>
                          </a:stretch>
                        </a:blipFill>
                      </a:tcPr>
                    </a:tc>
                    <a:tc>
                      <a:txBody>
                        <a:bodyPr/>
                        <a:lstStyle/>
                        <a:p>
                          <a:pPr algn="ctr"/>
                          <a:r>
                            <a:rPr lang="en-US" sz="1400" dirty="0" smtClean="0"/>
                            <a:t>0.002369</a:t>
                          </a:r>
                          <a:endParaRPr lang="en-US" sz="1400" dirty="0"/>
                        </a:p>
                      </a:txBody>
                      <a:tcPr anchor="ctr"/>
                    </a:tc>
                    <a:tc>
                      <a:txBody>
                        <a:bodyPr/>
                        <a:lstStyle/>
                        <a:p>
                          <a:pPr algn="ctr"/>
                          <a:r>
                            <a:rPr lang="en-US" sz="1400" dirty="0" smtClean="0"/>
                            <a:t>0.002368</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endParaRPr lang="en-US"/>
                        </a:p>
                      </a:txBody>
                      <a:tcPr anchor="ctr">
                        <a:blipFill rotWithShape="0">
                          <a:blip r:embed="rId4"/>
                          <a:stretch>
                            <a:fillRect l="-147977" t="-337647" r="-269364" b="-111765"/>
                          </a:stretch>
                        </a:blipFill>
                      </a:tcPr>
                    </a:tc>
                    <a:tc>
                      <a:txBody>
                        <a:bodyPr/>
                        <a:lstStyle/>
                        <a:p>
                          <a:pPr algn="ctr"/>
                          <a:r>
                            <a:rPr lang="en-US" sz="1400" dirty="0" smtClean="0"/>
                            <a:t>0.01181</a:t>
                          </a:r>
                          <a:endParaRPr lang="en-US" sz="1400" dirty="0"/>
                        </a:p>
                      </a:txBody>
                      <a:tcPr anchor="ctr"/>
                    </a:tc>
                    <a:tc>
                      <a:txBody>
                        <a:bodyPr/>
                        <a:lstStyle/>
                        <a:p>
                          <a:pPr algn="ctr"/>
                          <a:r>
                            <a:rPr lang="en-US" sz="1400" dirty="0" smtClean="0"/>
                            <a:t>0.01180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endParaRPr lang="en-US"/>
                        </a:p>
                      </a:txBody>
                      <a:tcPr anchor="ctr">
                        <a:blipFill rotWithShape="0">
                          <a:blip r:embed="rId4"/>
                          <a:stretch>
                            <a:fillRect l="-147977" t="-437647" r="-269364" b="-11765"/>
                          </a:stretch>
                        </a:blipFill>
                      </a:tcPr>
                    </a:tc>
                    <a:tc>
                      <a:txBody>
                        <a:bodyPr/>
                        <a:lstStyle/>
                        <a:p>
                          <a:pPr algn="ctr"/>
                          <a:r>
                            <a:rPr lang="en-US" sz="1400" dirty="0" smtClean="0"/>
                            <a:t>0.0079</a:t>
                          </a:r>
                          <a:endParaRPr lang="en-US" sz="1400" dirty="0"/>
                        </a:p>
                      </a:txBody>
                      <a:tcPr anchor="ctr"/>
                    </a:tc>
                    <a:tc>
                      <a:txBody>
                        <a:bodyPr/>
                        <a:lstStyle/>
                        <a:p>
                          <a:pPr algn="ctr"/>
                          <a:r>
                            <a:rPr lang="en-US" sz="1400" dirty="0" smtClean="0"/>
                            <a:t>0.0079</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588220188"/>
                  </p:ext>
                </p:extLst>
              </p:nvPr>
            </p:nvGraphicFramePr>
            <p:xfrm>
              <a:off x="6160977" y="5125873"/>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𝛼</m:t>
                                </m:r>
                              </m:oMath>
                            </m:oMathPara>
                          </a14:m>
                          <a:endParaRPr lang="en-US" sz="1400" dirty="0"/>
                        </a:p>
                      </a:txBody>
                      <a:tcPr anchor="ctr"/>
                    </a:tc>
                    <a:tc>
                      <a:txBody>
                        <a:bodyPr/>
                        <a:lstStyle/>
                        <a:p>
                          <a:pPr algn="ctr"/>
                          <a:r>
                            <a:rPr lang="en-US" sz="1400" dirty="0" smtClean="0"/>
                            <a:t>0.1691 rad</a:t>
                          </a:r>
                          <a:endParaRPr lang="en-US" sz="1400" dirty="0"/>
                        </a:p>
                      </a:txBody>
                      <a:tcPr anchor="ctr"/>
                    </a:tc>
                    <a:tc>
                      <a:txBody>
                        <a:bodyPr/>
                        <a:lstStyle/>
                        <a:p>
                          <a:pPr algn="ctr"/>
                          <a:r>
                            <a:rPr lang="en-US" sz="1400" dirty="0" smtClean="0"/>
                            <a:t>0.1692 rad</a:t>
                          </a:r>
                          <a:endParaRPr lang="en-US" sz="1400" dirty="0"/>
                        </a:p>
                      </a:txBody>
                      <a:tcPr anchor="ctr"/>
                    </a:tc>
                  </a:tr>
                  <a:tr h="314724">
                    <a:tc>
                      <a:txBody>
                        <a:bodyPr/>
                        <a:lstStyle/>
                        <a:p>
                          <a:pPr algn="ctr"/>
                          <a:r>
                            <a:rPr lang="en-US" sz="1400" dirty="0" smtClean="0"/>
                            <a:t>Elevation of canard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𝛿</m:t>
                                </m:r>
                              </m:oMath>
                            </m:oMathPara>
                          </a14:m>
                          <a:endParaRPr lang="en-US" sz="1400" dirty="0"/>
                        </a:p>
                      </a:txBody>
                      <a:tcPr anchor="ctr"/>
                    </a:tc>
                    <a:tc>
                      <a:txBody>
                        <a:bodyPr/>
                        <a:lstStyle/>
                        <a:p>
                          <a:pPr algn="ctr"/>
                          <a:r>
                            <a:rPr lang="en-US" sz="1400" dirty="0" smtClean="0"/>
                            <a:t>0.4924 rad</a:t>
                          </a:r>
                          <a:endParaRPr lang="en-US" sz="1400" dirty="0"/>
                        </a:p>
                      </a:txBody>
                      <a:tcPr anchor="ctr"/>
                    </a:tc>
                    <a:tc>
                      <a:txBody>
                        <a:bodyPr/>
                        <a:lstStyle/>
                        <a:p>
                          <a:pPr algn="ctr"/>
                          <a:r>
                            <a:rPr lang="en-US" sz="1400" dirty="0" smtClean="0"/>
                            <a:t>0.4922 rad</a:t>
                          </a:r>
                          <a:endParaRPr lang="en-US" sz="1400" dirty="0"/>
                        </a:p>
                      </a:txBody>
                      <a:tcPr anchor="ct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588220188"/>
                  </p:ext>
                </p:extLst>
              </p:nvPr>
            </p:nvGraphicFramePr>
            <p:xfrm>
              <a:off x="6160977" y="5125873"/>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endParaRPr lang="en-US"/>
                        </a:p>
                      </a:txBody>
                      <a:tcPr anchor="ctr">
                        <a:blipFill rotWithShape="0">
                          <a:blip r:embed="rId5"/>
                          <a:stretch>
                            <a:fillRect l="-147977" t="-225000" r="-269364" b="-184615"/>
                          </a:stretch>
                        </a:blipFill>
                      </a:tcPr>
                    </a:tc>
                    <a:tc>
                      <a:txBody>
                        <a:bodyPr/>
                        <a:lstStyle/>
                        <a:p>
                          <a:pPr algn="ctr"/>
                          <a:r>
                            <a:rPr lang="en-US" sz="1400" dirty="0" smtClean="0"/>
                            <a:t>0.1691 rad</a:t>
                          </a:r>
                          <a:endParaRPr lang="en-US" sz="1400" dirty="0"/>
                        </a:p>
                      </a:txBody>
                      <a:tcPr anchor="ctr"/>
                    </a:tc>
                    <a:tc>
                      <a:txBody>
                        <a:bodyPr/>
                        <a:lstStyle/>
                        <a:p>
                          <a:pPr algn="ctr"/>
                          <a:r>
                            <a:rPr lang="en-US" sz="1400" dirty="0" smtClean="0"/>
                            <a:t>0.1692 rad</a:t>
                          </a:r>
                          <a:endParaRPr lang="en-US" sz="1400" dirty="0"/>
                        </a:p>
                      </a:txBody>
                      <a:tcPr anchor="ctr"/>
                    </a:tc>
                  </a:tr>
                  <a:tr h="518160">
                    <a:tc>
                      <a:txBody>
                        <a:bodyPr/>
                        <a:lstStyle/>
                        <a:p>
                          <a:pPr algn="ctr"/>
                          <a:r>
                            <a:rPr lang="en-US" sz="1400" dirty="0" smtClean="0"/>
                            <a:t>Elevation of canard</a:t>
                          </a:r>
                          <a:endParaRPr lang="en-US" sz="1400" dirty="0"/>
                        </a:p>
                      </a:txBody>
                      <a:tcPr anchor="ctr"/>
                    </a:tc>
                    <a:tc>
                      <a:txBody>
                        <a:bodyPr/>
                        <a:lstStyle/>
                        <a:p>
                          <a:endParaRPr lang="en-US"/>
                        </a:p>
                      </a:txBody>
                      <a:tcPr anchor="ctr">
                        <a:blipFill rotWithShape="0">
                          <a:blip r:embed="rId5"/>
                          <a:stretch>
                            <a:fillRect l="-147977" t="-196512" r="-269364" b="-11628"/>
                          </a:stretch>
                        </a:blipFill>
                      </a:tcPr>
                    </a:tc>
                    <a:tc>
                      <a:txBody>
                        <a:bodyPr/>
                        <a:lstStyle/>
                        <a:p>
                          <a:pPr algn="ctr"/>
                          <a:r>
                            <a:rPr lang="en-US" sz="1400" dirty="0" smtClean="0"/>
                            <a:t>0.4924 rad</a:t>
                          </a:r>
                          <a:endParaRPr lang="en-US" sz="1400" dirty="0"/>
                        </a:p>
                      </a:txBody>
                      <a:tcPr anchor="ctr"/>
                    </a:tc>
                    <a:tc>
                      <a:txBody>
                        <a:bodyPr/>
                        <a:lstStyle/>
                        <a:p>
                          <a:pPr algn="ctr"/>
                          <a:r>
                            <a:rPr lang="en-US" sz="1400" dirty="0" smtClean="0"/>
                            <a:t>0.4922 rad</a:t>
                          </a:r>
                          <a:endParaRPr lang="en-US" sz="1400" dirty="0"/>
                        </a:p>
                      </a:txBody>
                      <a:tcPr anchor="ctr"/>
                    </a:tc>
                  </a:tr>
                </a:tbl>
              </a:graphicData>
            </a:graphic>
          </p:graphicFrame>
        </mc:Fallback>
      </mc:AlternateContent>
    </p:spTree>
    <p:extLst>
      <p:ext uri="{BB962C8B-B14F-4D97-AF65-F5344CB8AC3E}">
        <p14:creationId xmlns:p14="http://schemas.microsoft.com/office/powerpoint/2010/main" val="228012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2471768" cy="396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Results, Cont.</a:t>
            </a:r>
            <a:endParaRPr lang="en-US" sz="2800" dirty="0">
              <a:solidFill>
                <a:schemeClr val="tx1"/>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947561834"/>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TRI</a:t>
                          </a:r>
                          <a:r>
                            <a:rPr lang="en-US" baseline="0" dirty="0" smtClean="0"/>
                            <a:t>M CONDITION 2: q = 1200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-0.010332</a:t>
                          </a:r>
                          <a:endParaRPr lang="en-US" sz="1400" dirty="0"/>
                        </a:p>
                      </a:txBody>
                      <a:tcPr anchor="ctr"/>
                    </a:tc>
                    <a:tc>
                      <a:txBody>
                        <a:bodyPr/>
                        <a:lstStyle/>
                        <a:p>
                          <a:pPr algn="ctr"/>
                          <a:r>
                            <a:rPr lang="en-US" sz="1400" dirty="0" smtClean="0"/>
                            <a:t>-0.010333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-0.007074</a:t>
                          </a:r>
                          <a:endParaRPr lang="en-US" sz="1400" dirty="0"/>
                        </a:p>
                      </a:txBody>
                      <a:tcPr anchor="ctr"/>
                    </a:tc>
                    <a:tc>
                      <a:txBody>
                        <a:bodyPr/>
                        <a:lstStyle/>
                        <a:p>
                          <a:pPr algn="ctr"/>
                          <a:r>
                            <a:rPr lang="en-US" sz="1400" dirty="0" smtClean="0"/>
                            <a:t>-0.007073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-6.463</a:t>
                          </a:r>
                          <a:endParaRPr lang="en-US" sz="1400" dirty="0"/>
                        </a:p>
                      </a:txBody>
                      <a:tcPr anchor="ctr"/>
                    </a:tc>
                    <a:tc>
                      <a:txBody>
                        <a:bodyPr/>
                        <a:lstStyle/>
                        <a:p>
                          <a:pPr algn="ctr"/>
                          <a:r>
                            <a:rPr lang="en-US" sz="1400" dirty="0" smtClean="0"/>
                            <a:t>-6.464</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-3.667</a:t>
                          </a:r>
                          <a:endParaRPr lang="en-US" sz="1400" dirty="0"/>
                        </a:p>
                      </a:txBody>
                      <a:tcPr anchor="ctr"/>
                    </a:tc>
                    <a:tc>
                      <a:txBody>
                        <a:bodyPr/>
                        <a:lstStyle/>
                        <a:p>
                          <a:pPr algn="ctr"/>
                          <a:r>
                            <a:rPr lang="en-US" sz="1400" dirty="0" smtClean="0"/>
                            <a:t>-3.667</a:t>
                          </a:r>
                          <a:endParaRPr lang="en-US" sz="1400" dirty="0"/>
                        </a:p>
                      </a:txBody>
                      <a:tcPr anchor="ctr"/>
                    </a:tc>
                  </a:tr>
                  <a:tr h="358235">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-0.5430</a:t>
                          </a:r>
                          <a:endParaRPr lang="en-US" sz="1400" dirty="0"/>
                        </a:p>
                      </a:txBody>
                      <a:tcPr anchor="ctr"/>
                    </a:tc>
                    <a:tc>
                      <a:txBody>
                        <a:bodyPr/>
                        <a:lstStyle/>
                        <a:p>
                          <a:pPr algn="ctr"/>
                          <a:r>
                            <a:rPr lang="en-US" sz="1400" dirty="0" smtClean="0"/>
                            <a:t>-0.5431</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0.3860</a:t>
                          </a:r>
                          <a:endParaRPr lang="en-US" sz="1400" dirty="0"/>
                        </a:p>
                      </a:txBody>
                      <a:tcPr anchor="ctr"/>
                    </a:tc>
                    <a:tc>
                      <a:txBody>
                        <a:bodyPr/>
                        <a:lstStyle/>
                        <a:p>
                          <a:pPr algn="ctr"/>
                          <a:r>
                            <a:rPr lang="en-US" sz="1400" dirty="0" smtClean="0"/>
                            <a:t>0.3860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-12.856</a:t>
                          </a:r>
                          <a:endParaRPr lang="en-US" sz="1400" dirty="0"/>
                        </a:p>
                      </a:txBody>
                      <a:tcPr anchor="ctr"/>
                    </a:tc>
                    <a:tc>
                      <a:txBody>
                        <a:bodyPr/>
                        <a:lstStyle/>
                        <a:p>
                          <a:pPr algn="ctr"/>
                          <a:r>
                            <a:rPr lang="en-US" sz="1400" dirty="0" smtClean="0"/>
                            <a:t>-12.854</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-10.274</a:t>
                          </a:r>
                          <a:endParaRPr lang="en-US" sz="1400" dirty="0"/>
                        </a:p>
                      </a:txBody>
                      <a:tcPr anchor="ctr"/>
                    </a:tc>
                    <a:tc>
                      <a:txBody>
                        <a:bodyPr/>
                        <a:lstStyle/>
                        <a:p>
                          <a:pPr algn="ctr"/>
                          <a:r>
                            <a:rPr lang="en-US" sz="1400" dirty="0" smtClean="0"/>
                            <a:t>-10.271</a:t>
                          </a:r>
                          <a:endParaRPr lang="en-US" sz="14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47561834"/>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TRI</a:t>
                          </a:r>
                          <a:r>
                            <a:rPr lang="en-US" baseline="0" dirty="0" smtClean="0"/>
                            <a:t>M CONDITION 2: q = 1200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endParaRPr lang="en-US"/>
                        </a:p>
                      </a:txBody>
                      <a:tcPr anchor="ctr">
                        <a:blipFill rotWithShape="0">
                          <a:blip r:embed="rId2"/>
                          <a:stretch>
                            <a:fillRect l="-147977" t="-137647" r="-269364" b="-697647"/>
                          </a:stretch>
                        </a:blipFill>
                      </a:tcPr>
                    </a:tc>
                    <a:tc>
                      <a:txBody>
                        <a:bodyPr/>
                        <a:lstStyle/>
                        <a:p>
                          <a:pPr algn="ctr"/>
                          <a:r>
                            <a:rPr lang="en-US" sz="1400" dirty="0" smtClean="0"/>
                            <a:t>-0.010332</a:t>
                          </a:r>
                          <a:endParaRPr lang="en-US" sz="1400" dirty="0"/>
                        </a:p>
                      </a:txBody>
                      <a:tcPr anchor="ctr"/>
                    </a:tc>
                    <a:tc>
                      <a:txBody>
                        <a:bodyPr/>
                        <a:lstStyle/>
                        <a:p>
                          <a:pPr algn="ctr"/>
                          <a:r>
                            <a:rPr lang="en-US" sz="1400" dirty="0" smtClean="0"/>
                            <a:t>-0.010333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endParaRPr lang="en-US"/>
                        </a:p>
                      </a:txBody>
                      <a:tcPr anchor="ctr">
                        <a:blipFill rotWithShape="0">
                          <a:blip r:embed="rId2"/>
                          <a:stretch>
                            <a:fillRect l="-147977" t="-237647" r="-269364" b="-597647"/>
                          </a:stretch>
                        </a:blipFill>
                      </a:tcPr>
                    </a:tc>
                    <a:tc>
                      <a:txBody>
                        <a:bodyPr/>
                        <a:lstStyle/>
                        <a:p>
                          <a:pPr algn="ctr"/>
                          <a:r>
                            <a:rPr lang="en-US" sz="1400" dirty="0" smtClean="0"/>
                            <a:t>-0.007074</a:t>
                          </a:r>
                          <a:endParaRPr lang="en-US" sz="1400" dirty="0"/>
                        </a:p>
                      </a:txBody>
                      <a:tcPr anchor="ctr"/>
                    </a:tc>
                    <a:tc>
                      <a:txBody>
                        <a:bodyPr/>
                        <a:lstStyle/>
                        <a:p>
                          <a:pPr algn="ctr"/>
                          <a:r>
                            <a:rPr lang="en-US" sz="1400" dirty="0" smtClean="0"/>
                            <a:t>-0.007073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endParaRPr lang="en-US"/>
                        </a:p>
                      </a:txBody>
                      <a:tcPr anchor="ctr">
                        <a:blipFill rotWithShape="0">
                          <a:blip r:embed="rId2"/>
                          <a:stretch>
                            <a:fillRect l="-147977" t="-337647" r="-269364" b="-497647"/>
                          </a:stretch>
                        </a:blipFill>
                      </a:tcPr>
                    </a:tc>
                    <a:tc>
                      <a:txBody>
                        <a:bodyPr/>
                        <a:lstStyle/>
                        <a:p>
                          <a:pPr algn="ctr"/>
                          <a:r>
                            <a:rPr lang="en-US" sz="1400" dirty="0" smtClean="0"/>
                            <a:t>-6.463</a:t>
                          </a:r>
                          <a:endParaRPr lang="en-US" sz="1400" dirty="0"/>
                        </a:p>
                      </a:txBody>
                      <a:tcPr anchor="ctr"/>
                    </a:tc>
                    <a:tc>
                      <a:txBody>
                        <a:bodyPr/>
                        <a:lstStyle/>
                        <a:p>
                          <a:pPr algn="ctr"/>
                          <a:r>
                            <a:rPr lang="en-US" sz="1400" dirty="0" smtClean="0"/>
                            <a:t>-6.464</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endParaRPr lang="en-US"/>
                        </a:p>
                      </a:txBody>
                      <a:tcPr anchor="ctr">
                        <a:blipFill rotWithShape="0">
                          <a:blip r:embed="rId2"/>
                          <a:stretch>
                            <a:fillRect l="-147977" t="-437647" r="-269364" b="-397647"/>
                          </a:stretch>
                        </a:blipFill>
                      </a:tcPr>
                    </a:tc>
                    <a:tc>
                      <a:txBody>
                        <a:bodyPr/>
                        <a:lstStyle/>
                        <a:p>
                          <a:pPr algn="ctr"/>
                          <a:r>
                            <a:rPr lang="en-US" sz="1400" dirty="0" smtClean="0"/>
                            <a:t>-3.667</a:t>
                          </a:r>
                          <a:endParaRPr lang="en-US" sz="1400" dirty="0"/>
                        </a:p>
                      </a:txBody>
                      <a:tcPr anchor="ctr"/>
                    </a:tc>
                    <a:tc>
                      <a:txBody>
                        <a:bodyPr/>
                        <a:lstStyle/>
                        <a:p>
                          <a:pPr algn="ctr"/>
                          <a:r>
                            <a:rPr lang="en-US" sz="1400" dirty="0" smtClean="0"/>
                            <a:t>-3.667</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endParaRPr lang="en-US"/>
                        </a:p>
                      </a:txBody>
                      <a:tcPr anchor="ctr">
                        <a:blipFill rotWithShape="0">
                          <a:blip r:embed="rId2"/>
                          <a:stretch>
                            <a:fillRect l="-147977" t="-537647" r="-269364" b="-297647"/>
                          </a:stretch>
                        </a:blipFill>
                      </a:tcPr>
                    </a:tc>
                    <a:tc>
                      <a:txBody>
                        <a:bodyPr/>
                        <a:lstStyle/>
                        <a:p>
                          <a:pPr algn="ctr"/>
                          <a:r>
                            <a:rPr lang="en-US" sz="1400" dirty="0" smtClean="0"/>
                            <a:t>-0.5430</a:t>
                          </a:r>
                          <a:endParaRPr lang="en-US" sz="1400" dirty="0"/>
                        </a:p>
                      </a:txBody>
                      <a:tcPr anchor="ctr"/>
                    </a:tc>
                    <a:tc>
                      <a:txBody>
                        <a:bodyPr/>
                        <a:lstStyle/>
                        <a:p>
                          <a:pPr algn="ctr"/>
                          <a:r>
                            <a:rPr lang="en-US" sz="1400" dirty="0" smtClean="0"/>
                            <a:t>-0.5431</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endParaRPr lang="en-US"/>
                        </a:p>
                      </a:txBody>
                      <a:tcPr anchor="ctr">
                        <a:blipFill rotWithShape="0">
                          <a:blip r:embed="rId2"/>
                          <a:stretch>
                            <a:fillRect l="-147977" t="-547475" r="-269364" b="-155556"/>
                          </a:stretch>
                        </a:blipFill>
                      </a:tcPr>
                    </a:tc>
                    <a:tc>
                      <a:txBody>
                        <a:bodyPr/>
                        <a:lstStyle/>
                        <a:p>
                          <a:pPr algn="ctr"/>
                          <a:r>
                            <a:rPr lang="en-US" sz="1400" dirty="0" smtClean="0"/>
                            <a:t>0.3860</a:t>
                          </a:r>
                          <a:endParaRPr lang="en-US" sz="1400" dirty="0"/>
                        </a:p>
                      </a:txBody>
                      <a:tcPr anchor="ctr"/>
                    </a:tc>
                    <a:tc>
                      <a:txBody>
                        <a:bodyPr/>
                        <a:lstStyle/>
                        <a:p>
                          <a:pPr algn="ctr"/>
                          <a:r>
                            <a:rPr lang="en-US" sz="1400" dirty="0" smtClean="0"/>
                            <a:t>0.3860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endParaRPr lang="en-US"/>
                        </a:p>
                      </a:txBody>
                      <a:tcPr anchor="ctr">
                        <a:blipFill rotWithShape="0">
                          <a:blip r:embed="rId2"/>
                          <a:stretch>
                            <a:fillRect l="-147977" t="-1086441" r="-269364" b="-161017"/>
                          </a:stretch>
                        </a:blipFill>
                      </a:tcPr>
                    </a:tc>
                    <a:tc>
                      <a:txBody>
                        <a:bodyPr/>
                        <a:lstStyle/>
                        <a:p>
                          <a:pPr algn="ctr"/>
                          <a:r>
                            <a:rPr lang="en-US" sz="1400" dirty="0" smtClean="0"/>
                            <a:t>-12.856</a:t>
                          </a:r>
                          <a:endParaRPr lang="en-US" sz="1400" dirty="0"/>
                        </a:p>
                      </a:txBody>
                      <a:tcPr anchor="ctr"/>
                    </a:tc>
                    <a:tc>
                      <a:txBody>
                        <a:bodyPr/>
                        <a:lstStyle/>
                        <a:p>
                          <a:pPr algn="ctr"/>
                          <a:r>
                            <a:rPr lang="en-US" sz="1400" dirty="0" smtClean="0"/>
                            <a:t>-12.854</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endParaRPr lang="en-US"/>
                        </a:p>
                      </a:txBody>
                      <a:tcPr anchor="ctr">
                        <a:blipFill rotWithShape="0">
                          <a:blip r:embed="rId2"/>
                          <a:stretch>
                            <a:fillRect l="-147977" t="-823529" r="-269364" b="-11765"/>
                          </a:stretch>
                        </a:blipFill>
                      </a:tcPr>
                    </a:tc>
                    <a:tc>
                      <a:txBody>
                        <a:bodyPr/>
                        <a:lstStyle/>
                        <a:p>
                          <a:pPr algn="ctr"/>
                          <a:r>
                            <a:rPr lang="en-US" sz="1400" dirty="0" smtClean="0"/>
                            <a:t>-10.274</a:t>
                          </a:r>
                          <a:endParaRPr lang="en-US" sz="1400" dirty="0"/>
                        </a:p>
                      </a:txBody>
                      <a:tcPr anchor="ctr"/>
                    </a:tc>
                    <a:tc>
                      <a:txBody>
                        <a:bodyPr/>
                        <a:lstStyle/>
                        <a:p>
                          <a:pPr algn="ctr"/>
                          <a:r>
                            <a:rPr lang="en-US" sz="1400" dirty="0" smtClean="0"/>
                            <a:t>-10.271</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379035460"/>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0.003634</a:t>
                          </a:r>
                          <a:endParaRPr lang="en-US" sz="1400" dirty="0"/>
                        </a:p>
                      </a:txBody>
                      <a:tcPr anchor="ctr"/>
                    </a:tc>
                    <a:tc>
                      <a:txBody>
                        <a:bodyPr/>
                        <a:lstStyle/>
                        <a:p>
                          <a:pPr algn="ctr"/>
                          <a:r>
                            <a:rPr lang="en-US" sz="1400" dirty="0" smtClean="0"/>
                            <a:t>0.003650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0.002624</a:t>
                          </a:r>
                          <a:endParaRPr lang="en-US" sz="1400" dirty="0"/>
                        </a:p>
                      </a:txBody>
                      <a:tcPr anchor="ctr"/>
                    </a:tc>
                    <a:tc>
                      <a:txBody>
                        <a:bodyPr/>
                        <a:lstStyle/>
                        <a:p>
                          <a:pPr algn="ctr"/>
                          <a:r>
                            <a:rPr lang="en-US" sz="1400" dirty="0" smtClean="0"/>
                            <a:t>0.002623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0.01449</a:t>
                          </a:r>
                          <a:endParaRPr lang="en-US" sz="1400" dirty="0"/>
                        </a:p>
                      </a:txBody>
                      <a:tcPr anchor="ctr"/>
                    </a:tc>
                    <a:tc>
                      <a:txBody>
                        <a:bodyPr/>
                        <a:lstStyle/>
                        <a:p>
                          <a:pPr algn="ctr"/>
                          <a:r>
                            <a:rPr lang="en-US" sz="1400" dirty="0" smtClean="0"/>
                            <a:t>0.01449</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0.009404</a:t>
                          </a:r>
                          <a:endParaRPr lang="en-US" sz="1400" dirty="0"/>
                        </a:p>
                      </a:txBody>
                      <a:tcPr anchor="ctr"/>
                    </a:tc>
                    <a:tc>
                      <a:txBody>
                        <a:bodyPr/>
                        <a:lstStyle/>
                        <a:p>
                          <a:pPr algn="ctr"/>
                          <a:r>
                            <a:rPr lang="en-US" sz="1400" dirty="0" smtClean="0"/>
                            <a:t>0.00940</a:t>
                          </a:r>
                          <a:endParaRPr lang="en-US" sz="1400" dirty="0"/>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379035460"/>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endParaRPr lang="en-US"/>
                        </a:p>
                      </a:txBody>
                      <a:tcPr anchor="ctr">
                        <a:blipFill rotWithShape="0">
                          <a:blip r:embed="rId3"/>
                          <a:stretch>
                            <a:fillRect l="-147977" t="-137647" r="-269364" b="-312941"/>
                          </a:stretch>
                        </a:blipFill>
                      </a:tcPr>
                    </a:tc>
                    <a:tc>
                      <a:txBody>
                        <a:bodyPr/>
                        <a:lstStyle/>
                        <a:p>
                          <a:pPr algn="ctr"/>
                          <a:r>
                            <a:rPr lang="en-US" sz="1400" dirty="0" smtClean="0"/>
                            <a:t>0.003634</a:t>
                          </a:r>
                          <a:endParaRPr lang="en-US" sz="1400" dirty="0"/>
                        </a:p>
                      </a:txBody>
                      <a:tcPr anchor="ctr"/>
                    </a:tc>
                    <a:tc>
                      <a:txBody>
                        <a:bodyPr/>
                        <a:lstStyle/>
                        <a:p>
                          <a:pPr algn="ctr"/>
                          <a:r>
                            <a:rPr lang="en-US" sz="1400" dirty="0" smtClean="0"/>
                            <a:t>0.003650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endParaRPr lang="en-US"/>
                        </a:p>
                      </a:txBody>
                      <a:tcPr anchor="ctr">
                        <a:blipFill rotWithShape="0">
                          <a:blip r:embed="rId3"/>
                          <a:stretch>
                            <a:fillRect l="-147977" t="-237647" r="-269364" b="-212941"/>
                          </a:stretch>
                        </a:blipFill>
                      </a:tcPr>
                    </a:tc>
                    <a:tc>
                      <a:txBody>
                        <a:bodyPr/>
                        <a:lstStyle/>
                        <a:p>
                          <a:pPr algn="ctr"/>
                          <a:r>
                            <a:rPr lang="en-US" sz="1400" dirty="0" smtClean="0"/>
                            <a:t>0.002624</a:t>
                          </a:r>
                          <a:endParaRPr lang="en-US" sz="1400" dirty="0"/>
                        </a:p>
                      </a:txBody>
                      <a:tcPr anchor="ctr"/>
                    </a:tc>
                    <a:tc>
                      <a:txBody>
                        <a:bodyPr/>
                        <a:lstStyle/>
                        <a:p>
                          <a:pPr algn="ctr"/>
                          <a:r>
                            <a:rPr lang="en-US" sz="1400" dirty="0" smtClean="0"/>
                            <a:t>0.002623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endParaRPr lang="en-US"/>
                        </a:p>
                      </a:txBody>
                      <a:tcPr anchor="ctr">
                        <a:blipFill rotWithShape="0">
                          <a:blip r:embed="rId3"/>
                          <a:stretch>
                            <a:fillRect l="-147977" t="-333721" r="-269364" b="-110465"/>
                          </a:stretch>
                        </a:blipFill>
                      </a:tcPr>
                    </a:tc>
                    <a:tc>
                      <a:txBody>
                        <a:bodyPr/>
                        <a:lstStyle/>
                        <a:p>
                          <a:pPr algn="ctr"/>
                          <a:r>
                            <a:rPr lang="en-US" sz="1400" dirty="0" smtClean="0"/>
                            <a:t>0.01449</a:t>
                          </a:r>
                          <a:endParaRPr lang="en-US" sz="1400" dirty="0"/>
                        </a:p>
                      </a:txBody>
                      <a:tcPr anchor="ctr"/>
                    </a:tc>
                    <a:tc>
                      <a:txBody>
                        <a:bodyPr/>
                        <a:lstStyle/>
                        <a:p>
                          <a:pPr algn="ctr"/>
                          <a:r>
                            <a:rPr lang="en-US" sz="1400" dirty="0" smtClean="0"/>
                            <a:t>0.01449</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endParaRPr lang="en-US"/>
                        </a:p>
                      </a:txBody>
                      <a:tcPr anchor="ctr">
                        <a:blipFill rotWithShape="0">
                          <a:blip r:embed="rId3"/>
                          <a:stretch>
                            <a:fillRect l="-147977" t="-438824" r="-269364" b="-11765"/>
                          </a:stretch>
                        </a:blipFill>
                      </a:tcPr>
                    </a:tc>
                    <a:tc>
                      <a:txBody>
                        <a:bodyPr/>
                        <a:lstStyle/>
                        <a:p>
                          <a:pPr algn="ctr"/>
                          <a:r>
                            <a:rPr lang="en-US" sz="1400" dirty="0" smtClean="0"/>
                            <a:t>0.009404</a:t>
                          </a:r>
                          <a:endParaRPr lang="en-US" sz="1400" dirty="0"/>
                        </a:p>
                      </a:txBody>
                      <a:tcPr anchor="ctr"/>
                    </a:tc>
                    <a:tc>
                      <a:txBody>
                        <a:bodyPr/>
                        <a:lstStyle/>
                        <a:p>
                          <a:pPr algn="ctr"/>
                          <a:r>
                            <a:rPr lang="en-US" sz="1400" dirty="0" smtClean="0"/>
                            <a:t>0.00940</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206241829"/>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𝛼</m:t>
                                </m:r>
                              </m:oMath>
                            </m:oMathPara>
                          </a14:m>
                          <a:endParaRPr lang="en-US" sz="1400" dirty="0"/>
                        </a:p>
                      </a:txBody>
                      <a:tcPr anchor="ctr"/>
                    </a:tc>
                    <a:tc>
                      <a:txBody>
                        <a:bodyPr/>
                        <a:lstStyle/>
                        <a:p>
                          <a:pPr algn="ctr"/>
                          <a:r>
                            <a:rPr lang="en-US" sz="1400" dirty="0" smtClean="0"/>
                            <a:t>0.00137 rad</a:t>
                          </a:r>
                          <a:endParaRPr lang="en-US" sz="1400" dirty="0"/>
                        </a:p>
                      </a:txBody>
                      <a:tcPr anchor="ctr"/>
                    </a:tc>
                    <a:tc>
                      <a:txBody>
                        <a:bodyPr/>
                        <a:lstStyle/>
                        <a:p>
                          <a:pPr algn="ctr"/>
                          <a:r>
                            <a:rPr lang="en-US" sz="1400" dirty="0" smtClean="0"/>
                            <a:t>0.00137 rad</a:t>
                          </a:r>
                          <a:endParaRPr lang="en-US" sz="1400" dirty="0"/>
                        </a:p>
                      </a:txBody>
                      <a:tcPr anchor="ctr"/>
                    </a:tc>
                  </a:tr>
                  <a:tr h="314724">
                    <a:tc>
                      <a:txBody>
                        <a:bodyPr/>
                        <a:lstStyle/>
                        <a:p>
                          <a:pPr algn="ctr"/>
                          <a:r>
                            <a:rPr lang="en-US" sz="1400" dirty="0" smtClean="0"/>
                            <a:t>Elevation of canard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𝛿</m:t>
                                </m:r>
                              </m:oMath>
                            </m:oMathPara>
                          </a14:m>
                          <a:endParaRPr lang="en-US" sz="1400" dirty="0"/>
                        </a:p>
                      </a:txBody>
                      <a:tcPr anchor="ctr"/>
                    </a:tc>
                    <a:tc>
                      <a:txBody>
                        <a:bodyPr/>
                        <a:lstStyle/>
                        <a:p>
                          <a:pPr algn="ctr"/>
                          <a:r>
                            <a:rPr lang="en-US" sz="1400" dirty="0" smtClean="0"/>
                            <a:t>0.01932 rad</a:t>
                          </a:r>
                          <a:endParaRPr lang="en-US" sz="1400" dirty="0"/>
                        </a:p>
                      </a:txBody>
                      <a:tcPr anchor="ctr"/>
                    </a:tc>
                    <a:tc>
                      <a:txBody>
                        <a:bodyPr/>
                        <a:lstStyle/>
                        <a:p>
                          <a:pPr algn="ctr"/>
                          <a:r>
                            <a:rPr lang="en-US" sz="1400" dirty="0" smtClean="0"/>
                            <a:t>0.01931 rad</a:t>
                          </a:r>
                          <a:endParaRPr lang="en-US" sz="1400" dirty="0"/>
                        </a:p>
                      </a:txBody>
                      <a:tcPr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206241829"/>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endParaRPr lang="en-US"/>
                        </a:p>
                      </a:txBody>
                      <a:tcPr anchor="ctr">
                        <a:blipFill rotWithShape="0">
                          <a:blip r:embed="rId4"/>
                          <a:stretch>
                            <a:fillRect l="-147977" t="-225000" r="-269364" b="-182692"/>
                          </a:stretch>
                        </a:blipFill>
                      </a:tcPr>
                    </a:tc>
                    <a:tc>
                      <a:txBody>
                        <a:bodyPr/>
                        <a:lstStyle/>
                        <a:p>
                          <a:pPr algn="ctr"/>
                          <a:r>
                            <a:rPr lang="en-US" sz="1400" dirty="0" smtClean="0"/>
                            <a:t>0.00137 rad</a:t>
                          </a:r>
                          <a:endParaRPr lang="en-US" sz="1400" dirty="0"/>
                        </a:p>
                      </a:txBody>
                      <a:tcPr anchor="ctr"/>
                    </a:tc>
                    <a:tc>
                      <a:txBody>
                        <a:bodyPr/>
                        <a:lstStyle/>
                        <a:p>
                          <a:pPr algn="ctr"/>
                          <a:r>
                            <a:rPr lang="en-US" sz="1400" dirty="0" smtClean="0"/>
                            <a:t>0.00137 rad</a:t>
                          </a:r>
                          <a:endParaRPr lang="en-US" sz="1400" dirty="0"/>
                        </a:p>
                      </a:txBody>
                      <a:tcPr anchor="ctr"/>
                    </a:tc>
                  </a:tr>
                  <a:tr h="518160">
                    <a:tc>
                      <a:txBody>
                        <a:bodyPr/>
                        <a:lstStyle/>
                        <a:p>
                          <a:pPr algn="ctr"/>
                          <a:r>
                            <a:rPr lang="en-US" sz="1400" dirty="0" smtClean="0"/>
                            <a:t>Elevation of canard</a:t>
                          </a:r>
                          <a:endParaRPr lang="en-US" sz="1400" dirty="0"/>
                        </a:p>
                      </a:txBody>
                      <a:tcPr anchor="ctr"/>
                    </a:tc>
                    <a:tc>
                      <a:txBody>
                        <a:bodyPr/>
                        <a:lstStyle/>
                        <a:p>
                          <a:endParaRPr lang="en-US"/>
                        </a:p>
                      </a:txBody>
                      <a:tcPr anchor="ctr">
                        <a:blipFill rotWithShape="0">
                          <a:blip r:embed="rId4"/>
                          <a:stretch>
                            <a:fillRect l="-147977" t="-198824" r="-269364" b="-11765"/>
                          </a:stretch>
                        </a:blipFill>
                      </a:tcPr>
                    </a:tc>
                    <a:tc>
                      <a:txBody>
                        <a:bodyPr/>
                        <a:lstStyle/>
                        <a:p>
                          <a:pPr algn="ctr"/>
                          <a:r>
                            <a:rPr lang="en-US" sz="1400" dirty="0" smtClean="0"/>
                            <a:t>0.01932 rad</a:t>
                          </a:r>
                          <a:endParaRPr lang="en-US" sz="1400" dirty="0"/>
                        </a:p>
                      </a:txBody>
                      <a:tcPr anchor="ctr"/>
                    </a:tc>
                    <a:tc>
                      <a:txBody>
                        <a:bodyPr/>
                        <a:lstStyle/>
                        <a:p>
                          <a:pPr algn="ctr"/>
                          <a:r>
                            <a:rPr lang="en-US" sz="1400" dirty="0" smtClean="0"/>
                            <a:t>0.01931 rad</a:t>
                          </a:r>
                          <a:endParaRPr lang="en-US" sz="1400" dirty="0"/>
                        </a:p>
                      </a:txBody>
                      <a:tcPr anchor="ctr"/>
                    </a:tc>
                  </a:tr>
                </a:tbl>
              </a:graphicData>
            </a:graphic>
          </p:graphicFrame>
        </mc:Fallback>
      </mc:AlternateContent>
    </p:spTree>
    <p:extLst>
      <p:ext uri="{BB962C8B-B14F-4D97-AF65-F5344CB8AC3E}">
        <p14:creationId xmlns:p14="http://schemas.microsoft.com/office/powerpoint/2010/main" val="32972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2471768" cy="396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Results, Cont.</a:t>
            </a:r>
            <a:endParaRPr lang="en-US" sz="2800" dirty="0">
              <a:solidFill>
                <a:schemeClr val="tx1"/>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570456788"/>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TRI</a:t>
                          </a:r>
                          <a:r>
                            <a:rPr lang="en-US" baseline="0" dirty="0" smtClean="0"/>
                            <a:t>M CONDITION 3: q = 1151 </a:t>
                          </a:r>
                          <a:r>
                            <a:rPr lang="en-US" baseline="0" dirty="0" err="1" smtClean="0"/>
                            <a:t>lb</a:t>
                          </a:r>
                          <a:r>
                            <a:rPr lang="en-US" baseline="0" dirty="0" smtClean="0"/>
                            <a:t>/ft^2, m=1.3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-0.007172</a:t>
                          </a:r>
                          <a:endParaRPr lang="en-US" sz="1400" dirty="0"/>
                        </a:p>
                      </a:txBody>
                      <a:tcPr anchor="ctr"/>
                    </a:tc>
                    <a:tc>
                      <a:txBody>
                        <a:bodyPr/>
                        <a:lstStyle/>
                        <a:p>
                          <a:pPr algn="ctr"/>
                          <a:r>
                            <a:rPr lang="en-US" sz="1400" dirty="0" smtClean="0"/>
                            <a:t>-0.007173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-0.006959</a:t>
                          </a:r>
                          <a:endParaRPr lang="en-US" sz="1400" dirty="0"/>
                        </a:p>
                      </a:txBody>
                      <a:tcPr anchor="ctr"/>
                    </a:tc>
                    <a:tc>
                      <a:txBody>
                        <a:bodyPr/>
                        <a:lstStyle/>
                        <a:p>
                          <a:pPr algn="ctr"/>
                          <a:r>
                            <a:rPr lang="en-US" sz="1400" dirty="0" smtClean="0"/>
                            <a:t>-0.006960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-4.948</a:t>
                          </a:r>
                          <a:endParaRPr lang="en-US" sz="1400" dirty="0"/>
                        </a:p>
                      </a:txBody>
                      <a:tcPr anchor="ctr"/>
                    </a:tc>
                    <a:tc>
                      <a:txBody>
                        <a:bodyPr/>
                        <a:lstStyle/>
                        <a:p>
                          <a:pPr algn="ctr"/>
                          <a:r>
                            <a:rPr lang="en-US" sz="1400" dirty="0" smtClean="0"/>
                            <a:t>-4.847</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-3.933</a:t>
                          </a:r>
                        </a:p>
                      </a:txBody>
                      <a:tcPr anchor="ctr"/>
                    </a:tc>
                    <a:tc>
                      <a:txBody>
                        <a:bodyPr/>
                        <a:lstStyle/>
                        <a:p>
                          <a:pPr algn="ctr"/>
                          <a:r>
                            <a:rPr lang="en-US" sz="1400" dirty="0" smtClean="0"/>
                            <a:t>-3.932</a:t>
                          </a:r>
                          <a:endParaRPr lang="en-US" sz="1400" dirty="0"/>
                        </a:p>
                      </a:txBody>
                      <a:tcPr anchor="ctr"/>
                    </a:tc>
                  </a:tr>
                  <a:tr h="358235">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-0.8386</a:t>
                          </a:r>
                          <a:endParaRPr lang="en-US" sz="1400" dirty="0"/>
                        </a:p>
                      </a:txBody>
                      <a:tcPr anchor="ctr"/>
                    </a:tc>
                    <a:tc>
                      <a:txBody>
                        <a:bodyPr/>
                        <a:lstStyle/>
                        <a:p>
                          <a:pPr algn="ctr"/>
                          <a:r>
                            <a:rPr lang="en-US" sz="1400" dirty="0" smtClean="0"/>
                            <a:t>-0.8390</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0.05436</a:t>
                          </a:r>
                          <a:endParaRPr lang="en-US" sz="1400" dirty="0"/>
                        </a:p>
                      </a:txBody>
                      <a:tcPr anchor="ctr"/>
                    </a:tc>
                    <a:tc>
                      <a:txBody>
                        <a:bodyPr/>
                        <a:lstStyle/>
                        <a:p>
                          <a:pPr algn="ctr"/>
                          <a:r>
                            <a:rPr lang="en-US" sz="1400" dirty="0" smtClean="0"/>
                            <a:t>0.05435</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-7.611</a:t>
                          </a:r>
                          <a:endParaRPr lang="en-US" sz="1400" dirty="0"/>
                        </a:p>
                      </a:txBody>
                      <a:tcPr anchor="ctr"/>
                    </a:tc>
                    <a:tc>
                      <a:txBody>
                        <a:bodyPr/>
                        <a:lstStyle/>
                        <a:p>
                          <a:pPr algn="ctr"/>
                          <a:r>
                            <a:rPr lang="en-US" sz="1400" dirty="0" smtClean="0"/>
                            <a:t>-7.610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-8.769</a:t>
                          </a:r>
                          <a:endParaRPr lang="en-US" sz="1400" dirty="0"/>
                        </a:p>
                      </a:txBody>
                      <a:tcPr anchor="ctr"/>
                    </a:tc>
                    <a:tc>
                      <a:txBody>
                        <a:bodyPr/>
                        <a:lstStyle/>
                        <a:p>
                          <a:pPr algn="ctr"/>
                          <a:r>
                            <a:rPr lang="en-US" sz="1400" dirty="0" smtClean="0"/>
                            <a:t>-8.767</a:t>
                          </a:r>
                          <a:endParaRPr lang="en-US" sz="14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570456788"/>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TRI</a:t>
                          </a:r>
                          <a:r>
                            <a:rPr lang="en-US" baseline="0" dirty="0" smtClean="0"/>
                            <a:t>M CONDITION 3: q = 1151 </a:t>
                          </a:r>
                          <a:r>
                            <a:rPr lang="en-US" baseline="0" dirty="0" err="1" smtClean="0"/>
                            <a:t>lb</a:t>
                          </a:r>
                          <a:r>
                            <a:rPr lang="en-US" baseline="0" dirty="0" smtClean="0"/>
                            <a:t>/ft^2, m=1.3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endParaRPr lang="en-US"/>
                        </a:p>
                      </a:txBody>
                      <a:tcPr anchor="ctr">
                        <a:blipFill rotWithShape="0">
                          <a:blip r:embed="rId2"/>
                          <a:stretch>
                            <a:fillRect l="-147977" t="-137647" r="-269364" b="-697647"/>
                          </a:stretch>
                        </a:blipFill>
                      </a:tcPr>
                    </a:tc>
                    <a:tc>
                      <a:txBody>
                        <a:bodyPr/>
                        <a:lstStyle/>
                        <a:p>
                          <a:pPr algn="ctr"/>
                          <a:r>
                            <a:rPr lang="en-US" sz="1400" dirty="0" smtClean="0"/>
                            <a:t>-0.007172</a:t>
                          </a:r>
                          <a:endParaRPr lang="en-US" sz="1400" dirty="0"/>
                        </a:p>
                      </a:txBody>
                      <a:tcPr anchor="ctr"/>
                    </a:tc>
                    <a:tc>
                      <a:txBody>
                        <a:bodyPr/>
                        <a:lstStyle/>
                        <a:p>
                          <a:pPr algn="ctr"/>
                          <a:r>
                            <a:rPr lang="en-US" sz="1400" dirty="0" smtClean="0"/>
                            <a:t>-0.007173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endParaRPr lang="en-US"/>
                        </a:p>
                      </a:txBody>
                      <a:tcPr anchor="ctr">
                        <a:blipFill rotWithShape="0">
                          <a:blip r:embed="rId2"/>
                          <a:stretch>
                            <a:fillRect l="-147977" t="-237647" r="-269364" b="-597647"/>
                          </a:stretch>
                        </a:blipFill>
                      </a:tcPr>
                    </a:tc>
                    <a:tc>
                      <a:txBody>
                        <a:bodyPr/>
                        <a:lstStyle/>
                        <a:p>
                          <a:pPr algn="ctr"/>
                          <a:r>
                            <a:rPr lang="en-US" sz="1400" dirty="0" smtClean="0"/>
                            <a:t>-0.006959</a:t>
                          </a:r>
                          <a:endParaRPr lang="en-US" sz="1400" dirty="0"/>
                        </a:p>
                      </a:txBody>
                      <a:tcPr anchor="ctr"/>
                    </a:tc>
                    <a:tc>
                      <a:txBody>
                        <a:bodyPr/>
                        <a:lstStyle/>
                        <a:p>
                          <a:pPr algn="ctr"/>
                          <a:r>
                            <a:rPr lang="en-US" sz="1400" dirty="0" smtClean="0"/>
                            <a:t>-0.006960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endParaRPr lang="en-US"/>
                        </a:p>
                      </a:txBody>
                      <a:tcPr anchor="ctr">
                        <a:blipFill rotWithShape="0">
                          <a:blip r:embed="rId2"/>
                          <a:stretch>
                            <a:fillRect l="-147977" t="-337647" r="-269364" b="-497647"/>
                          </a:stretch>
                        </a:blipFill>
                      </a:tcPr>
                    </a:tc>
                    <a:tc>
                      <a:txBody>
                        <a:bodyPr/>
                        <a:lstStyle/>
                        <a:p>
                          <a:pPr algn="ctr"/>
                          <a:r>
                            <a:rPr lang="en-US" sz="1400" dirty="0" smtClean="0"/>
                            <a:t>-4.948</a:t>
                          </a:r>
                          <a:endParaRPr lang="en-US" sz="1400" dirty="0"/>
                        </a:p>
                      </a:txBody>
                      <a:tcPr anchor="ctr"/>
                    </a:tc>
                    <a:tc>
                      <a:txBody>
                        <a:bodyPr/>
                        <a:lstStyle/>
                        <a:p>
                          <a:pPr algn="ctr"/>
                          <a:r>
                            <a:rPr lang="en-US" sz="1400" dirty="0" smtClean="0"/>
                            <a:t>-4.847</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endParaRPr lang="en-US"/>
                        </a:p>
                      </a:txBody>
                      <a:tcPr anchor="ctr">
                        <a:blipFill rotWithShape="0">
                          <a:blip r:embed="rId2"/>
                          <a:stretch>
                            <a:fillRect l="-147977" t="-437647" r="-269364" b="-397647"/>
                          </a:stretch>
                        </a:blipFill>
                      </a:tcPr>
                    </a:tc>
                    <a:tc>
                      <a:txBody>
                        <a:bodyPr/>
                        <a:lstStyle/>
                        <a:p>
                          <a:pPr algn="ctr"/>
                          <a:r>
                            <a:rPr lang="en-US" sz="1400" dirty="0" smtClean="0"/>
                            <a:t>-3.933</a:t>
                          </a:r>
                        </a:p>
                      </a:txBody>
                      <a:tcPr anchor="ctr"/>
                    </a:tc>
                    <a:tc>
                      <a:txBody>
                        <a:bodyPr/>
                        <a:lstStyle/>
                        <a:p>
                          <a:pPr algn="ctr"/>
                          <a:r>
                            <a:rPr lang="en-US" sz="1400" dirty="0" smtClean="0"/>
                            <a:t>-3.932</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endParaRPr lang="en-US"/>
                        </a:p>
                      </a:txBody>
                      <a:tcPr anchor="ctr">
                        <a:blipFill rotWithShape="0">
                          <a:blip r:embed="rId2"/>
                          <a:stretch>
                            <a:fillRect l="-147977" t="-537647" r="-269364" b="-297647"/>
                          </a:stretch>
                        </a:blipFill>
                      </a:tcPr>
                    </a:tc>
                    <a:tc>
                      <a:txBody>
                        <a:bodyPr/>
                        <a:lstStyle/>
                        <a:p>
                          <a:pPr algn="ctr"/>
                          <a:r>
                            <a:rPr lang="en-US" sz="1400" dirty="0" smtClean="0"/>
                            <a:t>-0.8386</a:t>
                          </a:r>
                          <a:endParaRPr lang="en-US" sz="1400" dirty="0"/>
                        </a:p>
                      </a:txBody>
                      <a:tcPr anchor="ctr"/>
                    </a:tc>
                    <a:tc>
                      <a:txBody>
                        <a:bodyPr/>
                        <a:lstStyle/>
                        <a:p>
                          <a:pPr algn="ctr"/>
                          <a:r>
                            <a:rPr lang="en-US" sz="1400" dirty="0" smtClean="0"/>
                            <a:t>-0.8390</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endParaRPr lang="en-US"/>
                        </a:p>
                      </a:txBody>
                      <a:tcPr anchor="ctr">
                        <a:blipFill rotWithShape="0">
                          <a:blip r:embed="rId2"/>
                          <a:stretch>
                            <a:fillRect l="-147977" t="-547475" r="-269364" b="-155556"/>
                          </a:stretch>
                        </a:blipFill>
                      </a:tcPr>
                    </a:tc>
                    <a:tc>
                      <a:txBody>
                        <a:bodyPr/>
                        <a:lstStyle/>
                        <a:p>
                          <a:pPr algn="ctr"/>
                          <a:r>
                            <a:rPr lang="en-US" sz="1400" dirty="0" smtClean="0"/>
                            <a:t>0.05436</a:t>
                          </a:r>
                          <a:endParaRPr lang="en-US" sz="1400" dirty="0"/>
                        </a:p>
                      </a:txBody>
                      <a:tcPr anchor="ctr"/>
                    </a:tc>
                    <a:tc>
                      <a:txBody>
                        <a:bodyPr/>
                        <a:lstStyle/>
                        <a:p>
                          <a:pPr algn="ctr"/>
                          <a:r>
                            <a:rPr lang="en-US" sz="1400" dirty="0" smtClean="0"/>
                            <a:t>0.05435</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endParaRPr lang="en-US"/>
                        </a:p>
                      </a:txBody>
                      <a:tcPr anchor="ctr">
                        <a:blipFill rotWithShape="0">
                          <a:blip r:embed="rId2"/>
                          <a:stretch>
                            <a:fillRect l="-147977" t="-1086441" r="-269364" b="-161017"/>
                          </a:stretch>
                        </a:blipFill>
                      </a:tcPr>
                    </a:tc>
                    <a:tc>
                      <a:txBody>
                        <a:bodyPr/>
                        <a:lstStyle/>
                        <a:p>
                          <a:pPr algn="ctr"/>
                          <a:r>
                            <a:rPr lang="en-US" sz="1400" dirty="0" smtClean="0"/>
                            <a:t>-7.611</a:t>
                          </a:r>
                          <a:endParaRPr lang="en-US" sz="1400" dirty="0"/>
                        </a:p>
                      </a:txBody>
                      <a:tcPr anchor="ctr"/>
                    </a:tc>
                    <a:tc>
                      <a:txBody>
                        <a:bodyPr/>
                        <a:lstStyle/>
                        <a:p>
                          <a:pPr algn="ctr"/>
                          <a:r>
                            <a:rPr lang="en-US" sz="1400" dirty="0" smtClean="0"/>
                            <a:t>-7.610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endParaRPr lang="en-US"/>
                        </a:p>
                      </a:txBody>
                      <a:tcPr anchor="ctr">
                        <a:blipFill rotWithShape="0">
                          <a:blip r:embed="rId2"/>
                          <a:stretch>
                            <a:fillRect l="-147977" t="-823529" r="-269364" b="-11765"/>
                          </a:stretch>
                        </a:blipFill>
                      </a:tcPr>
                    </a:tc>
                    <a:tc>
                      <a:txBody>
                        <a:bodyPr/>
                        <a:lstStyle/>
                        <a:p>
                          <a:pPr algn="ctr"/>
                          <a:r>
                            <a:rPr lang="en-US" sz="1400" dirty="0" smtClean="0"/>
                            <a:t>-8.769</a:t>
                          </a:r>
                          <a:endParaRPr lang="en-US" sz="1400" dirty="0"/>
                        </a:p>
                      </a:txBody>
                      <a:tcPr anchor="ctr"/>
                    </a:tc>
                    <a:tc>
                      <a:txBody>
                        <a:bodyPr/>
                        <a:lstStyle/>
                        <a:p>
                          <a:pPr algn="ctr"/>
                          <a:r>
                            <a:rPr lang="en-US" sz="1400" dirty="0" smtClean="0"/>
                            <a:t>-8.767</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23458581"/>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0.002447</a:t>
                          </a:r>
                          <a:endParaRPr lang="en-US" sz="1400" dirty="0"/>
                        </a:p>
                      </a:txBody>
                      <a:tcPr anchor="ctr"/>
                    </a:tc>
                    <a:tc>
                      <a:txBody>
                        <a:bodyPr/>
                        <a:lstStyle/>
                        <a:p>
                          <a:pPr algn="ctr"/>
                          <a:r>
                            <a:rPr lang="en-US" sz="1400" dirty="0" smtClean="0"/>
                            <a:t>0.002450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0.002470</a:t>
                          </a:r>
                          <a:endParaRPr lang="en-US" sz="1400" dirty="0"/>
                        </a:p>
                      </a:txBody>
                      <a:tcPr anchor="ctr"/>
                    </a:tc>
                    <a:tc>
                      <a:txBody>
                        <a:bodyPr/>
                        <a:lstStyle/>
                        <a:p>
                          <a:pPr algn="ctr"/>
                          <a:r>
                            <a:rPr lang="en-US" sz="1400" dirty="0" smtClean="0"/>
                            <a:t>0.002470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0.010366</a:t>
                          </a:r>
                          <a:endParaRPr lang="en-US" sz="1400" dirty="0"/>
                        </a:p>
                      </a:txBody>
                      <a:tcPr anchor="ctr"/>
                    </a:tc>
                    <a:tc>
                      <a:txBody>
                        <a:bodyPr/>
                        <a:lstStyle/>
                        <a:p>
                          <a:pPr algn="ctr"/>
                          <a:r>
                            <a:rPr lang="en-US" sz="1400" dirty="0" smtClean="0"/>
                            <a:t>0.010368</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0.009444</a:t>
                          </a:r>
                          <a:endParaRPr lang="en-US" sz="1400" dirty="0"/>
                        </a:p>
                      </a:txBody>
                      <a:tcPr anchor="ctr"/>
                    </a:tc>
                    <a:tc>
                      <a:txBody>
                        <a:bodyPr/>
                        <a:lstStyle/>
                        <a:p>
                          <a:pPr algn="ctr"/>
                          <a:r>
                            <a:rPr lang="en-US" sz="1400" dirty="0" smtClean="0"/>
                            <a:t>0.009444</a:t>
                          </a:r>
                          <a:endParaRPr lang="en-US" sz="1400" dirty="0"/>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23458581"/>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endParaRPr lang="en-US"/>
                        </a:p>
                      </a:txBody>
                      <a:tcPr anchor="ctr">
                        <a:blipFill rotWithShape="0">
                          <a:blip r:embed="rId3"/>
                          <a:stretch>
                            <a:fillRect l="-147977" t="-137647" r="-269364" b="-312941"/>
                          </a:stretch>
                        </a:blipFill>
                      </a:tcPr>
                    </a:tc>
                    <a:tc>
                      <a:txBody>
                        <a:bodyPr/>
                        <a:lstStyle/>
                        <a:p>
                          <a:pPr algn="ctr"/>
                          <a:r>
                            <a:rPr lang="en-US" sz="1400" dirty="0" smtClean="0"/>
                            <a:t>0.002447</a:t>
                          </a:r>
                          <a:endParaRPr lang="en-US" sz="1400" dirty="0"/>
                        </a:p>
                      </a:txBody>
                      <a:tcPr anchor="ctr"/>
                    </a:tc>
                    <a:tc>
                      <a:txBody>
                        <a:bodyPr/>
                        <a:lstStyle/>
                        <a:p>
                          <a:pPr algn="ctr"/>
                          <a:r>
                            <a:rPr lang="en-US" sz="1400" dirty="0" smtClean="0"/>
                            <a:t>0.002450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endParaRPr lang="en-US"/>
                        </a:p>
                      </a:txBody>
                      <a:tcPr anchor="ctr">
                        <a:blipFill rotWithShape="0">
                          <a:blip r:embed="rId3"/>
                          <a:stretch>
                            <a:fillRect l="-147977" t="-237647" r="-269364" b="-212941"/>
                          </a:stretch>
                        </a:blipFill>
                      </a:tcPr>
                    </a:tc>
                    <a:tc>
                      <a:txBody>
                        <a:bodyPr/>
                        <a:lstStyle/>
                        <a:p>
                          <a:pPr algn="ctr"/>
                          <a:r>
                            <a:rPr lang="en-US" sz="1400" dirty="0" smtClean="0"/>
                            <a:t>0.002470</a:t>
                          </a:r>
                          <a:endParaRPr lang="en-US" sz="1400" dirty="0"/>
                        </a:p>
                      </a:txBody>
                      <a:tcPr anchor="ctr"/>
                    </a:tc>
                    <a:tc>
                      <a:txBody>
                        <a:bodyPr/>
                        <a:lstStyle/>
                        <a:p>
                          <a:pPr algn="ctr"/>
                          <a:r>
                            <a:rPr lang="en-US" sz="1400" dirty="0" smtClean="0"/>
                            <a:t>0.002470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endParaRPr lang="en-US"/>
                        </a:p>
                      </a:txBody>
                      <a:tcPr anchor="ctr">
                        <a:blipFill rotWithShape="0">
                          <a:blip r:embed="rId3"/>
                          <a:stretch>
                            <a:fillRect l="-147977" t="-333721" r="-269364" b="-110465"/>
                          </a:stretch>
                        </a:blipFill>
                      </a:tcPr>
                    </a:tc>
                    <a:tc>
                      <a:txBody>
                        <a:bodyPr/>
                        <a:lstStyle/>
                        <a:p>
                          <a:pPr algn="ctr"/>
                          <a:r>
                            <a:rPr lang="en-US" sz="1400" dirty="0" smtClean="0"/>
                            <a:t>0.010366</a:t>
                          </a:r>
                          <a:endParaRPr lang="en-US" sz="1400" dirty="0"/>
                        </a:p>
                      </a:txBody>
                      <a:tcPr anchor="ctr"/>
                    </a:tc>
                    <a:tc>
                      <a:txBody>
                        <a:bodyPr/>
                        <a:lstStyle/>
                        <a:p>
                          <a:pPr algn="ctr"/>
                          <a:r>
                            <a:rPr lang="en-US" sz="1400" dirty="0" smtClean="0"/>
                            <a:t>0.010368</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endParaRPr lang="en-US"/>
                        </a:p>
                      </a:txBody>
                      <a:tcPr anchor="ctr">
                        <a:blipFill rotWithShape="0">
                          <a:blip r:embed="rId3"/>
                          <a:stretch>
                            <a:fillRect l="-147977" t="-438824" r="-269364" b="-11765"/>
                          </a:stretch>
                        </a:blipFill>
                      </a:tcPr>
                    </a:tc>
                    <a:tc>
                      <a:txBody>
                        <a:bodyPr/>
                        <a:lstStyle/>
                        <a:p>
                          <a:pPr algn="ctr"/>
                          <a:r>
                            <a:rPr lang="en-US" sz="1400" dirty="0" smtClean="0"/>
                            <a:t>0.009444</a:t>
                          </a:r>
                          <a:endParaRPr lang="en-US" sz="1400" dirty="0"/>
                        </a:p>
                      </a:txBody>
                      <a:tcPr anchor="ctr"/>
                    </a:tc>
                    <a:tc>
                      <a:txBody>
                        <a:bodyPr/>
                        <a:lstStyle/>
                        <a:p>
                          <a:pPr algn="ctr"/>
                          <a:r>
                            <a:rPr lang="en-US" sz="1400" dirty="0" smtClean="0"/>
                            <a:t>0.009444</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91901042"/>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𝛼</m:t>
                                </m:r>
                              </m:oMath>
                            </m:oMathPara>
                          </a14:m>
                          <a:endParaRPr lang="en-US" sz="1400" dirty="0"/>
                        </a:p>
                      </a:txBody>
                      <a:tcPr anchor="ctr"/>
                    </a:tc>
                    <a:tc>
                      <a:txBody>
                        <a:bodyPr/>
                        <a:lstStyle/>
                        <a:p>
                          <a:pPr algn="ctr"/>
                          <a:r>
                            <a:rPr lang="en-US" sz="1400" dirty="0" smtClean="0"/>
                            <a:t>-0.000051 rad</a:t>
                          </a:r>
                          <a:endParaRPr lang="en-US" sz="1400" dirty="0"/>
                        </a:p>
                      </a:txBody>
                      <a:tcPr anchor="ctr"/>
                    </a:tc>
                    <a:tc>
                      <a:txBody>
                        <a:bodyPr/>
                        <a:lstStyle/>
                        <a:p>
                          <a:pPr algn="ctr"/>
                          <a:r>
                            <a:rPr lang="en-US" sz="1400" dirty="0" smtClean="0"/>
                            <a:t>-0.000051 rad</a:t>
                          </a:r>
                          <a:endParaRPr lang="en-US" sz="1400" dirty="0"/>
                        </a:p>
                      </a:txBody>
                      <a:tcPr anchor="ctr"/>
                    </a:tc>
                  </a:tr>
                  <a:tr h="314724">
                    <a:tc>
                      <a:txBody>
                        <a:bodyPr/>
                        <a:lstStyle/>
                        <a:p>
                          <a:pPr algn="ctr"/>
                          <a:r>
                            <a:rPr lang="en-US" sz="1400" dirty="0" smtClean="0"/>
                            <a:t>Elevation of canard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𝛿</m:t>
                                </m:r>
                              </m:oMath>
                            </m:oMathPara>
                          </a14:m>
                          <a:endParaRPr lang="en-US" sz="1400" dirty="0"/>
                        </a:p>
                      </a:txBody>
                      <a:tcPr anchor="ctr"/>
                    </a:tc>
                    <a:tc>
                      <a:txBody>
                        <a:bodyPr/>
                        <a:lstStyle/>
                        <a:p>
                          <a:pPr algn="ctr"/>
                          <a:r>
                            <a:rPr lang="en-US" sz="1400" dirty="0" smtClean="0"/>
                            <a:t>0.03027 rad</a:t>
                          </a:r>
                          <a:endParaRPr lang="en-US" sz="1400" dirty="0"/>
                        </a:p>
                      </a:txBody>
                      <a:tcPr anchor="ctr"/>
                    </a:tc>
                    <a:tc>
                      <a:txBody>
                        <a:bodyPr/>
                        <a:lstStyle/>
                        <a:p>
                          <a:pPr algn="ctr"/>
                          <a:r>
                            <a:rPr lang="en-US" sz="1400" dirty="0" smtClean="0"/>
                            <a:t>0.03027 rad</a:t>
                          </a:r>
                          <a:endParaRPr lang="en-US" sz="1400" dirty="0"/>
                        </a:p>
                      </a:txBody>
                      <a:tcPr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91901042"/>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endParaRPr lang="en-US"/>
                        </a:p>
                      </a:txBody>
                      <a:tcPr anchor="ctr">
                        <a:blipFill rotWithShape="0">
                          <a:blip r:embed="rId4"/>
                          <a:stretch>
                            <a:fillRect l="-147977" t="-225000" r="-269364" b="-182692"/>
                          </a:stretch>
                        </a:blipFill>
                      </a:tcPr>
                    </a:tc>
                    <a:tc>
                      <a:txBody>
                        <a:bodyPr/>
                        <a:lstStyle/>
                        <a:p>
                          <a:pPr algn="ctr"/>
                          <a:r>
                            <a:rPr lang="en-US" sz="1400" dirty="0" smtClean="0"/>
                            <a:t>-0.000051 rad</a:t>
                          </a:r>
                          <a:endParaRPr lang="en-US" sz="1400" dirty="0"/>
                        </a:p>
                      </a:txBody>
                      <a:tcPr anchor="ctr"/>
                    </a:tc>
                    <a:tc>
                      <a:txBody>
                        <a:bodyPr/>
                        <a:lstStyle/>
                        <a:p>
                          <a:pPr algn="ctr"/>
                          <a:r>
                            <a:rPr lang="en-US" sz="1400" dirty="0" smtClean="0"/>
                            <a:t>-0.000051 rad</a:t>
                          </a:r>
                          <a:endParaRPr lang="en-US" sz="1400" dirty="0"/>
                        </a:p>
                      </a:txBody>
                      <a:tcPr anchor="ctr"/>
                    </a:tc>
                  </a:tr>
                  <a:tr h="518160">
                    <a:tc>
                      <a:txBody>
                        <a:bodyPr/>
                        <a:lstStyle/>
                        <a:p>
                          <a:pPr algn="ctr"/>
                          <a:r>
                            <a:rPr lang="en-US" sz="1400" dirty="0" smtClean="0"/>
                            <a:t>Elevation of canard</a:t>
                          </a:r>
                          <a:endParaRPr lang="en-US" sz="1400" dirty="0"/>
                        </a:p>
                      </a:txBody>
                      <a:tcPr anchor="ctr"/>
                    </a:tc>
                    <a:tc>
                      <a:txBody>
                        <a:bodyPr/>
                        <a:lstStyle/>
                        <a:p>
                          <a:endParaRPr lang="en-US"/>
                        </a:p>
                      </a:txBody>
                      <a:tcPr anchor="ctr">
                        <a:blipFill rotWithShape="0">
                          <a:blip r:embed="rId4"/>
                          <a:stretch>
                            <a:fillRect l="-147977" t="-198824" r="-269364" b="-11765"/>
                          </a:stretch>
                        </a:blipFill>
                      </a:tcPr>
                    </a:tc>
                    <a:tc>
                      <a:txBody>
                        <a:bodyPr/>
                        <a:lstStyle/>
                        <a:p>
                          <a:pPr algn="ctr"/>
                          <a:r>
                            <a:rPr lang="en-US" sz="1400" dirty="0" smtClean="0"/>
                            <a:t>0.03027 rad</a:t>
                          </a:r>
                          <a:endParaRPr lang="en-US" sz="1400" dirty="0"/>
                        </a:p>
                      </a:txBody>
                      <a:tcPr anchor="ctr"/>
                    </a:tc>
                    <a:tc>
                      <a:txBody>
                        <a:bodyPr/>
                        <a:lstStyle/>
                        <a:p>
                          <a:pPr algn="ctr"/>
                          <a:r>
                            <a:rPr lang="en-US" sz="1400" dirty="0" smtClean="0"/>
                            <a:t>0.03027 rad</a:t>
                          </a:r>
                          <a:endParaRPr lang="en-US" sz="1400" dirty="0"/>
                        </a:p>
                      </a:txBody>
                      <a:tcPr anchor="ctr"/>
                    </a:tc>
                  </a:tr>
                </a:tbl>
              </a:graphicData>
            </a:graphic>
          </p:graphicFrame>
        </mc:Fallback>
      </mc:AlternateContent>
    </p:spTree>
    <p:extLst>
      <p:ext uri="{BB962C8B-B14F-4D97-AF65-F5344CB8AC3E}">
        <p14:creationId xmlns:p14="http://schemas.microsoft.com/office/powerpoint/2010/main" val="245630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on the sample problem</a:t>
            </a:r>
            <a:endParaRPr lang="en-US" dirty="0"/>
          </a:p>
        </p:txBody>
      </p:sp>
      <p:sp>
        <p:nvSpPr>
          <p:cNvPr id="3" name="Content Placeholder 2"/>
          <p:cNvSpPr>
            <a:spLocks noGrp="1"/>
          </p:cNvSpPr>
          <p:nvPr>
            <p:ph idx="1"/>
          </p:nvPr>
        </p:nvSpPr>
        <p:spPr/>
        <p:txBody>
          <a:bodyPr/>
          <a:lstStyle/>
          <a:p>
            <a:r>
              <a:rPr lang="en-US" dirty="0" smtClean="0"/>
              <a:t>Aeroelasticity manual modelled the wing structure using beam elements. Plan is to instead model the wing using CQUAD elements and compare results between the two strategies</a:t>
            </a:r>
          </a:p>
          <a:p>
            <a:r>
              <a:rPr lang="en-US" dirty="0" smtClean="0"/>
              <a:t>Additionally, this will give more practice with the splining operations used to join the aerodynamic and structural models within Nastran solution procedure.</a:t>
            </a:r>
            <a:endParaRPr lang="en-US" dirty="0"/>
          </a:p>
        </p:txBody>
      </p:sp>
    </p:spTree>
    <p:extLst>
      <p:ext uri="{BB962C8B-B14F-4D97-AF65-F5344CB8AC3E}">
        <p14:creationId xmlns:p14="http://schemas.microsoft.com/office/powerpoint/2010/main" val="424095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1125</Words>
  <Application>Microsoft Office PowerPoint</Application>
  <PresentationFormat>Widescreen</PresentationFormat>
  <Paragraphs>303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FSW Canard Configuration in Level Flight (HA144A)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 on the sample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Makas, Admir</dc:creator>
  <cp:lastModifiedBy>ado</cp:lastModifiedBy>
  <cp:revision>35</cp:revision>
  <dcterms:created xsi:type="dcterms:W3CDTF">2016-02-22T20:52:57Z</dcterms:created>
  <dcterms:modified xsi:type="dcterms:W3CDTF">2016-03-09T14:55:39Z</dcterms:modified>
</cp:coreProperties>
</file>