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sldIdLst>
    <p:sldId id="256" r:id="rId4"/>
    <p:sldId id="284" r:id="rId5"/>
    <p:sldId id="285" r:id="rId6"/>
    <p:sldId id="286" r:id="rId7"/>
    <p:sldId id="310" r:id="rId8"/>
    <p:sldId id="311" r:id="rId9"/>
    <p:sldId id="312" r:id="rId10"/>
    <p:sldId id="299" r:id="rId11"/>
    <p:sldId id="288" r:id="rId12"/>
    <p:sldId id="297" r:id="rId13"/>
    <p:sldId id="298" r:id="rId14"/>
    <p:sldId id="291" r:id="rId15"/>
    <p:sldId id="308" r:id="rId16"/>
    <p:sldId id="313" r:id="rId17"/>
    <p:sldId id="30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ECF8"/>
    <a:srgbClr val="74B1BE"/>
    <a:srgbClr val="2F3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9.xml"/><Relationship Id="rId6" Type="http://schemas.openxmlformats.org/officeDocument/2006/relationships/hyperlink" Target="https://www.electronjs.org/apps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546735" y="2576830"/>
            <a:ext cx="10793095" cy="1966595"/>
            <a:chOff x="840" y="3189"/>
            <a:chExt cx="16997" cy="3097"/>
          </a:xfrm>
        </p:grpSpPr>
        <p:sp>
          <p:nvSpPr>
            <p:cNvPr id="5" name="文本框 4"/>
            <p:cNvSpPr txBox="1"/>
            <p:nvPr/>
          </p:nvSpPr>
          <p:spPr>
            <a:xfrm>
              <a:off x="2769" y="3332"/>
              <a:ext cx="15068" cy="2955"/>
            </a:xfrm>
            <a:prstGeom prst="rect">
              <a:avLst/>
            </a:prstGeom>
            <a:solidFill>
              <a:srgbClr val="2F3241"/>
            </a:solidFill>
          </p:spPr>
          <p:txBody>
            <a:bodyPr wrap="square" rtlCol="0" anchor="t">
              <a:spAutoFit/>
            </a:bodyPr>
            <a:p>
              <a:r>
                <a:rPr lang="en-US" altLang="zh-CN" sz="7200">
                  <a:solidFill>
                    <a:srgbClr val="74B1BE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  </a:t>
              </a:r>
              <a:r>
                <a:rPr lang="en-US" altLang="zh-CN" sz="54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Electron  </a:t>
              </a:r>
              <a:r>
                <a:rPr lang="zh-CN" altLang="en-US" sz="54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跨平台桌面应用开发</a:t>
              </a:r>
              <a:endParaRPr lang="zh-CN" altLang="en-US" sz="5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endParaRPr>
            </a:p>
            <a:p>
              <a:endPara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endParaRPr>
            </a:p>
          </p:txBody>
        </p:sp>
        <p:pic>
          <p:nvPicPr>
            <p:cNvPr id="6" name="图片 5" descr="4a03bfb6b5133e4457f0baf8e4b82d1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0" y="3189"/>
              <a:ext cx="1929" cy="19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08455" y="466725"/>
            <a:ext cx="81184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Electron 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Calibri" panose="020F0502020204030204" charset="0"/>
                <a:sym typeface="+mn-ea"/>
              </a:rPr>
              <a:t>与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Web 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开发调试 差异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015" y="458470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729230" y="5038090"/>
            <a:ext cx="85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881755" y="458470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007225" y="458470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8981440" y="5038090"/>
            <a:ext cx="85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0133965" y="458470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file:// static file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852160" y="5038090"/>
            <a:ext cx="85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55015" y="224155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729230" y="2694940"/>
            <a:ext cx="85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881755" y="224155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007225" y="2241550"/>
            <a:ext cx="228663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852160" y="2694940"/>
            <a:ext cx="85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55015" y="2433320"/>
            <a:ext cx="1670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Web App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en-US" altLang="zh-CN">
                <a:solidFill>
                  <a:schemeClr val="bg1"/>
                </a:solidFill>
              </a:rPr>
              <a:t>Vue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881755" y="2407920"/>
            <a:ext cx="1669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webpack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en-US" altLang="zh-CN">
                <a:solidFill>
                  <a:schemeClr val="bg1"/>
                </a:solidFill>
              </a:rPr>
              <a:t>DevServer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74995" y="2009140"/>
            <a:ext cx="1331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hotReload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76135" y="2510790"/>
            <a:ext cx="1935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http://localhost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54380" y="4867910"/>
            <a:ext cx="167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Electron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16045" y="4867910"/>
            <a:ext cx="167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Main Process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007225" y="4853940"/>
            <a:ext cx="167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Render Process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128389" y="5784215"/>
            <a:ext cx="1209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rgbClr val="FFFFFF"/>
                </a:solidFill>
                <a:latin typeface="Calibri" panose="020F0502020204030204" charset="0"/>
                <a:ea typeface="Calibri" panose="020F0502020204030204" charset="0"/>
              </a:rPr>
              <a:t>文件协议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08455" y="466725"/>
            <a:ext cx="81184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Electron 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Calibri" panose="020F0502020204030204" charset="0"/>
                <a:sym typeface="+mn-ea"/>
              </a:rPr>
              <a:t>与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Web 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构建发布 差异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015" y="408940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729230" y="4542790"/>
            <a:ext cx="85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881755" y="408940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007225" y="408940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133965" y="408940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852160" y="4542790"/>
            <a:ext cx="85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55015" y="224155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729230" y="2694940"/>
            <a:ext cx="85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881755" y="224155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007225" y="2241550"/>
            <a:ext cx="228663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852160" y="2694940"/>
            <a:ext cx="85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55015" y="2433320"/>
            <a:ext cx="1670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Web App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en-US" altLang="zh-CN">
                <a:solidFill>
                  <a:schemeClr val="bg1"/>
                </a:solidFill>
              </a:rPr>
              <a:t>Vue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881755" y="2471420"/>
            <a:ext cx="1669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Static File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490470" y="2039620"/>
            <a:ext cx="1331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webpack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76135" y="2510790"/>
            <a:ext cx="1935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CDN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54380" y="4372610"/>
            <a:ext cx="167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Electron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42715" y="4241800"/>
            <a:ext cx="167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Main Process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881120" y="4542790"/>
            <a:ext cx="167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Render Process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12765" y="2039620"/>
            <a:ext cx="1331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deploy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969718" y="4095770"/>
            <a:ext cx="19627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Electron-Package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zh-CN" altLang="en-US">
                <a:solidFill>
                  <a:srgbClr val="FFFFFF"/>
                </a:solidFill>
                <a:latin typeface="Calibri" panose="020F0502020204030204" charset="0"/>
                <a:ea typeface="Calibri" panose="020F0502020204030204" charset="0"/>
              </a:rPr>
              <a:t>或</a:t>
            </a:r>
            <a:endParaRPr lang="zh-CN" altLang="en-US">
              <a:solidFill>
                <a:srgbClr val="FFFFFF"/>
              </a:solidFill>
              <a:latin typeface="Calibri" panose="020F0502020204030204" charset="0"/>
              <a:ea typeface="Calibri" panose="020F0502020204030204" charset="0"/>
            </a:endParaRPr>
          </a:p>
          <a:p>
            <a:pPr algn="ctr"/>
            <a:r>
              <a:rPr lang="en-US" altLang="zh-CN">
                <a:solidFill>
                  <a:schemeClr val="bg1"/>
                </a:solidFill>
              </a:rPr>
              <a:t>Electron-Builder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07225" y="4358640"/>
            <a:ext cx="1669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Static File</a:t>
            </a:r>
            <a:endParaRPr lang="en-US" altLang="zh-CN">
              <a:solidFill>
                <a:schemeClr val="bg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8989695" y="4604385"/>
            <a:ext cx="9855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007225" y="5483860"/>
            <a:ext cx="4796155" cy="126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1. building main process</a:t>
            </a:r>
            <a:endParaRPr lang="en-US" altLang="zh-CN"/>
          </a:p>
          <a:p>
            <a:pPr algn="l"/>
            <a:r>
              <a:rPr lang="en-US" altLang="zh-CN"/>
              <a:t>2. building render process</a:t>
            </a:r>
            <a:endParaRPr lang="en-US" altLang="zh-CN"/>
          </a:p>
          <a:p>
            <a:pPr algn="l"/>
            <a:r>
              <a:rPr lang="en-US" altLang="zh-CN"/>
              <a:t>3. code signing</a:t>
            </a:r>
            <a:endParaRPr lang="en-US" altLang="zh-CN"/>
          </a:p>
          <a:p>
            <a:pPr algn="l"/>
            <a:r>
              <a:rPr lang="en-US" altLang="zh-CN"/>
              <a:t>4. building target = electron-demo-x.x.x</a:t>
            </a:r>
            <a:endParaRPr lang="en-US" altLang="zh-CN"/>
          </a:p>
        </p:txBody>
      </p:sp>
      <p:cxnSp>
        <p:nvCxnSpPr>
          <p:cNvPr id="29" name="直接箭头连接符 28"/>
          <p:cNvCxnSpPr>
            <a:stCxn id="7" idx="2"/>
          </p:cNvCxnSpPr>
          <p:nvPr/>
        </p:nvCxnSpPr>
        <p:spPr>
          <a:xfrm>
            <a:off x="7842250" y="4996180"/>
            <a:ext cx="0" cy="455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08455" y="466725"/>
            <a:ext cx="39941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lectron 通信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14980" y="1235075"/>
            <a:ext cx="17468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进程之间通信	</a:t>
            </a:r>
            <a:endParaRPr lang="en-US" altLang="zh-CN" sz="2800"/>
          </a:p>
        </p:txBody>
      </p:sp>
      <p:sp>
        <p:nvSpPr>
          <p:cNvPr id="4" name="文本框 3"/>
          <p:cNvSpPr txBox="1"/>
          <p:nvPr/>
        </p:nvSpPr>
        <p:spPr>
          <a:xfrm>
            <a:off x="8147050" y="1116965"/>
            <a:ext cx="2731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窗口之间的通信</a:t>
            </a:r>
            <a:r>
              <a:rPr lang="zh-CN" altLang="en-US" sz="2800"/>
              <a:t>	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033895" y="2335530"/>
            <a:ext cx="43014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window.open  返回新窗口实例;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33895" y="2837180"/>
            <a:ext cx="44843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窗口之间的通信 postMessage 发送消息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3895" y="3754755"/>
            <a:ext cx="49574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window.addEventListener('message', (e) =&gt; {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console.log(e, '监听收到的消息');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});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8965" y="1463675"/>
            <a:ext cx="6752590" cy="4984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ipcMain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ipcRenderer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主进程主动发送消息: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let win = new BrowserWindow();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win.webContents.send('send-message-to-renderer', "wo!!")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主进程监听消息并发送消息: 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ipcMain.on('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send-message-to-main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', (event, arg) =&gt; {</a:t>
            </a:r>
            <a:b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event.replay('send-message-to-renderer', obj)</a:t>
            </a:r>
            <a:b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})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/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渲染进程主动发送: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ipcRenderer.send('send-message-to-main', obj)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渲染进程接收消息: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ipcRenderer.on('send-message-to-renderer', obj)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 userDrawn="1"/>
        </p:nvSpPr>
        <p:spPr>
          <a:xfrm>
            <a:off x="5864412" y="354853"/>
            <a:ext cx="6088529" cy="6069853"/>
          </a:xfrm>
          <a:prstGeom prst="roundRect">
            <a:avLst/>
          </a:prstGeom>
          <a:solidFill>
            <a:srgbClr val="2E75B6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圆角矩形 3"/>
          <p:cNvSpPr/>
          <p:nvPr userDrawn="1"/>
        </p:nvSpPr>
        <p:spPr>
          <a:xfrm>
            <a:off x="410845" y="335915"/>
            <a:ext cx="5188585" cy="6089650"/>
          </a:xfrm>
          <a:prstGeom prst="roundRect">
            <a:avLst/>
          </a:prstGeom>
          <a:solidFill>
            <a:srgbClr val="2E75B6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0000" y="354965"/>
            <a:ext cx="3613785" cy="765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Renderer API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1480" y="877570"/>
            <a:ext cx="5187950" cy="55473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const { 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dialog,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globalShortcut,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Menu,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MenuItem,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getCurrentWindow,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 = require('electron').remote;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const {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shell,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Calibri" panose="020F0502020204030204" charset="0"/>
              </a:rPr>
              <a:t>	ipcRenderer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 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require('electron')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dialog.showOpenDialog()  //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打开文件</a:t>
            </a:r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dialog.showSaveDialog()  //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保存文件</a:t>
            </a:r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/>
          </a:p>
          <a:p>
            <a:r>
              <a:rPr lang="en-US" altLang="zh-CN"/>
              <a:t> 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globalShortcut.isRegistered()  //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热键注册</a:t>
            </a:r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shell.openExternal()  //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当前窗口打开</a:t>
            </a:r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getCurrentWindow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().loadURL() //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同上</a:t>
            </a:r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24706" y="373821"/>
            <a:ext cx="4949265" cy="765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API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64412" y="971176"/>
            <a:ext cx="6125882" cy="545352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const { 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globalShortcut,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Menu,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MenuItem,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ipcMain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 = require('electron');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globalShortcut.register()  //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全局注册快捷键</a:t>
            </a:r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globalShortcut.unregisterAll() 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//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全局注销所有快捷键</a:t>
            </a:r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Menu 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窗口顶部菜单在主进程中改变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,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子窗口继承</a:t>
            </a:r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MenuItem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菜单配置项目</a:t>
            </a:r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08455" y="466725"/>
            <a:ext cx="46469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lectron 打包工具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9125" y="1841500"/>
            <a:ext cx="2206625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electron-packager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0250" y="4603750"/>
            <a:ext cx="2000250" cy="508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electron-builder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97399" y="1841609"/>
            <a:ext cx="768858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1、支持平台有：Windows (32/64 bit)、macOS、Linux;  windows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--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 exe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Calibri" panose="020F0502020204030204" charset="0"/>
              </a:rPr>
              <a:t>2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Calibri" panose="020F0502020204030204" charset="0"/>
              </a:rPr>
              <a:t>、支持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Calibri" panose="020F0502020204030204" charset="0"/>
              </a:rPr>
              <a:t>Auto Update</a:t>
            </a:r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宋体" charset="0"/>
              </a:rPr>
              <a:t>3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宋体" charset="0"/>
              </a:rPr>
              <a:t>、源码暴漏</a:t>
            </a:r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404235" y="4608830"/>
            <a:ext cx="768794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None/>
            </a:pP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1、electron-builder 几乎支持了所有平台的所有格式   msi|dmg|zip|7z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buNone/>
            </a:pP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2、支持Auto Update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buNone/>
            </a:pP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Calibri" panose="020F0502020204030204" charset="0"/>
              </a:rPr>
              <a:t>3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Calibri" panose="020F0502020204030204" charset="0"/>
              </a:rPr>
              <a:t>、源码不会暴漏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445" y="2872105"/>
            <a:ext cx="12183110" cy="3067050"/>
          </a:xfrm>
          <a:prstGeom prst="rect">
            <a:avLst/>
          </a:prstGeom>
          <a:solidFill>
            <a:srgbClr val="2F3241"/>
          </a:solidFill>
        </p:spPr>
        <p:txBody>
          <a:bodyPr wrap="square" rtlCol="0" anchor="t" anchorCtr="0">
            <a:spAutoFit/>
          </a:bodyPr>
          <a:p>
            <a:pPr algn="ctr">
              <a:lnSpc>
                <a:spcPct val="90000"/>
              </a:lnSpc>
            </a:pPr>
            <a:r>
              <a:rPr lang="en-US" altLang="zh-CN" sz="7200">
                <a:solidFill>
                  <a:srgbClr val="74B1B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</a:t>
            </a:r>
            <a:r>
              <a:rPr lang="en-US" sz="166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Thanks</a:t>
            </a:r>
            <a:endParaRPr lang="en-US" sz="5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algn="ctr"/>
            <a:endParaRPr lang="zh-CN" altLang="en-US" sz="4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398270" y="2113280"/>
            <a:ext cx="9396095" cy="3050931"/>
            <a:chOff x="3210" y="2891"/>
            <a:chExt cx="12707" cy="2470"/>
          </a:xfrm>
        </p:grpSpPr>
        <p:sp>
          <p:nvSpPr>
            <p:cNvPr id="3" name="文本框 2"/>
            <p:cNvSpPr txBox="1"/>
            <p:nvPr/>
          </p:nvSpPr>
          <p:spPr>
            <a:xfrm>
              <a:off x="3210" y="2891"/>
              <a:ext cx="12707" cy="57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zh-CN" altLang="en-US" sz="40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1、</a:t>
              </a:r>
              <a:r>
                <a:rPr lang="en-US" altLang="zh-CN" sz="40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</a:t>
              </a:r>
              <a:r>
                <a:rPr lang="zh-CN" altLang="en-US" sz="40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lectron 基础介绍、原理</a:t>
              </a:r>
              <a:endParaRPr lang="zh-CN" altLang="en-US" sz="4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210" y="3810"/>
              <a:ext cx="12707" cy="57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zh-CN" altLang="en-US" sz="40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2、</a:t>
              </a:r>
              <a:r>
                <a:rPr lang="en-US" altLang="zh-CN" sz="40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E</a:t>
              </a:r>
              <a:r>
                <a:rPr lang="zh-CN" altLang="en-US" sz="40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lectron</a:t>
              </a:r>
              <a:r>
                <a:rPr lang="zh-CN" altLang="en-US" sz="40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与现技术栈的差异</a:t>
              </a:r>
              <a:endParaRPr lang="zh-CN" altLang="en-US" sz="4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210" y="4789"/>
              <a:ext cx="12707" cy="57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zh-CN" altLang="en-US" sz="40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3、</a:t>
              </a:r>
              <a:r>
                <a:rPr lang="en-US" altLang="zh-CN" sz="40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E</a:t>
              </a:r>
              <a:r>
                <a:rPr lang="zh-CN" altLang="en-US" sz="40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lectron</a:t>
              </a:r>
              <a:r>
                <a:rPr lang="zh-CN" altLang="en-US" sz="40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 调试方法、api、打包</a:t>
              </a:r>
              <a:endParaRPr lang="zh-CN" altLang="en-US" sz="4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92505" y="2259965"/>
            <a:ext cx="102076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由 </a:t>
            </a: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</a:t>
            </a: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ub 开发  使用 JavaScript，HTML 和 CSS 构建跨平台的桌面应用程序</a:t>
            </a:r>
            <a:endParaRPr lang="zh-CN" altLang="en-US" sz="32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1870" y="3940175"/>
            <a:ext cx="102076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Electron 结合了 Chromium、Node.js 、</a:t>
            </a: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OS </a:t>
            </a:r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API， 支持在mac 、 linux、windows 系统上运行</a:t>
            </a:r>
            <a:endParaRPr lang="zh-CN" altLang="en-US" sz="32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08455" y="466725"/>
            <a:ext cx="39941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lectron 介绍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1315" y="1631315"/>
            <a:ext cx="598170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None/>
            </a:pP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201304 Atom-shell </a:t>
            </a:r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启动</a:t>
            </a:r>
            <a:endParaRPr lang="zh-CN" altLang="en-US" sz="32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201405 Atom-shell </a:t>
            </a:r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开源</a:t>
            </a:r>
            <a:endParaRPr lang="zh-CN" altLang="en-US" sz="32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201504 Atom-shell </a:t>
            </a:r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改名</a:t>
            </a: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Electron</a:t>
            </a:r>
            <a:endParaRPr lang="en-US" altLang="zh-CN" sz="32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201605 </a:t>
            </a: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Electron </a:t>
            </a:r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发布</a:t>
            </a: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1.0.0 </a:t>
            </a:r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版本</a:t>
            </a:r>
            <a:endParaRPr lang="zh-CN" altLang="en-US" sz="32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宋体" charset="0"/>
                <a:sym typeface="+mn-ea"/>
              </a:rPr>
              <a:t>202005 Electron 9.0.0 </a:t>
            </a:r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宋体" charset="0"/>
                <a:sym typeface="+mn-ea"/>
              </a:rPr>
              <a:t>版本</a:t>
            </a:r>
            <a:endParaRPr lang="zh-CN" altLang="en-US" sz="32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08455" y="466725"/>
            <a:ext cx="39941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lectron 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宋体" charset="0"/>
                <a:sym typeface="+mn-ea"/>
              </a:rPr>
              <a:t>历史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2" name="图片 1" descr="微信截图_202005231110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655" y="3326130"/>
            <a:ext cx="2032635" cy="2437765"/>
          </a:xfrm>
          <a:prstGeom prst="rect">
            <a:avLst/>
          </a:prstGeom>
        </p:spPr>
      </p:pic>
      <p:pic>
        <p:nvPicPr>
          <p:cNvPr id="4" name="图片 3" descr="微信截图_202005231110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415" y="3324860"/>
            <a:ext cx="1847215" cy="2437765"/>
          </a:xfrm>
          <a:prstGeom prst="rect">
            <a:avLst/>
          </a:prstGeom>
        </p:spPr>
      </p:pic>
      <p:pic>
        <p:nvPicPr>
          <p:cNvPr id="6" name="图片 5" descr="微信截图_202005231113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655" y="582930"/>
            <a:ext cx="5701665" cy="2425065"/>
          </a:xfrm>
          <a:prstGeom prst="rect">
            <a:avLst/>
          </a:prstGeom>
        </p:spPr>
      </p:pic>
      <p:pic>
        <p:nvPicPr>
          <p:cNvPr id="7" name="图片 6" descr="微信截图_202005231143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3630" y="3324860"/>
            <a:ext cx="1823085" cy="2438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6735" y="5448300"/>
            <a:ext cx="4297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6" action="ppaction://hlinkfile"/>
              </a:rPr>
              <a:t>查看更多使用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6" action="ppaction://hlinkfile"/>
              </a:rPr>
              <a:t>App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08455" y="466725"/>
            <a:ext cx="39941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lectron 原理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4" name="图片 3" descr="微信截图_202005231158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565275"/>
            <a:ext cx="10665460" cy="2707640"/>
          </a:xfrm>
          <a:prstGeom prst="round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9280" y="4399915"/>
            <a:ext cx="10675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1、Chromium为Electron提供强大的UI能力，可以在不考虑兼容性的情况下开发界面。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9280" y="4988560"/>
            <a:ext cx="10675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2、Electron内集成了Nodejs，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就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有了操作系统底层 API 的能力，Nodejs 中常用的 Path、fs 等模块在 Electron 可以直接使用。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9280" y="5859145"/>
            <a:ext cx="10675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Electron内置了原生应用程序接口，对调用一些系统功能，如 系统通知、打开系统文件夹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03375" y="460375"/>
            <a:ext cx="4587875" cy="1428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lectron 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宋体" charset="0"/>
                <a:sym typeface="+mn-ea"/>
              </a:rPr>
              <a:t>进程介绍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125" y="1460500"/>
            <a:ext cx="3063875" cy="508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endParaRPr lang="en-US" altLang="zh-CN" sz="2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en-US" altLang="zh-CN" sz="2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Main-process ---</a:t>
            </a:r>
            <a:endParaRPr lang="en-US" altLang="zh-CN" sz="2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endParaRPr lang="zh-CN" altLang="en-US" sz="2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lnSpc>
                <a:spcPct val="260000"/>
              </a:lnSpc>
            </a:pPr>
            <a:endParaRPr lang="en-US" altLang="zh-CN" sz="2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algn="just">
              <a:lnSpc>
                <a:spcPct val="260000"/>
              </a:lnSpc>
            </a:pPr>
            <a:r>
              <a:rPr lang="en-US" altLang="zh-CN" sz="2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Renderer-process ---</a:t>
            </a:r>
            <a:endParaRPr lang="en-US" altLang="zh-CN" sz="2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89412" y="2147794"/>
            <a:ext cx="9506324" cy="1867647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主进程，通常是名为main.js 的文件，是每个 Electron 应用的入口文件。它控制着整个 App 的生命周期，从打开到关闭。 它也管理着系统原生元素比如菜单，菜单栏，托盘等。 主进程负责创建 APP 的每个渲染进程。而且整个 Node API 都集成在里面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68625" y="5349875"/>
            <a:ext cx="9032875" cy="984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用于展示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界面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在 Node.js 的 API 支持下可以在页面中和操作系统进行一些低级别的交互。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76070" y="412750"/>
            <a:ext cx="56769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lectron 进程架构图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576070" y="1463675"/>
            <a:ext cx="3296920" cy="1629410"/>
            <a:chOff x="1954" y="2874"/>
            <a:chExt cx="5192" cy="2566"/>
          </a:xfrm>
        </p:grpSpPr>
        <p:sp>
          <p:nvSpPr>
            <p:cNvPr id="4" name="矩形 3"/>
            <p:cNvSpPr/>
            <p:nvPr/>
          </p:nvSpPr>
          <p:spPr>
            <a:xfrm>
              <a:off x="1954" y="2874"/>
              <a:ext cx="5193" cy="2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099" y="4449"/>
              <a:ext cx="2519" cy="8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618" y="4449"/>
              <a:ext cx="2381" cy="8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216" y="3495"/>
              <a:ext cx="29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主进程</a:t>
              </a:r>
              <a:endParaRPr lang="en-US" altLang="zh-CN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229" y="4629"/>
              <a:ext cx="238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Main Native API</a:t>
              </a:r>
              <a:endParaRPr lang="en-US" altLang="zh-CN" sz="160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059" y="4617"/>
              <a:ext cx="14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Node.js</a:t>
              </a:r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866765" y="2699385"/>
            <a:ext cx="3296920" cy="1629410"/>
            <a:chOff x="7823" y="5441"/>
            <a:chExt cx="5192" cy="2566"/>
          </a:xfrm>
        </p:grpSpPr>
        <p:sp>
          <p:nvSpPr>
            <p:cNvPr id="11" name="矩形 10"/>
            <p:cNvSpPr/>
            <p:nvPr/>
          </p:nvSpPr>
          <p:spPr>
            <a:xfrm>
              <a:off x="7823" y="5441"/>
              <a:ext cx="5193" cy="2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968" y="7016"/>
              <a:ext cx="1666" cy="8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634" y="7016"/>
              <a:ext cx="1725" cy="8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085" y="5482"/>
              <a:ext cx="29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渲染进程</a:t>
              </a:r>
              <a:endParaRPr lang="en-US" altLang="zh-CN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098" y="7014"/>
              <a:ext cx="190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  Render Native API</a:t>
              </a:r>
              <a:endParaRPr lang="en-US" altLang="zh-CN" sz="16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849" y="7140"/>
              <a:ext cx="15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Node.js</a:t>
              </a:r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7967" y="5956"/>
              <a:ext cx="4872" cy="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634" y="6180"/>
              <a:ext cx="193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Web </a:t>
              </a:r>
              <a:r>
                <a:rPr lang="zh-CN" altLang="en-US"/>
                <a:t>页面</a:t>
              </a:r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370" y="7012"/>
              <a:ext cx="1469" cy="8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1370" y="7140"/>
              <a:ext cx="14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Webkit</a:t>
              </a:r>
              <a:endParaRPr lang="en-US" altLang="zh-CN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855970" y="4738370"/>
            <a:ext cx="3296920" cy="1629410"/>
            <a:chOff x="7823" y="5441"/>
            <a:chExt cx="5192" cy="2566"/>
          </a:xfrm>
        </p:grpSpPr>
        <p:sp>
          <p:nvSpPr>
            <p:cNvPr id="31" name="矩形 30"/>
            <p:cNvSpPr/>
            <p:nvPr/>
          </p:nvSpPr>
          <p:spPr>
            <a:xfrm>
              <a:off x="7823" y="5441"/>
              <a:ext cx="5193" cy="2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968" y="7016"/>
              <a:ext cx="1666" cy="8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9634" y="7016"/>
              <a:ext cx="1725" cy="8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085" y="5482"/>
              <a:ext cx="29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渲染进程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098" y="7014"/>
              <a:ext cx="190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  Render Native API</a:t>
              </a:r>
              <a:endParaRPr lang="en-US" altLang="zh-CN" sz="160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9849" y="7140"/>
              <a:ext cx="15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Node.js</a:t>
              </a: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7967" y="5956"/>
              <a:ext cx="4872" cy="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634" y="6180"/>
              <a:ext cx="193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Web </a:t>
              </a:r>
              <a:r>
                <a:rPr lang="zh-CN" altLang="en-US"/>
                <a:t>页面</a:t>
              </a:r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1370" y="7012"/>
              <a:ext cx="1469" cy="8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1370" y="7140"/>
              <a:ext cx="14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Webkit</a:t>
              </a:r>
              <a:endParaRPr lang="en-US" altLang="zh-CN"/>
            </a:p>
          </p:txBody>
        </p:sp>
      </p:grpSp>
      <p:cxnSp>
        <p:nvCxnSpPr>
          <p:cNvPr id="43" name="直接箭头连接符 42"/>
          <p:cNvCxnSpPr/>
          <p:nvPr/>
        </p:nvCxnSpPr>
        <p:spPr>
          <a:xfrm>
            <a:off x="3290570" y="4019550"/>
            <a:ext cx="25095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3290570" y="6213475"/>
            <a:ext cx="249618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" idx="2"/>
          </p:cNvCxnSpPr>
          <p:nvPr/>
        </p:nvCxnSpPr>
        <p:spPr>
          <a:xfrm>
            <a:off x="3225165" y="3093720"/>
            <a:ext cx="0" cy="31457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088130" y="3699510"/>
            <a:ext cx="1090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IPC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4000500" y="5888355"/>
            <a:ext cx="1090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IPC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08455" y="466725"/>
            <a:ext cx="89998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Electron 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与 传统桌面应用区别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608455" y="1235075"/>
          <a:ext cx="951484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710"/>
                <a:gridCol w="2378710"/>
                <a:gridCol w="2378710"/>
                <a:gridCol w="237871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Electron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NW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Native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性能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✔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✔✔✔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安装包大小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✔✔✔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原生体验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charset="0"/>
                        </a:rPr>
                        <a:t>✔✔✔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跨平台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✔✔✔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✔✔✔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anose="020F0502020204030204" charset="0"/>
                          <a:ea typeface="宋体" charset="0"/>
                        </a:rPr>
                        <a:t>❌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开发效率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✔✔✔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✔✔✔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✔✔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试用场景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跨平台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前端技术栈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跨平台（包括</a:t>
                      </a:r>
                      <a:r>
                        <a:rPr lang="en-US" altLang="zh-CN"/>
                        <a:t>XP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前端技术栈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专业应用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1228090" y="4149725"/>
            <a:ext cx="9167495" cy="1482796"/>
            <a:chOff x="3336" y="2521"/>
            <a:chExt cx="11177" cy="3492"/>
          </a:xfrm>
        </p:grpSpPr>
        <p:sp>
          <p:nvSpPr>
            <p:cNvPr id="16" name="文本框 15"/>
            <p:cNvSpPr txBox="1"/>
            <p:nvPr/>
          </p:nvSpPr>
          <p:spPr>
            <a:xfrm>
              <a:off x="4687" y="3479"/>
              <a:ext cx="9826" cy="79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>
                <a:buNone/>
              </a:pPr>
              <a:r>
                <a:rPr lang="en-US" altLang="zh-CN" sz="16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1</a:t>
              </a:r>
              <a:r>
                <a:rPr lang="zh-CN" altLang="en-US" sz="16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、跨平台（Mac、Windows、Linux、不支持xp）</a:t>
              </a:r>
              <a:endParaRPr lang="zh-CN" altLang="en-US" sz="16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336" y="2521"/>
              <a:ext cx="1066" cy="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优点：</a:t>
              </a:r>
              <a:endPara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687" y="4059"/>
              <a:ext cx="9826" cy="79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>
                <a:buNone/>
              </a:pPr>
              <a:r>
                <a:rPr lang="en-US" altLang="zh-CN" sz="16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2、Web 技术构建</a:t>
              </a:r>
              <a:endParaRPr lang="en-US" altLang="zh-CN" sz="16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687" y="4639"/>
              <a:ext cx="9826" cy="79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>
                <a:buNone/>
              </a:pPr>
              <a:r>
                <a:rPr lang="en-US" altLang="zh-CN" sz="16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3、活跃的社区</a:t>
              </a:r>
              <a:endParaRPr lang="en-US" altLang="zh-CN" sz="16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687" y="5219"/>
              <a:ext cx="9826" cy="79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>
                <a:buNone/>
              </a:pPr>
              <a:r>
                <a:rPr lang="en-US" altLang="zh-CN" sz="16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4、大型应用案例</a:t>
              </a:r>
              <a:endParaRPr lang="en-US" altLang="zh-CN" sz="16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206500" y="5487035"/>
            <a:ext cx="9189085" cy="1043305"/>
            <a:chOff x="3336" y="6579"/>
            <a:chExt cx="9258" cy="1643"/>
          </a:xfrm>
        </p:grpSpPr>
        <p:sp>
          <p:nvSpPr>
            <p:cNvPr id="22" name="文本框 21"/>
            <p:cNvSpPr txBox="1"/>
            <p:nvPr/>
          </p:nvSpPr>
          <p:spPr>
            <a:xfrm>
              <a:off x="3336" y="6579"/>
              <a:ext cx="93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缺点：</a:t>
              </a:r>
              <a:endPara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409" y="7207"/>
              <a:ext cx="7907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>
                <a:buNone/>
              </a:pPr>
              <a:r>
                <a:rPr lang="en-US" altLang="zh-CN" sz="14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1、包体积大</a:t>
              </a:r>
              <a:endParaRPr lang="en-US" altLang="zh-CN" sz="1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410" y="7739"/>
              <a:ext cx="8184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>
                <a:buNone/>
              </a:pPr>
              <a:r>
                <a:rPr lang="en-US" altLang="zh-CN" sz="14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2、性能一般</a:t>
              </a:r>
              <a:endParaRPr lang="en-US" altLang="zh-CN" sz="1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03375" y="460375"/>
            <a:ext cx="7223125" cy="1428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Electron 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和 </a:t>
            </a:r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Web 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应用 差异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293495" y="2095500"/>
          <a:ext cx="10029825" cy="4040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3275"/>
                <a:gridCol w="3343275"/>
                <a:gridCol w="3343275"/>
              </a:tblGrid>
              <a:tr h="57721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Electron </a:t>
                      </a:r>
                      <a:r>
                        <a:rPr lang="zh-CN" altLang="en-US"/>
                        <a:t>应用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Web</a:t>
                      </a:r>
                      <a:r>
                        <a:rPr lang="zh-CN" altLang="en-US"/>
                        <a:t>应用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77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设计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单窗口、多窗口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单页面、多页面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77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开发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html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css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js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Node.js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OS API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html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ym typeface="+mn-ea"/>
                        </a:rPr>
                        <a:t>css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ym typeface="+mn-ea"/>
                        </a:rPr>
                        <a:t>js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77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调试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主进程</a:t>
                      </a:r>
                      <a:r>
                        <a:rPr lang="zh-CN" altLang="en-US"/>
                        <a:t>、渲染进程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渲染进程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77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构建结果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资源文件、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安装包、其余系统脚本文件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资源文件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77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发布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Mac / Window / Linux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Nginx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CDN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77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关注点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进程通信、系统兼容性、安装包的大小、升级、性能</a:t>
                      </a:r>
                      <a:r>
                        <a:rPr lang="en-US" altLang="zh-CN"/>
                        <a:t>……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浏览器兼容性、</a:t>
                      </a:r>
                      <a:r>
                        <a:rPr lang="en-US" altLang="zh-CN"/>
                        <a:t>DOM</a:t>
                      </a:r>
                      <a:r>
                        <a:rPr lang="zh-CN" altLang="en-US"/>
                        <a:t>、组件、性能</a:t>
                      </a:r>
                      <a:r>
                        <a:rPr lang="en-US" altLang="zh-CN"/>
                        <a:t>……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2895</Words>
  <Application>WWO_wpscloud_20200521213534-43fc227b55</Application>
  <PresentationFormat>宽屏</PresentationFormat>
  <Paragraphs>327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微软雅黑</vt:lpstr>
      <vt:lpstr>汉仪旗黑KW 55S</vt:lpstr>
      <vt:lpstr>汉仪书宋二KW</vt:lpstr>
      <vt:lpstr>DejaVu Sans</vt:lpstr>
      <vt:lpstr>Airal</vt:lpstr>
      <vt:lpstr>宋体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朱振江</cp:lastModifiedBy>
  <dcterms:created xsi:type="dcterms:W3CDTF">2020-05-27T15:20:13Z</dcterms:created>
  <dcterms:modified xsi:type="dcterms:W3CDTF">2020-05-27T15:20:13Z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