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56" r:id="rId4"/>
    <p:sldId id="284" r:id="rId5"/>
    <p:sldId id="285" r:id="rId6"/>
    <p:sldId id="286" r:id="rId7"/>
    <p:sldId id="299" r:id="rId8"/>
    <p:sldId id="288" r:id="rId9"/>
    <p:sldId id="297" r:id="rId10"/>
    <p:sldId id="298" r:id="rId11"/>
    <p:sldId id="293" r:id="rId12"/>
    <p:sldId id="296" r:id="rId13"/>
    <p:sldId id="294" r:id="rId14"/>
    <p:sldId id="291" r:id="rId15"/>
    <p:sldId id="308" r:id="rId16"/>
    <p:sldId id="30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CF8"/>
    <a:srgbClr val="74B1BE"/>
    <a:srgbClr val="2F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hyperlink" Target="https://www.electronjs.org/app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546735" y="2576830"/>
            <a:ext cx="10793095" cy="1966595"/>
            <a:chOff x="840" y="3189"/>
            <a:chExt cx="16997" cy="3097"/>
          </a:xfrm>
        </p:grpSpPr>
        <p:sp>
          <p:nvSpPr>
            <p:cNvPr id="5" name="文本框 4"/>
            <p:cNvSpPr txBox="1"/>
            <p:nvPr/>
          </p:nvSpPr>
          <p:spPr>
            <a:xfrm>
              <a:off x="2769" y="3332"/>
              <a:ext cx="15068" cy="2955"/>
            </a:xfrm>
            <a:prstGeom prst="rect">
              <a:avLst/>
            </a:prstGeom>
            <a:solidFill>
              <a:srgbClr val="2F3241"/>
            </a:solidFill>
          </p:spPr>
          <p:txBody>
            <a:bodyPr wrap="square" rtlCol="0" anchor="t">
              <a:spAutoFit/>
            </a:bodyPr>
            <a:p>
              <a:r>
                <a:rPr lang="en-US" altLang="zh-CN" sz="7200">
                  <a:solidFill>
                    <a:srgbClr val="74B1B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</a:t>
              </a:r>
              <a:r>
                <a:rPr lang="en-US" altLang="zh-CN" sz="5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Electron  </a:t>
              </a:r>
              <a:r>
                <a:rPr lang="zh-CN" altLang="en-US" sz="5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跨平台桌面应用开发</a:t>
              </a:r>
              <a:endParaRPr lang="zh-CN" altLang="en-US" sz="5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  <a:p>
              <a:endPara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pic>
          <p:nvPicPr>
            <p:cNvPr id="6" name="图片 5" descr="4a03bfb6b5133e4457f0baf8e4b82d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3189"/>
              <a:ext cx="1929" cy="1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原理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18" y="1456765"/>
            <a:ext cx="2950882" cy="5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两个核心</a:t>
            </a: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Main-process ---</a:t>
            </a: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260000"/>
              </a:lnSpc>
            </a:pP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just">
              <a:lnSpc>
                <a:spcPct val="260000"/>
              </a:lnSpc>
            </a:pPr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Render-process ---</a:t>
            </a: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89412" y="2147794"/>
            <a:ext cx="9506324" cy="1867647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主进程，通常是名为main.js 的文件，是每个 Electron 应用的入口文件。它控制着整个 App 的生命周期，从打开到关闭。 它也管理着系统原生元素比如菜单，菜单栏，Dock 栏，托盘等。 主进程负责创建 APP 的每个渲染进程。而且整个 Node API 都集成在里面。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9412" y="5210735"/>
            <a:ext cx="9525000" cy="98985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在通常的浏览器内，网页通常运行在一个沙盒的环境挡住并且不能够使用原生的资源。 然而 Electron 的用户在 Node.js 的 API 支持下可以在页面中和操作系统进行一些低级别的交互。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76070" y="412750"/>
            <a:ext cx="5676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进程架构图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76070" y="1463675"/>
            <a:ext cx="3296920" cy="1629410"/>
            <a:chOff x="1954" y="2874"/>
            <a:chExt cx="5192" cy="2566"/>
          </a:xfrm>
        </p:grpSpPr>
        <p:sp>
          <p:nvSpPr>
            <p:cNvPr id="4" name="矩形 3"/>
            <p:cNvSpPr/>
            <p:nvPr/>
          </p:nvSpPr>
          <p:spPr>
            <a:xfrm>
              <a:off x="1954" y="2874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99" y="4449"/>
              <a:ext cx="2519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18" y="4449"/>
              <a:ext cx="2381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16" y="3495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主进程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29" y="4629"/>
              <a:ext cx="238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Main Native API</a:t>
              </a:r>
              <a:endParaRPr lang="en-US" altLang="zh-CN" sz="16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59" y="4617"/>
              <a:ext cx="14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66765" y="2699385"/>
            <a:ext cx="3296920" cy="1629410"/>
            <a:chOff x="7823" y="5441"/>
            <a:chExt cx="5192" cy="2566"/>
          </a:xfrm>
        </p:grpSpPr>
        <p:sp>
          <p:nvSpPr>
            <p:cNvPr id="11" name="矩形 10"/>
            <p:cNvSpPr/>
            <p:nvPr/>
          </p:nvSpPr>
          <p:spPr>
            <a:xfrm>
              <a:off x="7823" y="5441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68" y="7016"/>
              <a:ext cx="1666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34" y="7016"/>
              <a:ext cx="1725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85" y="5482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渲染进程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098" y="7014"/>
              <a:ext cx="19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  Render Native API</a:t>
              </a:r>
              <a:endParaRPr lang="en-US" altLang="zh-CN" sz="16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849" y="7140"/>
              <a:ext cx="15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967" y="5956"/>
              <a:ext cx="4872" cy="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634" y="6180"/>
              <a:ext cx="19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Web </a:t>
              </a:r>
              <a:r>
                <a:rPr lang="zh-CN" altLang="en-US"/>
                <a:t>页面</a:t>
              </a: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370" y="7012"/>
              <a:ext cx="1469" cy="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370" y="7140"/>
              <a:ext cx="1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Webkit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855970" y="4738370"/>
            <a:ext cx="3296920" cy="1629410"/>
            <a:chOff x="7823" y="5441"/>
            <a:chExt cx="5192" cy="2566"/>
          </a:xfrm>
        </p:grpSpPr>
        <p:sp>
          <p:nvSpPr>
            <p:cNvPr id="31" name="矩形 30"/>
            <p:cNvSpPr/>
            <p:nvPr/>
          </p:nvSpPr>
          <p:spPr>
            <a:xfrm>
              <a:off x="7823" y="5441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968" y="7016"/>
              <a:ext cx="1666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634" y="7016"/>
              <a:ext cx="1725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085" y="5482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渲染进程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098" y="7014"/>
              <a:ext cx="19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  Render Native API</a:t>
              </a:r>
              <a:endParaRPr lang="en-US" altLang="zh-CN" sz="16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849" y="7140"/>
              <a:ext cx="15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967" y="5956"/>
              <a:ext cx="4872" cy="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634" y="6180"/>
              <a:ext cx="19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Web </a:t>
              </a:r>
              <a:r>
                <a:rPr lang="zh-CN" altLang="en-US"/>
                <a:t>页面</a:t>
              </a: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1370" y="7012"/>
              <a:ext cx="1469" cy="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370" y="7140"/>
              <a:ext cx="1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Webkit</a:t>
              </a:r>
              <a:endParaRPr lang="en-US" altLang="zh-CN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3290570" y="4019550"/>
            <a:ext cx="25095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90570" y="6213475"/>
            <a:ext cx="24961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2"/>
          </p:cNvCxnSpPr>
          <p:nvPr/>
        </p:nvCxnSpPr>
        <p:spPr>
          <a:xfrm>
            <a:off x="3225165" y="3093720"/>
            <a:ext cx="0" cy="3145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88130" y="3699510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IPC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4000500" y="5888355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IPC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通信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4980" y="1235075"/>
            <a:ext cx="1746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进程之间通信	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8147050" y="1116965"/>
            <a:ext cx="2731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窗口之间的通信</a:t>
            </a:r>
            <a:r>
              <a:rPr lang="zh-CN" altLang="en-US" sz="2800"/>
              <a:t>	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33895" y="2335530"/>
            <a:ext cx="43014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window.open  返回新窗口实例;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33895" y="2837180"/>
            <a:ext cx="44843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窗口之间的通信 postMessage 发送消息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3895" y="3754755"/>
            <a:ext cx="49574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window.addEventListener('message', (e) =&gt; {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console.log(e, '监听收到的消息');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});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965" y="1463675"/>
            <a:ext cx="6752590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ipcMain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ipcRenderer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主进程主动发送消息: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win = new BrowserWindow();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win.webContents.send('send-message-to-renderer', "wo!!")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主进程监听消息并发送消息: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ipcMain.on('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send-message-to-main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', (event, arg) =&gt; {</a:t>
            </a:r>
            <a:b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event.replay('send-message-to-renderer', obj)</a:t>
            </a:r>
            <a:b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/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渲染进程主动发送: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ipcRenderer.send('send-message-to-main', obj)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渲染进程接收消息: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ipcRenderer.on('send-message-to-renderer', obj)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 userDrawn="1"/>
        </p:nvSpPr>
        <p:spPr>
          <a:xfrm>
            <a:off x="5864412" y="354853"/>
            <a:ext cx="6088529" cy="6069853"/>
          </a:xfrm>
          <a:prstGeom prst="roundRect">
            <a:avLst/>
          </a:prstGeom>
          <a:solidFill>
            <a:srgbClr val="2E75B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410882" y="336176"/>
            <a:ext cx="4799853" cy="6088529"/>
          </a:xfrm>
          <a:prstGeom prst="roundRect">
            <a:avLst/>
          </a:prstGeom>
          <a:solidFill>
            <a:srgbClr val="2E75B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355145"/>
            <a:ext cx="3100294" cy="76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Renderer API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6912" y="877794"/>
            <a:ext cx="4743824" cy="517338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dialog,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globalShortcut,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MenuItem,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getCurrentWindow,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= require('electron').remote;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shell,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getCurrentWindow,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	ipcRenderer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require('electron')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dialog.showOpenDialog()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打开文件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dialog.showSaveDialog()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保存文件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/>
          </a:p>
          <a:p>
            <a:r>
              <a:rPr lang="en-US" altLang="zh-CN"/>
              <a:t>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globalShortcut.isRegistered()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热键注册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shell.openExternal()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当前窗口打开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getCurrentWindow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().loadURL()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同上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24706" y="373821"/>
            <a:ext cx="4949265" cy="76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API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4412" y="971176"/>
            <a:ext cx="6125882" cy="545352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globalShortcut,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MenuItem,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ipcMain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= require('electron');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globalShortcut.register()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全局注册快捷键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globalShortcut.unregisterAll()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全局注销所有快捷键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Menu 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窗口顶部菜单在主进程中改变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    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子窗口继承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MenuItem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菜单配置项目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45" y="2872105"/>
            <a:ext cx="12183110" cy="3067050"/>
          </a:xfrm>
          <a:prstGeom prst="rect">
            <a:avLst/>
          </a:prstGeom>
          <a:solidFill>
            <a:srgbClr val="2F3241"/>
          </a:solidFill>
        </p:spPr>
        <p:txBody>
          <a:bodyPr wrap="square" rtlCol="0" anchor="t" anchorCtr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7200">
                <a:solidFill>
                  <a:srgbClr val="74B1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r>
              <a:rPr lang="en-US" sz="16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Thanks</a:t>
            </a:r>
            <a:endParaRPr lang="en-US" sz="5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15311" y="1835785"/>
            <a:ext cx="10109835" cy="3133933"/>
            <a:chOff x="3209" y="2891"/>
            <a:chExt cx="13672" cy="3495"/>
          </a:xfrm>
        </p:grpSpPr>
        <p:sp>
          <p:nvSpPr>
            <p:cNvPr id="3" name="文本框 2"/>
            <p:cNvSpPr txBox="1"/>
            <p:nvPr/>
          </p:nvSpPr>
          <p:spPr>
            <a:xfrm>
              <a:off x="3210" y="2891"/>
              <a:ext cx="12707" cy="6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1、</a:t>
              </a:r>
              <a:r>
                <a:rPr lang="en-US" altLang="zh-CN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lectron 介绍、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优缺点</a:t>
              </a:r>
              <a:endPara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10" y="3810"/>
              <a:ext cx="12707" cy="6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2、</a:t>
              </a:r>
              <a:r>
                <a:rPr lang="en-US" altLang="zh-CN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lectron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学习成本、提高技能</a:t>
              </a:r>
              <a:endPara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10" y="4789"/>
              <a:ext cx="12707" cy="6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3、</a:t>
              </a:r>
              <a:r>
                <a:rPr lang="en-US" altLang="zh-CN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lectron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demo  调试方法、api、打包</a:t>
              </a:r>
              <a:endPara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09" y="5735"/>
              <a:ext cx="13672" cy="6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4、</a:t>
              </a:r>
              <a:r>
                <a:rPr lang="en-US" altLang="zh-CN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lectron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与 高性能框架集成， ele</a:t>
              </a:r>
              <a:r>
                <a:rPr lang="en-US" altLang="zh-CN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tron-vue-start</a:t>
              </a:r>
              <a:endPara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2505" y="2259965"/>
            <a:ext cx="10207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由 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ub 开发  使用 JavaScript，HTML 和 CSS 构建跨平台的桌面应用程序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1870" y="3940175"/>
            <a:ext cx="10207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 结合了 Chromium、Node.js 、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OS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API， 支持mac 、 linux、windows 上运行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介绍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315" y="1663065"/>
            <a:ext cx="59817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201304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启动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201405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开源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201504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改名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</a:t>
            </a:r>
            <a:endParaRPr lang="en-US" altLang="zh-CN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201605 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发布了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1.0.0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版本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介绍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 descr="微信截图_20200523111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655" y="3326130"/>
            <a:ext cx="2032635" cy="2437765"/>
          </a:xfrm>
          <a:prstGeom prst="rect">
            <a:avLst/>
          </a:prstGeom>
        </p:spPr>
      </p:pic>
      <p:pic>
        <p:nvPicPr>
          <p:cNvPr id="4" name="图片 3" descr="微信截图_202005231110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15" y="3324860"/>
            <a:ext cx="1847215" cy="2437765"/>
          </a:xfrm>
          <a:prstGeom prst="rect">
            <a:avLst/>
          </a:prstGeom>
        </p:spPr>
      </p:pic>
      <p:pic>
        <p:nvPicPr>
          <p:cNvPr id="6" name="图片 5" descr="微信截图_20200523111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655" y="582930"/>
            <a:ext cx="5701665" cy="2425065"/>
          </a:xfrm>
          <a:prstGeom prst="rect">
            <a:avLst/>
          </a:prstGeom>
        </p:spPr>
      </p:pic>
      <p:pic>
        <p:nvPicPr>
          <p:cNvPr id="7" name="图片 6" descr="微信截图_202005231143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630" y="3324860"/>
            <a:ext cx="1823085" cy="2438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6735" y="5448300"/>
            <a:ext cx="429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 action="ppaction://hlinkfile"/>
              </a:rPr>
              <a:t>查看更多使用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 action="ppaction://hlinkfile"/>
              </a:rPr>
              <a:t>App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9998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传统桌面应用与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区别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608455" y="1235075"/>
          <a:ext cx="951484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710"/>
                <a:gridCol w="2378710"/>
                <a:gridCol w="2378710"/>
                <a:gridCol w="23787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Electron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Native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NW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安装包大小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原生体验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开发效率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试用场景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前端技术栈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专业应用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跨平台（包括</a:t>
                      </a:r>
                      <a:r>
                        <a:rPr lang="en-US" altLang="zh-CN"/>
                        <a:t>XP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前端技术栈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28090" y="4149725"/>
            <a:ext cx="9167495" cy="1482796"/>
            <a:chOff x="3336" y="2521"/>
            <a:chExt cx="11177" cy="3492"/>
          </a:xfrm>
        </p:grpSpPr>
        <p:sp>
          <p:nvSpPr>
            <p:cNvPr id="16" name="文本框 15"/>
            <p:cNvSpPr txBox="1"/>
            <p:nvPr/>
          </p:nvSpPr>
          <p:spPr>
            <a:xfrm>
              <a:off x="4687" y="347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1</a:t>
              </a:r>
              <a:r>
                <a:rPr lang="zh-CN" altLang="en-US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、跨平台（Mac、Windows、Linux、不支持xp）</a:t>
              </a:r>
              <a:endParaRPr lang="zh-CN" altLang="en-US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336" y="2521"/>
              <a:ext cx="1066" cy="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优点：</a:t>
              </a:r>
              <a:endPara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687" y="405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2、Web 技术构建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687" y="463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3、活跃的社区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687" y="521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4、大型应用案例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06500" y="5473065"/>
            <a:ext cx="9189085" cy="1043305"/>
            <a:chOff x="3336" y="6579"/>
            <a:chExt cx="9258" cy="1643"/>
          </a:xfrm>
        </p:grpSpPr>
        <p:sp>
          <p:nvSpPr>
            <p:cNvPr id="22" name="文本框 21"/>
            <p:cNvSpPr txBox="1"/>
            <p:nvPr/>
          </p:nvSpPr>
          <p:spPr>
            <a:xfrm>
              <a:off x="3336" y="6579"/>
              <a:ext cx="93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缺点：</a:t>
              </a:r>
              <a:endPara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09" y="7207"/>
              <a:ext cx="7907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1、包体积大</a:t>
              </a:r>
              <a:endParaRPr lang="en-US" altLang="zh-CN" sz="1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10" y="7739"/>
              <a:ext cx="8184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2、性能一般</a:t>
              </a:r>
              <a:endParaRPr lang="en-US" altLang="zh-CN" sz="1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64897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13510" y="2095500"/>
          <a:ext cx="10029825" cy="404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275"/>
                <a:gridCol w="3343275"/>
                <a:gridCol w="3343275"/>
              </a:tblGrid>
              <a:tr h="5772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Electron </a:t>
                      </a: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设计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单窗口、多窗口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单页面、多页面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css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js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Node.js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OS API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html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css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js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调试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主进程</a:t>
                      </a:r>
                      <a:r>
                        <a:rPr lang="zh-CN" altLang="en-US"/>
                        <a:t>、渲染进程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渲染进程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构建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资源文件、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安装包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资源文件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Mac / Window / Linux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Nginx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CDN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关注点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进程通信、内存管理、版本管理、性能</a:t>
                      </a:r>
                      <a:r>
                        <a:rPr lang="en-US" altLang="zh-CN"/>
                        <a:t>……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浏览器兼容性、</a:t>
                      </a:r>
                      <a:r>
                        <a:rPr lang="en-US" altLang="zh-CN"/>
                        <a:t>DOM</a:t>
                      </a:r>
                      <a:r>
                        <a:rPr lang="zh-CN" altLang="en-US"/>
                        <a:t>、组件、性能</a:t>
                      </a:r>
                      <a:r>
                        <a:rPr lang="en-US" altLang="zh-CN"/>
                        <a:t>……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118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开发和调试差异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01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2923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8175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0722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898144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13396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file:// static file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5216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501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2923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8175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07225" y="2241550"/>
            <a:ext cx="228663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85216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5015" y="243332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 App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Vue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1755" y="2407920"/>
            <a:ext cx="1669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webpack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DevServer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74995" y="200914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hotReload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6135" y="2510790"/>
            <a:ext cx="193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http://localhost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4380" y="48679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16045" y="48679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Main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07225" y="485394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Render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8285" y="5766435"/>
            <a:ext cx="120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watch-run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118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构建和发布差异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01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29230" y="45427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8175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0722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3396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52160" y="45427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501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2923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8175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07225" y="2241550"/>
            <a:ext cx="228663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85216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5015" y="243332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 App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Vue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1755" y="2471420"/>
            <a:ext cx="166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Static File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90470" y="203962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webpack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6135" y="2510790"/>
            <a:ext cx="193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CDN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4380" y="43726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42715" y="424180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Main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81120" y="454279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Render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2765" y="203962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deploy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99980" y="4265930"/>
            <a:ext cx="1962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Electron-Package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Electron-Build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07225" y="4358640"/>
            <a:ext cx="166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Static File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8989695" y="4604385"/>
            <a:ext cx="985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007225" y="5483860"/>
            <a:ext cx="4796155" cy="12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1. building main process</a:t>
            </a:r>
            <a:endParaRPr lang="en-US" altLang="zh-CN"/>
          </a:p>
          <a:p>
            <a:pPr algn="l"/>
            <a:r>
              <a:rPr lang="en-US" altLang="zh-CN"/>
              <a:t>2. building render process</a:t>
            </a:r>
            <a:endParaRPr lang="en-US" altLang="zh-CN"/>
          </a:p>
          <a:p>
            <a:pPr algn="l"/>
            <a:r>
              <a:rPr lang="en-US" altLang="zh-CN"/>
              <a:t>3. code signing</a:t>
            </a:r>
            <a:endParaRPr lang="en-US" altLang="zh-CN"/>
          </a:p>
          <a:p>
            <a:pPr algn="l"/>
            <a:r>
              <a:rPr lang="en-US" altLang="zh-CN"/>
              <a:t>4. building target = electron-demo-x.x.x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7" idx="2"/>
          </p:cNvCxnSpPr>
          <p:nvPr/>
        </p:nvCxnSpPr>
        <p:spPr>
          <a:xfrm>
            <a:off x="7842250" y="4996180"/>
            <a:ext cx="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原理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 descr="微信截图_202005231158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65275"/>
            <a:ext cx="10665460" cy="2707640"/>
          </a:xfrm>
          <a:prstGeom prst="round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9280" y="4399915"/>
            <a:ext cx="10675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1、Chromium为Electron提供强大的UI能力，可以在不考虑兼容性的情况下开发界面。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280" y="4988560"/>
            <a:ext cx="10675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2、Electron内集成了Nodejs，开发界面的同时也有了操作系统底层 API 的能力，Nodejs 中常用的 Path、fs 等模块在 Electron 可以直接使用。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280" y="5859145"/>
            <a:ext cx="10675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Electron内置了原生应用程序接口，对调用一些系统功能，如调用系统通知、打开系统文件夹提供支持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2790</Words>
  <Application>WWO_wpscloud_20200521213534-43fc227b55</Application>
  <PresentationFormat>宽屏</PresentationFormat>
  <Paragraphs>316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汉仪旗黑KW 55S</vt:lpstr>
      <vt:lpstr>Airal</vt:lpstr>
      <vt:lpstr>Calibri</vt:lpstr>
      <vt:lpstr>汉仪书宋二KW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朱振江</cp:lastModifiedBy>
  <dcterms:created xsi:type="dcterms:W3CDTF">2020-05-26T13:48:28Z</dcterms:created>
  <dcterms:modified xsi:type="dcterms:W3CDTF">2020-05-26T13:48:28Z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