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72" r:id="rId3"/>
    <p:sldId id="260" r:id="rId4"/>
    <p:sldId id="261" r:id="rId5"/>
    <p:sldId id="262" r:id="rId6"/>
    <p:sldId id="265" r:id="rId7"/>
    <p:sldId id="263" r:id="rId8"/>
    <p:sldId id="264" r:id="rId9"/>
    <p:sldId id="266" r:id="rId10"/>
    <p:sldId id="257" r:id="rId11"/>
    <p:sldId id="256" r:id="rId12"/>
    <p:sldId id="25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68930"/>
            <a:ext cx="10515600" cy="1459865"/>
          </a:xfrm>
        </p:spPr>
        <p:txBody>
          <a:bodyPr/>
          <a:p>
            <a:pPr algn="ctr"/>
            <a:r>
              <a:rPr lang="en-US" altLang="zh-CN" sz="8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</a:t>
            </a:r>
            <a:endParaRPr lang="en-US" altLang="zh-CN" sz="8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80820" y="972185"/>
            <a:ext cx="3048000" cy="4913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954010" y="972185"/>
            <a:ext cx="3048000" cy="4913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71675" y="394335"/>
            <a:ext cx="206629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clint 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444865" y="300355"/>
            <a:ext cx="206629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967865" y="1377950"/>
            <a:ext cx="206629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socket 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8444865" y="1377950"/>
            <a:ext cx="206629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io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7865" y="2086610"/>
            <a:ext cx="2066290" cy="6724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230" y="2209800"/>
            <a:ext cx="2067560" cy="7931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230" y="4908550"/>
            <a:ext cx="2066290" cy="7861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675" y="3009265"/>
            <a:ext cx="2066290" cy="6762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865" y="3246120"/>
            <a:ext cx="2065655" cy="77343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4230" y="4236085"/>
            <a:ext cx="2067560" cy="6381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7865" y="4236085"/>
            <a:ext cx="2066290" cy="8039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80820" y="972185"/>
            <a:ext cx="4367530" cy="5648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49365" y="972185"/>
            <a:ext cx="4652645" cy="5648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71675" y="394335"/>
            <a:ext cx="206629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clint 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444865" y="300355"/>
            <a:ext cx="206629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967865" y="1377950"/>
            <a:ext cx="206629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socket 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8444865" y="1377950"/>
            <a:ext cx="206629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io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6560185" y="2188845"/>
            <a:ext cx="425005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io.on('connection', function (socket) {</a:t>
            </a:r>
            <a:endParaRPr lang="en-US" altLang="zh-CN"/>
          </a:p>
          <a:p>
            <a:r>
              <a:rPr lang="en-US" altLang="zh-CN"/>
              <a:t>      console.log('connected')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 socket.on('input', msg =&gt;  {</a:t>
            </a:r>
            <a:endParaRPr lang="en-US" altLang="zh-CN"/>
          </a:p>
          <a:p>
            <a:r>
              <a:rPr lang="en-US" altLang="zh-CN"/>
              <a:t>	  console.log(msg + ' </a:t>
            </a:r>
            <a:r>
              <a:rPr lang="zh-CN" altLang="en-US"/>
              <a:t>来自客户端</a:t>
            </a:r>
            <a:r>
              <a:rPr lang="en-US" altLang="zh-CN"/>
              <a:t>	  </a:t>
            </a:r>
            <a:r>
              <a:rPr lang="zh-CN" altLang="en-US"/>
              <a:t>的自定义消息</a:t>
            </a:r>
            <a:r>
              <a:rPr lang="en-US" altLang="zh-CN"/>
              <a:t> ');</a:t>
            </a:r>
            <a:endParaRPr lang="en-US" altLang="zh-CN"/>
          </a:p>
          <a:p>
            <a:r>
              <a:rPr lang="en-US" altLang="zh-CN"/>
              <a:t>        });</a:t>
            </a:r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        io.emit('output', data);</a:t>
            </a:r>
            <a:endParaRPr lang="en-US" altLang="zh-CN"/>
          </a:p>
          <a:p>
            <a:r>
              <a:rPr lang="en-US" altLang="zh-CN"/>
              <a:t>	// </a:t>
            </a:r>
            <a:r>
              <a:rPr lang="zh-CN" altLang="en-US"/>
              <a:t>此时的</a:t>
            </a:r>
            <a:r>
              <a:rPr lang="en-US" altLang="zh-CN"/>
              <a:t>data </a:t>
            </a:r>
            <a:r>
              <a:rPr lang="zh-CN" altLang="en-US"/>
              <a:t>是 来自客户端</a:t>
            </a:r>
            <a:r>
              <a:rPr lang="en-US" altLang="zh-CN"/>
              <a:t>msg </a:t>
            </a:r>
            <a:r>
              <a:rPr lang="zh-CN" altLang="en-US"/>
              <a:t>打包处理后的数据， 通过自定义事件发送给客户端</a:t>
            </a:r>
            <a:endParaRPr lang="en-US" altLang="zh-CN"/>
          </a:p>
          <a:p>
            <a:r>
              <a:rPr lang="en-US" altLang="zh-CN"/>
              <a:t>})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493520" y="2378710"/>
            <a:ext cx="43541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const socket = io();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socket.emit('input', msg)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socket.on ('output', data =&gt; {</a:t>
            </a:r>
            <a:endParaRPr lang="en-US" altLang="zh-CN"/>
          </a:p>
          <a:p>
            <a:r>
              <a:rPr lang="en-US" altLang="zh-CN"/>
              <a:t>	// do something</a:t>
            </a:r>
            <a:endParaRPr lang="en-US" altLang="zh-CN"/>
          </a:p>
          <a:p>
            <a:r>
              <a:rPr lang="en-US" altLang="zh-CN"/>
              <a:t>})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3405"/>
            <a:ext cx="10515600" cy="4754880"/>
          </a:xfrm>
        </p:spPr>
        <p:txBody>
          <a:bodyPr>
            <a:normAutofit fontScale="90000"/>
          </a:bodyPr>
          <a:p>
            <a:pPr marL="0" indent="0">
              <a:buFont typeface="+mj-lt"/>
              <a:buNone/>
            </a:pPr>
            <a:r>
              <a:rPr lang="zh-CN" altLang="en-US"/>
              <a:t>WebSocket 是 HTML5 中提出的一种协议。它的出现是为了解决客户端和服务端的实时通信问题。在 WebSocket 出现之前，如果想实现实时消息传递一般有两种方式：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客户端通过轮询不停的向服务端发送请求，如果有新消息客户端进行更新。这种方式的缺点很明显，客户端需要不停向服务器发送请求，然而 HTTP 请求可能包含较长的头部，其中真正有效的数据可能只是很小的一部分，显然这样会浪费很多带宽资源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HTTP 长连接，客户端通过 HTTP 请求连接到服务端后， 底层的 TCP 连接不会马上断开，后续的信息还是可以通过同一个连接来传输。这种方式有一个问题是每个连接会占用服务端资源，在收到消息后连接断开，就需要重新发送请求。如此循环往复。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轮询（polling）             长轮询(long polling)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370" y="1477645"/>
            <a:ext cx="5659755" cy="4699635"/>
          </a:xfrm>
        </p:spPr>
        <p:txBody>
          <a:bodyPr>
            <a:normAutofit fontScale="90000"/>
          </a:bodyPr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zh-CN" altLang="en-US"/>
              <a:t>轮询（polling）：客户端按规定时间定时像服务端发送ajax请求，服务器接到请求后马上返回响应信息并关闭连接。</a:t>
            </a:r>
            <a:endParaRPr lang="zh-CN" altLang="en-US"/>
          </a:p>
          <a:p>
            <a:pPr marL="0" indent="0">
              <a:buFont typeface="+mj-lt"/>
              <a:buNone/>
            </a:pPr>
            <a:endParaRPr lang="zh-CN" altLang="en-US"/>
          </a:p>
          <a:p>
            <a:pPr marL="0" indent="0">
              <a:buFont typeface="+mj-lt"/>
              <a:buNone/>
            </a:pPr>
            <a:r>
              <a:rPr lang="zh-CN" altLang="en-US"/>
              <a:t>轮询是在特定的的时间间隔（如每隔1秒），由浏览器（客户端）对服务器发出HTTP request，然后由服务器返回最新的数据给客户端的浏览器。不管服务端数据有没有变化，客户端都会发起请求，来获取数据。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7565" y="1825625"/>
            <a:ext cx="44062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021715" y="1825625"/>
            <a:ext cx="44062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485890" y="1336040"/>
            <a:ext cx="411670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长轮询的精髓就在于</a:t>
            </a:r>
            <a:r>
              <a:rPr lang="en-US" altLang="zh-CN"/>
              <a:t>request</a:t>
            </a:r>
            <a:r>
              <a:rPr lang="zh-CN" altLang="en-US"/>
              <a:t>的回调函数，继续再次调用请求（不间断的原理就在这里，成功返回后立即再次调用）</a:t>
            </a:r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7919085" y="1825625"/>
            <a:ext cx="44062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5890" y="3514090"/>
            <a:ext cx="4980940" cy="31521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8270"/>
            <a:ext cx="10515600" cy="1325563"/>
          </a:xfrm>
        </p:spPr>
        <p:txBody>
          <a:bodyPr/>
          <a:p>
            <a:r>
              <a:rPr lang="en-US" altLang="zh-CN"/>
              <a:t>WS(WebSocket)-全双工通信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2510"/>
            <a:ext cx="10515600" cy="5241290"/>
          </a:xfrm>
        </p:spPr>
        <p:txBody>
          <a:bodyPr>
            <a:normAutofit fontScale="35000"/>
          </a:bodyPr>
          <a:p>
            <a:pPr marL="0" indent="0">
              <a:buFont typeface="+mj-lt"/>
              <a:buNone/>
            </a:pPr>
            <a:endParaRPr lang="zh-CN" altLang="en-US" sz="6000"/>
          </a:p>
          <a:p>
            <a:pPr marL="0" indent="0">
              <a:buFont typeface="+mj-lt"/>
              <a:buNone/>
            </a:pPr>
            <a:r>
              <a:rPr lang="zh-CN" altLang="en-US" sz="6000"/>
              <a:t>这也是一个HTML5标准中的一项内容，他要求浏览器可以通过JavaScript脚本手动创建一个TCP连接与服务端进行通讯。WebSocket使用了ws和wss协议，需要服务器有与之握手的算法才能将连接打开。即可以满足"问"+"答"的响应机制，也可以实现主动推送的功能。</a:t>
            </a:r>
            <a:endParaRPr lang="zh-CN" altLang="en-US" sz="6000"/>
          </a:p>
          <a:p>
            <a:pPr marL="0" indent="0">
              <a:buFont typeface="+mj-lt"/>
              <a:buNone/>
            </a:pPr>
            <a:endParaRPr lang="zh-CN" altLang="en-US" sz="6000"/>
          </a:p>
          <a:p>
            <a:pPr marL="0" indent="0">
              <a:buFont typeface="+mj-lt"/>
              <a:buNone/>
            </a:pPr>
            <a:r>
              <a:rPr lang="zh-CN" altLang="en-US" sz="6000"/>
              <a:t>特点:省流量，客户端什么时候想发就发，服务器端什么时候想回就回，两边都有监听者socket在负责。可以实现服务端消息的实时推送。</a:t>
            </a:r>
            <a:endParaRPr lang="zh-CN" altLang="en-US" sz="6000"/>
          </a:p>
          <a:p>
            <a:pPr marL="0" indent="0">
              <a:buFont typeface="+mj-lt"/>
              <a:buNone/>
            </a:pPr>
            <a:endParaRPr lang="zh-CN" altLang="en-US" sz="6000"/>
          </a:p>
          <a:p>
            <a:pPr marL="0" indent="0">
              <a:buFont typeface="+mj-lt"/>
              <a:buNone/>
            </a:pPr>
            <a:r>
              <a:rPr lang="zh-CN" altLang="en-US" sz="4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（1）建立在 TCP 协议之上，服务器端的实现比较容易。</a:t>
            </a:r>
            <a:endParaRPr lang="zh-CN" altLang="en-US" sz="4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Font typeface="+mj-lt"/>
              <a:buNone/>
            </a:pPr>
            <a:r>
              <a:rPr lang="zh-CN" altLang="en-US" sz="4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（2）与 HTTP 协议有着良好的兼容性。握手阶段采用 HTTP 协议，因此握手时不容易屏蔽，能通过各种 HTTP 代理服务器。</a:t>
            </a:r>
            <a:endParaRPr lang="zh-CN" altLang="en-US" sz="4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Font typeface="+mj-lt"/>
              <a:buNone/>
            </a:pPr>
            <a:r>
              <a:rPr lang="zh-CN" altLang="en-US" sz="4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（3）数据格式比较轻量，性能开销小，通信高效。</a:t>
            </a:r>
            <a:endParaRPr lang="zh-CN" altLang="en-US" sz="4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Font typeface="+mj-lt"/>
              <a:buNone/>
            </a:pPr>
            <a:r>
              <a:rPr lang="zh-CN" altLang="en-US" sz="4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（4）可以发送文本，也可以发送二进制数据。</a:t>
            </a:r>
            <a:endParaRPr lang="zh-CN" altLang="en-US" sz="4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Font typeface="+mj-lt"/>
              <a:buNone/>
            </a:pPr>
            <a:r>
              <a:rPr lang="zh-CN" altLang="en-US" sz="4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（5）没有同源限制，客户端可以与任意服务器通信。</a:t>
            </a:r>
            <a:endParaRPr lang="zh-CN" altLang="en-US" sz="4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Font typeface="+mj-lt"/>
              <a:buNone/>
            </a:pPr>
            <a:r>
              <a:rPr lang="zh-CN" altLang="en-US" sz="4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（6）协议标识符是ws（如果加密，则为wss），服务器网址就是 URL</a:t>
            </a:r>
            <a:endParaRPr lang="zh-CN" altLang="en-US" sz="4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65125"/>
            <a:ext cx="11237595" cy="2933065"/>
          </a:xfrm>
        </p:spPr>
        <p:txBody>
          <a:bodyPr>
            <a:normAutofit fontScale="90000"/>
          </a:bodyPr>
          <a:p>
            <a:r>
              <a:rPr lang="zh-CN" altLang="en-US"/>
              <a:t>WebSocket 协议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首先，WebSocket 是基于 HTTP 协议的，或者说借用了 HTTP 协议来完成连接的握手部分。其次，WebSocket 是一个持久化协议，相对于 HTTP 这种非持久的协议来说，一个 HTTP 请求在收到服务端回复后会直接断开连接，下次获取消息需要重新发送 HTTP 请求，而 WebSocket 在连接成功后可以保持连接状态。下图应该能体现两者的关系：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0410" y="3028950"/>
            <a:ext cx="5590540" cy="25615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7100" y="5976620"/>
            <a:ext cx="10482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在发起 WebSocket 请求时需要先通过 HTTP 请求告诉服务端需要将协议升级为 WebSocket。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23240" y="2945130"/>
            <a:ext cx="11144885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在请求头中核心的部分是 Connection 和 Upgrade ，通过这两个字段服务端会将 HTTP 升级为 WebSocket 协议。服务端返回对应信息后连接成功，客户端和服务端就可以正常通信了。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Sec-WebSocket-Key是客户端也就是浏览器或者其他终端随机生成一组16位的随机base64编码的串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Sec-WebSocket-Version就是当前使用协议的版本号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请求包说明： </a:t>
            </a:r>
            <a:endParaRPr lang="zh-CN" altLang="en-US"/>
          </a:p>
          <a:p>
            <a:r>
              <a:rPr lang="zh-CN" altLang="en-US"/>
              <a:t>* 必须是有效的http request 格式； </a:t>
            </a:r>
            <a:endParaRPr lang="zh-CN" altLang="en-US"/>
          </a:p>
          <a:p>
            <a:r>
              <a:rPr lang="zh-CN" altLang="en-US"/>
              <a:t>* HTTP request method 必须是GET，协议应不小于1.1 如： Get / HTTP/1.1； </a:t>
            </a:r>
            <a:endParaRPr lang="zh-CN" altLang="en-US"/>
          </a:p>
          <a:p>
            <a:r>
              <a:rPr lang="zh-CN" altLang="en-US"/>
              <a:t>* 必须包括Upgrade头域，并且其值为”websocket”; </a:t>
            </a:r>
            <a:endParaRPr lang="zh-CN" altLang="en-US"/>
          </a:p>
          <a:p>
            <a:r>
              <a:rPr lang="zh-CN" altLang="en-US"/>
              <a:t>* 必须包括”Connection” 头域，并且其值为”Upgrade”; </a:t>
            </a:r>
            <a:endParaRPr lang="zh-CN" altLang="en-US"/>
          </a:p>
          <a:p>
            <a:r>
              <a:rPr lang="zh-CN" altLang="en-US"/>
              <a:t>* 必须包括”Sec-WebSocket-Key”头域，其值采用base64编码的随机16字节长的字符序列; </a:t>
            </a:r>
            <a:endParaRPr lang="zh-CN" altLang="en-US"/>
          </a:p>
          <a:p>
            <a:r>
              <a:rPr lang="zh-CN" altLang="en-US"/>
              <a:t>* 如果请求来自浏览器客户端，还必须包括Origin头域 。 该头域用于防止未授权的跨域脚本攻击，服务器可以从Origin决定是否接受该WebSocket连接; </a:t>
            </a:r>
            <a:endParaRPr lang="zh-CN" altLang="en-US"/>
          </a:p>
          <a:p>
            <a:r>
              <a:rPr lang="zh-CN" altLang="en-US"/>
              <a:t>* 必须包括”Sec-webSocket-Version” 头域，当前值必须是13; </a:t>
            </a:r>
            <a:endParaRPr lang="zh-CN" altLang="en-US"/>
          </a:p>
          <a:p>
            <a:r>
              <a:rPr lang="zh-CN" altLang="en-US"/>
              <a:t>* 可能包括”Sec-WebSocket-Protocol”，表示client（应用程序）支持的协议列表，server选择一个或者没有可接受的协议响应之; </a:t>
            </a:r>
            <a:endParaRPr lang="zh-CN" altLang="en-US"/>
          </a:p>
          <a:p>
            <a:r>
              <a:rPr lang="zh-CN" altLang="en-US"/>
              <a:t>* 可能包括”Sec-WebSocket-Extensions”， 协议扩展， 某类协议可能支持多个扩展，通过它可以实现协议增强; </a:t>
            </a:r>
            <a:endParaRPr lang="zh-CN" altLang="en-US"/>
          </a:p>
          <a:p>
            <a:r>
              <a:rPr lang="zh-CN" altLang="en-US"/>
              <a:t>* 可能包括任意其他域，如cookie.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240" y="424180"/>
            <a:ext cx="11144885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9565" y="365125"/>
            <a:ext cx="11300460" cy="19100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8930" y="2974975"/>
            <a:ext cx="1130109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</a:t>
            </a:r>
            <a:r>
              <a:rPr lang="zh-CN" altLang="en-US"/>
              <a:t>/*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*</a:t>
            </a:r>
            <a:r>
              <a:rPr lang="zh-CN" altLang="en-US"/>
              <a:t>应答包说明： </a:t>
            </a:r>
            <a:endParaRPr lang="zh-CN" altLang="en-US"/>
          </a:p>
          <a:p>
            <a:r>
              <a:rPr lang="zh-CN" altLang="en-US"/>
              <a:t>        *必须包括"Upgrade"头域，其值为WebSocket； </a:t>
            </a:r>
            <a:endParaRPr lang="zh-CN" altLang="en-US"/>
          </a:p>
          <a:p>
            <a:r>
              <a:rPr lang="zh-CN" altLang="en-US"/>
              <a:t>        *必须包括"Connection"头域，其值为Upgrade； </a:t>
            </a:r>
            <a:endParaRPr lang="zh-CN" altLang="en-US"/>
          </a:p>
          <a:p>
            <a:r>
              <a:rPr lang="zh-CN" altLang="en-US"/>
              <a:t>        *必须包括"Sec - WebSocket - Origin"头域； </a:t>
            </a:r>
            <a:endParaRPr lang="zh-CN" altLang="en-US"/>
          </a:p>
          <a:p>
            <a:r>
              <a:rPr lang="zh-CN" altLang="en-US"/>
              <a:t>        *必须包括"Sec - WebSocket - Location"头域; </a:t>
            </a:r>
            <a:endParaRPr lang="zh-CN" altLang="en-US"/>
          </a:p>
          <a:p>
            <a:r>
              <a:rPr lang="zh-CN" altLang="en-US"/>
              <a:t>        *应答正文的上一行是一行空行; </a:t>
            </a:r>
            <a:endParaRPr lang="zh-CN" altLang="en-US"/>
          </a:p>
          <a:p>
            <a:r>
              <a:rPr lang="zh-CN" altLang="en-US"/>
              <a:t>        *应答正文后面没有任何结束符或者换行符。</a:t>
            </a:r>
            <a:endParaRPr lang="zh-CN" altLang="en-US"/>
          </a:p>
          <a:p>
            <a:r>
              <a:rPr lang="zh-CN" altLang="en-US"/>
              <a:t>        */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" y="3175"/>
            <a:ext cx="12129770" cy="2438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" y="2272665"/>
            <a:ext cx="12130405" cy="29140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" y="5186680"/>
            <a:ext cx="12129770" cy="17284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socket.io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457200" indent="-457200">
              <a:buFont typeface="+mj-lt"/>
              <a:buAutoNum type="arabicPeriod"/>
            </a:pPr>
            <a:r>
              <a:rPr lang="en-US" altLang="zh-CN"/>
              <a:t>JavaScript </a:t>
            </a:r>
            <a:r>
              <a:rPr lang="zh-CN" altLang="en-US"/>
              <a:t>库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面向</a:t>
            </a:r>
            <a:r>
              <a:rPr lang="en-US" altLang="zh-CN"/>
              <a:t>web</a:t>
            </a:r>
            <a:r>
              <a:rPr lang="zh-CN" altLang="en-US"/>
              <a:t>应用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服务端和客户端的双向通信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主要使用 </a:t>
            </a:r>
            <a:r>
              <a:rPr lang="en-US" altLang="zh-CN"/>
              <a:t>WebSocket </a:t>
            </a:r>
            <a:r>
              <a:rPr lang="zh-CN" altLang="en-US"/>
              <a:t>协议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事件驱动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2618</Words>
  <Application>WPS 演示</Application>
  <PresentationFormat>宽屏</PresentationFormat>
  <Paragraphs>109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WebSocket</vt:lpstr>
      <vt:lpstr>WebSocket</vt:lpstr>
      <vt:lpstr>轮询（polling）             长轮询(long polling)</vt:lpstr>
      <vt:lpstr>WS(WebSocket)-全双工通信</vt:lpstr>
      <vt:lpstr>PowerPoint 演示文稿</vt:lpstr>
      <vt:lpstr>PowerPoint 演示文稿</vt:lpstr>
      <vt:lpstr>PowerPoint 演示文稿</vt:lpstr>
      <vt:lpstr>PowerPoint 演示文稿</vt:lpstr>
      <vt:lpstr>socket.io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zhuzhenjiang</cp:lastModifiedBy>
  <cp:revision>13</cp:revision>
  <dcterms:created xsi:type="dcterms:W3CDTF">2015-05-05T08:02:00Z</dcterms:created>
  <dcterms:modified xsi:type="dcterms:W3CDTF">2019-06-27T16:24:23Z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