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5" r:id="rId3"/>
    <p:sldId id="266" r:id="rId4"/>
    <p:sldId id="2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1T21:57:05.591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0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A94E3-19A8-4BAF-A406-FA894B2E7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0BDA39-5383-426B-B8EE-E14BC45B8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A02F8-6482-4EC0-B3C0-9255629E8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9230-328D-4161-A7A8-412A0F28ED17}" type="datetimeFigureOut">
              <a:rPr lang="en-US" smtClean="0"/>
              <a:t>3/12/2021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65287-3841-455B-B63C-500E3E0BF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5DC5B-9D73-40E5-A1B2-1A9F24B72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518F-8578-4E3F-B870-B5240288DF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786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22BC7-D4E5-427D-A472-99F5A4F9D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4F75B6-75CC-45C5-9599-194B8D3F1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6F8C1-7F9B-4C38-8408-75E7F62AA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9230-328D-4161-A7A8-412A0F28ED17}" type="datetimeFigureOut">
              <a:rPr lang="en-US" smtClean="0"/>
              <a:t>3/12/2021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2F8EE-1FD6-4787-A1D0-89FB90674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11E3A-B8C5-461C-8539-7A8BEC6D1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518F-8578-4E3F-B870-B5240288DF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130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0ECED4-4EDE-46CF-A78D-6EA650740B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8BC8AE-C1A0-4D48-ABA5-AD8198ECF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B2B09-CC60-40CD-B9F4-85A20CDD2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9230-328D-4161-A7A8-412A0F28ED17}" type="datetimeFigureOut">
              <a:rPr lang="en-US" smtClean="0"/>
              <a:t>3/12/2021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CD4B0-3538-4B3A-98EA-6428C57C9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6069A-17F6-4AAF-AFD6-CF165FE45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518F-8578-4E3F-B870-B5240288DF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613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00785-2C9F-4652-B2B9-17CEAAD6F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737D4-1236-4EE6-B480-89D8CAEAF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475D1-CBE2-4BDA-8076-0DCD54687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9230-328D-4161-A7A8-412A0F28ED17}" type="datetimeFigureOut">
              <a:rPr lang="en-US" smtClean="0"/>
              <a:t>3/12/2021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2B36F-7EEF-4A76-8DC1-77D91BEA9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4F722-B382-484E-ABA3-F1114560D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518F-8578-4E3F-B870-B5240288DF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055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90B89-36B0-4E99-89FD-C7436E14A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3EC86-E14A-4778-B4F1-0FCA63F96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2A636-5D5F-4BBB-9EE1-25E65949E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9230-328D-4161-A7A8-412A0F28ED17}" type="datetimeFigureOut">
              <a:rPr lang="en-US" smtClean="0"/>
              <a:t>3/12/2021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FB9FC-A889-4DAE-8B5E-CC5F02B44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2D06E-2E93-4762-86AB-23010AFA2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518F-8578-4E3F-B870-B5240288DF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992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69182-6208-43D5-8A6B-ECA8EB201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50B56-19C2-4B3E-93AB-A9B5DA81B2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0D7631-4158-4224-B7C1-07205E5D9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ED00C-2068-4005-A58F-95FA11E93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9230-328D-4161-A7A8-412A0F28ED17}" type="datetimeFigureOut">
              <a:rPr lang="en-US" smtClean="0"/>
              <a:t>3/12/2021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6AC44-1CF0-4775-AE68-7FED800A1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D7706-33E2-4C63-A1CB-13E96286E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518F-8578-4E3F-B870-B5240288DF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730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F3862-9E8E-4757-BA57-2B4CFFD14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3A9B6-5B1C-4D65-A680-714346492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34CD3-FE72-4822-A97A-8B99D58D9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74764B-2DA6-4943-900E-E4FF6F627A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61FBE7-F708-472E-B17B-1EF71DE86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A1F932-57F5-4A9D-81A9-074F562AD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9230-328D-4161-A7A8-412A0F28ED17}" type="datetimeFigureOut">
              <a:rPr lang="en-US" smtClean="0"/>
              <a:t>3/12/2021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9BB630-CD13-46B4-B054-E750FCC2E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E6B8CE-8272-4391-81E1-5974C2297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518F-8578-4E3F-B870-B5240288DF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938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150F7-4622-404A-B0C9-9659C2A9F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191637-54B0-404A-8F8D-028BEE0F9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9230-328D-4161-A7A8-412A0F28ED17}" type="datetimeFigureOut">
              <a:rPr lang="en-US" smtClean="0"/>
              <a:t>3/12/2021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680F9F-98E5-4FAC-AD32-66BC621B8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0E7A45-E29C-4359-8BC6-2A76B0789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518F-8578-4E3F-B870-B5240288DF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72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8BB6A7-AE0A-4424-8B3F-13112FB20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9230-328D-4161-A7A8-412A0F28ED17}" type="datetimeFigureOut">
              <a:rPr lang="en-US" smtClean="0"/>
              <a:t>3/12/2021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EB27BE-1294-4CBC-A394-6DB847040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332248-7FF9-49C9-809C-87832FB6C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518F-8578-4E3F-B870-B5240288DF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EBFC1-D982-4147-9EDD-4F7704BE1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7759D-3F19-4D23-BC09-04E6AF29F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1419C5-5431-499F-9512-02CB8649A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80336-EECA-4ACB-90BC-BAA78F8AA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9230-328D-4161-A7A8-412A0F28ED17}" type="datetimeFigureOut">
              <a:rPr lang="en-US" smtClean="0"/>
              <a:t>3/12/2021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2D8464-589E-4929-B35A-2B6B9ED5F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30596E-9AF4-4714-BDA0-E75F05CE8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518F-8578-4E3F-B870-B5240288DF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29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01262-4A49-4354-A2BE-EF6795B19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81DB4C-3168-404A-966D-CDB1777421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8DD7F-01F6-4DCC-A4A8-6FBB3D262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77DC7-7F3F-445C-B72A-0495D73EE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9230-328D-4161-A7A8-412A0F28ED17}" type="datetimeFigureOut">
              <a:rPr lang="en-US" smtClean="0"/>
              <a:t>3/12/2021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64620-C7A6-478D-BD28-A099E5435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1413A-BB49-488E-9644-F37F51E29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518F-8578-4E3F-B870-B5240288DF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745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E275F3-95F1-4012-99A7-42BF92BAC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7D8AE-69C7-425C-B677-4FE6C2DBB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4FAB6-5C5F-4CB6-9E09-3BE5157573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99230-328D-4161-A7A8-412A0F28ED17}" type="datetimeFigureOut">
              <a:rPr lang="en-US" smtClean="0"/>
              <a:t>3/12/2021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F1910-AACF-458A-94EC-7A8F0AF30C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D0EE3-407D-46C1-A125-F0D7687BCD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8518F-8578-4E3F-B870-B5240288DF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927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13" Type="http://schemas.openxmlformats.org/officeDocument/2006/relationships/image" Target="../media/image19.jpe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jpe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33FF65B-594E-4B3E-BC21-3C172907DE9F}"/>
              </a:ext>
            </a:extLst>
          </p:cNvPr>
          <p:cNvGrpSpPr/>
          <p:nvPr/>
        </p:nvGrpSpPr>
        <p:grpSpPr>
          <a:xfrm>
            <a:off x="151228" y="591858"/>
            <a:ext cx="9959932" cy="5033966"/>
            <a:chOff x="172995" y="97176"/>
            <a:chExt cx="10946236" cy="553246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404C7D6-B7A7-4E2E-910D-90D221852AF9}"/>
                </a:ext>
              </a:extLst>
            </p:cNvPr>
            <p:cNvGrpSpPr/>
            <p:nvPr/>
          </p:nvGrpSpPr>
          <p:grpSpPr>
            <a:xfrm>
              <a:off x="3305206" y="97176"/>
              <a:ext cx="4864882" cy="4597987"/>
              <a:chOff x="3625967" y="1198498"/>
              <a:chExt cx="4179438" cy="3950147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EABD181D-D55D-4A23-A152-DDB15BC58D41}"/>
                  </a:ext>
                </a:extLst>
              </p:cNvPr>
              <p:cNvSpPr/>
              <p:nvPr/>
            </p:nvSpPr>
            <p:spPr>
              <a:xfrm>
                <a:off x="4501906" y="1198498"/>
                <a:ext cx="2427553" cy="2427553"/>
              </a:xfrm>
              <a:custGeom>
                <a:avLst/>
                <a:gdLst>
                  <a:gd name="connsiteX0" fmla="*/ 0 w 2427553"/>
                  <a:gd name="connsiteY0" fmla="*/ 1213777 h 2427553"/>
                  <a:gd name="connsiteX1" fmla="*/ 1213777 w 2427553"/>
                  <a:gd name="connsiteY1" fmla="*/ 0 h 2427553"/>
                  <a:gd name="connsiteX2" fmla="*/ 2427554 w 2427553"/>
                  <a:gd name="connsiteY2" fmla="*/ 1213777 h 2427553"/>
                  <a:gd name="connsiteX3" fmla="*/ 1213777 w 2427553"/>
                  <a:gd name="connsiteY3" fmla="*/ 2427554 h 2427553"/>
                  <a:gd name="connsiteX4" fmla="*/ 0 w 2427553"/>
                  <a:gd name="connsiteY4" fmla="*/ 1213777 h 2427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53" h="2427553">
                    <a:moveTo>
                      <a:pt x="0" y="1213777"/>
                    </a:moveTo>
                    <a:cubicBezTo>
                      <a:pt x="0" y="543426"/>
                      <a:pt x="543426" y="0"/>
                      <a:pt x="1213777" y="0"/>
                    </a:cubicBezTo>
                    <a:cubicBezTo>
                      <a:pt x="1884128" y="0"/>
                      <a:pt x="2427554" y="543426"/>
                      <a:pt x="2427554" y="1213777"/>
                    </a:cubicBezTo>
                    <a:cubicBezTo>
                      <a:pt x="2427554" y="1884128"/>
                      <a:pt x="1884128" y="2427554"/>
                      <a:pt x="1213777" y="2427554"/>
                    </a:cubicBezTo>
                    <a:cubicBezTo>
                      <a:pt x="543426" y="2427554"/>
                      <a:pt x="0" y="1884128"/>
                      <a:pt x="0" y="1213777"/>
                    </a:cubicBezTo>
                    <a:close/>
                  </a:path>
                </a:pathLst>
              </a:custGeom>
              <a:solidFill>
                <a:schemeClr val="accent2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  <p:txBody>
              <a:bodyPr spcFirstLastPara="0" vert="horz" wrap="square" lIns="323674" tIns="424821" rIns="323674" bIns="910334" numCol="1" spcCol="1270" anchor="ctr" anchorCtr="0">
                <a:noAutofit/>
              </a:bodyPr>
              <a:lstStyle/>
              <a:p>
                <a:pPr marL="0" lvl="0" indent="0" algn="ctr" defTabSz="27114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6100" kern="1200" dirty="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95BCBC66-B0AA-420A-B259-638E4390DF00}"/>
                  </a:ext>
                </a:extLst>
              </p:cNvPr>
              <p:cNvSpPr/>
              <p:nvPr/>
            </p:nvSpPr>
            <p:spPr>
              <a:xfrm>
                <a:off x="5377852" y="2721092"/>
                <a:ext cx="2427553" cy="2427553"/>
              </a:xfrm>
              <a:custGeom>
                <a:avLst/>
                <a:gdLst>
                  <a:gd name="connsiteX0" fmla="*/ 0 w 2427553"/>
                  <a:gd name="connsiteY0" fmla="*/ 1213777 h 2427553"/>
                  <a:gd name="connsiteX1" fmla="*/ 1213777 w 2427553"/>
                  <a:gd name="connsiteY1" fmla="*/ 0 h 2427553"/>
                  <a:gd name="connsiteX2" fmla="*/ 2427554 w 2427553"/>
                  <a:gd name="connsiteY2" fmla="*/ 1213777 h 2427553"/>
                  <a:gd name="connsiteX3" fmla="*/ 1213777 w 2427553"/>
                  <a:gd name="connsiteY3" fmla="*/ 2427554 h 2427553"/>
                  <a:gd name="connsiteX4" fmla="*/ 0 w 2427553"/>
                  <a:gd name="connsiteY4" fmla="*/ 1213777 h 2427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53" h="2427553">
                    <a:moveTo>
                      <a:pt x="0" y="1213777"/>
                    </a:moveTo>
                    <a:cubicBezTo>
                      <a:pt x="0" y="543426"/>
                      <a:pt x="543426" y="0"/>
                      <a:pt x="1213777" y="0"/>
                    </a:cubicBezTo>
                    <a:cubicBezTo>
                      <a:pt x="1884128" y="0"/>
                      <a:pt x="2427554" y="543426"/>
                      <a:pt x="2427554" y="1213777"/>
                    </a:cubicBezTo>
                    <a:cubicBezTo>
                      <a:pt x="2427554" y="1884128"/>
                      <a:pt x="1884128" y="2427554"/>
                      <a:pt x="1213777" y="2427554"/>
                    </a:cubicBezTo>
                    <a:cubicBezTo>
                      <a:pt x="543426" y="2427554"/>
                      <a:pt x="0" y="1884128"/>
                      <a:pt x="0" y="1213777"/>
                    </a:cubicBezTo>
                    <a:close/>
                  </a:path>
                </a:pathLst>
              </a:custGeom>
              <a:solidFill>
                <a:schemeClr val="accent3">
                  <a:alpha val="92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  <p:txBody>
              <a:bodyPr spcFirstLastPara="0" vert="horz" wrap="square" lIns="742426" tIns="627118" rIns="228596" bIns="465281" numCol="1" spcCol="1270" anchor="ctr" anchorCtr="0">
                <a:noAutofit/>
              </a:bodyPr>
              <a:lstStyle/>
              <a:p>
                <a:pPr marL="0" lvl="0" indent="0" algn="ctr" defTabSz="2222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5000" kern="1200" dirty="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C82CEB6-8AB9-49A4-9433-B478C9323E0B}"/>
                  </a:ext>
                </a:extLst>
              </p:cNvPr>
              <p:cNvSpPr/>
              <p:nvPr/>
            </p:nvSpPr>
            <p:spPr>
              <a:xfrm>
                <a:off x="3625967" y="2721092"/>
                <a:ext cx="2427553" cy="2427553"/>
              </a:xfrm>
              <a:custGeom>
                <a:avLst/>
                <a:gdLst>
                  <a:gd name="connsiteX0" fmla="*/ 0 w 2427553"/>
                  <a:gd name="connsiteY0" fmla="*/ 1213777 h 2427553"/>
                  <a:gd name="connsiteX1" fmla="*/ 1213777 w 2427553"/>
                  <a:gd name="connsiteY1" fmla="*/ 0 h 2427553"/>
                  <a:gd name="connsiteX2" fmla="*/ 2427554 w 2427553"/>
                  <a:gd name="connsiteY2" fmla="*/ 1213777 h 2427553"/>
                  <a:gd name="connsiteX3" fmla="*/ 1213777 w 2427553"/>
                  <a:gd name="connsiteY3" fmla="*/ 2427554 h 2427553"/>
                  <a:gd name="connsiteX4" fmla="*/ 0 w 2427553"/>
                  <a:gd name="connsiteY4" fmla="*/ 1213777 h 2427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53" h="2427553">
                    <a:moveTo>
                      <a:pt x="0" y="1213777"/>
                    </a:moveTo>
                    <a:cubicBezTo>
                      <a:pt x="0" y="543426"/>
                      <a:pt x="543426" y="0"/>
                      <a:pt x="1213777" y="0"/>
                    </a:cubicBezTo>
                    <a:cubicBezTo>
                      <a:pt x="1884128" y="0"/>
                      <a:pt x="2427554" y="543426"/>
                      <a:pt x="2427554" y="1213777"/>
                    </a:cubicBezTo>
                    <a:cubicBezTo>
                      <a:pt x="2427554" y="1884128"/>
                      <a:pt x="1884128" y="2427554"/>
                      <a:pt x="1213777" y="2427554"/>
                    </a:cubicBezTo>
                    <a:cubicBezTo>
                      <a:pt x="543426" y="2427554"/>
                      <a:pt x="0" y="1884128"/>
                      <a:pt x="0" y="1213777"/>
                    </a:cubicBez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  <p:txBody>
              <a:bodyPr spcFirstLastPara="0" vert="horz" wrap="square" lIns="228595" tIns="627118" rIns="742427" bIns="465281" numCol="1" spcCol="1270" anchor="ctr" anchorCtr="0">
                <a:noAutofit/>
              </a:bodyPr>
              <a:lstStyle/>
              <a:p>
                <a:pPr marL="0" lvl="0" indent="0" algn="ctr" defTabSz="2222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5000" kern="1200" dirty="0"/>
              </a:p>
            </p:txBody>
          </p:sp>
        </p:grp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E99AE77-AFDA-49E4-B80E-F0BEB3B26416}"/>
                </a:ext>
              </a:extLst>
            </p:cNvPr>
            <p:cNvSpPr/>
            <p:nvPr/>
          </p:nvSpPr>
          <p:spPr>
            <a:xfrm>
              <a:off x="5344407" y="2237118"/>
              <a:ext cx="757959" cy="7563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3C6838E-B531-4650-BEDA-B58F1DA5B48E}"/>
                </a:ext>
              </a:extLst>
            </p:cNvPr>
            <p:cNvSpPr txBox="1"/>
            <p:nvPr/>
          </p:nvSpPr>
          <p:spPr>
            <a:xfrm>
              <a:off x="4329969" y="832128"/>
              <a:ext cx="2825681" cy="904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Montserrat Black" panose="00000A00000000000000" pitchFamily="2" charset="0"/>
                </a:rPr>
                <a:t>CUSTOMER FOCUSED</a:t>
              </a:r>
            </a:p>
            <a:p>
              <a:pPr algn="ctr"/>
              <a:r>
                <a:rPr lang="en-US" sz="1100" dirty="0">
                  <a:solidFill>
                    <a:schemeClr val="bg1"/>
                  </a:solidFill>
                  <a:latin typeface="Work Sans Light" pitchFamily="2" charset="0"/>
                  <a:cs typeface="Arial" panose="020B0604020202020204" pitchFamily="34" charset="0"/>
                </a:rPr>
                <a:t>Motivated to delight customers with actionable insights, solutions, and </a:t>
              </a:r>
            </a:p>
            <a:p>
              <a:pPr algn="ctr"/>
              <a:r>
                <a:rPr lang="en-US" sz="1100" dirty="0">
                  <a:solidFill>
                    <a:schemeClr val="bg1"/>
                  </a:solidFill>
                  <a:latin typeface="Work Sans Light" pitchFamily="2" charset="0"/>
                  <a:cs typeface="Arial" panose="020B0604020202020204" pitchFamily="34" charset="0"/>
                </a:rPr>
                <a:t>best in class service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F8B7FFA-4688-491B-AB11-921B43806052}"/>
                </a:ext>
              </a:extLst>
            </p:cNvPr>
            <p:cNvSpPr txBox="1"/>
            <p:nvPr/>
          </p:nvSpPr>
          <p:spPr>
            <a:xfrm>
              <a:off x="6255694" y="2798011"/>
              <a:ext cx="1885410" cy="1268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Black" panose="00000A00000000000000" pitchFamily="2" charset="0"/>
                </a:rPr>
                <a:t>INNOVATIVE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Black" panose="00000A00000000000000" pitchFamily="2" charset="0"/>
              </a:endParaRPr>
            </a:p>
            <a:p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Work Sans Light" pitchFamily="2" charset="0"/>
                  <a:cs typeface="Arial" panose="020B0604020202020204" pitchFamily="34" charset="0"/>
                </a:rPr>
                <a:t>Entrepreneurial spirit </a:t>
              </a:r>
            </a:p>
            <a:p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Work Sans Light" pitchFamily="2" charset="0"/>
                  <a:cs typeface="Arial" panose="020B0604020202020204" pitchFamily="34" charset="0"/>
                </a:rPr>
                <a:t>that embraces innovation, creativity, and continuous improvement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Work Sans Light" pitchFamily="2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525AF51-0B46-447C-B014-5715E2F45287}"/>
                </a:ext>
              </a:extLst>
            </p:cNvPr>
            <p:cNvSpPr txBox="1"/>
            <p:nvPr/>
          </p:nvSpPr>
          <p:spPr>
            <a:xfrm>
              <a:off x="3156509" y="2798011"/>
              <a:ext cx="2071795" cy="1505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bg1"/>
                  </a:solidFill>
                  <a:latin typeface="Montserrat Black" panose="00000A00000000000000" pitchFamily="2" charset="0"/>
                </a:rPr>
                <a:t>ANALYTICAL</a:t>
              </a:r>
            </a:p>
            <a:p>
              <a:pPr algn="r"/>
              <a:r>
                <a:rPr lang="en-US" sz="1100" dirty="0">
                  <a:solidFill>
                    <a:schemeClr val="bg1"/>
                  </a:solidFill>
                  <a:latin typeface="Work Sans Light" pitchFamily="2" charset="0"/>
                  <a:cs typeface="Arial" panose="020B0604020202020204" pitchFamily="34" charset="0"/>
                </a:rPr>
                <a:t>Ability to leverage SQL, Python, Tableau, and  advanced Excel to </a:t>
              </a:r>
            </a:p>
            <a:p>
              <a:pPr algn="r"/>
              <a:r>
                <a:rPr lang="en-US" sz="1100" dirty="0">
                  <a:solidFill>
                    <a:schemeClr val="bg1"/>
                  </a:solidFill>
                  <a:latin typeface="Work Sans Light" pitchFamily="2" charset="0"/>
                  <a:cs typeface="Arial" panose="020B0604020202020204" pitchFamily="34" charset="0"/>
                </a:rPr>
                <a:t>manage large and </a:t>
              </a:r>
            </a:p>
            <a:p>
              <a:pPr algn="r"/>
              <a:r>
                <a:rPr lang="en-US" sz="1100" dirty="0">
                  <a:solidFill>
                    <a:schemeClr val="bg1"/>
                  </a:solidFill>
                  <a:latin typeface="Work Sans Light" pitchFamily="2" charset="0"/>
                  <a:cs typeface="Arial" panose="020B0604020202020204" pitchFamily="34" charset="0"/>
                </a:rPr>
                <a:t>complex datasets </a:t>
              </a:r>
            </a:p>
            <a:p>
              <a:pPr algn="ctr"/>
              <a:endParaRPr lang="en-US" sz="14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39" name="Graphic 38" descr="Head with gears">
              <a:extLst>
                <a:ext uri="{FF2B5EF4-FFF2-40B4-BE49-F238E27FC236}">
                  <a16:creationId xmlns:a16="http://schemas.microsoft.com/office/drawing/2014/main" id="{2E23657C-7B4A-4277-B91F-731EF77D2F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25698" y="4875272"/>
              <a:ext cx="626422" cy="626422"/>
            </a:xfrm>
            <a:prstGeom prst="rect">
              <a:avLst/>
            </a:prstGeom>
          </p:spPr>
        </p:pic>
        <p:pic>
          <p:nvPicPr>
            <p:cNvPr id="43" name="Graphic 42" descr="Meeting">
              <a:extLst>
                <a:ext uri="{FF2B5EF4-FFF2-40B4-BE49-F238E27FC236}">
                  <a16:creationId xmlns:a16="http://schemas.microsoft.com/office/drawing/2014/main" id="{50EA864A-8C38-488C-AD02-DB6F902253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42248" y="1376162"/>
              <a:ext cx="575820" cy="575820"/>
            </a:xfrm>
            <a:prstGeom prst="rect">
              <a:avLst/>
            </a:prstGeom>
          </p:spPr>
        </p:pic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A347DFF-92E5-41E9-B64C-F6F68EC39D6B}"/>
                </a:ext>
              </a:extLst>
            </p:cNvPr>
            <p:cNvSpPr/>
            <p:nvPr/>
          </p:nvSpPr>
          <p:spPr>
            <a:xfrm>
              <a:off x="6662906" y="1746814"/>
              <a:ext cx="1234659" cy="490304"/>
            </a:xfrm>
            <a:custGeom>
              <a:avLst/>
              <a:gdLst>
                <a:gd name="connsiteX0" fmla="*/ 0 w 1478604"/>
                <a:gd name="connsiteY0" fmla="*/ 661480 h 661480"/>
                <a:gd name="connsiteX1" fmla="*/ 749029 w 1478604"/>
                <a:gd name="connsiteY1" fmla="*/ 77821 h 661480"/>
                <a:gd name="connsiteX2" fmla="*/ 1478604 w 1478604"/>
                <a:gd name="connsiteY2" fmla="*/ 0 h 66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8604" h="661480">
                  <a:moveTo>
                    <a:pt x="0" y="661480"/>
                  </a:moveTo>
                  <a:cubicBezTo>
                    <a:pt x="251297" y="424774"/>
                    <a:pt x="502595" y="188068"/>
                    <a:pt x="749029" y="77821"/>
                  </a:cubicBezTo>
                  <a:cubicBezTo>
                    <a:pt x="995463" y="-32426"/>
                    <a:pt x="1313234" y="14591"/>
                    <a:pt x="1478604" y="0"/>
                  </a:cubicBez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5" name="Graphic 44" descr="Puzzle pieces">
              <a:extLst>
                <a:ext uri="{FF2B5EF4-FFF2-40B4-BE49-F238E27FC236}">
                  <a16:creationId xmlns:a16="http://schemas.microsoft.com/office/drawing/2014/main" id="{F524C6C4-13E4-44B9-A4CB-C8D8E8160B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894585" y="1396634"/>
              <a:ext cx="626422" cy="626422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8279605-5779-405F-B5A4-410A2DF902EF}"/>
                </a:ext>
              </a:extLst>
            </p:cNvPr>
            <p:cNvSpPr txBox="1"/>
            <p:nvPr/>
          </p:nvSpPr>
          <p:spPr>
            <a:xfrm>
              <a:off x="8448915" y="1392416"/>
              <a:ext cx="2670316" cy="9893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buClr>
                  <a:schemeClr val="bg1">
                    <a:lumMod val="50000"/>
                  </a:schemeClr>
                </a:buClr>
              </a:pP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Work Sans Light" pitchFamily="2" charset="0"/>
                  <a:cs typeface="Arial" panose="020B0604020202020204" pitchFamily="34" charset="0"/>
                </a:rPr>
                <a:t>Builds out product enhancements and features with the customer in mind, and always looking to bring creative analysis, visualizations, and solutions to customers</a:t>
              </a:r>
              <a:endPara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Work Sans Light" pitchFamily="2" charset="0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DC1E6F5-8CE9-4663-8DB6-9C382780FC5C}"/>
                </a:ext>
              </a:extLst>
            </p:cNvPr>
            <p:cNvSpPr/>
            <p:nvPr/>
          </p:nvSpPr>
          <p:spPr>
            <a:xfrm flipH="1">
              <a:off x="3572661" y="1746814"/>
              <a:ext cx="1234659" cy="490304"/>
            </a:xfrm>
            <a:custGeom>
              <a:avLst/>
              <a:gdLst>
                <a:gd name="connsiteX0" fmla="*/ 0 w 1478604"/>
                <a:gd name="connsiteY0" fmla="*/ 661480 h 661480"/>
                <a:gd name="connsiteX1" fmla="*/ 749029 w 1478604"/>
                <a:gd name="connsiteY1" fmla="*/ 77821 h 661480"/>
                <a:gd name="connsiteX2" fmla="*/ 1478604 w 1478604"/>
                <a:gd name="connsiteY2" fmla="*/ 0 h 66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8604" h="661480">
                  <a:moveTo>
                    <a:pt x="0" y="661480"/>
                  </a:moveTo>
                  <a:cubicBezTo>
                    <a:pt x="251297" y="424774"/>
                    <a:pt x="502595" y="188068"/>
                    <a:pt x="749029" y="77821"/>
                  </a:cubicBezTo>
                  <a:cubicBezTo>
                    <a:pt x="995463" y="-32426"/>
                    <a:pt x="1313234" y="14591"/>
                    <a:pt x="1478604" y="0"/>
                  </a:cubicBez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881EB3C-D17A-4C1C-B172-43FC9E60BD75}"/>
                </a:ext>
              </a:extLst>
            </p:cNvPr>
            <p:cNvSpPr txBox="1"/>
            <p:nvPr/>
          </p:nvSpPr>
          <p:spPr>
            <a:xfrm flipH="1">
              <a:off x="172995" y="1392416"/>
              <a:ext cx="2810540" cy="9893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>
                <a:buClr>
                  <a:schemeClr val="bg1">
                    <a:lumMod val="50000"/>
                  </a:schemeClr>
                </a:buClr>
              </a:pP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Work Sans Light" pitchFamily="2" charset="0"/>
                  <a:cs typeface="Arial" panose="020B0604020202020204" pitchFamily="34" charset="0"/>
                </a:rPr>
                <a:t>Aptitude to bridge the gap between customer, business, and technology requirements with the ability to lead projects from a customer facing and executional perspective</a:t>
              </a:r>
              <a:endPara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Work Sans Light" pitchFamily="2" charset="0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E1FD589B-6FCB-4E77-AB79-1CB1C81DA1E0}"/>
                </a:ext>
              </a:extLst>
            </p:cNvPr>
            <p:cNvSpPr/>
            <p:nvPr/>
          </p:nvSpPr>
          <p:spPr>
            <a:xfrm rot="19308382" flipH="1" flipV="1">
              <a:off x="4858338" y="4257589"/>
              <a:ext cx="1234659" cy="490304"/>
            </a:xfrm>
            <a:custGeom>
              <a:avLst/>
              <a:gdLst>
                <a:gd name="connsiteX0" fmla="*/ 0 w 1478604"/>
                <a:gd name="connsiteY0" fmla="*/ 661480 h 661480"/>
                <a:gd name="connsiteX1" fmla="*/ 749029 w 1478604"/>
                <a:gd name="connsiteY1" fmla="*/ 77821 h 661480"/>
                <a:gd name="connsiteX2" fmla="*/ 1478604 w 1478604"/>
                <a:gd name="connsiteY2" fmla="*/ 0 h 66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8604" h="661480">
                  <a:moveTo>
                    <a:pt x="0" y="661480"/>
                  </a:moveTo>
                  <a:cubicBezTo>
                    <a:pt x="251297" y="424774"/>
                    <a:pt x="502595" y="188068"/>
                    <a:pt x="749029" y="77821"/>
                  </a:cubicBezTo>
                  <a:cubicBezTo>
                    <a:pt x="995463" y="-32426"/>
                    <a:pt x="1313234" y="14591"/>
                    <a:pt x="1478604" y="0"/>
                  </a:cubicBez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91348A3-CE0E-4502-B896-7B0E6F2359BE}"/>
                </a:ext>
              </a:extLst>
            </p:cNvPr>
            <p:cNvSpPr txBox="1"/>
            <p:nvPr/>
          </p:nvSpPr>
          <p:spPr>
            <a:xfrm flipH="1">
              <a:off x="1443776" y="4817831"/>
              <a:ext cx="3163843" cy="8118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>
                <a:buClr>
                  <a:schemeClr val="bg1">
                    <a:lumMod val="50000"/>
                  </a:schemeClr>
                </a:buClr>
              </a:pP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Work Sans Light" pitchFamily="2" charset="0"/>
                  <a:cs typeface="Arial" panose="020B0604020202020204" pitchFamily="34" charset="0"/>
                </a:rPr>
                <a:t>Finds new use cases from data that bring interesting perspectives to light, and discovers process improvement for data management and report production</a:t>
              </a:r>
              <a:endPara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Work Sans Light" pitchFamily="2" charset="0"/>
              </a:endParaRPr>
            </a:p>
          </p:txBody>
        </p:sp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07759BE-DBEC-4442-B3BC-7514BBFD1941}"/>
                    </a:ext>
                  </a:extLst>
                </p14:cNvPr>
                <p14:cNvContentPartPr/>
                <p14:nvPr/>
              </p14:nvContentPartPr>
              <p14:xfrm>
                <a:off x="9258120" y="4114440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07759BE-DBEC-4442-B3BC-7514BBFD194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222120" y="3898440"/>
                  <a:ext cx="72000" cy="432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16EB4C7-BF18-496B-9750-65202E0434BA}"/>
                </a:ext>
              </a:extLst>
            </p:cNvPr>
            <p:cNvSpPr txBox="1"/>
            <p:nvPr/>
          </p:nvSpPr>
          <p:spPr>
            <a:xfrm>
              <a:off x="5284398" y="2406455"/>
              <a:ext cx="884054" cy="4904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Black" panose="00000A00000000000000" pitchFamily="2" charset="0"/>
                  <a:cs typeface="Arial" panose="020B0604020202020204" pitchFamily="34" charset="0"/>
                </a:rPr>
                <a:t>I WORK</a:t>
              </a:r>
            </a:p>
            <a:p>
              <a:pPr algn="ctr"/>
              <a:r>
                <a:rPr lang="en-US" sz="11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Black" panose="00000A00000000000000" pitchFamily="2" charset="0"/>
                  <a:cs typeface="Arial" panose="020B0604020202020204" pitchFamily="34" charset="0"/>
                </a:rPr>
                <a:t>HERE</a:t>
              </a:r>
              <a:endParaRPr lang="en-US" sz="11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Black" panose="00000A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9539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902AE846-0B8D-4D32-971D-61A77CE3EF46}"/>
              </a:ext>
            </a:extLst>
          </p:cNvPr>
          <p:cNvSpPr/>
          <p:nvPr/>
        </p:nvSpPr>
        <p:spPr>
          <a:xfrm>
            <a:off x="4111954" y="2013154"/>
            <a:ext cx="2831691" cy="2831691"/>
          </a:xfrm>
          <a:prstGeom prst="ellipse">
            <a:avLst/>
          </a:prstGeom>
          <a:noFill/>
          <a:ln w="1047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C745AE-0897-4C71-B662-95F65D66D5BE}"/>
              </a:ext>
            </a:extLst>
          </p:cNvPr>
          <p:cNvSpPr/>
          <p:nvPr/>
        </p:nvSpPr>
        <p:spPr>
          <a:xfrm>
            <a:off x="6183319" y="3732595"/>
            <a:ext cx="2254955" cy="18524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AFECCE-9190-4B4A-AD18-26A36A4FB3E2}"/>
              </a:ext>
            </a:extLst>
          </p:cNvPr>
          <p:cNvSpPr/>
          <p:nvPr/>
        </p:nvSpPr>
        <p:spPr>
          <a:xfrm>
            <a:off x="2654711" y="3703574"/>
            <a:ext cx="2218600" cy="1986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EBCA6D-73AF-4A24-9118-756C3C29FD3B}"/>
              </a:ext>
            </a:extLst>
          </p:cNvPr>
          <p:cNvSpPr/>
          <p:nvPr/>
        </p:nvSpPr>
        <p:spPr>
          <a:xfrm rot="5400000">
            <a:off x="3013841" y="814909"/>
            <a:ext cx="1647574" cy="20713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6E6A84-3E47-4DDE-BFD6-06B3E0DC82E9}"/>
              </a:ext>
            </a:extLst>
          </p:cNvPr>
          <p:cNvSpPr/>
          <p:nvPr/>
        </p:nvSpPr>
        <p:spPr>
          <a:xfrm>
            <a:off x="6183319" y="1026802"/>
            <a:ext cx="2254955" cy="15779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48" name="Picture 24" descr="How to optimize your Jupyter Notebook">
            <a:extLst>
              <a:ext uri="{FF2B5EF4-FFF2-40B4-BE49-F238E27FC236}">
                <a16:creationId xmlns:a16="http://schemas.microsoft.com/office/drawing/2014/main" id="{921674C9-773D-408D-A274-903C4091C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965" y="4904732"/>
            <a:ext cx="891219" cy="501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ockford MakerSpace Presents: Intro to Python! - Rockford Public Library">
            <a:extLst>
              <a:ext uri="{FF2B5EF4-FFF2-40B4-BE49-F238E27FC236}">
                <a16:creationId xmlns:a16="http://schemas.microsoft.com/office/drawing/2014/main" id="{4C8B0648-B7B5-4DA0-8F64-37DE5CD89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479" y="4077517"/>
            <a:ext cx="1797895" cy="77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Download MySQL Logo in SVG Vector or PNG File Format - Logo.wine">
            <a:extLst>
              <a:ext uri="{FF2B5EF4-FFF2-40B4-BE49-F238E27FC236}">
                <a16:creationId xmlns:a16="http://schemas.microsoft.com/office/drawing/2014/main" id="{8CE8156D-BA97-4E50-A7EC-2662AB0B0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732" y="1521525"/>
            <a:ext cx="885493" cy="59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pandas (software) - Wikipedia">
            <a:extLst>
              <a:ext uri="{FF2B5EF4-FFF2-40B4-BE49-F238E27FC236}">
                <a16:creationId xmlns:a16="http://schemas.microsoft.com/office/drawing/2014/main" id="{C29C465E-7D94-468F-9B65-12DDBB2BE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049" y="4633013"/>
            <a:ext cx="987020" cy="39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8D6565B8-C832-4809-B2F5-2FACFFA04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592" y="4947726"/>
            <a:ext cx="654818" cy="352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Matplotlib logo — Matplotlib 3.1.0 documentation">
            <a:extLst>
              <a:ext uri="{FF2B5EF4-FFF2-40B4-BE49-F238E27FC236}">
                <a16:creationId xmlns:a16="http://schemas.microsoft.com/office/drawing/2014/main" id="{9949AD73-6EF2-46AC-A085-31631F30C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982" y="4725655"/>
            <a:ext cx="1060328" cy="212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SQLAlchemy - Full Stack Python">
            <a:extLst>
              <a:ext uri="{FF2B5EF4-FFF2-40B4-BE49-F238E27FC236}">
                <a16:creationId xmlns:a16="http://schemas.microsoft.com/office/drawing/2014/main" id="{3BEC0E35-5DFF-430C-9766-C50B0A4A5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669" y="5386934"/>
            <a:ext cx="940799" cy="198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Integrate Microsoft Power Pivot now | Data Virtuality">
            <a:extLst>
              <a:ext uri="{FF2B5EF4-FFF2-40B4-BE49-F238E27FC236}">
                <a16:creationId xmlns:a16="http://schemas.microsoft.com/office/drawing/2014/main" id="{7222B6D8-D10B-4E60-A28A-FBB932712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161" y="2050895"/>
            <a:ext cx="959242" cy="322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A Review of Postgres version 12 - Performance Monitoring - Blogs - Quest  Community">
            <a:extLst>
              <a:ext uri="{FF2B5EF4-FFF2-40B4-BE49-F238E27FC236}">
                <a16:creationId xmlns:a16="http://schemas.microsoft.com/office/drawing/2014/main" id="{543EFC55-C24C-4884-A8BF-59A39D2AA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099" y="2158958"/>
            <a:ext cx="980761" cy="44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>
            <a:extLst>
              <a:ext uri="{FF2B5EF4-FFF2-40B4-BE49-F238E27FC236}">
                <a16:creationId xmlns:a16="http://schemas.microsoft.com/office/drawing/2014/main" id="{7A08F1BE-8727-4F31-B8AF-53594E05A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225" y="2217310"/>
            <a:ext cx="707880" cy="33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0">
            <a:extLst>
              <a:ext uri="{FF2B5EF4-FFF2-40B4-BE49-F238E27FC236}">
                <a16:creationId xmlns:a16="http://schemas.microsoft.com/office/drawing/2014/main" id="{437DFABA-303A-4861-A1BA-E43C15A6A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229" y="1602512"/>
            <a:ext cx="528832" cy="428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52" descr="Microsoft Power BI Review | PCMag">
            <a:extLst>
              <a:ext uri="{FF2B5EF4-FFF2-40B4-BE49-F238E27FC236}">
                <a16:creationId xmlns:a16="http://schemas.microsoft.com/office/drawing/2014/main" id="{8DDA9652-B5B8-4BC6-B1C9-C2DA83008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600" y="1921265"/>
            <a:ext cx="1004674" cy="565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8" name="Picture 54" descr="Media Download Center">
            <a:extLst>
              <a:ext uri="{FF2B5EF4-FFF2-40B4-BE49-F238E27FC236}">
                <a16:creationId xmlns:a16="http://schemas.microsoft.com/office/drawing/2014/main" id="{8B450852-2FE0-4084-82D5-E67682A06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830" y="1636582"/>
            <a:ext cx="1663931" cy="348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EE4C37C-55D4-46CE-830D-2F9E503D9A0F}"/>
              </a:ext>
            </a:extLst>
          </p:cNvPr>
          <p:cNvSpPr txBox="1"/>
          <p:nvPr/>
        </p:nvSpPr>
        <p:spPr>
          <a:xfrm>
            <a:off x="4213406" y="2852058"/>
            <a:ext cx="26625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Black" panose="00000A00000000000000" pitchFamily="2" charset="0"/>
                <a:cs typeface="Arial" panose="020B0604020202020204" pitchFamily="34" charset="0"/>
              </a:rPr>
              <a:t>Tools Used in Projects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Montserrat Black" panose="00000A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37D5E8-D2A9-40DF-88F9-CAB0CDFAA85D}"/>
              </a:ext>
            </a:extLst>
          </p:cNvPr>
          <p:cNvSpPr txBox="1"/>
          <p:nvPr/>
        </p:nvSpPr>
        <p:spPr>
          <a:xfrm>
            <a:off x="2891487" y="1132914"/>
            <a:ext cx="1765275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Work Sans Light" pitchFamily="2" charset="0"/>
              </a:rPr>
              <a:t>Database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D86833-1E29-4F4C-B41B-ECED4170BAB2}"/>
              </a:ext>
            </a:extLst>
          </p:cNvPr>
          <p:cNvSpPr txBox="1"/>
          <p:nvPr/>
        </p:nvSpPr>
        <p:spPr>
          <a:xfrm>
            <a:off x="2937548" y="3779637"/>
            <a:ext cx="1765275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Work Sans Light" pitchFamily="2" charset="0"/>
              </a:rPr>
              <a:t>Scripting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567B1D-3A2B-4165-8C91-CF1786F4358B}"/>
              </a:ext>
            </a:extLst>
          </p:cNvPr>
          <p:cNvSpPr txBox="1"/>
          <p:nvPr/>
        </p:nvSpPr>
        <p:spPr>
          <a:xfrm>
            <a:off x="6319825" y="1132914"/>
            <a:ext cx="1765275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Work Sans Light" pitchFamily="2" charset="0"/>
              </a:rPr>
              <a:t>BI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8316C5-B6C7-44CA-866D-136AB01EA395}"/>
              </a:ext>
            </a:extLst>
          </p:cNvPr>
          <p:cNvSpPr txBox="1"/>
          <p:nvPr/>
        </p:nvSpPr>
        <p:spPr>
          <a:xfrm>
            <a:off x="6318157" y="3779637"/>
            <a:ext cx="1765275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Work Sans Light" pitchFamily="2" charset="0"/>
              </a:rPr>
              <a:t>Web</a:t>
            </a:r>
          </a:p>
        </p:txBody>
      </p:sp>
      <p:pic>
        <p:nvPicPr>
          <p:cNvPr id="2054" name="Picture 6" descr="Broughton Designs – Broughton Designs is based in Hobart, Tasmania">
            <a:extLst>
              <a:ext uri="{FF2B5EF4-FFF2-40B4-BE49-F238E27FC236}">
                <a16:creationId xmlns:a16="http://schemas.microsoft.com/office/drawing/2014/main" id="{D68C8BD0-99E8-4F7F-9CCD-7B6368723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224" y="4305683"/>
            <a:ext cx="1332786" cy="78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635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257B415-97B0-42FC-A369-5BC67E744646}"/>
              </a:ext>
            </a:extLst>
          </p:cNvPr>
          <p:cNvSpPr/>
          <p:nvPr/>
        </p:nvSpPr>
        <p:spPr>
          <a:xfrm>
            <a:off x="329184" y="795528"/>
            <a:ext cx="2941319" cy="564008"/>
          </a:xfrm>
          <a:prstGeom prst="roundRect">
            <a:avLst>
              <a:gd name="adj" fmla="val 3697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228595" tIns="627118" rIns="742427" bIns="465281" numCol="1" spcCol="1270" anchor="ctr" anchorCtr="0">
            <a:noAutofit/>
          </a:bodyPr>
          <a:lstStyle/>
          <a:p>
            <a:pPr algn="ctr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dirty="0">
              <a:solidFill>
                <a:schemeClr val="tx1"/>
              </a:solidFill>
              <a:latin typeface="Montserrat Black" panose="00000A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4BE049-E553-4977-AF8C-EC9AC564F2CB}"/>
              </a:ext>
            </a:extLst>
          </p:cNvPr>
          <p:cNvSpPr txBox="1"/>
          <p:nvPr/>
        </p:nvSpPr>
        <p:spPr>
          <a:xfrm>
            <a:off x="329184" y="934416"/>
            <a:ext cx="2941319" cy="286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>
                <a:solidFill>
                  <a:schemeClr val="bg1"/>
                </a:solidFill>
                <a:latin typeface="Montserrat Black" panose="00000A00000000000000" pitchFamily="2" charset="0"/>
              </a:rPr>
              <a:t>Product Management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A57772-D7D7-42D0-B3CF-E8EFFD76E523}"/>
              </a:ext>
            </a:extLst>
          </p:cNvPr>
          <p:cNvCxnSpPr>
            <a:cxnSpLocks/>
          </p:cNvCxnSpPr>
          <p:nvPr/>
        </p:nvCxnSpPr>
        <p:spPr>
          <a:xfrm>
            <a:off x="329184" y="1077532"/>
            <a:ext cx="0" cy="246888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37CD9B0-199F-4EDC-9854-2DC5ABA92495}"/>
              </a:ext>
            </a:extLst>
          </p:cNvPr>
          <p:cNvSpPr/>
          <p:nvPr/>
        </p:nvSpPr>
        <p:spPr>
          <a:xfrm>
            <a:off x="3371088" y="795528"/>
            <a:ext cx="2941319" cy="564008"/>
          </a:xfrm>
          <a:prstGeom prst="roundRect">
            <a:avLst>
              <a:gd name="adj" fmla="val 3697"/>
            </a:avLst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323674" tIns="424821" rIns="323674" bIns="910334" numCol="1" spcCol="1270" anchor="ctr" anchorCtr="0">
            <a:noAutofit/>
          </a:bodyPr>
          <a:lstStyle/>
          <a:p>
            <a:pPr algn="ctr" defTabSz="2711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6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6188E6-923E-4EEC-A00A-5E50C3F4111A}"/>
              </a:ext>
            </a:extLst>
          </p:cNvPr>
          <p:cNvSpPr txBox="1"/>
          <p:nvPr/>
        </p:nvSpPr>
        <p:spPr>
          <a:xfrm>
            <a:off x="3371088" y="934416"/>
            <a:ext cx="2941319" cy="286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>
                <a:solidFill>
                  <a:schemeClr val="bg1"/>
                </a:solidFill>
                <a:latin typeface="Montserrat Black" panose="00000A00000000000000" pitchFamily="2" charset="0"/>
              </a:rPr>
              <a:t>Insights &amp; Analytics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08E3995-CF72-4925-B7EE-8B580FC66ECD}"/>
              </a:ext>
            </a:extLst>
          </p:cNvPr>
          <p:cNvCxnSpPr>
            <a:cxnSpLocks/>
          </p:cNvCxnSpPr>
          <p:nvPr/>
        </p:nvCxnSpPr>
        <p:spPr>
          <a:xfrm>
            <a:off x="3371088" y="1077532"/>
            <a:ext cx="0" cy="246888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D09BF21-CDCA-49CB-97F3-397D947B6AF6}"/>
              </a:ext>
            </a:extLst>
          </p:cNvPr>
          <p:cNvSpPr/>
          <p:nvPr/>
        </p:nvSpPr>
        <p:spPr>
          <a:xfrm>
            <a:off x="6440424" y="795528"/>
            <a:ext cx="2941319" cy="564008"/>
          </a:xfrm>
          <a:prstGeom prst="roundRect">
            <a:avLst>
              <a:gd name="adj" fmla="val 3697"/>
            </a:avLst>
          </a:prstGeom>
          <a:solidFill>
            <a:schemeClr val="accent3">
              <a:alpha val="92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742426" tIns="627118" rIns="228596" bIns="465281" numCol="1" spcCol="1270" anchor="ctr" anchorCtr="0">
            <a:noAutofit/>
          </a:bodyPr>
          <a:lstStyle/>
          <a:p>
            <a:pPr algn="ctr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B03B52D-8C18-4C6B-80DB-1985DFE58EC9}"/>
              </a:ext>
            </a:extLst>
          </p:cNvPr>
          <p:cNvSpPr txBox="1"/>
          <p:nvPr/>
        </p:nvSpPr>
        <p:spPr>
          <a:xfrm>
            <a:off x="6440424" y="934416"/>
            <a:ext cx="2941319" cy="286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>
                <a:latin typeface="Montserrat Black" panose="00000A00000000000000" pitchFamily="2" charset="0"/>
              </a:rPr>
              <a:t>CUSTOMER SUCCESS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F06DCD6-D047-4F9E-B47B-E3BDD2D77C6B}"/>
              </a:ext>
            </a:extLst>
          </p:cNvPr>
          <p:cNvCxnSpPr>
            <a:cxnSpLocks/>
          </p:cNvCxnSpPr>
          <p:nvPr/>
        </p:nvCxnSpPr>
        <p:spPr>
          <a:xfrm>
            <a:off x="6440424" y="1077532"/>
            <a:ext cx="0" cy="246888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42FCA2B-F03C-482F-9775-83494DAB2F21}"/>
              </a:ext>
            </a:extLst>
          </p:cNvPr>
          <p:cNvSpPr txBox="1"/>
          <p:nvPr/>
        </p:nvSpPr>
        <p:spPr>
          <a:xfrm>
            <a:off x="329180" y="1470724"/>
            <a:ext cx="3023613" cy="18697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Work Sans Light" pitchFamily="2" charset="0"/>
                <a:cs typeface="Arial" panose="020B0604020202020204" pitchFamily="34" charset="0"/>
              </a:rPr>
              <a:t>Leverage agile frameworks for constant incremental product improvements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  <a:latin typeface="Work Sans Light" pitchFamily="2" charset="0"/>
              <a:cs typeface="Arial" panose="020B0604020202020204" pitchFamily="34" charset="0"/>
            </a:endParaRP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Work Sans Light" pitchFamily="2" charset="0"/>
                <a:cs typeface="Arial" panose="020B0604020202020204" pitchFamily="34" charset="0"/>
              </a:rPr>
              <a:t>Turn user stories into technical requirements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  <a:latin typeface="Work Sans Light" pitchFamily="2" charset="0"/>
            </a:endParaRP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Work Sans Light" pitchFamily="2" charset="0"/>
              </a:rPr>
              <a:t>Entrepreneurial spirit toward innovation and ownership of product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  <a:latin typeface="Work Sans Light" pitchFamily="2" charset="0"/>
            </a:endParaRP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Work Sans Light" pitchFamily="2" charset="0"/>
              </a:rPr>
              <a:t>Serve as SME in collaboration with cross-functional departments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58ED8FA-4241-451A-AEA3-89B263E73DBC}"/>
              </a:ext>
            </a:extLst>
          </p:cNvPr>
          <p:cNvSpPr txBox="1"/>
          <p:nvPr/>
        </p:nvSpPr>
        <p:spPr>
          <a:xfrm>
            <a:off x="3371090" y="1470724"/>
            <a:ext cx="3023613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Work Sans Light" pitchFamily="2" charset="0"/>
                <a:cs typeface="Arial" panose="020B0604020202020204" pitchFamily="34" charset="0"/>
              </a:rPr>
              <a:t>Build ETL pipelines for managing large and complex data sets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  <a:latin typeface="Work Sans Light" pitchFamily="2" charset="0"/>
              <a:cs typeface="Arial" panose="020B0604020202020204" pitchFamily="34" charset="0"/>
            </a:endParaRP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Work Sans Light" pitchFamily="2" charset="0"/>
                <a:cs typeface="Arial" panose="020B0604020202020204" pitchFamily="34" charset="0"/>
              </a:rPr>
              <a:t>Technically capable with SQL, Python, Advanced Excel, and BI Tools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  <a:latin typeface="Work Sans Light" pitchFamily="2" charset="0"/>
              <a:cs typeface="Arial" panose="020B0604020202020204" pitchFamily="34" charset="0"/>
            </a:endParaRP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Work Sans Light" pitchFamily="2" charset="0"/>
                <a:cs typeface="Arial" panose="020B0604020202020204" pitchFamily="34" charset="0"/>
              </a:rPr>
              <a:t>Experience with diverse data sets including sales, consumer, transaction, category, and other data types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  <a:latin typeface="Work Sans Light" pitchFamily="2" charset="0"/>
              <a:cs typeface="Arial" panose="020B0604020202020204" pitchFamily="34" charset="0"/>
            </a:endParaRP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Work Sans Light" pitchFamily="2" charset="0"/>
                <a:cs typeface="Arial" panose="020B0604020202020204" pitchFamily="34" charset="0"/>
              </a:rPr>
              <a:t>Turn data into actionable insights for internal and external stakeholders</a:t>
            </a:r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  <a:latin typeface="Work Sans Light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DEF2FFD-909D-4787-A97B-D0E556320FBF}"/>
              </a:ext>
            </a:extLst>
          </p:cNvPr>
          <p:cNvSpPr txBox="1"/>
          <p:nvPr/>
        </p:nvSpPr>
        <p:spPr>
          <a:xfrm>
            <a:off x="6440426" y="1470724"/>
            <a:ext cx="3023613" cy="23544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Work Sans Light" pitchFamily="2" charset="0"/>
                <a:cs typeface="Arial" panose="020B0604020202020204" pitchFamily="34" charset="0"/>
              </a:rPr>
              <a:t>Build strong relationships with customer and vendor contacts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  <a:latin typeface="Work Sans Light" pitchFamily="2" charset="0"/>
              <a:cs typeface="Arial" panose="020B0604020202020204" pitchFamily="34" charset="0"/>
            </a:endParaRP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Work Sans Light" pitchFamily="2" charset="0"/>
                <a:cs typeface="Arial" panose="020B0604020202020204" pitchFamily="34" charset="0"/>
              </a:rPr>
              <a:t>Ability to decompose the ask and provide solutions for addressing client needs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  <a:latin typeface="Work Sans Light" pitchFamily="2" charset="0"/>
              <a:cs typeface="Arial" panose="020B0604020202020204" pitchFamily="34" charset="0"/>
            </a:endParaRP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Work Sans Light" pitchFamily="2" charset="0"/>
                <a:cs typeface="Arial" panose="020B0604020202020204" pitchFamily="34" charset="0"/>
              </a:rPr>
              <a:t>Create user stories and transform them into product features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  <a:latin typeface="Work Sans Light" pitchFamily="2" charset="0"/>
              <a:cs typeface="Arial" panose="020B0604020202020204" pitchFamily="34" charset="0"/>
            </a:endParaRP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Work Sans Light" pitchFamily="2" charset="0"/>
                <a:cs typeface="Arial" panose="020B0604020202020204" pitchFamily="34" charset="0"/>
              </a:rPr>
              <a:t>Manage difficult conversations, resolving conflicts to strengthen customers relationships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  <a:latin typeface="Work Sans Light" pitchFamily="2" charset="0"/>
              <a:cs typeface="Arial" panose="020B0604020202020204" pitchFamily="34" charset="0"/>
            </a:endParaRP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  <a:latin typeface="Work Sans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22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494BE049-E553-4977-AF8C-EC9AC564F2CB}"/>
              </a:ext>
            </a:extLst>
          </p:cNvPr>
          <p:cNvSpPr txBox="1"/>
          <p:nvPr/>
        </p:nvSpPr>
        <p:spPr>
          <a:xfrm>
            <a:off x="329184" y="934416"/>
            <a:ext cx="2941319" cy="286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>
                <a:solidFill>
                  <a:schemeClr val="bg1"/>
                </a:solidFill>
                <a:latin typeface="Montserrat Black" panose="00000A00000000000000" pitchFamily="2" charset="0"/>
              </a:rPr>
              <a:t>Product Management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A57772-D7D7-42D0-B3CF-E8EFFD76E523}"/>
              </a:ext>
            </a:extLst>
          </p:cNvPr>
          <p:cNvCxnSpPr>
            <a:cxnSpLocks/>
          </p:cNvCxnSpPr>
          <p:nvPr/>
        </p:nvCxnSpPr>
        <p:spPr>
          <a:xfrm>
            <a:off x="218089" y="0"/>
            <a:ext cx="0" cy="694944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F06DCD6-D047-4F9E-B47B-E3BDD2D77C6B}"/>
              </a:ext>
            </a:extLst>
          </p:cNvPr>
          <p:cNvCxnSpPr>
            <a:cxnSpLocks/>
          </p:cNvCxnSpPr>
          <p:nvPr/>
        </p:nvCxnSpPr>
        <p:spPr>
          <a:xfrm>
            <a:off x="9474181" y="0"/>
            <a:ext cx="0" cy="694944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595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dam Custom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118AB2"/>
      </a:accent1>
      <a:accent2>
        <a:srgbClr val="EF476F"/>
      </a:accent2>
      <a:accent3>
        <a:srgbClr val="FFD166"/>
      </a:accent3>
      <a:accent4>
        <a:srgbClr val="06D6A0"/>
      </a:accent4>
      <a:accent5>
        <a:srgbClr val="EE754D"/>
      </a:accent5>
      <a:accent6>
        <a:srgbClr val="002E99"/>
      </a:accent6>
      <a:hlink>
        <a:srgbClr val="002E99"/>
      </a:hlink>
      <a:folHlink>
        <a:srgbClr val="EF476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7802</TotalTime>
  <Words>263</Words>
  <Application>Microsoft Office PowerPoint</Application>
  <PresentationFormat>Widescreen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Montserrat Black</vt:lpstr>
      <vt:lpstr>Work Sans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Roberts</dc:creator>
  <cp:lastModifiedBy>Adam Roberts</cp:lastModifiedBy>
  <cp:revision>60</cp:revision>
  <dcterms:created xsi:type="dcterms:W3CDTF">2020-11-07T01:23:06Z</dcterms:created>
  <dcterms:modified xsi:type="dcterms:W3CDTF">2021-03-12T17:34:51Z</dcterms:modified>
</cp:coreProperties>
</file>