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21:57:05.59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94E3-19A8-4BAF-A406-FA894B2E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DA39-5383-426B-B8EE-E14BC45B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02F8-6482-4EC0-B3C0-9255629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5287-3841-455B-B63C-500E3E0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C5B-9D73-40E5-A1B2-1A9F24B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BC7-D4E5-427D-A472-99F5A4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5B6-75CC-45C5-9599-194B8D3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F8C1-7F9B-4C38-8408-75E7F6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F8EE-1FD6-4787-A1D0-89FB90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E3A-B8C5-461C-8539-7A8BEC6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ECED4-4EDE-46CF-A78D-6EA65074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C8AE-C1A0-4D48-ABA5-AD8198EC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2B09-CC60-40CD-B9F4-85A20CD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D4B0-3538-4B3A-98EA-6428C5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9A-17F6-4AAF-AFD6-CF165FE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0785-2C9F-4652-B2B9-17CEAAD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37D4-1236-4EE6-B480-89D8CAEA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75D1-CBE2-4BDA-8076-0DCD54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6F-7EEF-4A76-8DC1-77D91BE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22-B382-484E-ABA3-F111456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B89-36B0-4E99-89FD-C7436E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EC86-E14A-4778-B4F1-0FCA63F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36-5D5F-4BBB-9EE1-25E6594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9FC-A889-4DAE-8B5E-CC5F02B4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D06E-2E93-4762-86AB-23010A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182-6208-43D5-8A6B-ECA8EB2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0B56-19C2-4B3E-93AB-A9B5DA81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7631-4158-4224-B7C1-07205E5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00C-2068-4005-A58F-95FA11E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AC44-1CF0-4775-AE68-7FED80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7706-33E2-4C63-A1CB-13E9628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3862-9E8E-4757-BA57-2B4CFFD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A9B6-5B1C-4D65-A680-71434649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4CD3-FE72-4822-A97A-8B99D58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764B-2DA6-4943-900E-E4FF6F62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1FBE7-F708-472E-B17B-1EF71DE8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F932-57F5-4A9D-81A9-074F562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630-CD13-46B4-B054-E750FCC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B8CE-8272-4391-81E1-5974C22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0F7-4622-404A-B0C9-9659C2A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1637-54B0-404A-8F8D-028BEE0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0F9F-98E5-4FAC-AD32-66BC621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7A45-E29C-4359-8BC6-2A76B07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B6A7-AE0A-4424-8B3F-13112FB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27BE-1294-4CBC-A394-6DB8470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2248-7FF9-49C9-809C-87832FB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FC1-D982-4147-9EDD-4F7704B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59D-3F19-4D23-BC09-04E6AF2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9C5-5431-499F-9512-02CB864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336-EECA-4ACB-90BC-BAA78F8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8464-589E-4929-B35A-2B6B9E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96E-9AF4-4714-BDA0-E75F05C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262-4A49-4354-A2BE-EF6795B1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DB4C-3168-404A-966D-CDB17774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DD7F-01F6-4DCC-A4A8-6FBB3D26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7DC7-7F3F-445C-B72A-0495D73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4620-C7A6-478D-BD28-A099E54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413A-BB49-488E-9644-F37F51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75F3-95F1-4012-99A7-42BF92BA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D8AE-69C7-425C-B677-4FE6C2DB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FAB6-5C5F-4CB6-9E09-3BE515757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9230-328D-4161-A7A8-412A0F28ED17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910-AACF-458A-94EC-7A8F0AF3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EE3-407D-46C1-A125-F0D7687B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FF65B-594E-4B3E-BC21-3C172907DE9F}"/>
              </a:ext>
            </a:extLst>
          </p:cNvPr>
          <p:cNvGrpSpPr/>
          <p:nvPr/>
        </p:nvGrpSpPr>
        <p:grpSpPr>
          <a:xfrm>
            <a:off x="151228" y="591858"/>
            <a:ext cx="9959932" cy="5033966"/>
            <a:chOff x="172995" y="97176"/>
            <a:chExt cx="10946236" cy="55324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4C7D6-B7A7-4E2E-910D-90D221852AF9}"/>
                </a:ext>
              </a:extLst>
            </p:cNvPr>
            <p:cNvGrpSpPr/>
            <p:nvPr/>
          </p:nvGrpSpPr>
          <p:grpSpPr>
            <a:xfrm>
              <a:off x="3305206" y="97176"/>
              <a:ext cx="4864882" cy="4597987"/>
              <a:chOff x="3625967" y="1198498"/>
              <a:chExt cx="4179438" cy="395014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BD181D-D55D-4A23-A152-DDB15BC58D41}"/>
                  </a:ext>
                </a:extLst>
              </p:cNvPr>
              <p:cNvSpPr/>
              <p:nvPr/>
            </p:nvSpPr>
            <p:spPr>
              <a:xfrm>
                <a:off x="4501906" y="1198498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323674" tIns="424821" rIns="323674" bIns="910334" numCol="1" spcCol="1270" anchor="ctr" anchorCtr="0">
                <a:noAutofit/>
              </a:bodyPr>
              <a:lstStyle/>
              <a:p>
                <a:pPr marL="0" lvl="0" indent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100" kern="120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BCBC66-B0AA-420A-B259-638E4390DF00}"/>
                  </a:ext>
                </a:extLst>
              </p:cNvPr>
              <p:cNvSpPr/>
              <p:nvPr/>
            </p:nvSpPr>
            <p:spPr>
              <a:xfrm>
                <a:off x="5377852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3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42426" tIns="627118" rIns="228596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C82CEB6-8AB9-49A4-9433-B478C9323E0B}"/>
                  </a:ext>
                </a:extLst>
              </p:cNvPr>
              <p:cNvSpPr/>
              <p:nvPr/>
            </p:nvSpPr>
            <p:spPr>
              <a:xfrm>
                <a:off x="3625967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28595" tIns="627118" rIns="742427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99AE77-AFDA-49E4-B80E-F0BEB3B26416}"/>
                </a:ext>
              </a:extLst>
            </p:cNvPr>
            <p:cNvSpPr/>
            <p:nvPr/>
          </p:nvSpPr>
          <p:spPr>
            <a:xfrm>
              <a:off x="5344407" y="2237118"/>
              <a:ext cx="757959" cy="756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C6838E-B531-4650-BEDA-B58F1DA5B48E}"/>
                </a:ext>
              </a:extLst>
            </p:cNvPr>
            <p:cNvSpPr txBox="1"/>
            <p:nvPr/>
          </p:nvSpPr>
          <p:spPr>
            <a:xfrm>
              <a:off x="4329969" y="832128"/>
              <a:ext cx="2825681" cy="90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CUSTOMER FOCUSED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Motivated to delight customers with actionable insights, solutions, and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best in class 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B7FFA-4688-491B-AB11-921B43806052}"/>
                </a:ext>
              </a:extLst>
            </p:cNvPr>
            <p:cNvSpPr txBox="1"/>
            <p:nvPr/>
          </p:nvSpPr>
          <p:spPr>
            <a:xfrm>
              <a:off x="6255694" y="2798011"/>
              <a:ext cx="1885410" cy="126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</a:rPr>
                <a:t>INNOVATIVE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Entrepreneurial spirit 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that embraces innovation, creativity, and continuous improvement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5AF51-0B46-447C-B014-5715E2F45287}"/>
                </a:ext>
              </a:extLst>
            </p:cNvPr>
            <p:cNvSpPr txBox="1"/>
            <p:nvPr/>
          </p:nvSpPr>
          <p:spPr>
            <a:xfrm>
              <a:off x="3156509" y="2798011"/>
              <a:ext cx="2071795" cy="150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ANALYTICAL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Ability to leverage SQL, Python, Tableau, and  advanced Excel to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manage large and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complex datasets 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9" name="Graphic 38" descr="Head with gears">
              <a:extLst>
                <a:ext uri="{FF2B5EF4-FFF2-40B4-BE49-F238E27FC236}">
                  <a16:creationId xmlns:a16="http://schemas.microsoft.com/office/drawing/2014/main" id="{2E23657C-7B4A-4277-B91F-731EF77D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698" y="4875272"/>
              <a:ext cx="626422" cy="626422"/>
            </a:xfrm>
            <a:prstGeom prst="rect">
              <a:avLst/>
            </a:prstGeom>
          </p:spPr>
        </p:pic>
        <p:pic>
          <p:nvPicPr>
            <p:cNvPr id="43" name="Graphic 42" descr="Meeting">
              <a:extLst>
                <a:ext uri="{FF2B5EF4-FFF2-40B4-BE49-F238E27FC236}">
                  <a16:creationId xmlns:a16="http://schemas.microsoft.com/office/drawing/2014/main" id="{50EA864A-8C38-488C-AD02-DB6F9022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42248" y="1376162"/>
              <a:ext cx="575820" cy="575820"/>
            </a:xfrm>
            <a:prstGeom prst="rect">
              <a:avLst/>
            </a:prstGeom>
          </p:spPr>
        </p:pic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A347DFF-92E5-41E9-B64C-F6F68EC39D6B}"/>
                </a:ext>
              </a:extLst>
            </p:cNvPr>
            <p:cNvSpPr/>
            <p:nvPr/>
          </p:nvSpPr>
          <p:spPr>
            <a:xfrm>
              <a:off x="6662906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Puzzle pieces">
              <a:extLst>
                <a:ext uri="{FF2B5EF4-FFF2-40B4-BE49-F238E27FC236}">
                  <a16:creationId xmlns:a16="http://schemas.microsoft.com/office/drawing/2014/main" id="{F524C6C4-13E4-44B9-A4CB-C8D8E816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585" y="1396634"/>
              <a:ext cx="626422" cy="62642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279605-5779-405F-B5A4-410A2DF902EF}"/>
                </a:ext>
              </a:extLst>
            </p:cNvPr>
            <p:cNvSpPr txBox="1"/>
            <p:nvPr/>
          </p:nvSpPr>
          <p:spPr>
            <a:xfrm>
              <a:off x="8448915" y="1392416"/>
              <a:ext cx="2670316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Builds out product enhancements and features with the customer in mind, and always looking to bring creative analysis, visualizations, and solutions to customers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C1E6F5-8CE9-4663-8DB6-9C382780FC5C}"/>
                </a:ext>
              </a:extLst>
            </p:cNvPr>
            <p:cNvSpPr/>
            <p:nvPr/>
          </p:nvSpPr>
          <p:spPr>
            <a:xfrm flipH="1">
              <a:off x="3572661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81EB3C-D17A-4C1C-B172-43FC9E60BD75}"/>
                </a:ext>
              </a:extLst>
            </p:cNvPr>
            <p:cNvSpPr txBox="1"/>
            <p:nvPr/>
          </p:nvSpPr>
          <p:spPr>
            <a:xfrm flipH="1">
              <a:off x="172995" y="1392416"/>
              <a:ext cx="2810540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Aptitude to bridge the gap between customer, business, and technology requirements with the ability to lead projects from a customer facing and executional perspective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D589B-6FCB-4E77-AB79-1CB1C81DA1E0}"/>
                </a:ext>
              </a:extLst>
            </p:cNvPr>
            <p:cNvSpPr/>
            <p:nvPr/>
          </p:nvSpPr>
          <p:spPr>
            <a:xfrm rot="19308382" flipH="1" flipV="1">
              <a:off x="4858338" y="4257589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1348A3-CE0E-4502-B896-7B0E6F2359BE}"/>
                </a:ext>
              </a:extLst>
            </p:cNvPr>
            <p:cNvSpPr txBox="1"/>
            <p:nvPr/>
          </p:nvSpPr>
          <p:spPr>
            <a:xfrm flipH="1">
              <a:off x="1443776" y="4817831"/>
              <a:ext cx="3163843" cy="811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Finds new use cases from data that bring interesting perspectives to light, and discovers process improvement for data management and report production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14:cNvPr>
                <p14:cNvContentPartPr/>
                <p14:nvPr/>
              </p14:nvContentPartPr>
              <p14:xfrm>
                <a:off x="9258120" y="41144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2120" y="389844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6EB4C7-BF18-496B-9750-65202E0434BA}"/>
                </a:ext>
              </a:extLst>
            </p:cNvPr>
            <p:cNvSpPr txBox="1"/>
            <p:nvPr/>
          </p:nvSpPr>
          <p:spPr>
            <a:xfrm>
              <a:off x="5284398" y="2406455"/>
              <a:ext cx="884054" cy="490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I WORK</a:t>
              </a:r>
            </a:p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HERE</a:t>
              </a:r>
              <a:endParaRPr lang="en-US" sz="11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02AE846-0B8D-4D32-971D-61A77CE3EF46}"/>
              </a:ext>
            </a:extLst>
          </p:cNvPr>
          <p:cNvSpPr/>
          <p:nvPr/>
        </p:nvSpPr>
        <p:spPr>
          <a:xfrm>
            <a:off x="4111954" y="2013154"/>
            <a:ext cx="2831691" cy="2831691"/>
          </a:xfrm>
          <a:prstGeom prst="ellipse">
            <a:avLst/>
          </a:prstGeom>
          <a:noFill/>
          <a:ln w="1047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745AE-0897-4C71-B662-95F65D66D5BE}"/>
              </a:ext>
            </a:extLst>
          </p:cNvPr>
          <p:cNvSpPr/>
          <p:nvPr/>
        </p:nvSpPr>
        <p:spPr>
          <a:xfrm>
            <a:off x="6183319" y="3732595"/>
            <a:ext cx="2254955" cy="1852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FECCE-9190-4B4A-AD18-26A36A4FB3E2}"/>
              </a:ext>
            </a:extLst>
          </p:cNvPr>
          <p:cNvSpPr/>
          <p:nvPr/>
        </p:nvSpPr>
        <p:spPr>
          <a:xfrm>
            <a:off x="2654711" y="3703574"/>
            <a:ext cx="2218600" cy="198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BCA6D-73AF-4A24-9118-756C3C29FD3B}"/>
              </a:ext>
            </a:extLst>
          </p:cNvPr>
          <p:cNvSpPr/>
          <p:nvPr/>
        </p:nvSpPr>
        <p:spPr>
          <a:xfrm rot="5400000">
            <a:off x="3013841" y="814909"/>
            <a:ext cx="1647574" cy="207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6E6A84-3E47-4DDE-BFD6-06B3E0DC82E9}"/>
              </a:ext>
            </a:extLst>
          </p:cNvPr>
          <p:cNvSpPr/>
          <p:nvPr/>
        </p:nvSpPr>
        <p:spPr>
          <a:xfrm>
            <a:off x="6183319" y="1026802"/>
            <a:ext cx="2254955" cy="157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24" descr="How to optimize your Jupyter Notebook">
            <a:extLst>
              <a:ext uri="{FF2B5EF4-FFF2-40B4-BE49-F238E27FC236}">
                <a16:creationId xmlns:a16="http://schemas.microsoft.com/office/drawing/2014/main" id="{921674C9-773D-408D-A274-903C4091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5" y="4904732"/>
            <a:ext cx="891219" cy="5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ford MakerSpace Presents: Intro to Python! - Rockford Public Library">
            <a:extLst>
              <a:ext uri="{FF2B5EF4-FFF2-40B4-BE49-F238E27FC236}">
                <a16:creationId xmlns:a16="http://schemas.microsoft.com/office/drawing/2014/main" id="{4C8B0648-B7B5-4DA0-8F64-37DE5CD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79" y="4077517"/>
            <a:ext cx="1797895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ySQL Logo in SVG Vector or PNG File Format - Logo.wine">
            <a:extLst>
              <a:ext uri="{FF2B5EF4-FFF2-40B4-BE49-F238E27FC236}">
                <a16:creationId xmlns:a16="http://schemas.microsoft.com/office/drawing/2014/main" id="{8CE8156D-BA97-4E50-A7EC-2662AB0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32" y="1521525"/>
            <a:ext cx="885493" cy="5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ndas (software) - Wikipedia">
            <a:extLst>
              <a:ext uri="{FF2B5EF4-FFF2-40B4-BE49-F238E27FC236}">
                <a16:creationId xmlns:a16="http://schemas.microsoft.com/office/drawing/2014/main" id="{C29C465E-7D94-468F-9B65-12DDBB2B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49" y="4633013"/>
            <a:ext cx="987020" cy="3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D6565B8-C832-4809-B2F5-2FACFFA0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2" y="4947726"/>
            <a:ext cx="654818" cy="3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tplotlib logo — Matplotlib 3.1.0 documentation">
            <a:extLst>
              <a:ext uri="{FF2B5EF4-FFF2-40B4-BE49-F238E27FC236}">
                <a16:creationId xmlns:a16="http://schemas.microsoft.com/office/drawing/2014/main" id="{9949AD73-6EF2-46AC-A085-31631F30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82" y="4725655"/>
            <a:ext cx="1060328" cy="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QLAlchemy - Full Stack Python">
            <a:extLst>
              <a:ext uri="{FF2B5EF4-FFF2-40B4-BE49-F238E27FC236}">
                <a16:creationId xmlns:a16="http://schemas.microsoft.com/office/drawing/2014/main" id="{3BEC0E35-5DFF-430C-9766-C50B0A4A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69" y="5386934"/>
            <a:ext cx="940799" cy="19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tegrate Microsoft Power Pivot now | Data Virtuality">
            <a:extLst>
              <a:ext uri="{FF2B5EF4-FFF2-40B4-BE49-F238E27FC236}">
                <a16:creationId xmlns:a16="http://schemas.microsoft.com/office/drawing/2014/main" id="{7222B6D8-D10B-4E60-A28A-FBB93271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61" y="2050895"/>
            <a:ext cx="959242" cy="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Review of Postgres version 12 - Performance Monitoring - Blogs - Quest  Community">
            <a:extLst>
              <a:ext uri="{FF2B5EF4-FFF2-40B4-BE49-F238E27FC236}">
                <a16:creationId xmlns:a16="http://schemas.microsoft.com/office/drawing/2014/main" id="{543EFC55-C24C-4884-A8BF-59A39D2A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99" y="2158958"/>
            <a:ext cx="980761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7A08F1BE-8727-4F31-B8AF-53594E05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5" y="2217310"/>
            <a:ext cx="707880" cy="3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437DFABA-303A-4861-A1BA-E43C15A6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9" y="1602512"/>
            <a:ext cx="528832" cy="4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Microsoft Power BI Review | PCMag">
            <a:extLst>
              <a:ext uri="{FF2B5EF4-FFF2-40B4-BE49-F238E27FC236}">
                <a16:creationId xmlns:a16="http://schemas.microsoft.com/office/drawing/2014/main" id="{8DDA9652-B5B8-4BC6-B1C9-C2DA8300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00" y="1921265"/>
            <a:ext cx="1004674" cy="5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edia Download Center">
            <a:extLst>
              <a:ext uri="{FF2B5EF4-FFF2-40B4-BE49-F238E27FC236}">
                <a16:creationId xmlns:a16="http://schemas.microsoft.com/office/drawing/2014/main" id="{8B450852-2FE0-4084-82D5-E67682A0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30" y="1636582"/>
            <a:ext cx="1663931" cy="3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E4C37C-55D4-46CE-830D-2F9E503D9A0F}"/>
              </a:ext>
            </a:extLst>
          </p:cNvPr>
          <p:cNvSpPr txBox="1"/>
          <p:nvPr/>
        </p:nvSpPr>
        <p:spPr>
          <a:xfrm>
            <a:off x="4213406" y="2852058"/>
            <a:ext cx="2662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  <a:cs typeface="Arial" panose="020B0604020202020204" pitchFamily="34" charset="0"/>
              </a:rPr>
              <a:t>Tools Used in Projects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7D5E8-D2A9-40DF-88F9-CAB0CDFAA85D}"/>
              </a:ext>
            </a:extLst>
          </p:cNvPr>
          <p:cNvSpPr txBox="1"/>
          <p:nvPr/>
        </p:nvSpPr>
        <p:spPr>
          <a:xfrm>
            <a:off x="2891487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86833-1E29-4F4C-B41B-ECED4170BAB2}"/>
              </a:ext>
            </a:extLst>
          </p:cNvPr>
          <p:cNvSpPr txBox="1"/>
          <p:nvPr/>
        </p:nvSpPr>
        <p:spPr>
          <a:xfrm>
            <a:off x="2937548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Scripting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67B1D-3A2B-4165-8C91-CF1786F4358B}"/>
              </a:ext>
            </a:extLst>
          </p:cNvPr>
          <p:cNvSpPr txBox="1"/>
          <p:nvPr/>
        </p:nvSpPr>
        <p:spPr>
          <a:xfrm>
            <a:off x="6319825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BI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316C5-B6C7-44CA-866D-136AB01EA395}"/>
              </a:ext>
            </a:extLst>
          </p:cNvPr>
          <p:cNvSpPr txBox="1"/>
          <p:nvPr/>
        </p:nvSpPr>
        <p:spPr>
          <a:xfrm>
            <a:off x="6318157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Web</a:t>
            </a:r>
          </a:p>
        </p:txBody>
      </p:sp>
      <p:pic>
        <p:nvPicPr>
          <p:cNvPr id="2054" name="Picture 6" descr="Broughton Designs – Broughton Designs is based in Hobart, Tasmania">
            <a:extLst>
              <a:ext uri="{FF2B5EF4-FFF2-40B4-BE49-F238E27FC236}">
                <a16:creationId xmlns:a16="http://schemas.microsoft.com/office/drawing/2014/main" id="{D68C8BD0-99E8-4F7F-9CCD-7B636872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4" y="4305683"/>
            <a:ext cx="1332786" cy="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7B415-97B0-42FC-A369-5BC67E744646}"/>
              </a:ext>
            </a:extLst>
          </p:cNvPr>
          <p:cNvSpPr/>
          <p:nvPr/>
        </p:nvSpPr>
        <p:spPr>
          <a:xfrm>
            <a:off x="32918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8595" tIns="627118" rIns="742427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BE049-E553-4977-AF8C-EC9AC564F2CB}"/>
              </a:ext>
            </a:extLst>
          </p:cNvPr>
          <p:cNvSpPr txBox="1"/>
          <p:nvPr/>
        </p:nvSpPr>
        <p:spPr>
          <a:xfrm>
            <a:off x="329184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Product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A57772-D7D7-42D0-B3CF-E8EFFD76E523}"/>
              </a:ext>
            </a:extLst>
          </p:cNvPr>
          <p:cNvCxnSpPr>
            <a:cxnSpLocks/>
          </p:cNvCxnSpPr>
          <p:nvPr/>
        </p:nvCxnSpPr>
        <p:spPr>
          <a:xfrm>
            <a:off x="329184" y="1077532"/>
            <a:ext cx="0" cy="26517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7CD9B0-199F-4EDC-9854-2DC5ABA92495}"/>
              </a:ext>
            </a:extLst>
          </p:cNvPr>
          <p:cNvSpPr/>
          <p:nvPr/>
        </p:nvSpPr>
        <p:spPr>
          <a:xfrm>
            <a:off x="3371088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23674" tIns="424821" rIns="323674" bIns="910334" numCol="1" spcCol="1270" anchor="ctr" anchorCtr="0">
            <a:noAutofit/>
          </a:bodyPr>
          <a:lstStyle/>
          <a:p>
            <a:pPr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188E6-923E-4EEC-A00A-5E50C3F4111A}"/>
              </a:ext>
            </a:extLst>
          </p:cNvPr>
          <p:cNvSpPr txBox="1"/>
          <p:nvPr/>
        </p:nvSpPr>
        <p:spPr>
          <a:xfrm>
            <a:off x="3371088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Insights &amp; Analytics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E3995-CF72-4925-B7EE-8B580FC66ECD}"/>
              </a:ext>
            </a:extLst>
          </p:cNvPr>
          <p:cNvCxnSpPr>
            <a:cxnSpLocks/>
          </p:cNvCxnSpPr>
          <p:nvPr/>
        </p:nvCxnSpPr>
        <p:spPr>
          <a:xfrm>
            <a:off x="3371088" y="1077532"/>
            <a:ext cx="0" cy="265176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09BF21-CDCA-49CB-97F3-397D947B6AF6}"/>
              </a:ext>
            </a:extLst>
          </p:cNvPr>
          <p:cNvSpPr/>
          <p:nvPr/>
        </p:nvSpPr>
        <p:spPr>
          <a:xfrm>
            <a:off x="644042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3">
              <a:alpha val="92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42426" tIns="627118" rIns="228596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03B52D-8C18-4C6B-80DB-1985DFE58EC9}"/>
              </a:ext>
            </a:extLst>
          </p:cNvPr>
          <p:cNvSpPr txBox="1"/>
          <p:nvPr/>
        </p:nvSpPr>
        <p:spPr>
          <a:xfrm>
            <a:off x="6440424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Montserrat Black" panose="00000A00000000000000" pitchFamily="2" charset="0"/>
              </a:rPr>
              <a:t>Account Management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6DCD6-D047-4F9E-B47B-E3BDD2D77C6B}"/>
              </a:ext>
            </a:extLst>
          </p:cNvPr>
          <p:cNvCxnSpPr>
            <a:cxnSpLocks/>
          </p:cNvCxnSpPr>
          <p:nvPr/>
        </p:nvCxnSpPr>
        <p:spPr>
          <a:xfrm>
            <a:off x="6440424" y="1077532"/>
            <a:ext cx="0" cy="265176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2FCA2B-F03C-482F-9775-83494DAB2F21}"/>
              </a:ext>
            </a:extLst>
          </p:cNvPr>
          <p:cNvSpPr txBox="1"/>
          <p:nvPr/>
        </p:nvSpPr>
        <p:spPr>
          <a:xfrm>
            <a:off x="329180" y="1470724"/>
            <a:ext cx="3023613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Leverage agile frameworks for constant incremental product improvements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user stories into technical requirements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Entrepreneurial spirit toward innovation and ownership of product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Serve as SME in collaboration with cross-functional departments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8ED8FA-4241-451A-AEA3-89B263E73DBC}"/>
              </a:ext>
            </a:extLst>
          </p:cNvPr>
          <p:cNvSpPr txBox="1"/>
          <p:nvPr/>
        </p:nvSpPr>
        <p:spPr>
          <a:xfrm>
            <a:off x="3371090" y="1470724"/>
            <a:ext cx="30236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ETL pipelines for managing large and complex data sets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Technically capable with SQL, Python, Advanced Excel, and BI Tools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Experience with diverse data sets including sales, consumer, transaction, category, and other data types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data into actionable insights for internal and external stakeholders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F2FFD-909D-4787-A97B-D0E556320FBF}"/>
              </a:ext>
            </a:extLst>
          </p:cNvPr>
          <p:cNvSpPr txBox="1"/>
          <p:nvPr/>
        </p:nvSpPr>
        <p:spPr>
          <a:xfrm>
            <a:off x="6440426" y="1470724"/>
            <a:ext cx="3023613" cy="2631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strong relationships with customer and vendor contacts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Ability to decompose the ask and provide solutions for addressing client needs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Create user stories and transform them into product features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Manage difficult conversations, resolving conflicts to strengthen customers relationships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261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Montserrat Black</vt:lpstr>
      <vt:lpstr>Work Sans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57</cp:revision>
  <dcterms:created xsi:type="dcterms:W3CDTF">2020-11-07T01:23:06Z</dcterms:created>
  <dcterms:modified xsi:type="dcterms:W3CDTF">2021-03-08T14:22:58Z</dcterms:modified>
</cp:coreProperties>
</file>