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2" r:id="rId4"/>
    <p:sldId id="259" r:id="rId5"/>
    <p:sldId id="264" r:id="rId6"/>
    <p:sldId id="260" r:id="rId7"/>
    <p:sldId id="265" r:id="rId8"/>
    <p:sldId id="268" r:id="rId9"/>
    <p:sldId id="272" r:id="rId10"/>
    <p:sldId id="267" r:id="rId11"/>
    <p:sldId id="266" r:id="rId12"/>
    <p:sldId id="269" r:id="rId13"/>
    <p:sldId id="271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9"/>
              <c:layout>
                <c:manualLayout>
                  <c:x val="1.7320646073736855E-2"/>
                  <c:y val="-7.776052567411967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9A7-408F-9833-BF63961E704F}"/>
                </c:ext>
              </c:extLst>
            </c:dLbl>
            <c:dLbl>
              <c:idx val="18"/>
              <c:layout>
                <c:manualLayout>
                  <c:x val="-5.5426067435958064E-2"/>
                  <c:y val="9.810071646453627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9A7-408F-9833-BF63961E704F}"/>
                </c:ext>
              </c:extLst>
            </c:dLbl>
            <c:numFmt formatCode="#,##0.00,,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Sheet1!$A$2:$A$20</c:f>
              <c:numCache>
                <c:formatCode>[$-409]mmm\-yy;@</c:formatCode>
                <c:ptCount val="19"/>
                <c:pt idx="0">
                  <c:v>43160</c:v>
                </c:pt>
                <c:pt idx="1">
                  <c:v>43191</c:v>
                </c:pt>
                <c:pt idx="2">
                  <c:v>43221</c:v>
                </c:pt>
                <c:pt idx="3">
                  <c:v>43252</c:v>
                </c:pt>
                <c:pt idx="4">
                  <c:v>43282</c:v>
                </c:pt>
                <c:pt idx="5">
                  <c:v>43313</c:v>
                </c:pt>
                <c:pt idx="6">
                  <c:v>43344</c:v>
                </c:pt>
                <c:pt idx="7">
                  <c:v>43374</c:v>
                </c:pt>
                <c:pt idx="8">
                  <c:v>43405</c:v>
                </c:pt>
                <c:pt idx="9">
                  <c:v>43435</c:v>
                </c:pt>
                <c:pt idx="10">
                  <c:v>43466</c:v>
                </c:pt>
                <c:pt idx="11">
                  <c:v>43497</c:v>
                </c:pt>
                <c:pt idx="12">
                  <c:v>43525</c:v>
                </c:pt>
                <c:pt idx="13">
                  <c:v>43556</c:v>
                </c:pt>
                <c:pt idx="14">
                  <c:v>43586</c:v>
                </c:pt>
                <c:pt idx="15">
                  <c:v>43617</c:v>
                </c:pt>
                <c:pt idx="16">
                  <c:v>43647</c:v>
                </c:pt>
                <c:pt idx="17">
                  <c:v>43678</c:v>
                </c:pt>
                <c:pt idx="18">
                  <c:v>43709</c:v>
                </c:pt>
              </c:numCache>
            </c:numRef>
          </c:cat>
          <c:val>
            <c:numRef>
              <c:f>Sheet1!$B$2:$B$20</c:f>
              <c:numCache>
                <c:formatCode>General</c:formatCode>
                <c:ptCount val="19"/>
                <c:pt idx="0">
                  <c:v>1525107</c:v>
                </c:pt>
                <c:pt idx="1">
                  <c:v>1582148</c:v>
                </c:pt>
                <c:pt idx="2">
                  <c:v>1488535</c:v>
                </c:pt>
                <c:pt idx="3">
                  <c:v>1401513</c:v>
                </c:pt>
                <c:pt idx="4">
                  <c:v>1498045</c:v>
                </c:pt>
                <c:pt idx="5">
                  <c:v>1717593</c:v>
                </c:pt>
                <c:pt idx="6">
                  <c:v>1915593</c:v>
                </c:pt>
                <c:pt idx="7">
                  <c:v>2118826</c:v>
                </c:pt>
                <c:pt idx="8">
                  <c:v>2296095</c:v>
                </c:pt>
                <c:pt idx="9">
                  <c:v>2410747</c:v>
                </c:pt>
                <c:pt idx="10">
                  <c:v>2268544</c:v>
                </c:pt>
                <c:pt idx="11">
                  <c:v>1944062</c:v>
                </c:pt>
                <c:pt idx="12">
                  <c:v>1763340</c:v>
                </c:pt>
                <c:pt idx="13">
                  <c:v>1570939</c:v>
                </c:pt>
                <c:pt idx="14">
                  <c:v>1580854</c:v>
                </c:pt>
                <c:pt idx="15">
                  <c:v>1555511</c:v>
                </c:pt>
                <c:pt idx="16">
                  <c:v>1656464</c:v>
                </c:pt>
                <c:pt idx="17">
                  <c:v>1685572</c:v>
                </c:pt>
                <c:pt idx="18">
                  <c:v>1281676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9A7-408F-9833-BF63961E70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7131216"/>
        <c:axId val="317122064"/>
      </c:lineChart>
      <c:dateAx>
        <c:axId val="3171312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>
                    <a:solidFill>
                      <a:schemeClr val="tx1"/>
                    </a:solidFill>
                  </a:rPr>
                  <a:t>Trailing</a:t>
                </a:r>
                <a:r>
                  <a:rPr lang="en-US" sz="1200" baseline="0" dirty="0">
                    <a:solidFill>
                      <a:schemeClr val="tx1"/>
                    </a:solidFill>
                  </a:rPr>
                  <a:t> Quarter Ending</a:t>
                </a:r>
                <a:endParaRPr lang="en-US" sz="1200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$-409]mmm\-yy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7122064"/>
        <c:crosses val="autoZero"/>
        <c:auto val="1"/>
        <c:lblOffset val="100"/>
        <c:baseTimeUnit val="months"/>
      </c:dateAx>
      <c:valAx>
        <c:axId val="31712206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>
                    <a:solidFill>
                      <a:schemeClr val="tx1"/>
                    </a:solidFill>
                  </a:rPr>
                  <a:t>Total Revenue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,,&quot;M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7131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9"/>
              <c:layout>
                <c:manualLayout>
                  <c:x val="1.7320646073736855E-2"/>
                  <c:y val="-7.776052567411967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073-4962-9121-7B8FF9CB09FA}"/>
                </c:ext>
              </c:extLst>
            </c:dLbl>
            <c:dLbl>
              <c:idx val="18"/>
              <c:layout>
                <c:manualLayout>
                  <c:x val="-8.3222479243527325E-2"/>
                  <c:y val="-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073-4962-9121-7B8FF9CB09FA}"/>
                </c:ext>
              </c:extLst>
            </c:dLbl>
            <c:numFmt formatCode="#,##0.00,,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Sheet1!$A$2:$A$20</c:f>
              <c:numCache>
                <c:formatCode>[$-409]mmm\-yy;@</c:formatCode>
                <c:ptCount val="19"/>
                <c:pt idx="0">
                  <c:v>43160</c:v>
                </c:pt>
                <c:pt idx="1">
                  <c:v>43191</c:v>
                </c:pt>
                <c:pt idx="2">
                  <c:v>43221</c:v>
                </c:pt>
                <c:pt idx="3">
                  <c:v>43252</c:v>
                </c:pt>
                <c:pt idx="4">
                  <c:v>43282</c:v>
                </c:pt>
                <c:pt idx="5">
                  <c:v>43313</c:v>
                </c:pt>
                <c:pt idx="6">
                  <c:v>43344</c:v>
                </c:pt>
                <c:pt idx="7">
                  <c:v>43374</c:v>
                </c:pt>
                <c:pt idx="8">
                  <c:v>43405</c:v>
                </c:pt>
                <c:pt idx="9">
                  <c:v>43435</c:v>
                </c:pt>
                <c:pt idx="10">
                  <c:v>43466</c:v>
                </c:pt>
                <c:pt idx="11">
                  <c:v>43497</c:v>
                </c:pt>
                <c:pt idx="12">
                  <c:v>43525</c:v>
                </c:pt>
                <c:pt idx="13">
                  <c:v>43556</c:v>
                </c:pt>
                <c:pt idx="14">
                  <c:v>43586</c:v>
                </c:pt>
                <c:pt idx="15">
                  <c:v>43617</c:v>
                </c:pt>
                <c:pt idx="16">
                  <c:v>43647</c:v>
                </c:pt>
                <c:pt idx="17">
                  <c:v>43678</c:v>
                </c:pt>
                <c:pt idx="18">
                  <c:v>43709</c:v>
                </c:pt>
              </c:numCache>
            </c:numRef>
          </c:cat>
          <c:val>
            <c:numRef>
              <c:f>Sheet1!$B$2:$B$20</c:f>
              <c:numCache>
                <c:formatCode>General</c:formatCode>
                <c:ptCount val="19"/>
                <c:pt idx="0">
                  <c:v>802202</c:v>
                </c:pt>
                <c:pt idx="1">
                  <c:v>852857</c:v>
                </c:pt>
                <c:pt idx="2">
                  <c:v>746134</c:v>
                </c:pt>
                <c:pt idx="3">
                  <c:v>627169</c:v>
                </c:pt>
                <c:pt idx="4">
                  <c:v>702695</c:v>
                </c:pt>
                <c:pt idx="5">
                  <c:v>891380</c:v>
                </c:pt>
                <c:pt idx="6">
                  <c:v>1135908</c:v>
                </c:pt>
                <c:pt idx="7">
                  <c:v>1241956</c:v>
                </c:pt>
                <c:pt idx="8">
                  <c:v>1363197</c:v>
                </c:pt>
                <c:pt idx="9">
                  <c:v>1236713</c:v>
                </c:pt>
                <c:pt idx="10">
                  <c:v>961395</c:v>
                </c:pt>
                <c:pt idx="11">
                  <c:v>439789</c:v>
                </c:pt>
                <c:pt idx="12">
                  <c:v>238233</c:v>
                </c:pt>
                <c:pt idx="13">
                  <c:v>-11209</c:v>
                </c:pt>
                <c:pt idx="14">
                  <c:v>92319</c:v>
                </c:pt>
                <c:pt idx="15">
                  <c:v>153998</c:v>
                </c:pt>
                <c:pt idx="16">
                  <c:v>158419</c:v>
                </c:pt>
                <c:pt idx="17">
                  <c:v>-32021</c:v>
                </c:pt>
                <c:pt idx="18">
                  <c:v>-633917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073-4962-9121-7B8FF9CB09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17131216"/>
        <c:axId val="317122064"/>
      </c:barChart>
      <c:dateAx>
        <c:axId val="3171312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>
                    <a:solidFill>
                      <a:schemeClr val="tx1"/>
                    </a:solidFill>
                  </a:rPr>
                  <a:t>Trailing</a:t>
                </a:r>
                <a:r>
                  <a:rPr lang="en-US" sz="1200" baseline="0" dirty="0">
                    <a:solidFill>
                      <a:schemeClr val="tx1"/>
                    </a:solidFill>
                  </a:rPr>
                  <a:t> Quarter Ending</a:t>
                </a:r>
                <a:endParaRPr lang="en-US" sz="1200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$-409]mmm\-yy;@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7122064"/>
        <c:crosses val="autoZero"/>
        <c:auto val="1"/>
        <c:lblOffset val="100"/>
        <c:baseTimeUnit val="months"/>
      </c:dateAx>
      <c:valAx>
        <c:axId val="31712206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>
                    <a:solidFill>
                      <a:schemeClr val="tx1"/>
                    </a:solidFill>
                  </a:rPr>
                  <a:t>Total Revenue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,,&quot;M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7131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9"/>
              <c:layout>
                <c:manualLayout>
                  <c:x val="1.7320646073736855E-2"/>
                  <c:y val="-7.776052567411967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473-48CF-ABE0-536B8FA65655}"/>
                </c:ext>
              </c:extLst>
            </c:dLbl>
            <c:dLbl>
              <c:idx val="18"/>
              <c:layout>
                <c:manualLayout>
                  <c:x val="-8.3222479243527325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473-48CF-ABE0-536B8FA65655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Sheet1!$A$2:$A$20</c:f>
              <c:numCache>
                <c:formatCode>[$-409]mmm\-yy;@</c:formatCode>
                <c:ptCount val="19"/>
                <c:pt idx="0">
                  <c:v>43160</c:v>
                </c:pt>
                <c:pt idx="1">
                  <c:v>43191</c:v>
                </c:pt>
                <c:pt idx="2">
                  <c:v>43221</c:v>
                </c:pt>
                <c:pt idx="3">
                  <c:v>43252</c:v>
                </c:pt>
                <c:pt idx="4">
                  <c:v>43282</c:v>
                </c:pt>
                <c:pt idx="5">
                  <c:v>43313</c:v>
                </c:pt>
                <c:pt idx="6">
                  <c:v>43344</c:v>
                </c:pt>
                <c:pt idx="7">
                  <c:v>43374</c:v>
                </c:pt>
                <c:pt idx="8">
                  <c:v>43405</c:v>
                </c:pt>
                <c:pt idx="9">
                  <c:v>43435</c:v>
                </c:pt>
                <c:pt idx="10">
                  <c:v>43466</c:v>
                </c:pt>
                <c:pt idx="11">
                  <c:v>43497</c:v>
                </c:pt>
                <c:pt idx="12">
                  <c:v>43525</c:v>
                </c:pt>
                <c:pt idx="13">
                  <c:v>43556</c:v>
                </c:pt>
                <c:pt idx="14">
                  <c:v>43586</c:v>
                </c:pt>
                <c:pt idx="15">
                  <c:v>43617</c:v>
                </c:pt>
                <c:pt idx="16">
                  <c:v>43647</c:v>
                </c:pt>
                <c:pt idx="17">
                  <c:v>43678</c:v>
                </c:pt>
                <c:pt idx="18">
                  <c:v>43709</c:v>
                </c:pt>
              </c:numCache>
            </c:numRef>
          </c:cat>
          <c:val>
            <c:numRef>
              <c:f>Sheet1!$B$2:$B$20</c:f>
              <c:numCache>
                <c:formatCode>0.0%</c:formatCode>
                <c:ptCount val="19"/>
                <c:pt idx="0">
                  <c:v>1.10969214488764</c:v>
                </c:pt>
                <c:pt idx="1">
                  <c:v>1.1694330521012801</c:v>
                </c:pt>
                <c:pt idx="2">
                  <c:v>1.0050282798649199</c:v>
                </c:pt>
                <c:pt idx="3">
                  <c:v>0.80993589412457501</c:v>
                </c:pt>
                <c:pt idx="4">
                  <c:v>0.88350411768403803</c:v>
                </c:pt>
                <c:pt idx="5">
                  <c:v>1.0788743338582101</c:v>
                </c:pt>
                <c:pt idx="6">
                  <c:v>1.4568806633448099</c:v>
                </c:pt>
                <c:pt idx="7">
                  <c:v>1.4163513405635899</c:v>
                </c:pt>
                <c:pt idx="8">
                  <c:v>1.46124978293446</c:v>
                </c:pt>
                <c:pt idx="9">
                  <c:v>1.0533877213095999</c:v>
                </c:pt>
                <c:pt idx="10">
                  <c:v>0.73548998622192197</c:v>
                </c:pt>
                <c:pt idx="11">
                  <c:v>0.29235983096153401</c:v>
                </c:pt>
                <c:pt idx="12">
                  <c:v>0.15620740052992999</c:v>
                </c:pt>
                <c:pt idx="13">
                  <c:v>-7.0846722304107601E-3</c:v>
                </c:pt>
                <c:pt idx="14">
                  <c:v>6.2020039837827196E-2</c:v>
                </c:pt>
                <c:pt idx="15">
                  <c:v>0.10987982273443</c:v>
                </c:pt>
                <c:pt idx="16">
                  <c:v>0.10575049481157101</c:v>
                </c:pt>
                <c:pt idx="17">
                  <c:v>-1.8642949755850201E-2</c:v>
                </c:pt>
                <c:pt idx="18">
                  <c:v>-0.33092467972058698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473-48CF-ABE0-536B8FA656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17131216"/>
        <c:axId val="317122064"/>
      </c:barChart>
      <c:dateAx>
        <c:axId val="3171312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>
                    <a:solidFill>
                      <a:schemeClr val="tx1"/>
                    </a:solidFill>
                  </a:rPr>
                  <a:t>Trailing</a:t>
                </a:r>
                <a:r>
                  <a:rPr lang="en-US" sz="1200" baseline="0" dirty="0">
                    <a:solidFill>
                      <a:schemeClr val="tx1"/>
                    </a:solidFill>
                  </a:rPr>
                  <a:t> Quarter Ending</a:t>
                </a:r>
                <a:endParaRPr lang="en-US" sz="1200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$-409]mmm\-yy;@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7122064"/>
        <c:crosses val="autoZero"/>
        <c:auto val="1"/>
        <c:lblOffset val="100"/>
        <c:baseTimeUnit val="months"/>
      </c:dateAx>
      <c:valAx>
        <c:axId val="31712206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>
                    <a:solidFill>
                      <a:schemeClr val="tx1"/>
                    </a:solidFill>
                  </a:rPr>
                  <a:t>Total Revenue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7131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Video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Sheet1!$A$2:$A$25</c:f>
              <c:numCache>
                <c:formatCode>[$-409]mmm\-yy;@</c:formatCode>
                <c:ptCount val="24"/>
                <c:pt idx="0">
                  <c:v>43009</c:v>
                </c:pt>
                <c:pt idx="1">
                  <c:v>43040</c:v>
                </c:pt>
                <c:pt idx="2">
                  <c:v>43070</c:v>
                </c:pt>
                <c:pt idx="3">
                  <c:v>43101</c:v>
                </c:pt>
                <c:pt idx="4">
                  <c:v>43132</c:v>
                </c:pt>
                <c:pt idx="5">
                  <c:v>43160</c:v>
                </c:pt>
                <c:pt idx="6">
                  <c:v>43191</c:v>
                </c:pt>
                <c:pt idx="7">
                  <c:v>43221</c:v>
                </c:pt>
                <c:pt idx="8">
                  <c:v>43252</c:v>
                </c:pt>
                <c:pt idx="9">
                  <c:v>43282</c:v>
                </c:pt>
                <c:pt idx="10">
                  <c:v>43313</c:v>
                </c:pt>
                <c:pt idx="11">
                  <c:v>43344</c:v>
                </c:pt>
                <c:pt idx="12">
                  <c:v>43374</c:v>
                </c:pt>
                <c:pt idx="13">
                  <c:v>43405</c:v>
                </c:pt>
                <c:pt idx="14">
                  <c:v>43435</c:v>
                </c:pt>
                <c:pt idx="15">
                  <c:v>43466</c:v>
                </c:pt>
                <c:pt idx="16">
                  <c:v>43497</c:v>
                </c:pt>
                <c:pt idx="17">
                  <c:v>43525</c:v>
                </c:pt>
                <c:pt idx="18">
                  <c:v>43556</c:v>
                </c:pt>
                <c:pt idx="19">
                  <c:v>43586</c:v>
                </c:pt>
                <c:pt idx="20">
                  <c:v>43617</c:v>
                </c:pt>
                <c:pt idx="21">
                  <c:v>43647</c:v>
                </c:pt>
                <c:pt idx="22">
                  <c:v>43678</c:v>
                </c:pt>
                <c:pt idx="23">
                  <c:v>43709</c:v>
                </c:pt>
              </c:numCache>
            </c:numRef>
          </c:cat>
          <c:val>
            <c:numRef>
              <c:f>Sheet1!$B$2:$B$25</c:f>
              <c:numCache>
                <c:formatCode>0.0%</c:formatCode>
                <c:ptCount val="24"/>
                <c:pt idx="0">
                  <c:v>7.5539040000000002E-2</c:v>
                </c:pt>
                <c:pt idx="1">
                  <c:v>6.4019400000000004E-2</c:v>
                </c:pt>
                <c:pt idx="2">
                  <c:v>5.2525240000000001E-2</c:v>
                </c:pt>
                <c:pt idx="3">
                  <c:v>6.4410330000000002E-2</c:v>
                </c:pt>
                <c:pt idx="4">
                  <c:v>4.8297909999999999E-2</c:v>
                </c:pt>
                <c:pt idx="5">
                  <c:v>7.5827260000000007E-2</c:v>
                </c:pt>
                <c:pt idx="6">
                  <c:v>0.10296424999999999</c:v>
                </c:pt>
                <c:pt idx="7">
                  <c:v>0.11644791</c:v>
                </c:pt>
                <c:pt idx="8">
                  <c:v>8.0460660000000003E-2</c:v>
                </c:pt>
                <c:pt idx="9">
                  <c:v>6.2563969999999997E-2</c:v>
                </c:pt>
                <c:pt idx="10">
                  <c:v>9.922591E-2</c:v>
                </c:pt>
                <c:pt idx="11">
                  <c:v>0.11068789000000001</c:v>
                </c:pt>
                <c:pt idx="12">
                  <c:v>9.5926980000000009E-2</c:v>
                </c:pt>
                <c:pt idx="13">
                  <c:v>7.0352869999999998E-2</c:v>
                </c:pt>
                <c:pt idx="14">
                  <c:v>8.1187549999999997E-2</c:v>
                </c:pt>
                <c:pt idx="15">
                  <c:v>8.9404810000000001E-2</c:v>
                </c:pt>
                <c:pt idx="16">
                  <c:v>0.11052929</c:v>
                </c:pt>
                <c:pt idx="17">
                  <c:v>9.3103210000000006E-2</c:v>
                </c:pt>
                <c:pt idx="18">
                  <c:v>0.12881622000000001</c:v>
                </c:pt>
                <c:pt idx="19">
                  <c:v>0.13494086</c:v>
                </c:pt>
                <c:pt idx="20">
                  <c:v>0.10929605000000001</c:v>
                </c:pt>
                <c:pt idx="21">
                  <c:v>0.15961736000000001</c:v>
                </c:pt>
                <c:pt idx="22">
                  <c:v>0.16107225</c:v>
                </c:pt>
                <c:pt idx="23">
                  <c:v>0.14263139999999999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85-477E-9D64-D07AD08D04B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Display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Sheet1!$A$2:$A$25</c:f>
              <c:numCache>
                <c:formatCode>[$-409]mmm\-yy;@</c:formatCode>
                <c:ptCount val="24"/>
                <c:pt idx="0">
                  <c:v>43009</c:v>
                </c:pt>
                <c:pt idx="1">
                  <c:v>43040</c:v>
                </c:pt>
                <c:pt idx="2">
                  <c:v>43070</c:v>
                </c:pt>
                <c:pt idx="3">
                  <c:v>43101</c:v>
                </c:pt>
                <c:pt idx="4">
                  <c:v>43132</c:v>
                </c:pt>
                <c:pt idx="5">
                  <c:v>43160</c:v>
                </c:pt>
                <c:pt idx="6">
                  <c:v>43191</c:v>
                </c:pt>
                <c:pt idx="7">
                  <c:v>43221</c:v>
                </c:pt>
                <c:pt idx="8">
                  <c:v>43252</c:v>
                </c:pt>
                <c:pt idx="9">
                  <c:v>43282</c:v>
                </c:pt>
                <c:pt idx="10">
                  <c:v>43313</c:v>
                </c:pt>
                <c:pt idx="11">
                  <c:v>43344</c:v>
                </c:pt>
                <c:pt idx="12">
                  <c:v>43374</c:v>
                </c:pt>
                <c:pt idx="13">
                  <c:v>43405</c:v>
                </c:pt>
                <c:pt idx="14">
                  <c:v>43435</c:v>
                </c:pt>
                <c:pt idx="15">
                  <c:v>43466</c:v>
                </c:pt>
                <c:pt idx="16">
                  <c:v>43497</c:v>
                </c:pt>
                <c:pt idx="17">
                  <c:v>43525</c:v>
                </c:pt>
                <c:pt idx="18">
                  <c:v>43556</c:v>
                </c:pt>
                <c:pt idx="19">
                  <c:v>43586</c:v>
                </c:pt>
                <c:pt idx="20">
                  <c:v>43617</c:v>
                </c:pt>
                <c:pt idx="21">
                  <c:v>43647</c:v>
                </c:pt>
                <c:pt idx="22">
                  <c:v>43678</c:v>
                </c:pt>
                <c:pt idx="23">
                  <c:v>43709</c:v>
                </c:pt>
              </c:numCache>
            </c:numRef>
          </c:cat>
          <c:val>
            <c:numRef>
              <c:f>Sheet1!$C$2:$C$25</c:f>
              <c:numCache>
                <c:formatCode>0.0%</c:formatCode>
                <c:ptCount val="24"/>
                <c:pt idx="0">
                  <c:v>0.92446096</c:v>
                </c:pt>
                <c:pt idx="1">
                  <c:v>0.93598060000000005</c:v>
                </c:pt>
                <c:pt idx="2">
                  <c:v>0.94747476000000008</c:v>
                </c:pt>
                <c:pt idx="3">
                  <c:v>0.93558966999999993</c:v>
                </c:pt>
                <c:pt idx="4">
                  <c:v>0.95170208999999995</c:v>
                </c:pt>
                <c:pt idx="5">
                  <c:v>0.92417274000000005</c:v>
                </c:pt>
                <c:pt idx="6">
                  <c:v>0.89703575000000002</c:v>
                </c:pt>
                <c:pt idx="7">
                  <c:v>0.88355209000000001</c:v>
                </c:pt>
                <c:pt idx="8">
                  <c:v>0.91953934000000004</c:v>
                </c:pt>
                <c:pt idx="9">
                  <c:v>0.93743602999999998</c:v>
                </c:pt>
                <c:pt idx="10">
                  <c:v>0.90077409000000008</c:v>
                </c:pt>
                <c:pt idx="11">
                  <c:v>0.8893121100000001</c:v>
                </c:pt>
                <c:pt idx="12">
                  <c:v>0.90407302</c:v>
                </c:pt>
                <c:pt idx="13">
                  <c:v>0.92964712999999999</c:v>
                </c:pt>
                <c:pt idx="14">
                  <c:v>0.91881245000000011</c:v>
                </c:pt>
                <c:pt idx="15">
                  <c:v>0.91059519</c:v>
                </c:pt>
                <c:pt idx="16">
                  <c:v>0.88947070999999989</c:v>
                </c:pt>
                <c:pt idx="17">
                  <c:v>0.90689679000000001</c:v>
                </c:pt>
                <c:pt idx="18">
                  <c:v>0.87118378000000007</c:v>
                </c:pt>
                <c:pt idx="19">
                  <c:v>0.86505914000000006</c:v>
                </c:pt>
                <c:pt idx="20">
                  <c:v>0.89070395000000002</c:v>
                </c:pt>
                <c:pt idx="21">
                  <c:v>0.84038263999999996</c:v>
                </c:pt>
                <c:pt idx="22">
                  <c:v>0.83892774999999997</c:v>
                </c:pt>
                <c:pt idx="23">
                  <c:v>0.85736859999999993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85-477E-9D64-D07AD08D04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9"/>
        <c:overlap val="100"/>
        <c:axId val="1772760672"/>
        <c:axId val="1772755680"/>
      </c:barChart>
      <c:dateAx>
        <c:axId val="1772760672"/>
        <c:scaling>
          <c:orientation val="minMax"/>
        </c:scaling>
        <c:delete val="0"/>
        <c:axPos val="b"/>
        <c:numFmt formatCode="[$-409]mmm\-yy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772755680"/>
        <c:crosses val="autoZero"/>
        <c:auto val="1"/>
        <c:lblOffset val="100"/>
        <c:baseTimeUnit val="months"/>
      </c:dateAx>
      <c:valAx>
        <c:axId val="1772755680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Share of Revenue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772760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A94E3-19A8-4BAF-A406-FA894B2E7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0BDA39-5383-426B-B8EE-E14BC45B8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A02F8-6482-4EC0-B3C0-9255629E8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9230-328D-4161-A7A8-412A0F28ED17}" type="datetimeFigureOut">
              <a:rPr lang="en-US" smtClean="0"/>
              <a:t>1/4/2021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65287-3841-455B-B63C-500E3E0BF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5DC5B-9D73-40E5-A1B2-1A9F24B72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518F-8578-4E3F-B870-B5240288DF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786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22BC7-D4E5-427D-A472-99F5A4F9D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4F75B6-75CC-45C5-9599-194B8D3F1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6F8C1-7F9B-4C38-8408-75E7F62AA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9230-328D-4161-A7A8-412A0F28ED17}" type="datetimeFigureOut">
              <a:rPr lang="en-US" smtClean="0"/>
              <a:t>1/4/2021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2F8EE-1FD6-4787-A1D0-89FB90674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11E3A-B8C5-461C-8539-7A8BEC6D1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518F-8578-4E3F-B870-B5240288DF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130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0ECED4-4EDE-46CF-A78D-6EA650740B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8BC8AE-C1A0-4D48-ABA5-AD8198ECF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B2B09-CC60-40CD-B9F4-85A20CDD2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9230-328D-4161-A7A8-412A0F28ED17}" type="datetimeFigureOut">
              <a:rPr lang="en-US" smtClean="0"/>
              <a:t>1/4/2021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CD4B0-3538-4B3A-98EA-6428C57C9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6069A-17F6-4AAF-AFD6-CF165FE45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518F-8578-4E3F-B870-B5240288DF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613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00785-2C9F-4652-B2B9-17CEAAD6F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737D4-1236-4EE6-B480-89D8CAEAF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475D1-CBE2-4BDA-8076-0DCD54687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9230-328D-4161-A7A8-412A0F28ED17}" type="datetimeFigureOut">
              <a:rPr lang="en-US" smtClean="0"/>
              <a:t>1/4/2021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2B36F-7EEF-4A76-8DC1-77D91BEA9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4F722-B382-484E-ABA3-F1114560D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518F-8578-4E3F-B870-B5240288DF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055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90B89-36B0-4E99-89FD-C7436E14A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3EC86-E14A-4778-B4F1-0FCA63F96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2A636-5D5F-4BBB-9EE1-25E65949E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9230-328D-4161-A7A8-412A0F28ED17}" type="datetimeFigureOut">
              <a:rPr lang="en-US" smtClean="0"/>
              <a:t>1/4/2021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FB9FC-A889-4DAE-8B5E-CC5F02B44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2D06E-2E93-4762-86AB-23010AFA2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518F-8578-4E3F-B870-B5240288DF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992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69182-6208-43D5-8A6B-ECA8EB201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50B56-19C2-4B3E-93AB-A9B5DA81B2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0D7631-4158-4224-B7C1-07205E5D9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ED00C-2068-4005-A58F-95FA11E93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9230-328D-4161-A7A8-412A0F28ED17}" type="datetimeFigureOut">
              <a:rPr lang="en-US" smtClean="0"/>
              <a:t>1/4/2021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6AC44-1CF0-4775-AE68-7FED800A1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D7706-33E2-4C63-A1CB-13E96286E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518F-8578-4E3F-B870-B5240288DF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730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F3862-9E8E-4757-BA57-2B4CFFD14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3A9B6-5B1C-4D65-A680-714346492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34CD3-FE72-4822-A97A-8B99D58D9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74764B-2DA6-4943-900E-E4FF6F627A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61FBE7-F708-472E-B17B-1EF71DE86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A1F932-57F5-4A9D-81A9-074F562AD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9230-328D-4161-A7A8-412A0F28ED17}" type="datetimeFigureOut">
              <a:rPr lang="en-US" smtClean="0"/>
              <a:t>1/4/2021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9BB630-CD13-46B4-B054-E750FCC2E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E6B8CE-8272-4391-81E1-5974C2297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518F-8578-4E3F-B870-B5240288DF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938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150F7-4622-404A-B0C9-9659C2A9F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191637-54B0-404A-8F8D-028BEE0F9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9230-328D-4161-A7A8-412A0F28ED17}" type="datetimeFigureOut">
              <a:rPr lang="en-US" smtClean="0"/>
              <a:t>1/4/2021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680F9F-98E5-4FAC-AD32-66BC621B8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0E7A45-E29C-4359-8BC6-2A76B0789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518F-8578-4E3F-B870-B5240288DF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72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8BB6A7-AE0A-4424-8B3F-13112FB20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9230-328D-4161-A7A8-412A0F28ED17}" type="datetimeFigureOut">
              <a:rPr lang="en-US" smtClean="0"/>
              <a:t>1/4/2021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EB27BE-1294-4CBC-A394-6DB847040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332248-7FF9-49C9-809C-87832FB6C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518F-8578-4E3F-B870-B5240288DF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EBFC1-D982-4147-9EDD-4F7704BE1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7759D-3F19-4D23-BC09-04E6AF29F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1419C5-5431-499F-9512-02CB8649A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80336-EECA-4ACB-90BC-BAA78F8AA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9230-328D-4161-A7A8-412A0F28ED17}" type="datetimeFigureOut">
              <a:rPr lang="en-US" smtClean="0"/>
              <a:t>1/4/2021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2D8464-589E-4929-B35A-2B6B9ED5F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30596E-9AF4-4714-BDA0-E75F05CE8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518F-8578-4E3F-B870-B5240288DF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29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01262-4A49-4354-A2BE-EF6795B19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81DB4C-3168-404A-966D-CDB1777421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8DD7F-01F6-4DCC-A4A8-6FBB3D262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77DC7-7F3F-445C-B72A-0495D73EE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9230-328D-4161-A7A8-412A0F28ED17}" type="datetimeFigureOut">
              <a:rPr lang="en-US" smtClean="0"/>
              <a:t>1/4/2021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64620-C7A6-478D-BD28-A099E5435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1413A-BB49-488E-9644-F37F51E29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518F-8578-4E3F-B870-B5240288DF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745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E275F3-95F1-4012-99A7-42BF92BAC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7D8AE-69C7-425C-B677-4FE6C2DBB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4FAB6-5C5F-4CB6-9E09-3BE5157573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99230-328D-4161-A7A8-412A0F28ED17}" type="datetimeFigureOut">
              <a:rPr lang="en-US" smtClean="0"/>
              <a:t>1/4/2021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F1910-AACF-458A-94EC-7A8F0AF30C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D0EE3-407D-46C1-A125-F0D7687BCD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8518F-8578-4E3F-B870-B5240288DF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927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dmiral810.github.io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9ECD89-644F-4F9C-B9B8-3986FBD88A12}"/>
              </a:ext>
            </a:extLst>
          </p:cNvPr>
          <p:cNvSpPr/>
          <p:nvPr/>
        </p:nvSpPr>
        <p:spPr>
          <a:xfrm>
            <a:off x="5187297" y="0"/>
            <a:ext cx="700470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7ADEED-AE5D-43C7-A5D3-783AFF392B35}"/>
              </a:ext>
            </a:extLst>
          </p:cNvPr>
          <p:cNvSpPr txBox="1"/>
          <p:nvPr/>
        </p:nvSpPr>
        <p:spPr>
          <a:xfrm>
            <a:off x="606751" y="1736229"/>
            <a:ext cx="458054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000" dirty="0">
                <a:latin typeface="Arial Black" panose="020B0A04020102020204" pitchFamily="34" charset="0"/>
              </a:rPr>
              <a:t>Sales Analysis Report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F316D0-8E0C-4EF1-A6CE-1DAA639D2B9C}"/>
              </a:ext>
            </a:extLst>
          </p:cNvPr>
          <p:cNvSpPr txBox="1"/>
          <p:nvPr/>
        </p:nvSpPr>
        <p:spPr>
          <a:xfrm>
            <a:off x="606751" y="3059668"/>
            <a:ext cx="3546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 By: Adam Roberts</a:t>
            </a:r>
          </a:p>
        </p:txBody>
      </p:sp>
      <p:pic>
        <p:nvPicPr>
          <p:cNvPr id="1028" name="Picture 4" descr="Abstract cyan background Royalty Free Vector Image">
            <a:extLst>
              <a:ext uri="{FF2B5EF4-FFF2-40B4-BE49-F238E27FC236}">
                <a16:creationId xmlns:a16="http://schemas.microsoft.com/office/drawing/2014/main" id="{7137CDCF-507C-41EF-AEBF-F819015C12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125" b="9856"/>
          <a:stretch/>
        </p:blipFill>
        <p:spPr bwMode="auto">
          <a:xfrm>
            <a:off x="5187297" y="1"/>
            <a:ext cx="700470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455F6B-1C54-4521-9C04-1C73748090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907"/>
          <a:stretch/>
        </p:blipFill>
        <p:spPr>
          <a:xfrm>
            <a:off x="5187297" y="-1"/>
            <a:ext cx="70047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713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0AE75405-CC7D-474E-8F13-EAF4104CF067}"/>
              </a:ext>
            </a:extLst>
          </p:cNvPr>
          <p:cNvSpPr txBox="1"/>
          <p:nvPr/>
        </p:nvSpPr>
        <p:spPr>
          <a:xfrm>
            <a:off x="603667" y="234710"/>
            <a:ext cx="4568564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000" dirty="0">
                <a:latin typeface="Arial Black" panose="020B0A04020102020204" pitchFamily="34" charset="0"/>
              </a:rPr>
              <a:t>Customer Highlights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B9132E-B4AB-46B2-B173-5BBFD902619F}"/>
              </a:ext>
            </a:extLst>
          </p:cNvPr>
          <p:cNvSpPr txBox="1"/>
          <p:nvPr/>
        </p:nvSpPr>
        <p:spPr>
          <a:xfrm>
            <a:off x="603667" y="1992771"/>
            <a:ext cx="442513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 Black" panose="020B0A04020102020204" pitchFamily="34" charset="0"/>
              </a:rPr>
              <a:t>Total Revenue by Month</a:t>
            </a:r>
          </a:p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Oct 2017 - Sept 2019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EEC8DF7-0345-42AD-8D44-12FF35E8CF64}"/>
              </a:ext>
            </a:extLst>
          </p:cNvPr>
          <p:cNvSpPr txBox="1"/>
          <p:nvPr/>
        </p:nvSpPr>
        <p:spPr>
          <a:xfrm>
            <a:off x="7936992" y="703727"/>
            <a:ext cx="365134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Grape and Pear both contributed to the year over year decline in early 2019. </a:t>
            </a:r>
          </a:p>
          <a:p>
            <a:pPr marL="285750" indent="-285750"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Grape discontinued purchases in June 2018. </a:t>
            </a:r>
          </a:p>
          <a:p>
            <a:pPr marL="285750" indent="-285750"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Pear was lapping a year where it had higher monthly revenue.</a:t>
            </a:r>
          </a:p>
          <a:p>
            <a:pPr marL="285750" indent="-285750"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Yangtze has had a moderate month over month decline in revenue.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04308A8-9FF2-42B1-9325-539778A04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67" y="2587752"/>
            <a:ext cx="5329134" cy="3889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3485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33385E-E368-4094-847B-8F0ADE8A30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35704B-8F58-48D6-94A7-0A11849C6F42}"/>
              </a:ext>
            </a:extLst>
          </p:cNvPr>
          <p:cNvSpPr txBox="1"/>
          <p:nvPr/>
        </p:nvSpPr>
        <p:spPr>
          <a:xfrm>
            <a:off x="0" y="2608109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dirty="0">
                <a:latin typeface="Arial Black" panose="020B0A04020102020204" pitchFamily="34" charset="0"/>
              </a:rPr>
              <a:t>Product Analysis</a:t>
            </a:r>
          </a:p>
        </p:txBody>
      </p:sp>
    </p:spTree>
    <p:extLst>
      <p:ext uri="{BB962C8B-B14F-4D97-AF65-F5344CB8AC3E}">
        <p14:creationId xmlns:p14="http://schemas.microsoft.com/office/powerpoint/2010/main" val="3219865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B1E47985-0BA6-43B4-82DA-D0085638E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937" y="2328369"/>
            <a:ext cx="7572275" cy="406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AE75405-CC7D-474E-8F13-EAF4104CF067}"/>
              </a:ext>
            </a:extLst>
          </p:cNvPr>
          <p:cNvSpPr txBox="1"/>
          <p:nvPr/>
        </p:nvSpPr>
        <p:spPr>
          <a:xfrm>
            <a:off x="603667" y="234710"/>
            <a:ext cx="4568564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000" dirty="0">
                <a:latin typeface="Arial Black" panose="020B0A04020102020204" pitchFamily="34" charset="0"/>
              </a:rPr>
              <a:t>Product Revenue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B3F49C-48A1-4069-B2E9-34B4D2558255}"/>
              </a:ext>
            </a:extLst>
          </p:cNvPr>
          <p:cNvSpPr/>
          <p:nvPr/>
        </p:nvSpPr>
        <p:spPr>
          <a:xfrm>
            <a:off x="7375021" y="6255521"/>
            <a:ext cx="1486968" cy="1431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8E6682D-14AF-4F7E-8C3F-33064242C44E}"/>
              </a:ext>
            </a:extLst>
          </p:cNvPr>
          <p:cNvSpPr/>
          <p:nvPr/>
        </p:nvSpPr>
        <p:spPr>
          <a:xfrm rot="5400000">
            <a:off x="3365317" y="4154864"/>
            <a:ext cx="1486968" cy="1815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3057BB-477E-4FD8-ABCC-4A5DDF8E1219}"/>
              </a:ext>
            </a:extLst>
          </p:cNvPr>
          <p:cNvSpPr txBox="1"/>
          <p:nvPr/>
        </p:nvSpPr>
        <p:spPr>
          <a:xfrm>
            <a:off x="5172231" y="6255521"/>
            <a:ext cx="60974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330" b="0" i="0" u="none" strike="noStrike" kern="120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>
                <a:solidFill>
                  <a:schemeClr val="tx1"/>
                </a:solidFill>
              </a:rPr>
              <a:t>Total Revenue Last 12 Months </a:t>
            </a:r>
            <a:r>
              <a:rPr lang="en-US" sz="800" dirty="0">
                <a:solidFill>
                  <a:schemeClr val="tx1"/>
                </a:solidFill>
              </a:rPr>
              <a:t>(Oct 2018 - Sept 2019)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F7B1A5B-B2B9-48DA-B3E9-7A0D78C2693A}"/>
              </a:ext>
            </a:extLst>
          </p:cNvPr>
          <p:cNvSpPr txBox="1"/>
          <p:nvPr/>
        </p:nvSpPr>
        <p:spPr>
          <a:xfrm rot="16200000">
            <a:off x="2787064" y="3876399"/>
            <a:ext cx="27389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330" b="0" i="0" u="none" strike="noStrike" kern="120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>
                <a:solidFill>
                  <a:schemeClr val="tx1"/>
                </a:solidFill>
              </a:rPr>
              <a:t>YOY Percent Revenue Change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B9132E-B4AB-46B2-B173-5BBFD902619F}"/>
              </a:ext>
            </a:extLst>
          </p:cNvPr>
          <p:cNvSpPr txBox="1"/>
          <p:nvPr/>
        </p:nvSpPr>
        <p:spPr>
          <a:xfrm>
            <a:off x="4352655" y="1645168"/>
            <a:ext cx="4006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 Black" panose="020B0A04020102020204" pitchFamily="34" charset="0"/>
              </a:rPr>
              <a:t>Total Revenue vs YOY Change</a:t>
            </a:r>
          </a:p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Trailing 24 Months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EEC8DF7-0345-42AD-8D44-12FF35E8CF64}"/>
              </a:ext>
            </a:extLst>
          </p:cNvPr>
          <p:cNvSpPr txBox="1"/>
          <p:nvPr/>
        </p:nvSpPr>
        <p:spPr>
          <a:xfrm>
            <a:off x="603667" y="2205872"/>
            <a:ext cx="34532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While smaller in revenue compared to core, social and video platform both have significant growth up 45% and 40% respectively.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DF30AA5-664E-48E5-86BE-9C0DF64C2290}"/>
              </a:ext>
            </a:extLst>
          </p:cNvPr>
          <p:cNvCxnSpPr>
            <a:cxnSpLocks/>
          </p:cNvCxnSpPr>
          <p:nvPr/>
        </p:nvCxnSpPr>
        <p:spPr>
          <a:xfrm>
            <a:off x="10213848" y="3363652"/>
            <a:ext cx="9144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CEB6250-18A8-42D7-B167-88750BBADC3F}"/>
              </a:ext>
            </a:extLst>
          </p:cNvPr>
          <p:cNvSpPr/>
          <p:nvPr/>
        </p:nvSpPr>
        <p:spPr>
          <a:xfrm>
            <a:off x="8778240" y="2975313"/>
            <a:ext cx="1435608" cy="507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6.1M Revenue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13.7% Growth</a:t>
            </a:r>
          </a:p>
        </p:txBody>
      </p:sp>
    </p:spTree>
    <p:extLst>
      <p:ext uri="{BB962C8B-B14F-4D97-AF65-F5344CB8AC3E}">
        <p14:creationId xmlns:p14="http://schemas.microsoft.com/office/powerpoint/2010/main" val="1002572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0AE75405-CC7D-474E-8F13-EAF4104CF067}"/>
              </a:ext>
            </a:extLst>
          </p:cNvPr>
          <p:cNvSpPr txBox="1"/>
          <p:nvPr/>
        </p:nvSpPr>
        <p:spPr>
          <a:xfrm>
            <a:off x="603666" y="234710"/>
            <a:ext cx="4791293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000" dirty="0">
                <a:latin typeface="Arial Black" panose="020B0A04020102020204" pitchFamily="34" charset="0"/>
              </a:rPr>
              <a:t>Product Customer Count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B3F49C-48A1-4069-B2E9-34B4D2558255}"/>
              </a:ext>
            </a:extLst>
          </p:cNvPr>
          <p:cNvSpPr/>
          <p:nvPr/>
        </p:nvSpPr>
        <p:spPr>
          <a:xfrm>
            <a:off x="7375021" y="6255521"/>
            <a:ext cx="1486968" cy="1431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8E6682D-14AF-4F7E-8C3F-33064242C44E}"/>
              </a:ext>
            </a:extLst>
          </p:cNvPr>
          <p:cNvSpPr/>
          <p:nvPr/>
        </p:nvSpPr>
        <p:spPr>
          <a:xfrm rot="5400000">
            <a:off x="3310453" y="4081712"/>
            <a:ext cx="1486968" cy="1815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EEC8DF7-0345-42AD-8D44-12FF35E8CF64}"/>
              </a:ext>
            </a:extLst>
          </p:cNvPr>
          <p:cNvSpPr txBox="1"/>
          <p:nvPr/>
        </p:nvSpPr>
        <p:spPr>
          <a:xfrm>
            <a:off x="603667" y="2205872"/>
            <a:ext cx="34532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While social and video platforms have growth significantly in revenue, it is not due to them adding to their total customer counts.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34CCFE5-F94B-4AA7-9624-ADFC0D94B9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317248"/>
              </p:ext>
            </p:extLst>
          </p:nvPr>
        </p:nvGraphicFramePr>
        <p:xfrm>
          <a:off x="5807358" y="2454260"/>
          <a:ext cx="5780975" cy="2849258"/>
        </p:xfrm>
        <a:graphic>
          <a:graphicData uri="http://schemas.openxmlformats.org/drawingml/2006/table">
            <a:tbl>
              <a:tblPr/>
              <a:tblGrid>
                <a:gridCol w="1720193">
                  <a:extLst>
                    <a:ext uri="{9D8B030D-6E8A-4147-A177-3AD203B41FA5}">
                      <a16:colId xmlns:a16="http://schemas.microsoft.com/office/drawing/2014/main" val="86430744"/>
                    </a:ext>
                  </a:extLst>
                </a:gridCol>
                <a:gridCol w="1353594">
                  <a:extLst>
                    <a:ext uri="{9D8B030D-6E8A-4147-A177-3AD203B41FA5}">
                      <a16:colId xmlns:a16="http://schemas.microsoft.com/office/drawing/2014/main" val="2734993440"/>
                    </a:ext>
                  </a:extLst>
                </a:gridCol>
                <a:gridCol w="1353594">
                  <a:extLst>
                    <a:ext uri="{9D8B030D-6E8A-4147-A177-3AD203B41FA5}">
                      <a16:colId xmlns:a16="http://schemas.microsoft.com/office/drawing/2014/main" val="670784454"/>
                    </a:ext>
                  </a:extLst>
                </a:gridCol>
                <a:gridCol w="1353594">
                  <a:extLst>
                    <a:ext uri="{9D8B030D-6E8A-4147-A177-3AD203B41FA5}">
                      <a16:colId xmlns:a16="http://schemas.microsoft.com/office/drawing/2014/main" val="1116325614"/>
                    </a:ext>
                  </a:extLst>
                </a:gridCol>
              </a:tblGrid>
              <a:tr h="6125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Company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Customer Count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3813062"/>
                  </a:ext>
                </a:extLst>
              </a:tr>
              <a:tr h="612551"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Last Year</a:t>
                      </a:r>
                    </a:p>
                    <a:p>
                      <a:pPr algn="r" fontAlgn="ctr"/>
                      <a:r>
                        <a:rPr 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Oct 2017 - Sept 2018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Current Year</a:t>
                      </a:r>
                    </a:p>
                    <a:p>
                      <a:pPr algn="r" fontAlgn="ctr"/>
                      <a:r>
                        <a:rPr 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Oct 2018 - Sept 2019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YOY Change</a:t>
                      </a:r>
                    </a:p>
                    <a:p>
                      <a:pPr algn="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530467"/>
                  </a:ext>
                </a:extLst>
              </a:tr>
              <a:tr h="406039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Core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078633"/>
                  </a:ext>
                </a:extLst>
              </a:tr>
              <a:tr h="406039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New Business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557339"/>
                  </a:ext>
                </a:extLst>
              </a:tr>
              <a:tr h="406039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Social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424253"/>
                  </a:ext>
                </a:extLst>
              </a:tr>
              <a:tr h="406039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Video Platform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906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352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0AE75405-CC7D-474E-8F13-EAF4104CF067}"/>
              </a:ext>
            </a:extLst>
          </p:cNvPr>
          <p:cNvSpPr txBox="1"/>
          <p:nvPr/>
        </p:nvSpPr>
        <p:spPr>
          <a:xfrm>
            <a:off x="603667" y="234710"/>
            <a:ext cx="4568564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000" dirty="0">
                <a:latin typeface="Arial Black" panose="020B0A04020102020204" pitchFamily="34" charset="0"/>
              </a:rPr>
              <a:t>Video Format Revenue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EEC8DF7-0345-42AD-8D44-12FF35E8CF64}"/>
              </a:ext>
            </a:extLst>
          </p:cNvPr>
          <p:cNvSpPr txBox="1"/>
          <p:nvPr/>
        </p:nvSpPr>
        <p:spPr>
          <a:xfrm>
            <a:off x="8135120" y="711725"/>
            <a:ext cx="34532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Share of revenue by video format has been higher in the most recent quarter.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42BB442-6F0D-4BB6-B03B-FA1BB582B7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6575877"/>
              </p:ext>
            </p:extLst>
          </p:nvPr>
        </p:nvGraphicFramePr>
        <p:xfrm>
          <a:off x="603666" y="2389379"/>
          <a:ext cx="7371409" cy="4233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570F172-665C-4BC6-8DBF-26CC4751B2CC}"/>
              </a:ext>
            </a:extLst>
          </p:cNvPr>
          <p:cNvSpPr txBox="1"/>
          <p:nvPr/>
        </p:nvSpPr>
        <p:spPr>
          <a:xfrm>
            <a:off x="603666" y="1866159"/>
            <a:ext cx="4006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 Black" panose="020B0A04020102020204" pitchFamily="34" charset="0"/>
              </a:rPr>
              <a:t>Revenue Share by Format</a:t>
            </a:r>
          </a:p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Oct 2017 - Sept 2019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EACB56-E607-4011-ABE4-D08796F6C6B5}"/>
              </a:ext>
            </a:extLst>
          </p:cNvPr>
          <p:cNvSpPr/>
          <p:nvPr/>
        </p:nvSpPr>
        <p:spPr>
          <a:xfrm>
            <a:off x="7022969" y="5033913"/>
            <a:ext cx="820132" cy="1286792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652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B5183FD-25DC-4AF2-A164-D92725C69AB6}"/>
              </a:ext>
            </a:extLst>
          </p:cNvPr>
          <p:cNvSpPr txBox="1"/>
          <p:nvPr/>
        </p:nvSpPr>
        <p:spPr>
          <a:xfrm>
            <a:off x="603666" y="542486"/>
            <a:ext cx="479129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000" dirty="0">
                <a:latin typeface="Arial Black" panose="020B0A04020102020204" pitchFamily="34" charset="0"/>
              </a:rPr>
              <a:t>Thank You!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54B51D-4295-4F83-84C9-500CCB47A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468" y="2002160"/>
            <a:ext cx="1945064" cy="2233222"/>
          </a:xfrm>
          <a:prstGeom prst="ellipse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6F6DE6-8E2B-43B6-9D63-C3EF521A6913}"/>
              </a:ext>
            </a:extLst>
          </p:cNvPr>
          <p:cNvSpPr txBox="1"/>
          <p:nvPr/>
        </p:nvSpPr>
        <p:spPr>
          <a:xfrm>
            <a:off x="7162800" y="2228671"/>
            <a:ext cx="3810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Arial Black" panose="020B0A04020102020204" pitchFamily="34" charset="0"/>
              </a:rPr>
              <a:t>Adam Roberts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email: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adamjamesroberts@gmail.com</a:t>
            </a:r>
          </a:p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phone: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513.403.6811</a:t>
            </a:r>
          </a:p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website: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https://admiral810.github.io/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487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D7CE7D-5D2D-44AD-B82A-7D18A1E5D107}"/>
              </a:ext>
            </a:extLst>
          </p:cNvPr>
          <p:cNvSpPr txBox="1"/>
          <p:nvPr/>
        </p:nvSpPr>
        <p:spPr>
          <a:xfrm>
            <a:off x="606751" y="205099"/>
            <a:ext cx="713573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000" dirty="0">
                <a:latin typeface="Arial Black" panose="020B0A04020102020204" pitchFamily="34" charset="0"/>
              </a:rPr>
              <a:t>Report TOC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31C653-3600-4156-9351-43B085F2EDD5}"/>
              </a:ext>
            </a:extLst>
          </p:cNvPr>
          <p:cNvSpPr txBox="1"/>
          <p:nvPr/>
        </p:nvSpPr>
        <p:spPr>
          <a:xfrm>
            <a:off x="609600" y="1572427"/>
            <a:ext cx="10972800" cy="5632311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>
                <a:latin typeface="Arial Black" panose="020B0A04020102020204" pitchFamily="34" charset="0"/>
                <a:cs typeface="Arial" panose="020B0604020202020204" pitchFamily="34" charset="0"/>
              </a:rPr>
              <a:t>Overall Revenue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>
                <a:latin typeface="Arial Black" panose="020B0A04020102020204" pitchFamily="34" charset="0"/>
                <a:cs typeface="Arial" panose="020B0604020202020204" pitchFamily="34" charset="0"/>
              </a:rPr>
              <a:t>Customer Analysis</a:t>
            </a: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>
                <a:latin typeface="Arial Black" panose="020B0A04020102020204" pitchFamily="34" charset="0"/>
                <a:cs typeface="Arial" panose="020B0604020202020204" pitchFamily="34" charset="0"/>
              </a:rPr>
              <a:t>Product Analysis</a:t>
            </a: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BFDCAFC-2865-4CD3-AB1F-F4863C251BF0}"/>
              </a:ext>
            </a:extLst>
          </p:cNvPr>
          <p:cNvSpPr/>
          <p:nvPr/>
        </p:nvSpPr>
        <p:spPr>
          <a:xfrm>
            <a:off x="448654" y="1504061"/>
            <a:ext cx="461473" cy="461473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83BF461-F238-48AE-AEEF-E783F2198E3E}"/>
              </a:ext>
            </a:extLst>
          </p:cNvPr>
          <p:cNvSpPr/>
          <p:nvPr/>
        </p:nvSpPr>
        <p:spPr>
          <a:xfrm>
            <a:off x="4043586" y="1504061"/>
            <a:ext cx="461473" cy="461473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A3257B3-9372-4426-9076-9923320F2873}"/>
              </a:ext>
            </a:extLst>
          </p:cNvPr>
          <p:cNvSpPr/>
          <p:nvPr/>
        </p:nvSpPr>
        <p:spPr>
          <a:xfrm>
            <a:off x="7638518" y="1504061"/>
            <a:ext cx="461473" cy="461473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BFB14B-D651-4BC8-A7F0-F6EEDF17C215}"/>
              </a:ext>
            </a:extLst>
          </p:cNvPr>
          <p:cNvSpPr txBox="1"/>
          <p:nvPr/>
        </p:nvSpPr>
        <p:spPr>
          <a:xfrm>
            <a:off x="448654" y="2294353"/>
            <a:ext cx="32858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Rolling Quarter Timeseries</a:t>
            </a:r>
          </a:p>
          <a:p>
            <a:pPr marL="285750" indent="-285750"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YOY Change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E25198-C4B5-47DC-86ED-A4AEE3DD8BB1}"/>
              </a:ext>
            </a:extLst>
          </p:cNvPr>
          <p:cNvSpPr txBox="1"/>
          <p:nvPr/>
        </p:nvSpPr>
        <p:spPr>
          <a:xfrm>
            <a:off x="4043586" y="2294353"/>
            <a:ext cx="328585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Overall Revenue</a:t>
            </a:r>
          </a:p>
          <a:p>
            <a:pPr marL="285750" indent="-285750"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YOY Change</a:t>
            </a:r>
          </a:p>
          <a:p>
            <a:pPr marL="285750" indent="-285750"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Product Counts</a:t>
            </a:r>
          </a:p>
          <a:p>
            <a:pPr marL="285750" indent="-285750"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Monthly Customer Spend</a:t>
            </a:r>
          </a:p>
          <a:p>
            <a:pPr marL="285750" indent="-285750"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Company Highlights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6072E5-BDFF-4261-827A-F2CBFDB63C14}"/>
              </a:ext>
            </a:extLst>
          </p:cNvPr>
          <p:cNvSpPr txBox="1"/>
          <p:nvPr/>
        </p:nvSpPr>
        <p:spPr>
          <a:xfrm>
            <a:off x="7638518" y="2294352"/>
            <a:ext cx="328585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3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Overall Revenue</a:t>
            </a:r>
          </a:p>
          <a:p>
            <a:pPr marL="285750" indent="-285750">
              <a:buClr>
                <a:schemeClr val="accent3"/>
              </a:buClr>
              <a:buSzPct val="150000"/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accent3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YOY Change</a:t>
            </a:r>
          </a:p>
          <a:p>
            <a:pPr marL="285750" indent="-285750">
              <a:buClr>
                <a:schemeClr val="accent3"/>
              </a:buClr>
              <a:buSzPct val="150000"/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accent3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Product Counts</a:t>
            </a:r>
          </a:p>
          <a:p>
            <a:pPr marL="285750" indent="-285750">
              <a:buClr>
                <a:schemeClr val="accent3"/>
              </a:buClr>
              <a:buSzPct val="150000"/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accent3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Video Format Analysis</a:t>
            </a:r>
          </a:p>
        </p:txBody>
      </p:sp>
    </p:spTree>
    <p:extLst>
      <p:ext uri="{BB962C8B-B14F-4D97-AF65-F5344CB8AC3E}">
        <p14:creationId xmlns:p14="http://schemas.microsoft.com/office/powerpoint/2010/main" val="1533379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33385E-E368-4094-847B-8F0ADE8A30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35704B-8F58-48D6-94A7-0A11849C6F42}"/>
              </a:ext>
            </a:extLst>
          </p:cNvPr>
          <p:cNvSpPr txBox="1"/>
          <p:nvPr/>
        </p:nvSpPr>
        <p:spPr>
          <a:xfrm>
            <a:off x="0" y="2608109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dirty="0">
                <a:latin typeface="Arial Black" panose="020B0A04020102020204" pitchFamily="34" charset="0"/>
              </a:rPr>
              <a:t>Revenue Summary</a:t>
            </a:r>
          </a:p>
        </p:txBody>
      </p:sp>
    </p:spTree>
    <p:extLst>
      <p:ext uri="{BB962C8B-B14F-4D97-AF65-F5344CB8AC3E}">
        <p14:creationId xmlns:p14="http://schemas.microsoft.com/office/powerpoint/2010/main" val="4146269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D78C9D70-F837-4764-84EA-192028B14937}"/>
              </a:ext>
            </a:extLst>
          </p:cNvPr>
          <p:cNvSpPr txBox="1"/>
          <p:nvPr/>
        </p:nvSpPr>
        <p:spPr>
          <a:xfrm>
            <a:off x="603667" y="234710"/>
            <a:ext cx="4568564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000" dirty="0">
                <a:latin typeface="Arial Black" panose="020B0A04020102020204" pitchFamily="34" charset="0"/>
              </a:rPr>
              <a:t>Sales Performance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A32A7E8-C091-48AE-ADCF-41BBD73761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2003422"/>
              </p:ext>
            </p:extLst>
          </p:nvPr>
        </p:nvGraphicFramePr>
        <p:xfrm>
          <a:off x="4256043" y="659498"/>
          <a:ext cx="7332290" cy="24597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F6B692FC-323C-423A-B506-829109A9E2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7124238"/>
              </p:ext>
            </p:extLst>
          </p:nvPr>
        </p:nvGraphicFramePr>
        <p:xfrm>
          <a:off x="4256043" y="3960858"/>
          <a:ext cx="3662472" cy="27764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C5DA3CF-5C29-467F-A4EB-37D1662CBA38}"/>
              </a:ext>
            </a:extLst>
          </p:cNvPr>
          <p:cNvSpPr txBox="1"/>
          <p:nvPr/>
        </p:nvSpPr>
        <p:spPr>
          <a:xfrm>
            <a:off x="4455205" y="94499"/>
            <a:ext cx="4006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 Black" panose="020B0A04020102020204" pitchFamily="34" charset="0"/>
              </a:rPr>
              <a:t>Total Sales</a:t>
            </a:r>
          </a:p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Trailing Quarter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ECF4451-CF69-4B61-B56F-AD618320CE51}"/>
              </a:ext>
            </a:extLst>
          </p:cNvPr>
          <p:cNvSpPr txBox="1"/>
          <p:nvPr/>
        </p:nvSpPr>
        <p:spPr>
          <a:xfrm>
            <a:off x="4455205" y="3443210"/>
            <a:ext cx="4006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 Black" panose="020B0A04020102020204" pitchFamily="34" charset="0"/>
              </a:rPr>
              <a:t>YOY Total Sales Change</a:t>
            </a:r>
          </a:p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Trailing Quarter Compared to Same Quarter Prior Year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E96C857-49E9-449E-8E0E-E461445D6F05}"/>
              </a:ext>
            </a:extLst>
          </p:cNvPr>
          <p:cNvSpPr txBox="1"/>
          <p:nvPr/>
        </p:nvSpPr>
        <p:spPr>
          <a:xfrm>
            <a:off x="8117677" y="3443210"/>
            <a:ext cx="4006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 Black" panose="020B0A04020102020204" pitchFamily="34" charset="0"/>
              </a:rPr>
              <a:t>YOY Percent Sales Change</a:t>
            </a:r>
          </a:p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Trailing Quarter Compared to Same Quarter Prior Year</a:t>
            </a:r>
          </a:p>
        </p:txBody>
      </p:sp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63079F59-9302-4058-9564-03C2FC5F86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0770879"/>
              </p:ext>
            </p:extLst>
          </p:nvPr>
        </p:nvGraphicFramePr>
        <p:xfrm>
          <a:off x="7918515" y="3960857"/>
          <a:ext cx="3669818" cy="27764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64FC656-D2D1-495B-8824-D8197680B4B2}"/>
              </a:ext>
            </a:extLst>
          </p:cNvPr>
          <p:cNvSpPr txBox="1"/>
          <p:nvPr/>
        </p:nvSpPr>
        <p:spPr>
          <a:xfrm>
            <a:off x="603667" y="2205872"/>
            <a:ext cx="345321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overall average revenue for a rolling 3 month period is 1.75M in 2018 – 2019.</a:t>
            </a:r>
          </a:p>
          <a:p>
            <a:pPr marL="285750" indent="-285750"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Growth was at nearly 100% YOY by trailing quarter up until 2019 where it starts to go to 10-20%.</a:t>
            </a:r>
          </a:p>
          <a:p>
            <a:pPr marL="285750" indent="-285750"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There is a sharp decline in revenue in September 2019, hopefully due to a partial month of data.</a:t>
            </a:r>
          </a:p>
        </p:txBody>
      </p:sp>
    </p:spTree>
    <p:extLst>
      <p:ext uri="{BB962C8B-B14F-4D97-AF65-F5344CB8AC3E}">
        <p14:creationId xmlns:p14="http://schemas.microsoft.com/office/powerpoint/2010/main" val="2584669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33385E-E368-4094-847B-8F0ADE8A30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35704B-8F58-48D6-94A7-0A11849C6F42}"/>
              </a:ext>
            </a:extLst>
          </p:cNvPr>
          <p:cNvSpPr txBox="1"/>
          <p:nvPr/>
        </p:nvSpPr>
        <p:spPr>
          <a:xfrm>
            <a:off x="0" y="2608109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dirty="0">
                <a:latin typeface="Arial Black" panose="020B0A04020102020204" pitchFamily="34" charset="0"/>
              </a:rPr>
              <a:t>Customer Analysis</a:t>
            </a:r>
          </a:p>
        </p:txBody>
      </p:sp>
    </p:spTree>
    <p:extLst>
      <p:ext uri="{BB962C8B-B14F-4D97-AF65-F5344CB8AC3E}">
        <p14:creationId xmlns:p14="http://schemas.microsoft.com/office/powerpoint/2010/main" val="436382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23A23AB-4947-42EF-8BCF-E73A7AD05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164" y="2162086"/>
            <a:ext cx="8084803" cy="4236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AE75405-CC7D-474E-8F13-EAF4104CF067}"/>
              </a:ext>
            </a:extLst>
          </p:cNvPr>
          <p:cNvSpPr txBox="1"/>
          <p:nvPr/>
        </p:nvSpPr>
        <p:spPr>
          <a:xfrm>
            <a:off x="603667" y="234710"/>
            <a:ext cx="4568564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000" dirty="0">
                <a:latin typeface="Arial Black" panose="020B0A04020102020204" pitchFamily="34" charset="0"/>
              </a:rPr>
              <a:t>Customer Revenue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B3F49C-48A1-4069-B2E9-34B4D2558255}"/>
              </a:ext>
            </a:extLst>
          </p:cNvPr>
          <p:cNvSpPr/>
          <p:nvPr/>
        </p:nvSpPr>
        <p:spPr>
          <a:xfrm>
            <a:off x="7375021" y="6255521"/>
            <a:ext cx="1486968" cy="1431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8E6682D-14AF-4F7E-8C3F-33064242C44E}"/>
              </a:ext>
            </a:extLst>
          </p:cNvPr>
          <p:cNvSpPr/>
          <p:nvPr/>
        </p:nvSpPr>
        <p:spPr>
          <a:xfrm rot="5400000">
            <a:off x="3310453" y="4081712"/>
            <a:ext cx="1486968" cy="1815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3057BB-477E-4FD8-ABCC-4A5DDF8E1219}"/>
              </a:ext>
            </a:extLst>
          </p:cNvPr>
          <p:cNvSpPr txBox="1"/>
          <p:nvPr/>
        </p:nvSpPr>
        <p:spPr>
          <a:xfrm>
            <a:off x="5172231" y="6255521"/>
            <a:ext cx="60974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330" b="0" i="0" u="none" strike="noStrike" kern="120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>
                <a:solidFill>
                  <a:schemeClr val="tx1"/>
                </a:solidFill>
              </a:rPr>
              <a:t>Total Revenue Last 12 Months </a:t>
            </a:r>
            <a:r>
              <a:rPr lang="en-US" sz="800" dirty="0">
                <a:solidFill>
                  <a:schemeClr val="tx1"/>
                </a:solidFill>
              </a:rPr>
              <a:t>(Oct 2018 - Sept 2019)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F7B1A5B-B2B9-48DA-B3E9-7A0D78C2693A}"/>
              </a:ext>
            </a:extLst>
          </p:cNvPr>
          <p:cNvSpPr txBox="1"/>
          <p:nvPr/>
        </p:nvSpPr>
        <p:spPr>
          <a:xfrm rot="16200000">
            <a:off x="2732200" y="3803247"/>
            <a:ext cx="27389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330" b="0" i="0" u="none" strike="noStrike" kern="120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>
                <a:solidFill>
                  <a:schemeClr val="tx1"/>
                </a:solidFill>
              </a:rPr>
              <a:t>YOY Percent Revenue Change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B9132E-B4AB-46B2-B173-5BBFD902619F}"/>
              </a:ext>
            </a:extLst>
          </p:cNvPr>
          <p:cNvSpPr txBox="1"/>
          <p:nvPr/>
        </p:nvSpPr>
        <p:spPr>
          <a:xfrm>
            <a:off x="4352655" y="1645168"/>
            <a:ext cx="4006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 Black" panose="020B0A04020102020204" pitchFamily="34" charset="0"/>
              </a:rPr>
              <a:t>Total Revenue vs YOY Change</a:t>
            </a:r>
          </a:p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Trailing 24 Months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EEC8DF7-0345-42AD-8D44-12FF35E8CF64}"/>
              </a:ext>
            </a:extLst>
          </p:cNvPr>
          <p:cNvSpPr txBox="1"/>
          <p:nvPr/>
        </p:nvSpPr>
        <p:spPr>
          <a:xfrm>
            <a:off x="603667" y="2205872"/>
            <a:ext cx="34532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Pear has the had the highest revenue in the last 12 months, and the largest amount of growth.</a:t>
            </a:r>
          </a:p>
          <a:p>
            <a:pPr marL="285750" indent="-285750"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Grape has had $0 in revenue from Oct 2018 - Sept 2019 and has declined 100% as a dropped customer. </a:t>
            </a:r>
          </a:p>
        </p:txBody>
      </p:sp>
    </p:spTree>
    <p:extLst>
      <p:ext uri="{BB962C8B-B14F-4D97-AF65-F5344CB8AC3E}">
        <p14:creationId xmlns:p14="http://schemas.microsoft.com/office/powerpoint/2010/main" val="1903489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0AE75405-CC7D-474E-8F13-EAF4104CF067}"/>
              </a:ext>
            </a:extLst>
          </p:cNvPr>
          <p:cNvSpPr txBox="1"/>
          <p:nvPr/>
        </p:nvSpPr>
        <p:spPr>
          <a:xfrm>
            <a:off x="603667" y="234710"/>
            <a:ext cx="4568564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000" dirty="0">
                <a:latin typeface="Arial Black" panose="020B0A04020102020204" pitchFamily="34" charset="0"/>
              </a:rPr>
              <a:t>YOY Customer Revenue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B3F49C-48A1-4069-B2E9-34B4D2558255}"/>
              </a:ext>
            </a:extLst>
          </p:cNvPr>
          <p:cNvSpPr/>
          <p:nvPr/>
        </p:nvSpPr>
        <p:spPr>
          <a:xfrm>
            <a:off x="7375021" y="6255521"/>
            <a:ext cx="1486968" cy="1431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8E6682D-14AF-4F7E-8C3F-33064242C44E}"/>
              </a:ext>
            </a:extLst>
          </p:cNvPr>
          <p:cNvSpPr/>
          <p:nvPr/>
        </p:nvSpPr>
        <p:spPr>
          <a:xfrm rot="5400000">
            <a:off x="3310453" y="4081712"/>
            <a:ext cx="1486968" cy="1815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B9132E-B4AB-46B2-B173-5BBFD902619F}"/>
              </a:ext>
            </a:extLst>
          </p:cNvPr>
          <p:cNvSpPr txBox="1"/>
          <p:nvPr/>
        </p:nvSpPr>
        <p:spPr>
          <a:xfrm>
            <a:off x="4855597" y="1150003"/>
            <a:ext cx="442513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 Black" panose="020B0A04020102020204" pitchFamily="34" charset="0"/>
              </a:rPr>
              <a:t>Total Revenue YOY</a:t>
            </a:r>
          </a:p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LY: Oct 2017 - Sept 2018 compared to CY: Oct 2018 - Sept 2019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EEC8DF7-0345-42AD-8D44-12FF35E8CF64}"/>
              </a:ext>
            </a:extLst>
          </p:cNvPr>
          <p:cNvSpPr txBox="1"/>
          <p:nvPr/>
        </p:nvSpPr>
        <p:spPr>
          <a:xfrm>
            <a:off x="603667" y="2205872"/>
            <a:ext cx="34532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Yangtze may be a customer to watch.  While it is the 2</a:t>
            </a:r>
            <a:r>
              <a:rPr lang="en-US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largest company in revenue, it has had year over year decline.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E0D48E0-44C2-42E2-93F5-F7EA26B4B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980" y="1807079"/>
            <a:ext cx="6045517" cy="452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256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0AE75405-CC7D-474E-8F13-EAF4104CF067}"/>
              </a:ext>
            </a:extLst>
          </p:cNvPr>
          <p:cNvSpPr txBox="1"/>
          <p:nvPr/>
        </p:nvSpPr>
        <p:spPr>
          <a:xfrm>
            <a:off x="603667" y="234710"/>
            <a:ext cx="4568564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000" dirty="0">
                <a:latin typeface="Arial Black" panose="020B0A04020102020204" pitchFamily="34" charset="0"/>
              </a:rPr>
              <a:t>Customers Product Count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B3F49C-48A1-4069-B2E9-34B4D2558255}"/>
              </a:ext>
            </a:extLst>
          </p:cNvPr>
          <p:cNvSpPr/>
          <p:nvPr/>
        </p:nvSpPr>
        <p:spPr>
          <a:xfrm>
            <a:off x="7375021" y="6255521"/>
            <a:ext cx="1486968" cy="1431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8E6682D-14AF-4F7E-8C3F-33064242C44E}"/>
              </a:ext>
            </a:extLst>
          </p:cNvPr>
          <p:cNvSpPr/>
          <p:nvPr/>
        </p:nvSpPr>
        <p:spPr>
          <a:xfrm rot="5400000">
            <a:off x="3310453" y="4081712"/>
            <a:ext cx="1486968" cy="1815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EEC8DF7-0345-42AD-8D44-12FF35E8CF64}"/>
              </a:ext>
            </a:extLst>
          </p:cNvPr>
          <p:cNvSpPr txBox="1"/>
          <p:nvPr/>
        </p:nvSpPr>
        <p:spPr>
          <a:xfrm>
            <a:off x="603667" y="2205872"/>
            <a:ext cx="345321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Year over year growth was not driven by customers adding existing products.  Only one customer—Kiwi—grew in terms of number of products purchased.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34CCFE5-F94B-4AA7-9624-ADFC0D94B9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05156"/>
              </p:ext>
            </p:extLst>
          </p:nvPr>
        </p:nvGraphicFramePr>
        <p:xfrm>
          <a:off x="5807357" y="1558149"/>
          <a:ext cx="5780975" cy="4471030"/>
        </p:xfrm>
        <a:graphic>
          <a:graphicData uri="http://schemas.openxmlformats.org/drawingml/2006/table">
            <a:tbl>
              <a:tblPr/>
              <a:tblGrid>
                <a:gridCol w="1720193">
                  <a:extLst>
                    <a:ext uri="{9D8B030D-6E8A-4147-A177-3AD203B41FA5}">
                      <a16:colId xmlns:a16="http://schemas.microsoft.com/office/drawing/2014/main" val="86430744"/>
                    </a:ext>
                  </a:extLst>
                </a:gridCol>
                <a:gridCol w="1353594">
                  <a:extLst>
                    <a:ext uri="{9D8B030D-6E8A-4147-A177-3AD203B41FA5}">
                      <a16:colId xmlns:a16="http://schemas.microsoft.com/office/drawing/2014/main" val="2734993440"/>
                    </a:ext>
                  </a:extLst>
                </a:gridCol>
                <a:gridCol w="1353594">
                  <a:extLst>
                    <a:ext uri="{9D8B030D-6E8A-4147-A177-3AD203B41FA5}">
                      <a16:colId xmlns:a16="http://schemas.microsoft.com/office/drawing/2014/main" val="670784454"/>
                    </a:ext>
                  </a:extLst>
                </a:gridCol>
                <a:gridCol w="1353594">
                  <a:extLst>
                    <a:ext uri="{9D8B030D-6E8A-4147-A177-3AD203B41FA5}">
                      <a16:colId xmlns:a16="http://schemas.microsoft.com/office/drawing/2014/main" val="1116325614"/>
                    </a:ext>
                  </a:extLst>
                </a:gridCol>
              </a:tblGrid>
              <a:tr h="5018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Company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 Count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3813062"/>
                  </a:ext>
                </a:extLst>
              </a:tr>
              <a:tr h="501866"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Last Year</a:t>
                      </a:r>
                    </a:p>
                    <a:p>
                      <a:pPr algn="r" fontAlgn="ctr"/>
                      <a:r>
                        <a:rPr 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Oct 2017 - Sept 2018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Current Year</a:t>
                      </a:r>
                    </a:p>
                    <a:p>
                      <a:pPr algn="r" fontAlgn="ctr"/>
                      <a:r>
                        <a:rPr 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Oct 2018 - Sept 2019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YOY Change</a:t>
                      </a:r>
                    </a:p>
                    <a:p>
                      <a:pPr algn="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530467"/>
                  </a:ext>
                </a:extLst>
              </a:tr>
              <a:tr h="3434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Amazon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078633"/>
                  </a:ext>
                </a:extLst>
              </a:tr>
              <a:tr h="3434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Apple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557339"/>
                  </a:ext>
                </a:extLst>
              </a:tr>
              <a:tr h="3434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Ganges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424253"/>
                  </a:ext>
                </a:extLst>
              </a:tr>
              <a:tr h="3434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Grape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906212"/>
                  </a:ext>
                </a:extLst>
              </a:tr>
              <a:tr h="3434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Kiwi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574432"/>
                  </a:ext>
                </a:extLst>
              </a:tr>
              <a:tr h="3434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Mississippi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933868"/>
                  </a:ext>
                </a:extLst>
              </a:tr>
              <a:tr h="3434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Nile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034325"/>
                  </a:ext>
                </a:extLst>
              </a:tr>
              <a:tr h="3434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Orange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222692"/>
                  </a:ext>
                </a:extLst>
              </a:tr>
              <a:tr h="3434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Pear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937745"/>
                  </a:ext>
                </a:extLst>
              </a:tr>
              <a:tr h="3434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Yangtze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42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8496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0AE75405-CC7D-474E-8F13-EAF4104CF067}"/>
              </a:ext>
            </a:extLst>
          </p:cNvPr>
          <p:cNvSpPr txBox="1"/>
          <p:nvPr/>
        </p:nvSpPr>
        <p:spPr>
          <a:xfrm>
            <a:off x="603667" y="234710"/>
            <a:ext cx="4831458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000" dirty="0">
                <a:latin typeface="Arial Black" panose="020B0A04020102020204" pitchFamily="34" charset="0"/>
              </a:rPr>
              <a:t>Monthly Customer Spend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B3F49C-48A1-4069-B2E9-34B4D2558255}"/>
              </a:ext>
            </a:extLst>
          </p:cNvPr>
          <p:cNvSpPr/>
          <p:nvPr/>
        </p:nvSpPr>
        <p:spPr>
          <a:xfrm>
            <a:off x="7375021" y="6255521"/>
            <a:ext cx="1486968" cy="1431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8E6682D-14AF-4F7E-8C3F-33064242C44E}"/>
              </a:ext>
            </a:extLst>
          </p:cNvPr>
          <p:cNvSpPr/>
          <p:nvPr/>
        </p:nvSpPr>
        <p:spPr>
          <a:xfrm rot="5400000">
            <a:off x="3310453" y="4081712"/>
            <a:ext cx="1486968" cy="1815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EEC8DF7-0345-42AD-8D44-12FF35E8CF64}"/>
              </a:ext>
            </a:extLst>
          </p:cNvPr>
          <p:cNvSpPr txBox="1"/>
          <p:nvPr/>
        </p:nvSpPr>
        <p:spPr>
          <a:xfrm>
            <a:off x="603667" y="2205872"/>
            <a:ext cx="34532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Each dot on the graph represents a companies spend for an individual month over the past 24 months.</a:t>
            </a:r>
          </a:p>
          <a:p>
            <a:pPr marL="285750" indent="-285750"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Pear, Grape, and Yangtze all have wide ranges of revenue per month.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1546B34A-C46C-42CF-A797-56DDE9FA5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222" y="2281726"/>
            <a:ext cx="7466033" cy="411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3E99FE-F24E-4B7E-9433-241A2272E385}"/>
              </a:ext>
            </a:extLst>
          </p:cNvPr>
          <p:cNvSpPr txBox="1"/>
          <p:nvPr/>
        </p:nvSpPr>
        <p:spPr>
          <a:xfrm>
            <a:off x="4921585" y="1731828"/>
            <a:ext cx="442513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 Black" panose="020B0A04020102020204" pitchFamily="34" charset="0"/>
              </a:rPr>
              <a:t>Monthly Spend by Customer</a:t>
            </a:r>
          </a:p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Year Period:  Oct 2017 - Sept 2019 </a:t>
            </a:r>
          </a:p>
        </p:txBody>
      </p:sp>
    </p:spTree>
    <p:extLst>
      <p:ext uri="{BB962C8B-B14F-4D97-AF65-F5344CB8AC3E}">
        <p14:creationId xmlns:p14="http://schemas.microsoft.com/office/powerpoint/2010/main" val="1573389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dam Custom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118AB2"/>
      </a:accent1>
      <a:accent2>
        <a:srgbClr val="EF476F"/>
      </a:accent2>
      <a:accent3>
        <a:srgbClr val="FFD166"/>
      </a:accent3>
      <a:accent4>
        <a:srgbClr val="06D6A0"/>
      </a:accent4>
      <a:accent5>
        <a:srgbClr val="EE754D"/>
      </a:accent5>
      <a:accent6>
        <a:srgbClr val="002E99"/>
      </a:accent6>
      <a:hlink>
        <a:srgbClr val="002E99"/>
      </a:hlink>
      <a:folHlink>
        <a:srgbClr val="EF476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3947</TotalTime>
  <Words>656</Words>
  <Application>Microsoft Office PowerPoint</Application>
  <PresentationFormat>Widescreen</PresentationFormat>
  <Paragraphs>232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Roberts</dc:creator>
  <cp:lastModifiedBy>Adam Roberts</cp:lastModifiedBy>
  <cp:revision>51</cp:revision>
  <dcterms:created xsi:type="dcterms:W3CDTF">2020-11-07T01:23:06Z</dcterms:created>
  <dcterms:modified xsi:type="dcterms:W3CDTF">2021-01-05T18:52:09Z</dcterms:modified>
</cp:coreProperties>
</file>