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Helvetica Neue"/>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3" roundtripDataSignature="AMtx7mhYkwAKA9SpCFMYgpzuEp0kvose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11" Type="http://schemas.openxmlformats.org/officeDocument/2006/relationships/slide" Target="slides/slide6.xml"/><Relationship Id="rId22" Type="http://schemas.openxmlformats.org/officeDocument/2006/relationships/font" Target="fonts/HelveticaNeue-boldItalic.fntdata"/><Relationship Id="rId10" Type="http://schemas.openxmlformats.org/officeDocument/2006/relationships/slide" Target="slides/slide5.xml"/><Relationship Id="rId21" Type="http://schemas.openxmlformats.org/officeDocument/2006/relationships/font" Target="fonts/HelveticaNeue-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HelveticaNeue-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 name="Google Shape;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db212048f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db212048f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5" name="Google Shape;145;g20db212048f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db212048f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db212048f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g20db212048f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0db212048f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0db212048f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1" name="Google Shape;161;g20db212048f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db212048f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db212048f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0" name="Google Shape;170;g20db212048f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0" name="Google Shape;7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7" name="Google Shape;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db212048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db212048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5" name="Google Shape;85;g20db212048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06e55b3b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06e55b3b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4" name="Google Shape;94;g2e06e55b3b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0db212048f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0db212048f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it-IT"/>
              <a:t>Concatenating both history and </a:t>
            </a:r>
            <a:r>
              <a:rPr lang="it-IT"/>
              <a:t>current</a:t>
            </a:r>
            <a:r>
              <a:rPr lang="it-IT"/>
              <a:t> window to see if we get any anomalies in the current time-stamp</a:t>
            </a:r>
            <a:endParaRPr/>
          </a:p>
          <a:p>
            <a:pPr indent="0" lvl="0" marL="0" rtl="0" algn="l">
              <a:spcBef>
                <a:spcPts val="360"/>
              </a:spcBef>
              <a:spcAft>
                <a:spcPts val="0"/>
              </a:spcAft>
              <a:buNone/>
            </a:pPr>
            <a:r>
              <a:rPr lang="it-IT"/>
              <a:t>We need history, because without it we don’t know how current state relate to what was seen before (if the temperature outside is high and it affects temperature of cpus and it slowly risen from the morning we won’t detect an anomaly, because we know previous 24 hours). However if we just compare small windows we could see differences between them</a:t>
            </a:r>
            <a:endParaRPr/>
          </a:p>
        </p:txBody>
      </p:sp>
      <p:sp>
        <p:nvSpPr>
          <p:cNvPr id="110" name="Google Shape;110;g20db212048f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it-IT"/>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0db212048f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0db212048f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g20db212048f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0db212048f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0db212048f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g20db212048f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0db212048f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0db212048f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g20db212048f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pic>
        <p:nvPicPr>
          <p:cNvPr id="16" name="Google Shape;16;p24"/>
          <p:cNvPicPr preferRelativeResize="0"/>
          <p:nvPr/>
        </p:nvPicPr>
        <p:blipFill rotWithShape="1">
          <a:blip r:embed="rId2">
            <a:alphaModFix/>
          </a:blip>
          <a:srcRect b="0" l="0" r="0" t="0"/>
          <a:stretch/>
        </p:blipFill>
        <p:spPr>
          <a:xfrm>
            <a:off x="0" y="0"/>
            <a:ext cx="12192000" cy="1981200"/>
          </a:xfrm>
          <a:prstGeom prst="rect">
            <a:avLst/>
          </a:prstGeom>
          <a:noFill/>
          <a:ln>
            <a:noFill/>
          </a:ln>
        </p:spPr>
      </p:pic>
      <p:sp>
        <p:nvSpPr>
          <p:cNvPr id="17" name="Google Shape;17;p24"/>
          <p:cNvSpPr txBox="1"/>
          <p:nvPr/>
        </p:nvSpPr>
        <p:spPr>
          <a:xfrm>
            <a:off x="2400300" y="449263"/>
            <a:ext cx="7921625" cy="10731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lt1"/>
              </a:buClr>
              <a:buSzPts val="4000"/>
              <a:buFont typeface="Calibri"/>
              <a:buNone/>
            </a:pPr>
            <a:r>
              <a:rPr b="1" i="0" lang="it-IT" sz="4000" u="none" cap="none" strike="noStrike">
                <a:solidFill>
                  <a:schemeClr val="lt1"/>
                </a:solidFill>
                <a:latin typeface="Calibri"/>
                <a:ea typeface="Calibri"/>
                <a:cs typeface="Calibri"/>
                <a:sym typeface="Calibri"/>
              </a:rPr>
              <a:t>Adaptive multi-tier intelligent data manager for Exascale</a:t>
            </a:r>
            <a:endParaRPr b="0" i="0" sz="1400" u="none" cap="none" strike="noStrike">
              <a:solidFill>
                <a:srgbClr val="000000"/>
              </a:solidFill>
              <a:latin typeface="Arial"/>
              <a:ea typeface="Arial"/>
              <a:cs typeface="Arial"/>
              <a:sym typeface="Arial"/>
            </a:endParaRPr>
          </a:p>
        </p:txBody>
      </p:sp>
      <p:pic>
        <p:nvPicPr>
          <p:cNvPr descr="Imagen que contiene nombre de la empresa&#10;&#10;Descripción generada automáticamente" id="18" name="Google Shape;18;p24"/>
          <p:cNvPicPr preferRelativeResize="0"/>
          <p:nvPr/>
        </p:nvPicPr>
        <p:blipFill rotWithShape="1">
          <a:blip r:embed="rId3">
            <a:alphaModFix/>
          </a:blip>
          <a:srcRect b="0" l="0" r="0" t="0"/>
          <a:stretch/>
        </p:blipFill>
        <p:spPr>
          <a:xfrm>
            <a:off x="10025063" y="400050"/>
            <a:ext cx="2068512" cy="987425"/>
          </a:xfrm>
          <a:prstGeom prst="rect">
            <a:avLst/>
          </a:prstGeom>
          <a:noFill/>
          <a:ln>
            <a:noFill/>
          </a:ln>
        </p:spPr>
      </p:pic>
      <p:grpSp>
        <p:nvGrpSpPr>
          <p:cNvPr id="19" name="Google Shape;19;p24"/>
          <p:cNvGrpSpPr/>
          <p:nvPr/>
        </p:nvGrpSpPr>
        <p:grpSpPr>
          <a:xfrm>
            <a:off x="322263" y="431800"/>
            <a:ext cx="2327275" cy="917575"/>
            <a:chOff x="321768" y="431991"/>
            <a:chExt cx="2328141" cy="916991"/>
          </a:xfrm>
        </p:grpSpPr>
        <p:sp>
          <p:nvSpPr>
            <p:cNvPr id="20" name="Google Shape;20;p24"/>
            <p:cNvSpPr/>
            <p:nvPr/>
          </p:nvSpPr>
          <p:spPr>
            <a:xfrm>
              <a:off x="321768" y="431991"/>
              <a:ext cx="2328141" cy="91699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Imagen que contiene Logotipo&#10;&#10;Descripción generada automáticamente" id="21" name="Google Shape;21;p24"/>
            <p:cNvPicPr preferRelativeResize="0"/>
            <p:nvPr/>
          </p:nvPicPr>
          <p:blipFill rotWithShape="1">
            <a:blip r:embed="rId4">
              <a:alphaModFix/>
            </a:blip>
            <a:srcRect b="0" l="0" r="0" t="0"/>
            <a:stretch/>
          </p:blipFill>
          <p:spPr>
            <a:xfrm>
              <a:off x="349618" y="546598"/>
              <a:ext cx="2285301" cy="722872"/>
            </a:xfrm>
            <a:prstGeom prst="rect">
              <a:avLst/>
            </a:prstGeom>
            <a:noFill/>
            <a:ln>
              <a:noFill/>
            </a:ln>
          </p:spPr>
        </p:pic>
      </p:grpSp>
      <p:sp>
        <p:nvSpPr>
          <p:cNvPr id="22" name="Google Shape;22;p24"/>
          <p:cNvSpPr txBox="1"/>
          <p:nvPr>
            <p:ph type="ctrTitle"/>
          </p:nvPr>
        </p:nvSpPr>
        <p:spPr>
          <a:xfrm>
            <a:off x="1524000" y="1860476"/>
            <a:ext cx="9144000" cy="180147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1400"/>
              <a:buNone/>
              <a:defRPr sz="4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24"/>
          <p:cNvSpPr txBox="1"/>
          <p:nvPr>
            <p:ph idx="1" type="subTitle"/>
          </p:nvPr>
        </p:nvSpPr>
        <p:spPr>
          <a:xfrm>
            <a:off x="1524000" y="3664634"/>
            <a:ext cx="9144000" cy="2320529"/>
          </a:xfrm>
          <a:prstGeom prst="rect">
            <a:avLst/>
          </a:prstGeom>
          <a:noFill/>
          <a:ln>
            <a:noFill/>
          </a:ln>
        </p:spPr>
        <p:txBody>
          <a:bodyPr anchorCtr="0" anchor="t" bIns="45700" lIns="91425" spcFirstLastPara="1" rIns="91425" wrap="square" tIns="45700">
            <a:noAutofit/>
          </a:bodyPr>
          <a:lstStyle>
            <a:lvl1pPr lvl="0" marR="0" algn="ctr">
              <a:lnSpc>
                <a:spcPct val="90000"/>
              </a:lnSpc>
              <a:spcBef>
                <a:spcPts val="1000"/>
              </a:spcBef>
              <a:spcAft>
                <a:spcPts val="0"/>
              </a:spcAft>
              <a:buClr>
                <a:srgbClr val="002060"/>
              </a:buClr>
              <a:buSzPts val="2800"/>
              <a:buFont typeface="Arial"/>
              <a:buNone/>
              <a:defRPr>
                <a:solidFill>
                  <a:srgbClr val="002060"/>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cxnSp>
        <p:nvCxnSpPr>
          <p:cNvPr id="25" name="Google Shape;25;p25"/>
          <p:cNvCxnSpPr/>
          <p:nvPr/>
        </p:nvCxnSpPr>
        <p:spPr>
          <a:xfrm>
            <a:off x="0" y="1031875"/>
            <a:ext cx="12192000" cy="0"/>
          </a:xfrm>
          <a:prstGeom prst="straightConnector1">
            <a:avLst/>
          </a:prstGeom>
          <a:noFill/>
          <a:ln cap="flat" cmpd="sng" w="76200">
            <a:solidFill>
              <a:srgbClr val="2F5496"/>
            </a:solidFill>
            <a:prstDash val="solid"/>
            <a:miter lim="800000"/>
            <a:headEnd len="sm" w="sm" type="none"/>
            <a:tailEnd len="sm" w="sm" type="none"/>
          </a:ln>
        </p:spPr>
      </p:cxnSp>
      <p:pic>
        <p:nvPicPr>
          <p:cNvPr descr="Logotipo, nombre de la empresa&#10;&#10;Descripción generada automáticamente" id="26" name="Google Shape;26;p25"/>
          <p:cNvPicPr preferRelativeResize="0"/>
          <p:nvPr/>
        </p:nvPicPr>
        <p:blipFill rotWithShape="1">
          <a:blip r:embed="rId2">
            <a:alphaModFix/>
          </a:blip>
          <a:srcRect b="0" l="0" r="0" t="0"/>
          <a:stretch/>
        </p:blipFill>
        <p:spPr>
          <a:xfrm>
            <a:off x="0" y="163513"/>
            <a:ext cx="1508125" cy="768350"/>
          </a:xfrm>
          <a:prstGeom prst="rect">
            <a:avLst/>
          </a:prstGeom>
          <a:noFill/>
          <a:ln>
            <a:noFill/>
          </a:ln>
        </p:spPr>
      </p:pic>
      <p:pic>
        <p:nvPicPr>
          <p:cNvPr descr="Imagen que contiene nombre de la empresa&#10;&#10;Descripción generada automáticamente" id="27" name="Google Shape;27;p25"/>
          <p:cNvPicPr preferRelativeResize="0"/>
          <p:nvPr/>
        </p:nvPicPr>
        <p:blipFill rotWithShape="1">
          <a:blip r:embed="rId3">
            <a:alphaModFix/>
          </a:blip>
          <a:srcRect b="0" l="0" r="0" t="0"/>
          <a:stretch/>
        </p:blipFill>
        <p:spPr>
          <a:xfrm>
            <a:off x="573088" y="6229350"/>
            <a:ext cx="1181100" cy="563563"/>
          </a:xfrm>
          <a:prstGeom prst="rect">
            <a:avLst/>
          </a:prstGeom>
          <a:noFill/>
          <a:ln>
            <a:noFill/>
          </a:ln>
        </p:spPr>
      </p:pic>
      <p:grpSp>
        <p:nvGrpSpPr>
          <p:cNvPr id="28" name="Google Shape;28;p25"/>
          <p:cNvGrpSpPr/>
          <p:nvPr/>
        </p:nvGrpSpPr>
        <p:grpSpPr>
          <a:xfrm>
            <a:off x="71438" y="200025"/>
            <a:ext cx="1427162" cy="665163"/>
            <a:chOff x="321768" y="431991"/>
            <a:chExt cx="2328141" cy="916991"/>
          </a:xfrm>
        </p:grpSpPr>
        <p:sp>
          <p:nvSpPr>
            <p:cNvPr id="29" name="Google Shape;29;p25"/>
            <p:cNvSpPr/>
            <p:nvPr/>
          </p:nvSpPr>
          <p:spPr>
            <a:xfrm>
              <a:off x="321768" y="431991"/>
              <a:ext cx="2328141" cy="91699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Imagen que contiene Logotipo&#10;&#10;Descripción generada automáticamente" id="30" name="Google Shape;30;p25"/>
            <p:cNvPicPr preferRelativeResize="0"/>
            <p:nvPr/>
          </p:nvPicPr>
          <p:blipFill rotWithShape="1">
            <a:blip r:embed="rId4">
              <a:alphaModFix/>
            </a:blip>
            <a:srcRect b="0" l="0" r="0" t="0"/>
            <a:stretch/>
          </p:blipFill>
          <p:spPr>
            <a:xfrm>
              <a:off x="349618" y="546598"/>
              <a:ext cx="2285301" cy="722872"/>
            </a:xfrm>
            <a:prstGeom prst="rect">
              <a:avLst/>
            </a:prstGeom>
            <a:noFill/>
            <a:ln>
              <a:noFill/>
            </a:ln>
          </p:spPr>
        </p:pic>
      </p:grpSp>
      <p:cxnSp>
        <p:nvCxnSpPr>
          <p:cNvPr id="31" name="Google Shape;31;p25"/>
          <p:cNvCxnSpPr/>
          <p:nvPr/>
        </p:nvCxnSpPr>
        <p:spPr>
          <a:xfrm>
            <a:off x="-1588" y="1031875"/>
            <a:ext cx="12192000" cy="0"/>
          </a:xfrm>
          <a:prstGeom prst="straightConnector1">
            <a:avLst/>
          </a:prstGeom>
          <a:noFill/>
          <a:ln cap="flat" cmpd="sng" w="76200">
            <a:solidFill>
              <a:srgbClr val="2DABD5"/>
            </a:solidFill>
            <a:prstDash val="solid"/>
            <a:miter lim="800000"/>
            <a:headEnd len="sm" w="sm" type="none"/>
            <a:tailEnd len="sm" w="sm" type="none"/>
          </a:ln>
        </p:spPr>
      </p:cxnSp>
      <p:sp>
        <p:nvSpPr>
          <p:cNvPr id="32" name="Google Shape;32;p25"/>
          <p:cNvSpPr txBox="1"/>
          <p:nvPr>
            <p:ph type="title"/>
          </p:nvPr>
        </p:nvSpPr>
        <p:spPr>
          <a:xfrm>
            <a:off x="1753646" y="0"/>
            <a:ext cx="10438354" cy="9384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25"/>
          <p:cNvSpPr txBox="1"/>
          <p:nvPr>
            <p:ph idx="1" type="body"/>
          </p:nvPr>
        </p:nvSpPr>
        <p:spPr>
          <a:xfrm>
            <a:off x="546266" y="1272173"/>
            <a:ext cx="11052176" cy="4815806"/>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rgbClr val="3F3F3F"/>
              </a:buClr>
              <a:buSzPts val="2800"/>
              <a:buFont typeface="Arial"/>
              <a:buNone/>
              <a:defRPr>
                <a:solidFill>
                  <a:srgbClr val="3F3F3F"/>
                </a:solidFill>
              </a:defRPr>
            </a:lvl1pPr>
            <a:lvl2pPr indent="-381000" lvl="1" marL="914400" algn="l">
              <a:lnSpc>
                <a:spcPct val="90000"/>
              </a:lnSpc>
              <a:spcBef>
                <a:spcPts val="500"/>
              </a:spcBef>
              <a:spcAft>
                <a:spcPts val="0"/>
              </a:spcAft>
              <a:buClr>
                <a:srgbClr val="3F3F3F"/>
              </a:buClr>
              <a:buSzPts val="2400"/>
              <a:buChar char="•"/>
              <a:defRPr>
                <a:solidFill>
                  <a:srgbClr val="3F3F3F"/>
                </a:solidFill>
              </a:defRPr>
            </a:lvl2pPr>
            <a:lvl3pPr indent="-355600" lvl="2" marL="1371600" algn="l">
              <a:lnSpc>
                <a:spcPct val="90000"/>
              </a:lnSpc>
              <a:spcBef>
                <a:spcPts val="500"/>
              </a:spcBef>
              <a:spcAft>
                <a:spcPts val="0"/>
              </a:spcAft>
              <a:buClr>
                <a:srgbClr val="3F3F3F"/>
              </a:buClr>
              <a:buSzPts val="2000"/>
              <a:buChar char="•"/>
              <a:defRPr>
                <a:solidFill>
                  <a:srgbClr val="3F3F3F"/>
                </a:solidFill>
              </a:defRPr>
            </a:lvl3pPr>
            <a:lvl4pPr indent="-342900" lvl="3" marL="1828800" algn="l">
              <a:lnSpc>
                <a:spcPct val="90000"/>
              </a:lnSpc>
              <a:spcBef>
                <a:spcPts val="500"/>
              </a:spcBef>
              <a:spcAft>
                <a:spcPts val="0"/>
              </a:spcAft>
              <a:buClr>
                <a:srgbClr val="3F3F3F"/>
              </a:buClr>
              <a:buSzPts val="1800"/>
              <a:buChar char="•"/>
              <a:defRPr>
                <a:solidFill>
                  <a:srgbClr val="3F3F3F"/>
                </a:solidFill>
              </a:defRPr>
            </a:lvl4pPr>
            <a:lvl5pPr indent="-342900" lvl="4" marL="2286000" algn="l">
              <a:lnSpc>
                <a:spcPct val="90000"/>
              </a:lnSpc>
              <a:spcBef>
                <a:spcPts val="500"/>
              </a:spcBef>
              <a:spcAft>
                <a:spcPts val="0"/>
              </a:spcAft>
              <a:buClr>
                <a:srgbClr val="3F3F3F"/>
              </a:buClr>
              <a:buSzPts val="18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5"/>
          <p:cNvSpPr txBox="1"/>
          <p:nvPr>
            <p:ph idx="11" type="ftr"/>
          </p:nvPr>
        </p:nvSpPr>
        <p:spPr>
          <a:xfrm>
            <a:off x="4038600" y="6427788"/>
            <a:ext cx="52974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txBox="1"/>
          <p:nvPr>
            <p:ph idx="12" type="sldNum"/>
          </p:nvPr>
        </p:nvSpPr>
        <p:spPr>
          <a:xfrm>
            <a:off x="10520363" y="6427788"/>
            <a:ext cx="10779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ítulo y objetos">
  <p:cSld name="2_Título y objetos">
    <p:spTree>
      <p:nvGrpSpPr>
        <p:cNvPr id="36" name="Shape 36"/>
        <p:cNvGrpSpPr/>
        <p:nvPr/>
      </p:nvGrpSpPr>
      <p:grpSpPr>
        <a:xfrm>
          <a:off x="0" y="0"/>
          <a:ext cx="0" cy="0"/>
          <a:chOff x="0" y="0"/>
          <a:chExt cx="0" cy="0"/>
        </a:xfrm>
      </p:grpSpPr>
      <p:cxnSp>
        <p:nvCxnSpPr>
          <p:cNvPr id="37" name="Google Shape;37;p26"/>
          <p:cNvCxnSpPr/>
          <p:nvPr/>
        </p:nvCxnSpPr>
        <p:spPr>
          <a:xfrm>
            <a:off x="0" y="1031875"/>
            <a:ext cx="12192000" cy="0"/>
          </a:xfrm>
          <a:prstGeom prst="straightConnector1">
            <a:avLst/>
          </a:prstGeom>
          <a:noFill/>
          <a:ln cap="flat" cmpd="sng" w="76200">
            <a:solidFill>
              <a:srgbClr val="2F5496"/>
            </a:solidFill>
            <a:prstDash val="solid"/>
            <a:miter lim="800000"/>
            <a:headEnd len="sm" w="sm" type="none"/>
            <a:tailEnd len="sm" w="sm" type="none"/>
          </a:ln>
        </p:spPr>
      </p:cxnSp>
      <p:pic>
        <p:nvPicPr>
          <p:cNvPr descr="Logotipo, nombre de la empresa&#10;&#10;Descripción generada automáticamente" id="38" name="Google Shape;38;p26"/>
          <p:cNvPicPr preferRelativeResize="0"/>
          <p:nvPr/>
        </p:nvPicPr>
        <p:blipFill rotWithShape="1">
          <a:blip r:embed="rId2">
            <a:alphaModFix/>
          </a:blip>
          <a:srcRect b="0" l="0" r="0" t="0"/>
          <a:stretch/>
        </p:blipFill>
        <p:spPr>
          <a:xfrm>
            <a:off x="0" y="163513"/>
            <a:ext cx="1508125" cy="768350"/>
          </a:xfrm>
          <a:prstGeom prst="rect">
            <a:avLst/>
          </a:prstGeom>
          <a:noFill/>
          <a:ln>
            <a:noFill/>
          </a:ln>
        </p:spPr>
      </p:pic>
      <p:pic>
        <p:nvPicPr>
          <p:cNvPr descr="Imagen que contiene nombre de la empresa&#10;&#10;Descripción generada automáticamente" id="39" name="Google Shape;39;p26"/>
          <p:cNvPicPr preferRelativeResize="0"/>
          <p:nvPr/>
        </p:nvPicPr>
        <p:blipFill rotWithShape="1">
          <a:blip r:embed="rId3">
            <a:alphaModFix/>
          </a:blip>
          <a:srcRect b="0" l="0" r="0" t="0"/>
          <a:stretch/>
        </p:blipFill>
        <p:spPr>
          <a:xfrm>
            <a:off x="163513" y="6229350"/>
            <a:ext cx="1181100" cy="563563"/>
          </a:xfrm>
          <a:prstGeom prst="rect">
            <a:avLst/>
          </a:prstGeom>
          <a:noFill/>
          <a:ln>
            <a:noFill/>
          </a:ln>
        </p:spPr>
      </p:pic>
      <p:grpSp>
        <p:nvGrpSpPr>
          <p:cNvPr id="40" name="Google Shape;40;p26"/>
          <p:cNvGrpSpPr/>
          <p:nvPr/>
        </p:nvGrpSpPr>
        <p:grpSpPr>
          <a:xfrm>
            <a:off x="71438" y="200025"/>
            <a:ext cx="1427162" cy="665163"/>
            <a:chOff x="321768" y="431991"/>
            <a:chExt cx="2328141" cy="916991"/>
          </a:xfrm>
        </p:grpSpPr>
        <p:sp>
          <p:nvSpPr>
            <p:cNvPr id="41" name="Google Shape;41;p26"/>
            <p:cNvSpPr/>
            <p:nvPr/>
          </p:nvSpPr>
          <p:spPr>
            <a:xfrm>
              <a:off x="321768" y="431991"/>
              <a:ext cx="2328141" cy="91699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Imagen que contiene Logotipo&#10;&#10;Descripción generada automáticamente" id="42" name="Google Shape;42;p26"/>
            <p:cNvPicPr preferRelativeResize="0"/>
            <p:nvPr/>
          </p:nvPicPr>
          <p:blipFill rotWithShape="1">
            <a:blip r:embed="rId4">
              <a:alphaModFix/>
            </a:blip>
            <a:srcRect b="0" l="0" r="0" t="0"/>
            <a:stretch/>
          </p:blipFill>
          <p:spPr>
            <a:xfrm>
              <a:off x="349618" y="546598"/>
              <a:ext cx="2285301" cy="722872"/>
            </a:xfrm>
            <a:prstGeom prst="rect">
              <a:avLst/>
            </a:prstGeom>
            <a:noFill/>
            <a:ln>
              <a:noFill/>
            </a:ln>
          </p:spPr>
        </p:pic>
      </p:grpSp>
      <p:cxnSp>
        <p:nvCxnSpPr>
          <p:cNvPr id="43" name="Google Shape;43;p26"/>
          <p:cNvCxnSpPr/>
          <p:nvPr/>
        </p:nvCxnSpPr>
        <p:spPr>
          <a:xfrm>
            <a:off x="-1588" y="1031875"/>
            <a:ext cx="12192000" cy="0"/>
          </a:xfrm>
          <a:prstGeom prst="straightConnector1">
            <a:avLst/>
          </a:prstGeom>
          <a:noFill/>
          <a:ln cap="flat" cmpd="sng" w="76200">
            <a:solidFill>
              <a:srgbClr val="2DABD5"/>
            </a:solidFill>
            <a:prstDash val="solid"/>
            <a:miter lim="800000"/>
            <a:headEnd len="sm" w="sm" type="none"/>
            <a:tailEnd len="sm" w="sm" type="none"/>
          </a:ln>
        </p:spPr>
      </p:cxnSp>
      <p:sp>
        <p:nvSpPr>
          <p:cNvPr id="44" name="Google Shape;44;p26"/>
          <p:cNvSpPr txBox="1"/>
          <p:nvPr>
            <p:ph type="title"/>
          </p:nvPr>
        </p:nvSpPr>
        <p:spPr>
          <a:xfrm>
            <a:off x="1793174" y="0"/>
            <a:ext cx="10398826" cy="9384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5" name="Google Shape;45;p26"/>
          <p:cNvSpPr txBox="1"/>
          <p:nvPr>
            <p:ph idx="11" type="ftr"/>
          </p:nvPr>
        </p:nvSpPr>
        <p:spPr>
          <a:xfrm>
            <a:off x="4038600" y="6427788"/>
            <a:ext cx="52974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6"/>
          <p:cNvSpPr txBox="1"/>
          <p:nvPr>
            <p:ph idx="12" type="sldNum"/>
          </p:nvPr>
        </p:nvSpPr>
        <p:spPr>
          <a:xfrm>
            <a:off x="10520363" y="6427788"/>
            <a:ext cx="10779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y objetos">
  <p:cSld name="1_Título y objetos">
    <p:spTree>
      <p:nvGrpSpPr>
        <p:cNvPr id="47" name="Shape 47"/>
        <p:cNvGrpSpPr/>
        <p:nvPr/>
      </p:nvGrpSpPr>
      <p:grpSpPr>
        <a:xfrm>
          <a:off x="0" y="0"/>
          <a:ext cx="0" cy="0"/>
          <a:chOff x="0" y="0"/>
          <a:chExt cx="0" cy="0"/>
        </a:xfrm>
      </p:grpSpPr>
      <p:cxnSp>
        <p:nvCxnSpPr>
          <p:cNvPr id="48" name="Google Shape;48;p27"/>
          <p:cNvCxnSpPr/>
          <p:nvPr/>
        </p:nvCxnSpPr>
        <p:spPr>
          <a:xfrm>
            <a:off x="0" y="1031875"/>
            <a:ext cx="12192000" cy="0"/>
          </a:xfrm>
          <a:prstGeom prst="straightConnector1">
            <a:avLst/>
          </a:prstGeom>
          <a:noFill/>
          <a:ln cap="flat" cmpd="sng" w="76200">
            <a:solidFill>
              <a:srgbClr val="2F5496"/>
            </a:solidFill>
            <a:prstDash val="solid"/>
            <a:miter lim="800000"/>
            <a:headEnd len="sm" w="sm" type="none"/>
            <a:tailEnd len="sm" w="sm" type="none"/>
          </a:ln>
        </p:spPr>
      </p:cxnSp>
      <p:pic>
        <p:nvPicPr>
          <p:cNvPr descr="Logotipo, nombre de la empresa&#10;&#10;Descripción generada automáticamente" id="49" name="Google Shape;49;p27"/>
          <p:cNvPicPr preferRelativeResize="0"/>
          <p:nvPr/>
        </p:nvPicPr>
        <p:blipFill rotWithShape="1">
          <a:blip r:embed="rId2">
            <a:alphaModFix/>
          </a:blip>
          <a:srcRect b="0" l="0" r="0" t="0"/>
          <a:stretch/>
        </p:blipFill>
        <p:spPr>
          <a:xfrm>
            <a:off x="0" y="163513"/>
            <a:ext cx="1508125" cy="768350"/>
          </a:xfrm>
          <a:prstGeom prst="rect">
            <a:avLst/>
          </a:prstGeom>
          <a:noFill/>
          <a:ln>
            <a:noFill/>
          </a:ln>
        </p:spPr>
      </p:pic>
      <p:pic>
        <p:nvPicPr>
          <p:cNvPr descr="Imagen que contiene nombre de la empresa&#10;&#10;Descripción generada automáticamente" id="50" name="Google Shape;50;p27"/>
          <p:cNvPicPr preferRelativeResize="0"/>
          <p:nvPr/>
        </p:nvPicPr>
        <p:blipFill rotWithShape="1">
          <a:blip r:embed="rId3">
            <a:alphaModFix/>
          </a:blip>
          <a:srcRect b="0" l="0" r="0" t="0"/>
          <a:stretch/>
        </p:blipFill>
        <p:spPr>
          <a:xfrm>
            <a:off x="811213" y="6229350"/>
            <a:ext cx="1179512" cy="563563"/>
          </a:xfrm>
          <a:prstGeom prst="rect">
            <a:avLst/>
          </a:prstGeom>
          <a:noFill/>
          <a:ln>
            <a:noFill/>
          </a:ln>
        </p:spPr>
      </p:pic>
      <p:grpSp>
        <p:nvGrpSpPr>
          <p:cNvPr id="51" name="Google Shape;51;p27"/>
          <p:cNvGrpSpPr/>
          <p:nvPr/>
        </p:nvGrpSpPr>
        <p:grpSpPr>
          <a:xfrm>
            <a:off x="71438" y="200025"/>
            <a:ext cx="1427162" cy="665163"/>
            <a:chOff x="321768" y="431991"/>
            <a:chExt cx="2328141" cy="916991"/>
          </a:xfrm>
        </p:grpSpPr>
        <p:sp>
          <p:nvSpPr>
            <p:cNvPr id="52" name="Google Shape;52;p27"/>
            <p:cNvSpPr/>
            <p:nvPr/>
          </p:nvSpPr>
          <p:spPr>
            <a:xfrm>
              <a:off x="321768" y="431991"/>
              <a:ext cx="2328141" cy="91699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Imagen que contiene Logotipo&#10;&#10;Descripción generada automáticamente" id="53" name="Google Shape;53;p27"/>
            <p:cNvPicPr preferRelativeResize="0"/>
            <p:nvPr/>
          </p:nvPicPr>
          <p:blipFill rotWithShape="1">
            <a:blip r:embed="rId4">
              <a:alphaModFix/>
            </a:blip>
            <a:srcRect b="0" l="0" r="0" t="0"/>
            <a:stretch/>
          </p:blipFill>
          <p:spPr>
            <a:xfrm>
              <a:off x="349618" y="546598"/>
              <a:ext cx="2285301" cy="722872"/>
            </a:xfrm>
            <a:prstGeom prst="rect">
              <a:avLst/>
            </a:prstGeom>
            <a:noFill/>
            <a:ln>
              <a:noFill/>
            </a:ln>
          </p:spPr>
        </p:pic>
      </p:grpSp>
      <p:cxnSp>
        <p:nvCxnSpPr>
          <p:cNvPr id="54" name="Google Shape;54;p27"/>
          <p:cNvCxnSpPr/>
          <p:nvPr/>
        </p:nvCxnSpPr>
        <p:spPr>
          <a:xfrm>
            <a:off x="-1588" y="1031875"/>
            <a:ext cx="12192000" cy="0"/>
          </a:xfrm>
          <a:prstGeom prst="straightConnector1">
            <a:avLst/>
          </a:prstGeom>
          <a:noFill/>
          <a:ln cap="flat" cmpd="sng" w="76200">
            <a:solidFill>
              <a:srgbClr val="2DABD5"/>
            </a:solidFill>
            <a:prstDash val="solid"/>
            <a:miter lim="800000"/>
            <a:headEnd len="sm" w="sm" type="none"/>
            <a:tailEnd len="sm" w="sm" type="none"/>
          </a:ln>
        </p:spPr>
      </p:cxnSp>
      <p:sp>
        <p:nvSpPr>
          <p:cNvPr id="55" name="Google Shape;55;p27"/>
          <p:cNvSpPr txBox="1"/>
          <p:nvPr>
            <p:ph type="title"/>
          </p:nvPr>
        </p:nvSpPr>
        <p:spPr>
          <a:xfrm>
            <a:off x="1888176" y="0"/>
            <a:ext cx="10303823" cy="9384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b="1" sz="3600">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27"/>
          <p:cNvSpPr txBox="1"/>
          <p:nvPr>
            <p:ph idx="1" type="body"/>
          </p:nvPr>
        </p:nvSpPr>
        <p:spPr>
          <a:xfrm>
            <a:off x="751270" y="1303920"/>
            <a:ext cx="5039930" cy="4815806"/>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3F3F3F"/>
              </a:buClr>
              <a:buSzPts val="2800"/>
              <a:buChar char="•"/>
              <a:defRPr>
                <a:solidFill>
                  <a:srgbClr val="3F3F3F"/>
                </a:solidFill>
              </a:defRPr>
            </a:lvl1pPr>
            <a:lvl2pPr indent="-381000" lvl="1" marL="914400" algn="l">
              <a:lnSpc>
                <a:spcPct val="90000"/>
              </a:lnSpc>
              <a:spcBef>
                <a:spcPts val="500"/>
              </a:spcBef>
              <a:spcAft>
                <a:spcPts val="0"/>
              </a:spcAft>
              <a:buClr>
                <a:srgbClr val="3F3F3F"/>
              </a:buClr>
              <a:buSzPts val="2400"/>
              <a:buChar char="•"/>
              <a:defRPr>
                <a:solidFill>
                  <a:srgbClr val="3F3F3F"/>
                </a:solidFill>
              </a:defRPr>
            </a:lvl2pPr>
            <a:lvl3pPr indent="-355600" lvl="2" marL="1371600" algn="l">
              <a:lnSpc>
                <a:spcPct val="90000"/>
              </a:lnSpc>
              <a:spcBef>
                <a:spcPts val="500"/>
              </a:spcBef>
              <a:spcAft>
                <a:spcPts val="0"/>
              </a:spcAft>
              <a:buClr>
                <a:srgbClr val="3F3F3F"/>
              </a:buClr>
              <a:buSzPts val="2000"/>
              <a:buChar char="•"/>
              <a:defRPr>
                <a:solidFill>
                  <a:srgbClr val="3F3F3F"/>
                </a:solidFill>
              </a:defRPr>
            </a:lvl3pPr>
            <a:lvl4pPr indent="-342900" lvl="3" marL="1828800" algn="l">
              <a:lnSpc>
                <a:spcPct val="90000"/>
              </a:lnSpc>
              <a:spcBef>
                <a:spcPts val="500"/>
              </a:spcBef>
              <a:spcAft>
                <a:spcPts val="0"/>
              </a:spcAft>
              <a:buClr>
                <a:srgbClr val="3F3F3F"/>
              </a:buClr>
              <a:buSzPts val="1800"/>
              <a:buChar char="•"/>
              <a:defRPr>
                <a:solidFill>
                  <a:srgbClr val="3F3F3F"/>
                </a:solidFill>
              </a:defRPr>
            </a:lvl4pPr>
            <a:lvl5pPr indent="-342900" lvl="4" marL="2286000" algn="l">
              <a:lnSpc>
                <a:spcPct val="90000"/>
              </a:lnSpc>
              <a:spcBef>
                <a:spcPts val="500"/>
              </a:spcBef>
              <a:spcAft>
                <a:spcPts val="0"/>
              </a:spcAft>
              <a:buClr>
                <a:srgbClr val="3F3F3F"/>
              </a:buClr>
              <a:buSzPts val="18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7"/>
          <p:cNvSpPr txBox="1"/>
          <p:nvPr>
            <p:ph idx="2" type="body"/>
          </p:nvPr>
        </p:nvSpPr>
        <p:spPr>
          <a:xfrm>
            <a:off x="6558512" y="1322138"/>
            <a:ext cx="5039930" cy="4815806"/>
          </a:xfrm>
          <a:prstGeom prst="rect">
            <a:avLst/>
          </a:prstGeom>
          <a:noFill/>
          <a:ln>
            <a:noFill/>
          </a:ln>
        </p:spPr>
        <p:txBody>
          <a:bodyPr anchorCtr="0" anchor="t" bIns="45700" lIns="91425" spcFirstLastPara="1" rIns="91425" wrap="square" tIns="45700">
            <a:noAutofit/>
          </a:bodyPr>
          <a:lstStyle>
            <a:lvl1pPr indent="-406400" lvl="0" marL="457200" algn="l">
              <a:lnSpc>
                <a:spcPct val="90000"/>
              </a:lnSpc>
              <a:spcBef>
                <a:spcPts val="1000"/>
              </a:spcBef>
              <a:spcAft>
                <a:spcPts val="0"/>
              </a:spcAft>
              <a:buClr>
                <a:srgbClr val="3F3F3F"/>
              </a:buClr>
              <a:buSzPts val="2800"/>
              <a:buChar char="•"/>
              <a:defRPr>
                <a:solidFill>
                  <a:srgbClr val="3F3F3F"/>
                </a:solidFill>
              </a:defRPr>
            </a:lvl1pPr>
            <a:lvl2pPr indent="-381000" lvl="1" marL="914400" algn="l">
              <a:lnSpc>
                <a:spcPct val="90000"/>
              </a:lnSpc>
              <a:spcBef>
                <a:spcPts val="500"/>
              </a:spcBef>
              <a:spcAft>
                <a:spcPts val="0"/>
              </a:spcAft>
              <a:buClr>
                <a:srgbClr val="3F3F3F"/>
              </a:buClr>
              <a:buSzPts val="2400"/>
              <a:buChar char="•"/>
              <a:defRPr>
                <a:solidFill>
                  <a:srgbClr val="3F3F3F"/>
                </a:solidFill>
              </a:defRPr>
            </a:lvl2pPr>
            <a:lvl3pPr indent="-355600" lvl="2" marL="1371600" algn="l">
              <a:lnSpc>
                <a:spcPct val="90000"/>
              </a:lnSpc>
              <a:spcBef>
                <a:spcPts val="500"/>
              </a:spcBef>
              <a:spcAft>
                <a:spcPts val="0"/>
              </a:spcAft>
              <a:buClr>
                <a:srgbClr val="3F3F3F"/>
              </a:buClr>
              <a:buSzPts val="2000"/>
              <a:buChar char="•"/>
              <a:defRPr>
                <a:solidFill>
                  <a:srgbClr val="3F3F3F"/>
                </a:solidFill>
              </a:defRPr>
            </a:lvl3pPr>
            <a:lvl4pPr indent="-342900" lvl="3" marL="1828800" algn="l">
              <a:lnSpc>
                <a:spcPct val="90000"/>
              </a:lnSpc>
              <a:spcBef>
                <a:spcPts val="500"/>
              </a:spcBef>
              <a:spcAft>
                <a:spcPts val="0"/>
              </a:spcAft>
              <a:buClr>
                <a:srgbClr val="3F3F3F"/>
              </a:buClr>
              <a:buSzPts val="1800"/>
              <a:buChar char="•"/>
              <a:defRPr>
                <a:solidFill>
                  <a:srgbClr val="3F3F3F"/>
                </a:solidFill>
              </a:defRPr>
            </a:lvl4pPr>
            <a:lvl5pPr indent="-342900" lvl="4" marL="2286000" algn="l">
              <a:lnSpc>
                <a:spcPct val="90000"/>
              </a:lnSpc>
              <a:spcBef>
                <a:spcPts val="500"/>
              </a:spcBef>
              <a:spcAft>
                <a:spcPts val="0"/>
              </a:spcAft>
              <a:buClr>
                <a:srgbClr val="3F3F3F"/>
              </a:buClr>
              <a:buSzPts val="18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7"/>
          <p:cNvSpPr txBox="1"/>
          <p:nvPr>
            <p:ph idx="11" type="ftr"/>
          </p:nvPr>
        </p:nvSpPr>
        <p:spPr>
          <a:xfrm>
            <a:off x="4038600" y="6427788"/>
            <a:ext cx="5297488"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2" type="sldNum"/>
          </p:nvPr>
        </p:nvSpPr>
        <p:spPr>
          <a:xfrm>
            <a:off x="10520363" y="6427788"/>
            <a:ext cx="107791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ctrTitle"/>
          </p:nvPr>
        </p:nvSpPr>
        <p:spPr>
          <a:xfrm>
            <a:off x="1524000" y="2125663"/>
            <a:ext cx="9144000" cy="180181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400"/>
              <a:buNone/>
            </a:pPr>
            <a:br>
              <a:rPr lang="it-IT"/>
            </a:br>
            <a:r>
              <a:rPr lang="it-IT"/>
              <a:t>Anomaly Detection System</a:t>
            </a:r>
            <a:endParaRPr/>
          </a:p>
        </p:txBody>
      </p:sp>
      <p:sp>
        <p:nvSpPr>
          <p:cNvPr id="66" name="Google Shape;66;p1"/>
          <p:cNvSpPr txBox="1"/>
          <p:nvPr>
            <p:ph idx="1" type="subTitle"/>
          </p:nvPr>
        </p:nvSpPr>
        <p:spPr>
          <a:xfrm>
            <a:off x="1524000" y="3663950"/>
            <a:ext cx="9144000" cy="2641600"/>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rgbClr val="002060"/>
              </a:buClr>
              <a:buSzPts val="2800"/>
              <a:buNone/>
            </a:pPr>
            <a:r>
              <a:t/>
            </a:r>
            <a:endParaRPr/>
          </a:p>
          <a:p>
            <a:pPr indent="0" lvl="0" marL="0" rtl="0" algn="ctr">
              <a:lnSpc>
                <a:spcPct val="90000"/>
              </a:lnSpc>
              <a:spcBef>
                <a:spcPts val="1000"/>
              </a:spcBef>
              <a:spcAft>
                <a:spcPts val="0"/>
              </a:spcAft>
              <a:buClr>
                <a:srgbClr val="002060"/>
              </a:buClr>
              <a:buSzPts val="2800"/>
              <a:buNone/>
            </a:pPr>
            <a:r>
              <a:rPr lang="it-IT"/>
              <a:t>Wojciech Stefaniak (PSNC)</a:t>
            </a:r>
            <a:endParaRPr/>
          </a:p>
          <a:p>
            <a:pPr indent="0" lvl="0" marL="0" rtl="0" algn="ctr">
              <a:lnSpc>
                <a:spcPct val="90000"/>
              </a:lnSpc>
              <a:spcBef>
                <a:spcPts val="1000"/>
              </a:spcBef>
              <a:spcAft>
                <a:spcPts val="0"/>
              </a:spcAft>
              <a:buClr>
                <a:srgbClr val="002060"/>
              </a:buClr>
              <a:buSzPts val="2000"/>
              <a:buNone/>
            </a:pPr>
            <a:r>
              <a:t/>
            </a:r>
            <a:endParaRPr sz="2000"/>
          </a:p>
          <a:p>
            <a:pPr indent="0" lvl="0" marL="0" rtl="0" algn="ctr">
              <a:lnSpc>
                <a:spcPct val="90000"/>
              </a:lnSpc>
              <a:spcBef>
                <a:spcPts val="1000"/>
              </a:spcBef>
              <a:spcAft>
                <a:spcPts val="0"/>
              </a:spcAft>
              <a:buClr>
                <a:srgbClr val="002060"/>
              </a:buClr>
              <a:buSzPts val="2000"/>
              <a:buNone/>
            </a:pPr>
            <a:r>
              <a:t/>
            </a:r>
            <a:endParaRPr sz="2000"/>
          </a:p>
          <a:p>
            <a:pPr indent="0" lvl="0" marL="0" rtl="0" algn="ctr">
              <a:lnSpc>
                <a:spcPct val="90000"/>
              </a:lnSpc>
              <a:spcBef>
                <a:spcPts val="1000"/>
              </a:spcBef>
              <a:spcAft>
                <a:spcPts val="0"/>
              </a:spcAft>
              <a:buClr>
                <a:srgbClr val="002060"/>
              </a:buClr>
              <a:buSzPts val="2000"/>
              <a:buNone/>
            </a:pPr>
            <a:r>
              <a:rPr lang="it-IT" sz="2000"/>
              <a:t>May 27 2024</a:t>
            </a:r>
            <a:endParaRPr sz="2000"/>
          </a:p>
          <a:p>
            <a:pPr indent="0" lvl="0" marL="0" rtl="0" algn="ctr">
              <a:lnSpc>
                <a:spcPct val="90000"/>
              </a:lnSpc>
              <a:spcBef>
                <a:spcPts val="1000"/>
              </a:spcBef>
              <a:spcAft>
                <a:spcPts val="0"/>
              </a:spcAft>
              <a:buClr>
                <a:srgbClr val="002060"/>
              </a:buClr>
              <a:buSzPts val="2000"/>
              <a:buNone/>
            </a:pPr>
            <a:r>
              <a:t/>
            </a:r>
            <a:endParaRPr sz="2000"/>
          </a:p>
          <a:p>
            <a:pPr indent="0" lvl="0" marL="0" rtl="0" algn="ctr">
              <a:lnSpc>
                <a:spcPct val="90000"/>
              </a:lnSpc>
              <a:spcBef>
                <a:spcPts val="1000"/>
              </a:spcBef>
              <a:spcAft>
                <a:spcPts val="0"/>
              </a:spcAft>
              <a:buClr>
                <a:srgbClr val="002060"/>
              </a:buClr>
              <a:buSzPts val="2000"/>
              <a:buNone/>
            </a:pPr>
            <a:r>
              <a:rPr lang="it-IT" sz="2000"/>
              <a:t>Grant Agreement number: 956748 — ADMIRE — H2020-JTI-EuroHPC-2019-1</a:t>
            </a:r>
            <a:endParaRPr/>
          </a:p>
        </p:txBody>
      </p:sp>
      <p:sp>
        <p:nvSpPr>
          <p:cNvPr id="67" name="Google Shape;67;p1"/>
          <p:cNvSpPr txBox="1"/>
          <p:nvPr/>
        </p:nvSpPr>
        <p:spPr>
          <a:xfrm>
            <a:off x="528638" y="1531938"/>
            <a:ext cx="19907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800"/>
              <a:buFont typeface="Arial"/>
              <a:buNone/>
            </a:pPr>
            <a:r>
              <a:rPr b="0" i="0" lang="it-IT" sz="1800" u="none" cap="none" strike="noStrike">
                <a:solidFill>
                  <a:schemeClr val="lt1"/>
                </a:solidFill>
                <a:latin typeface="Calibri"/>
                <a:ea typeface="Calibri"/>
                <a:cs typeface="Calibri"/>
                <a:sym typeface="Calibri"/>
              </a:rPr>
              <a:t>admire-eurohpc.eu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0db212048f_0_81"/>
          <p:cNvSpPr txBox="1"/>
          <p:nvPr>
            <p:ph type="title"/>
          </p:nvPr>
        </p:nvSpPr>
        <p:spPr>
          <a:xfrm>
            <a:off x="1753646" y="0"/>
            <a:ext cx="10438500" cy="938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Visualisation</a:t>
            </a:r>
            <a:endParaRPr/>
          </a:p>
        </p:txBody>
      </p:sp>
      <p:sp>
        <p:nvSpPr>
          <p:cNvPr id="148" name="Google Shape;148;g20db212048f_0_81"/>
          <p:cNvSpPr txBox="1"/>
          <p:nvPr>
            <p:ph idx="12" type="sldNum"/>
          </p:nvPr>
        </p:nvSpPr>
        <p:spPr>
          <a:xfrm>
            <a:off x="10520363" y="6427788"/>
            <a:ext cx="1077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pic>
        <p:nvPicPr>
          <p:cNvPr id="149" name="Google Shape;149;g20db212048f_0_81"/>
          <p:cNvPicPr preferRelativeResize="0"/>
          <p:nvPr/>
        </p:nvPicPr>
        <p:blipFill>
          <a:blip r:embed="rId3">
            <a:alphaModFix/>
          </a:blip>
          <a:stretch>
            <a:fillRect/>
          </a:stretch>
        </p:blipFill>
        <p:spPr>
          <a:xfrm>
            <a:off x="115625" y="2046875"/>
            <a:ext cx="11887202" cy="36530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0db212048f_0_26"/>
          <p:cNvSpPr txBox="1"/>
          <p:nvPr>
            <p:ph type="title"/>
          </p:nvPr>
        </p:nvSpPr>
        <p:spPr>
          <a:xfrm>
            <a:off x="1753646" y="0"/>
            <a:ext cx="10438500" cy="938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Visualisation</a:t>
            </a:r>
            <a:endParaRPr/>
          </a:p>
        </p:txBody>
      </p:sp>
      <p:sp>
        <p:nvSpPr>
          <p:cNvPr id="156" name="Google Shape;156;g20db212048f_0_26"/>
          <p:cNvSpPr txBox="1"/>
          <p:nvPr>
            <p:ph idx="12" type="sldNum"/>
          </p:nvPr>
        </p:nvSpPr>
        <p:spPr>
          <a:xfrm>
            <a:off x="10520363" y="6427788"/>
            <a:ext cx="1077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it-IT"/>
              <a:t>‹#›</a:t>
            </a:fld>
            <a:endParaRPr/>
          </a:p>
        </p:txBody>
      </p:sp>
      <p:pic>
        <p:nvPicPr>
          <p:cNvPr id="157" name="Google Shape;157;g20db212048f_0_26"/>
          <p:cNvPicPr preferRelativeResize="0"/>
          <p:nvPr/>
        </p:nvPicPr>
        <p:blipFill>
          <a:blip r:embed="rId3">
            <a:alphaModFix/>
          </a:blip>
          <a:stretch>
            <a:fillRect/>
          </a:stretch>
        </p:blipFill>
        <p:spPr>
          <a:xfrm>
            <a:off x="152400" y="1982525"/>
            <a:ext cx="11887202" cy="36955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0db212048f_0_74"/>
          <p:cNvSpPr txBox="1"/>
          <p:nvPr>
            <p:ph type="title"/>
          </p:nvPr>
        </p:nvSpPr>
        <p:spPr>
          <a:xfrm>
            <a:off x="1753646" y="0"/>
            <a:ext cx="10438500" cy="938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Visualisation - low reconstruction error</a:t>
            </a:r>
            <a:endParaRPr/>
          </a:p>
        </p:txBody>
      </p:sp>
      <p:sp>
        <p:nvSpPr>
          <p:cNvPr id="164" name="Google Shape;164;g20db212048f_0_74"/>
          <p:cNvSpPr txBox="1"/>
          <p:nvPr>
            <p:ph idx="1" type="body"/>
          </p:nvPr>
        </p:nvSpPr>
        <p:spPr>
          <a:xfrm>
            <a:off x="546266" y="1272173"/>
            <a:ext cx="11052300" cy="4815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65" name="Google Shape;165;g20db212048f_0_74"/>
          <p:cNvSpPr txBox="1"/>
          <p:nvPr>
            <p:ph idx="12" type="sldNum"/>
          </p:nvPr>
        </p:nvSpPr>
        <p:spPr>
          <a:xfrm>
            <a:off x="10520363" y="6427788"/>
            <a:ext cx="1077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it-IT"/>
              <a:t>‹#›</a:t>
            </a:fld>
            <a:endParaRPr/>
          </a:p>
        </p:txBody>
      </p:sp>
      <p:pic>
        <p:nvPicPr>
          <p:cNvPr id="166" name="Google Shape;166;g20db212048f_0_74"/>
          <p:cNvPicPr preferRelativeResize="0"/>
          <p:nvPr/>
        </p:nvPicPr>
        <p:blipFill>
          <a:blip r:embed="rId3">
            <a:alphaModFix/>
          </a:blip>
          <a:stretch>
            <a:fillRect/>
          </a:stretch>
        </p:blipFill>
        <p:spPr>
          <a:xfrm>
            <a:off x="0" y="1294067"/>
            <a:ext cx="12191999" cy="47780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0db212048f_0_58"/>
          <p:cNvSpPr txBox="1"/>
          <p:nvPr>
            <p:ph type="title"/>
          </p:nvPr>
        </p:nvSpPr>
        <p:spPr>
          <a:xfrm>
            <a:off x="1753646" y="0"/>
            <a:ext cx="10438500" cy="938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Visualisation - high reconstruction error</a:t>
            </a:r>
            <a:endParaRPr/>
          </a:p>
        </p:txBody>
      </p:sp>
      <p:sp>
        <p:nvSpPr>
          <p:cNvPr id="173" name="Google Shape;173;g20db212048f_0_58"/>
          <p:cNvSpPr txBox="1"/>
          <p:nvPr>
            <p:ph idx="1" type="body"/>
          </p:nvPr>
        </p:nvSpPr>
        <p:spPr>
          <a:xfrm>
            <a:off x="546266" y="1272173"/>
            <a:ext cx="11052300" cy="48159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74" name="Google Shape;174;g20db212048f_0_58"/>
          <p:cNvSpPr txBox="1"/>
          <p:nvPr>
            <p:ph idx="12" type="sldNum"/>
          </p:nvPr>
        </p:nvSpPr>
        <p:spPr>
          <a:xfrm>
            <a:off x="10520363" y="6427788"/>
            <a:ext cx="1077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it-IT"/>
              <a:t>‹#›</a:t>
            </a:fld>
            <a:endParaRPr/>
          </a:p>
        </p:txBody>
      </p:sp>
      <p:pic>
        <p:nvPicPr>
          <p:cNvPr id="175" name="Google Shape;175;g20db212048f_0_58"/>
          <p:cNvPicPr preferRelativeResize="0"/>
          <p:nvPr/>
        </p:nvPicPr>
        <p:blipFill>
          <a:blip r:embed="rId3">
            <a:alphaModFix/>
          </a:blip>
          <a:stretch>
            <a:fillRect/>
          </a:stretch>
        </p:blipFill>
        <p:spPr>
          <a:xfrm>
            <a:off x="0" y="1294067"/>
            <a:ext cx="12191999" cy="47780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1754188" y="0"/>
            <a:ext cx="10437812" cy="9382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400"/>
              <a:buNone/>
            </a:pPr>
            <a:r>
              <a:rPr lang="it-IT"/>
              <a:t>Agenda</a:t>
            </a:r>
            <a:endParaRPr/>
          </a:p>
        </p:txBody>
      </p:sp>
      <p:sp>
        <p:nvSpPr>
          <p:cNvPr id="73" name="Google Shape;73;p2"/>
          <p:cNvSpPr txBox="1"/>
          <p:nvPr>
            <p:ph idx="12" type="sldNum"/>
          </p:nvPr>
        </p:nvSpPr>
        <p:spPr>
          <a:xfrm>
            <a:off x="10520363" y="6427788"/>
            <a:ext cx="107791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it-IT"/>
              <a:t>‹#›</a:t>
            </a:fld>
            <a:endParaRPr/>
          </a:p>
        </p:txBody>
      </p:sp>
      <p:sp>
        <p:nvSpPr>
          <p:cNvPr id="74" name="Google Shape;74;p2"/>
          <p:cNvSpPr txBox="1"/>
          <p:nvPr>
            <p:ph idx="1" type="body"/>
          </p:nvPr>
        </p:nvSpPr>
        <p:spPr>
          <a:xfrm>
            <a:off x="546100" y="1271588"/>
            <a:ext cx="11052175" cy="48164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br>
              <a:rPr i="1" lang="it-IT" sz="2400">
                <a:latin typeface="Helvetica Neue"/>
                <a:ea typeface="Helvetica Neue"/>
                <a:cs typeface="Helvetica Neue"/>
                <a:sym typeface="Helvetica Neue"/>
              </a:rPr>
            </a:br>
            <a:endParaRPr sz="2400">
              <a:latin typeface="Helvetica Neue"/>
              <a:ea typeface="Helvetica Neue"/>
              <a:cs typeface="Helvetica Neue"/>
              <a:sym typeface="Helvetica Neue"/>
            </a:endParaRPr>
          </a:p>
          <a:p>
            <a:pPr indent="-514350" lvl="0" marL="514350" rtl="0" algn="l">
              <a:lnSpc>
                <a:spcPct val="90000"/>
              </a:lnSpc>
              <a:spcBef>
                <a:spcPts val="1000"/>
              </a:spcBef>
              <a:spcAft>
                <a:spcPts val="0"/>
              </a:spcAft>
              <a:buClr>
                <a:srgbClr val="3F3F3F"/>
              </a:buClr>
              <a:buSzPts val="2800"/>
              <a:buFont typeface="Calibri"/>
              <a:buAutoNum type="arabicPeriod"/>
            </a:pPr>
            <a:r>
              <a:rPr lang="it-IT"/>
              <a:t>Overview of Anomaly Detection System </a:t>
            </a:r>
            <a:endParaRPr/>
          </a:p>
          <a:p>
            <a:pPr indent="-514350" lvl="0" marL="514350" rtl="0" algn="l">
              <a:lnSpc>
                <a:spcPct val="90000"/>
              </a:lnSpc>
              <a:spcBef>
                <a:spcPts val="1000"/>
              </a:spcBef>
              <a:spcAft>
                <a:spcPts val="0"/>
              </a:spcAft>
              <a:buClr>
                <a:srgbClr val="3F3F3F"/>
              </a:buClr>
              <a:buSzPts val="2800"/>
              <a:buFont typeface="Calibri"/>
              <a:buAutoNum type="arabicPeriod"/>
            </a:pPr>
            <a:r>
              <a:rPr lang="it-IT"/>
              <a:t>Component structure</a:t>
            </a:r>
            <a:endParaRPr/>
          </a:p>
          <a:p>
            <a:pPr indent="-514350" lvl="0" marL="514350" rtl="0" algn="l">
              <a:lnSpc>
                <a:spcPct val="90000"/>
              </a:lnSpc>
              <a:spcBef>
                <a:spcPts val="1000"/>
              </a:spcBef>
              <a:spcAft>
                <a:spcPts val="0"/>
              </a:spcAft>
              <a:buSzPts val="2800"/>
              <a:buAutoNum type="arabicPeriod"/>
            </a:pPr>
            <a:r>
              <a:rPr lang="it-IT"/>
              <a:t>How does it work?</a:t>
            </a:r>
            <a:endParaRPr/>
          </a:p>
          <a:p>
            <a:pPr indent="-514350" lvl="0" marL="514350" rtl="0" algn="l">
              <a:lnSpc>
                <a:spcPct val="90000"/>
              </a:lnSpc>
              <a:spcBef>
                <a:spcPts val="1000"/>
              </a:spcBef>
              <a:spcAft>
                <a:spcPts val="0"/>
              </a:spcAft>
              <a:buSzPts val="2800"/>
              <a:buAutoNum type="arabicPeriod"/>
            </a:pPr>
            <a:r>
              <a:rPr lang="it-IT"/>
              <a:t>Visualisation</a:t>
            </a:r>
            <a:endParaRPr/>
          </a:p>
          <a:p>
            <a:pPr indent="0" lvl="0" marL="0" rtl="0" algn="l">
              <a:lnSpc>
                <a:spcPct val="90000"/>
              </a:lnSpc>
              <a:spcBef>
                <a:spcPts val="1000"/>
              </a:spcBef>
              <a:spcAft>
                <a:spcPts val="0"/>
              </a:spcAft>
              <a:buNone/>
            </a:pPr>
            <a:r>
              <a:t/>
            </a:r>
            <a:endParaRPr/>
          </a:p>
          <a:p>
            <a:pPr indent="0" lvl="0" marL="0" rtl="0" algn="l">
              <a:lnSpc>
                <a:spcPct val="90000"/>
              </a:lnSpc>
              <a:spcBef>
                <a:spcPts val="1000"/>
              </a:spcBef>
              <a:spcAft>
                <a:spcPts val="0"/>
              </a:spcAft>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1754188" y="0"/>
            <a:ext cx="10437812" cy="9382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400"/>
              <a:buNone/>
            </a:pPr>
            <a:r>
              <a:rPr lang="it-IT"/>
              <a:t>Overview</a:t>
            </a:r>
            <a:r>
              <a:rPr lang="it-IT"/>
              <a:t> of Anomaly Detection System</a:t>
            </a:r>
            <a:endParaRPr/>
          </a:p>
        </p:txBody>
      </p:sp>
      <p:sp>
        <p:nvSpPr>
          <p:cNvPr id="80" name="Google Shape;80;p3"/>
          <p:cNvSpPr txBox="1"/>
          <p:nvPr>
            <p:ph idx="1" type="body"/>
          </p:nvPr>
        </p:nvSpPr>
        <p:spPr>
          <a:xfrm>
            <a:off x="546100" y="1271588"/>
            <a:ext cx="11052175" cy="4816475"/>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it-IT"/>
              <a:t>What is Anomaly Detection System about?</a:t>
            </a:r>
            <a:endParaRPr/>
          </a:p>
          <a:p>
            <a:pPr indent="-381000" lvl="1" marL="1371600" rtl="0" algn="l">
              <a:lnSpc>
                <a:spcPct val="90000"/>
              </a:lnSpc>
              <a:spcBef>
                <a:spcPts val="0"/>
              </a:spcBef>
              <a:spcAft>
                <a:spcPts val="0"/>
              </a:spcAft>
              <a:buSzPts val="2400"/>
              <a:buChar char="○"/>
            </a:pPr>
            <a:r>
              <a:rPr lang="it-IT"/>
              <a:t>Detects anomalies in HPC systems based on collected metrics</a:t>
            </a:r>
            <a:endParaRPr/>
          </a:p>
          <a:p>
            <a:pPr indent="-381000" lvl="1" marL="1371600" rtl="0" algn="l">
              <a:lnSpc>
                <a:spcPct val="90000"/>
              </a:lnSpc>
              <a:spcBef>
                <a:spcPts val="0"/>
              </a:spcBef>
              <a:spcAft>
                <a:spcPts val="0"/>
              </a:spcAft>
              <a:buSzPts val="2400"/>
              <a:buChar char="○"/>
            </a:pPr>
            <a:r>
              <a:rPr lang="it-IT"/>
              <a:t>Monitors system as a whole</a:t>
            </a:r>
            <a:endParaRPr/>
          </a:p>
          <a:p>
            <a:pPr indent="-381000" lvl="1" marL="1371600" rtl="0" algn="l">
              <a:lnSpc>
                <a:spcPct val="90000"/>
              </a:lnSpc>
              <a:spcBef>
                <a:spcPts val="0"/>
              </a:spcBef>
              <a:spcAft>
                <a:spcPts val="0"/>
              </a:spcAft>
              <a:buSzPts val="2400"/>
              <a:buChar char="○"/>
            </a:pPr>
            <a:r>
              <a:rPr lang="it-IT"/>
              <a:t>Monitors particular nodes</a:t>
            </a:r>
            <a:endParaRPr/>
          </a:p>
          <a:p>
            <a:pPr indent="-381000" lvl="1" marL="1371600" rtl="0" algn="l">
              <a:lnSpc>
                <a:spcPct val="90000"/>
              </a:lnSpc>
              <a:spcBef>
                <a:spcPts val="0"/>
              </a:spcBef>
              <a:spcAft>
                <a:spcPts val="0"/>
              </a:spcAft>
              <a:buSzPts val="2400"/>
              <a:buChar char="○"/>
            </a:pPr>
            <a:r>
              <a:rPr lang="it-IT"/>
              <a:t>Developed to help system administrators</a:t>
            </a:r>
            <a:endParaRPr/>
          </a:p>
          <a:p>
            <a:pPr indent="0" lvl="0" marL="0" rtl="0" algn="l">
              <a:lnSpc>
                <a:spcPct val="90000"/>
              </a:lnSpc>
              <a:spcBef>
                <a:spcPts val="0"/>
              </a:spcBef>
              <a:spcAft>
                <a:spcPts val="0"/>
              </a:spcAft>
              <a:buNone/>
            </a:pPr>
            <a:r>
              <a:t/>
            </a:r>
            <a:endParaRPr/>
          </a:p>
          <a:p>
            <a:pPr indent="-406400" lvl="0" marL="450000" rtl="0" algn="l">
              <a:lnSpc>
                <a:spcPct val="90000"/>
              </a:lnSpc>
              <a:spcBef>
                <a:spcPts val="0"/>
              </a:spcBef>
              <a:spcAft>
                <a:spcPts val="0"/>
              </a:spcAft>
              <a:buSzPts val="2800"/>
              <a:buChar char="●"/>
            </a:pPr>
            <a:r>
              <a:rPr lang="it-IT"/>
              <a:t>What is Anomaly Detection System not about?</a:t>
            </a:r>
            <a:endParaRPr/>
          </a:p>
          <a:p>
            <a:pPr indent="-381000" lvl="1" marL="1371600" rtl="0" algn="l">
              <a:lnSpc>
                <a:spcPct val="90000"/>
              </a:lnSpc>
              <a:spcBef>
                <a:spcPts val="0"/>
              </a:spcBef>
              <a:spcAft>
                <a:spcPts val="0"/>
              </a:spcAft>
              <a:buSzPts val="2400"/>
              <a:buChar char="○"/>
            </a:pPr>
            <a:r>
              <a:rPr lang="it-IT"/>
              <a:t>Detecting  anomalies in application behaviour (it can however detect anomaly if application enters an undesired state from a system perspective)</a:t>
            </a:r>
            <a:endParaRPr/>
          </a:p>
          <a:p>
            <a:pPr indent="-381000" lvl="1" marL="1371600" rtl="0" algn="l">
              <a:lnSpc>
                <a:spcPct val="90000"/>
              </a:lnSpc>
              <a:spcBef>
                <a:spcPts val="0"/>
              </a:spcBef>
              <a:spcAft>
                <a:spcPts val="0"/>
              </a:spcAft>
              <a:buSzPts val="2400"/>
              <a:buChar char="○"/>
            </a:pPr>
            <a:r>
              <a:rPr lang="it-IT"/>
              <a:t>Detecting application patterns/types</a:t>
            </a:r>
            <a:endParaRPr/>
          </a:p>
        </p:txBody>
      </p:sp>
      <p:sp>
        <p:nvSpPr>
          <p:cNvPr id="81" name="Google Shape;81;p3"/>
          <p:cNvSpPr txBox="1"/>
          <p:nvPr>
            <p:ph idx="12" type="sldNum"/>
          </p:nvPr>
        </p:nvSpPr>
        <p:spPr>
          <a:xfrm>
            <a:off x="10520363" y="6427788"/>
            <a:ext cx="107791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600"/>
              <a:buNone/>
            </a:pPr>
            <a:fld id="{00000000-1234-1234-1234-123412341234}" type="slidenum">
              <a:rPr lang="it-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0db212048f_0_7"/>
          <p:cNvSpPr txBox="1"/>
          <p:nvPr>
            <p:ph type="title"/>
          </p:nvPr>
        </p:nvSpPr>
        <p:spPr>
          <a:xfrm>
            <a:off x="1753646" y="0"/>
            <a:ext cx="10438500" cy="938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Component Structure</a:t>
            </a:r>
            <a:endParaRPr/>
          </a:p>
        </p:txBody>
      </p:sp>
      <p:sp>
        <p:nvSpPr>
          <p:cNvPr id="88" name="Google Shape;88;g20db212048f_0_7"/>
          <p:cNvSpPr txBox="1"/>
          <p:nvPr>
            <p:ph idx="1" type="body"/>
          </p:nvPr>
        </p:nvSpPr>
        <p:spPr>
          <a:xfrm>
            <a:off x="546271" y="1272175"/>
            <a:ext cx="5842800" cy="48159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Char char="●"/>
            </a:pPr>
            <a:r>
              <a:rPr lang="it-IT"/>
              <a:t>RTDataHandler handles :</a:t>
            </a:r>
            <a:endParaRPr/>
          </a:p>
          <a:p>
            <a:pPr indent="-381000" lvl="1" marL="914400" rtl="0" algn="l">
              <a:spcBef>
                <a:spcPts val="0"/>
              </a:spcBef>
              <a:spcAft>
                <a:spcPts val="0"/>
              </a:spcAft>
              <a:buSzPts val="2400"/>
              <a:buChar char="○"/>
            </a:pPr>
            <a:r>
              <a:rPr lang="it-IT"/>
              <a:t>reading data from database</a:t>
            </a:r>
            <a:endParaRPr/>
          </a:p>
          <a:p>
            <a:pPr indent="-381000" lvl="1" marL="914400" rtl="0" algn="l">
              <a:spcBef>
                <a:spcPts val="0"/>
              </a:spcBef>
              <a:spcAft>
                <a:spcPts val="0"/>
              </a:spcAft>
              <a:buSzPts val="2400"/>
              <a:buChar char="○"/>
            </a:pPr>
            <a:r>
              <a:rPr lang="it-IT"/>
              <a:t>invoking prediction pipeline </a:t>
            </a:r>
            <a:endParaRPr/>
          </a:p>
          <a:p>
            <a:pPr indent="-381000" lvl="1" marL="914400" rtl="0" algn="l">
              <a:spcBef>
                <a:spcPts val="0"/>
              </a:spcBef>
              <a:spcAft>
                <a:spcPts val="0"/>
              </a:spcAft>
              <a:buSzPts val="2400"/>
              <a:buChar char="○"/>
            </a:pPr>
            <a:r>
              <a:rPr lang="it-IT"/>
              <a:t>updating history</a:t>
            </a:r>
            <a:endParaRPr/>
          </a:p>
          <a:p>
            <a:pPr indent="-381000" lvl="1" marL="914400" rtl="0" algn="l">
              <a:spcBef>
                <a:spcPts val="0"/>
              </a:spcBef>
              <a:spcAft>
                <a:spcPts val="0"/>
              </a:spcAft>
              <a:buSzPts val="2400"/>
              <a:buChar char="○"/>
            </a:pPr>
            <a:r>
              <a:rPr lang="it-IT"/>
              <a:t>logging to Redis database</a:t>
            </a:r>
            <a:endParaRPr/>
          </a:p>
          <a:p>
            <a:pPr indent="0" lvl="0" marL="0" rtl="0" algn="l">
              <a:spcBef>
                <a:spcPts val="1000"/>
              </a:spcBef>
              <a:spcAft>
                <a:spcPts val="0"/>
              </a:spcAft>
              <a:buNone/>
            </a:pPr>
            <a:r>
              <a:t/>
            </a:r>
            <a:endParaRPr/>
          </a:p>
          <a:p>
            <a:pPr indent="-406400" lvl="0" marL="457200" rtl="0" algn="l">
              <a:spcBef>
                <a:spcPts val="1000"/>
              </a:spcBef>
              <a:spcAft>
                <a:spcPts val="0"/>
              </a:spcAft>
              <a:buSzPts val="2800"/>
              <a:buChar char="●"/>
            </a:pPr>
            <a:r>
              <a:rPr lang="it-IT"/>
              <a:t>RTMetricsEvaluator handles :</a:t>
            </a:r>
            <a:endParaRPr/>
          </a:p>
          <a:p>
            <a:pPr indent="-381000" lvl="1" marL="914400" rtl="0" algn="l">
              <a:spcBef>
                <a:spcPts val="0"/>
              </a:spcBef>
              <a:spcAft>
                <a:spcPts val="0"/>
              </a:spcAft>
              <a:buSzPts val="2400"/>
              <a:buChar char="○"/>
            </a:pPr>
            <a:r>
              <a:rPr lang="it-IT"/>
              <a:t>Calculating reconstruction error for a window, history, entire time series and respective metrics</a:t>
            </a:r>
            <a:endParaRPr/>
          </a:p>
          <a:p>
            <a:pPr indent="-381000" lvl="1" marL="914400" rtl="0" algn="l">
              <a:spcBef>
                <a:spcPts val="0"/>
              </a:spcBef>
              <a:spcAft>
                <a:spcPts val="0"/>
              </a:spcAft>
              <a:buSzPts val="2400"/>
              <a:buChar char="○"/>
            </a:pPr>
            <a:r>
              <a:rPr lang="it-IT"/>
              <a:t>Process speed up with distributed inference using Pytorch’s DDP</a:t>
            </a:r>
            <a:endParaRPr/>
          </a:p>
        </p:txBody>
      </p:sp>
      <p:sp>
        <p:nvSpPr>
          <p:cNvPr id="89" name="Google Shape;89;g20db212048f_0_7"/>
          <p:cNvSpPr txBox="1"/>
          <p:nvPr>
            <p:ph idx="12" type="sldNum"/>
          </p:nvPr>
        </p:nvSpPr>
        <p:spPr>
          <a:xfrm>
            <a:off x="10520363" y="6427788"/>
            <a:ext cx="1077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it-IT"/>
              <a:t>‹#›</a:t>
            </a:fld>
            <a:endParaRPr/>
          </a:p>
        </p:txBody>
      </p:sp>
      <p:pic>
        <p:nvPicPr>
          <p:cNvPr id="90" name="Google Shape;90;g20db212048f_0_7"/>
          <p:cNvPicPr preferRelativeResize="0"/>
          <p:nvPr/>
        </p:nvPicPr>
        <p:blipFill>
          <a:blip r:embed="rId3">
            <a:alphaModFix/>
          </a:blip>
          <a:stretch>
            <a:fillRect/>
          </a:stretch>
        </p:blipFill>
        <p:spPr>
          <a:xfrm>
            <a:off x="6459263" y="1423975"/>
            <a:ext cx="4295775" cy="4010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e06e55b3b7_0_0"/>
          <p:cNvSpPr/>
          <p:nvPr/>
        </p:nvSpPr>
        <p:spPr>
          <a:xfrm>
            <a:off x="6420925" y="1271475"/>
            <a:ext cx="4942800" cy="525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97" name="Google Shape;97;g2e06e55b3b7_0_0"/>
          <p:cNvSpPr txBox="1"/>
          <p:nvPr>
            <p:ph type="title"/>
          </p:nvPr>
        </p:nvSpPr>
        <p:spPr>
          <a:xfrm>
            <a:off x="1753646" y="0"/>
            <a:ext cx="10438500" cy="938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WP6 Integration</a:t>
            </a:r>
            <a:endParaRPr/>
          </a:p>
        </p:txBody>
      </p:sp>
      <p:sp>
        <p:nvSpPr>
          <p:cNvPr id="98" name="Google Shape;98;g2e06e55b3b7_0_0"/>
          <p:cNvSpPr txBox="1"/>
          <p:nvPr>
            <p:ph idx="12" type="sldNum"/>
          </p:nvPr>
        </p:nvSpPr>
        <p:spPr>
          <a:xfrm>
            <a:off x="10520363" y="6427788"/>
            <a:ext cx="1077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it-IT"/>
              <a:t>‹#›</a:t>
            </a:fld>
            <a:endParaRPr/>
          </a:p>
        </p:txBody>
      </p:sp>
      <p:pic>
        <p:nvPicPr>
          <p:cNvPr id="99" name="Google Shape;99;g2e06e55b3b7_0_0"/>
          <p:cNvPicPr preferRelativeResize="0"/>
          <p:nvPr/>
        </p:nvPicPr>
        <p:blipFill>
          <a:blip r:embed="rId3">
            <a:alphaModFix/>
          </a:blip>
          <a:stretch>
            <a:fillRect/>
          </a:stretch>
        </p:blipFill>
        <p:spPr>
          <a:xfrm>
            <a:off x="6530763" y="2107400"/>
            <a:ext cx="4295775" cy="4010025"/>
          </a:xfrm>
          <a:prstGeom prst="rect">
            <a:avLst/>
          </a:prstGeom>
          <a:noFill/>
          <a:ln>
            <a:noFill/>
          </a:ln>
        </p:spPr>
      </p:pic>
      <p:sp>
        <p:nvSpPr>
          <p:cNvPr id="100" name="Google Shape;100;g2e06e55b3b7_0_0"/>
          <p:cNvSpPr/>
          <p:nvPr/>
        </p:nvSpPr>
        <p:spPr>
          <a:xfrm>
            <a:off x="4695875" y="3790513"/>
            <a:ext cx="1565400" cy="643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1" name="Google Shape;101;g2e06e55b3b7_0_0"/>
          <p:cNvSpPr/>
          <p:nvPr/>
        </p:nvSpPr>
        <p:spPr>
          <a:xfrm>
            <a:off x="2137675" y="3369475"/>
            <a:ext cx="2288700" cy="148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2" name="Google Shape;102;g2e06e55b3b7_0_0"/>
          <p:cNvSpPr/>
          <p:nvPr/>
        </p:nvSpPr>
        <p:spPr>
          <a:xfrm>
            <a:off x="1382725" y="1295300"/>
            <a:ext cx="3917700" cy="67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3" name="Google Shape;103;g2e06e55b3b7_0_0"/>
          <p:cNvSpPr txBox="1"/>
          <p:nvPr/>
        </p:nvSpPr>
        <p:spPr>
          <a:xfrm>
            <a:off x="1493975" y="1366825"/>
            <a:ext cx="3647700" cy="4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IT" sz="2800">
                <a:solidFill>
                  <a:schemeClr val="dk1"/>
                </a:solidFill>
                <a:latin typeface="Calibri"/>
                <a:ea typeface="Calibri"/>
                <a:cs typeface="Calibri"/>
                <a:sym typeface="Calibri"/>
              </a:rPr>
              <a:t>Intelligent Controller</a:t>
            </a:r>
            <a:endParaRPr sz="2800">
              <a:solidFill>
                <a:schemeClr val="dk1"/>
              </a:solidFill>
              <a:latin typeface="Calibri"/>
              <a:ea typeface="Calibri"/>
              <a:cs typeface="Calibri"/>
              <a:sym typeface="Calibri"/>
            </a:endParaRPr>
          </a:p>
        </p:txBody>
      </p:sp>
      <p:sp>
        <p:nvSpPr>
          <p:cNvPr id="104" name="Google Shape;104;g2e06e55b3b7_0_0"/>
          <p:cNvSpPr txBox="1"/>
          <p:nvPr/>
        </p:nvSpPr>
        <p:spPr>
          <a:xfrm>
            <a:off x="2391950" y="3589075"/>
            <a:ext cx="1756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it-IT" sz="2800">
                <a:solidFill>
                  <a:schemeClr val="dk1"/>
                </a:solidFill>
                <a:latin typeface="Calibri"/>
                <a:ea typeface="Calibri"/>
                <a:cs typeface="Calibri"/>
                <a:sym typeface="Calibri"/>
              </a:rPr>
              <a:t>Redis </a:t>
            </a:r>
            <a:endParaRPr sz="2800">
              <a:solidFill>
                <a:schemeClr val="dk1"/>
              </a:solidFill>
              <a:latin typeface="Calibri"/>
              <a:ea typeface="Calibri"/>
              <a:cs typeface="Calibri"/>
              <a:sym typeface="Calibri"/>
            </a:endParaRPr>
          </a:p>
          <a:p>
            <a:pPr indent="0" lvl="0" marL="0" rtl="0" algn="ctr">
              <a:spcBef>
                <a:spcPts val="0"/>
              </a:spcBef>
              <a:spcAft>
                <a:spcPts val="0"/>
              </a:spcAft>
              <a:buNone/>
            </a:pPr>
            <a:r>
              <a:rPr lang="it-IT" sz="2800">
                <a:solidFill>
                  <a:schemeClr val="dk1"/>
                </a:solidFill>
                <a:latin typeface="Calibri"/>
                <a:ea typeface="Calibri"/>
                <a:cs typeface="Calibri"/>
                <a:sym typeface="Calibri"/>
              </a:rPr>
              <a:t>Database</a:t>
            </a:r>
            <a:endParaRPr sz="2800">
              <a:solidFill>
                <a:schemeClr val="dk1"/>
              </a:solidFill>
              <a:latin typeface="Calibri"/>
              <a:ea typeface="Calibri"/>
              <a:cs typeface="Calibri"/>
              <a:sym typeface="Calibri"/>
            </a:endParaRPr>
          </a:p>
        </p:txBody>
      </p:sp>
      <p:sp>
        <p:nvSpPr>
          <p:cNvPr id="105" name="Google Shape;105;g2e06e55b3b7_0_0"/>
          <p:cNvSpPr/>
          <p:nvPr/>
        </p:nvSpPr>
        <p:spPr>
          <a:xfrm>
            <a:off x="2948375" y="2159438"/>
            <a:ext cx="738900" cy="10179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06" name="Google Shape;106;g2e06e55b3b7_0_0"/>
          <p:cNvSpPr txBox="1"/>
          <p:nvPr/>
        </p:nvSpPr>
        <p:spPr>
          <a:xfrm>
            <a:off x="6651375" y="1589350"/>
            <a:ext cx="2288700" cy="13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IT" sz="2800">
                <a:solidFill>
                  <a:schemeClr val="dk1"/>
                </a:solidFill>
                <a:latin typeface="Calibri"/>
                <a:ea typeface="Calibri"/>
                <a:cs typeface="Calibri"/>
                <a:sym typeface="Calibri"/>
              </a:rPr>
              <a:t>Anomaly</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it-IT" sz="2800">
                <a:solidFill>
                  <a:schemeClr val="dk1"/>
                </a:solidFill>
                <a:latin typeface="Calibri"/>
                <a:ea typeface="Calibri"/>
                <a:cs typeface="Calibri"/>
                <a:sym typeface="Calibri"/>
              </a:rPr>
              <a:t>Detection</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0db212048f_0_15"/>
          <p:cNvSpPr txBox="1"/>
          <p:nvPr>
            <p:ph type="title"/>
          </p:nvPr>
        </p:nvSpPr>
        <p:spPr>
          <a:xfrm>
            <a:off x="1753646" y="0"/>
            <a:ext cx="10438500" cy="938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How does it work?</a:t>
            </a:r>
            <a:endParaRPr/>
          </a:p>
        </p:txBody>
      </p:sp>
      <p:sp>
        <p:nvSpPr>
          <p:cNvPr id="113" name="Google Shape;113;g20db212048f_0_15"/>
          <p:cNvSpPr txBox="1"/>
          <p:nvPr>
            <p:ph idx="12" type="sldNum"/>
          </p:nvPr>
        </p:nvSpPr>
        <p:spPr>
          <a:xfrm>
            <a:off x="10520363" y="6427788"/>
            <a:ext cx="1077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600"/>
              <a:buFont typeface="Arial"/>
              <a:buNone/>
            </a:pPr>
            <a:fld id="{00000000-1234-1234-1234-123412341234}" type="slidenum">
              <a:rPr lang="it-IT"/>
              <a:t>‹#›</a:t>
            </a:fld>
            <a:endParaRPr/>
          </a:p>
        </p:txBody>
      </p:sp>
      <p:sp>
        <p:nvSpPr>
          <p:cNvPr id="114" name="Google Shape;114;g20db212048f_0_15"/>
          <p:cNvSpPr/>
          <p:nvPr/>
        </p:nvSpPr>
        <p:spPr>
          <a:xfrm>
            <a:off x="1152275" y="3281975"/>
            <a:ext cx="6436800" cy="131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5" name="Google Shape;115;g20db212048f_0_15"/>
          <p:cNvSpPr/>
          <p:nvPr/>
        </p:nvSpPr>
        <p:spPr>
          <a:xfrm>
            <a:off x="7692425" y="3321725"/>
            <a:ext cx="2106000" cy="131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16" name="Google Shape;116;g20db212048f_0_15"/>
          <p:cNvSpPr txBox="1"/>
          <p:nvPr/>
        </p:nvSpPr>
        <p:spPr>
          <a:xfrm>
            <a:off x="3250200" y="2813100"/>
            <a:ext cx="457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4000">
                <a:solidFill>
                  <a:schemeClr val="dk1"/>
                </a:solidFill>
                <a:latin typeface="Calibri"/>
                <a:ea typeface="Calibri"/>
                <a:cs typeface="Calibri"/>
                <a:sym typeface="Calibri"/>
              </a:rPr>
              <a:t>History</a:t>
            </a:r>
            <a:endParaRPr sz="4000">
              <a:solidFill>
                <a:schemeClr val="dk1"/>
              </a:solidFill>
              <a:latin typeface="Calibri"/>
              <a:ea typeface="Calibri"/>
              <a:cs typeface="Calibri"/>
              <a:sym typeface="Calibri"/>
            </a:endParaRPr>
          </a:p>
        </p:txBody>
      </p:sp>
      <p:sp>
        <p:nvSpPr>
          <p:cNvPr id="117" name="Google Shape;117;g20db212048f_0_15"/>
          <p:cNvSpPr txBox="1"/>
          <p:nvPr/>
        </p:nvSpPr>
        <p:spPr>
          <a:xfrm>
            <a:off x="7438125" y="2666375"/>
            <a:ext cx="4577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2800">
                <a:solidFill>
                  <a:schemeClr val="dk1"/>
                </a:solidFill>
                <a:latin typeface="Calibri"/>
                <a:ea typeface="Calibri"/>
                <a:cs typeface="Calibri"/>
                <a:sym typeface="Calibri"/>
              </a:rPr>
              <a:t>Current window</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0db212048f_0_66"/>
          <p:cNvSpPr txBox="1"/>
          <p:nvPr>
            <p:ph type="title"/>
          </p:nvPr>
        </p:nvSpPr>
        <p:spPr>
          <a:xfrm>
            <a:off x="1753646" y="0"/>
            <a:ext cx="10438500" cy="938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Visualisation</a:t>
            </a:r>
            <a:endParaRPr/>
          </a:p>
        </p:txBody>
      </p:sp>
      <p:sp>
        <p:nvSpPr>
          <p:cNvPr id="124" name="Google Shape;124;g20db212048f_0_66"/>
          <p:cNvSpPr txBox="1"/>
          <p:nvPr>
            <p:ph idx="12" type="sldNum"/>
          </p:nvPr>
        </p:nvSpPr>
        <p:spPr>
          <a:xfrm>
            <a:off x="10520363" y="6427788"/>
            <a:ext cx="1077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pic>
        <p:nvPicPr>
          <p:cNvPr id="125" name="Google Shape;125;g20db212048f_0_66"/>
          <p:cNvPicPr preferRelativeResize="0"/>
          <p:nvPr/>
        </p:nvPicPr>
        <p:blipFill>
          <a:blip r:embed="rId3">
            <a:alphaModFix/>
          </a:blip>
          <a:stretch>
            <a:fillRect/>
          </a:stretch>
        </p:blipFill>
        <p:spPr>
          <a:xfrm>
            <a:off x="152400" y="1366600"/>
            <a:ext cx="11887200" cy="47223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0db212048f_0_48"/>
          <p:cNvSpPr txBox="1"/>
          <p:nvPr>
            <p:ph type="title"/>
          </p:nvPr>
        </p:nvSpPr>
        <p:spPr>
          <a:xfrm>
            <a:off x="1753646" y="0"/>
            <a:ext cx="10438500" cy="938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Visualisation</a:t>
            </a:r>
            <a:endParaRPr/>
          </a:p>
        </p:txBody>
      </p:sp>
      <p:sp>
        <p:nvSpPr>
          <p:cNvPr id="132" name="Google Shape;132;g20db212048f_0_48"/>
          <p:cNvSpPr txBox="1"/>
          <p:nvPr>
            <p:ph idx="12" type="sldNum"/>
          </p:nvPr>
        </p:nvSpPr>
        <p:spPr>
          <a:xfrm>
            <a:off x="10520363" y="6427788"/>
            <a:ext cx="1077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pic>
        <p:nvPicPr>
          <p:cNvPr id="133" name="Google Shape;133;g20db212048f_0_48"/>
          <p:cNvPicPr preferRelativeResize="0"/>
          <p:nvPr/>
        </p:nvPicPr>
        <p:blipFill>
          <a:blip r:embed="rId3">
            <a:alphaModFix/>
          </a:blip>
          <a:stretch>
            <a:fillRect/>
          </a:stretch>
        </p:blipFill>
        <p:spPr>
          <a:xfrm>
            <a:off x="152400" y="2111225"/>
            <a:ext cx="11887200" cy="3428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0db212048f_0_41"/>
          <p:cNvSpPr txBox="1"/>
          <p:nvPr>
            <p:ph type="title"/>
          </p:nvPr>
        </p:nvSpPr>
        <p:spPr>
          <a:xfrm>
            <a:off x="1753646" y="0"/>
            <a:ext cx="10438500" cy="938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it-IT"/>
              <a:t>Visualisation</a:t>
            </a:r>
            <a:endParaRPr/>
          </a:p>
        </p:txBody>
      </p:sp>
      <p:sp>
        <p:nvSpPr>
          <p:cNvPr id="140" name="Google Shape;140;g20db212048f_0_41"/>
          <p:cNvSpPr txBox="1"/>
          <p:nvPr>
            <p:ph idx="12" type="sldNum"/>
          </p:nvPr>
        </p:nvSpPr>
        <p:spPr>
          <a:xfrm>
            <a:off x="10520363" y="6427788"/>
            <a:ext cx="10779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pic>
        <p:nvPicPr>
          <p:cNvPr id="141" name="Google Shape;141;g20db212048f_0_41"/>
          <p:cNvPicPr preferRelativeResize="0"/>
          <p:nvPr/>
        </p:nvPicPr>
        <p:blipFill>
          <a:blip r:embed="rId3">
            <a:alphaModFix/>
          </a:blip>
          <a:stretch>
            <a:fillRect/>
          </a:stretch>
        </p:blipFill>
        <p:spPr>
          <a:xfrm>
            <a:off x="2027775" y="1118375"/>
            <a:ext cx="7251532" cy="561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