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60" r:id="rId4"/>
    <p:sldId id="263" r:id="rId5"/>
    <p:sldId id="264" r:id="rId6"/>
    <p:sldId id="261" r:id="rId7"/>
    <p:sldId id="262" r:id="rId8"/>
    <p:sldId id="265" r:id="rId9"/>
    <p:sldId id="266" r:id="rId10"/>
    <p:sldId id="267" r:id="rId11"/>
    <p:sldId id="270" r:id="rId12"/>
    <p:sldId id="268" r:id="rId13"/>
    <p:sldId id="269" r:id="rId14"/>
    <p:sldId id="271" r:id="rId15"/>
    <p:sldId id="272" r:id="rId16"/>
    <p:sldId id="273" r:id="rId17"/>
    <p:sldId id="274" r:id="rId18"/>
    <p:sldId id="275" r:id="rId19"/>
    <p:sldId id="276" r:id="rId20"/>
    <p:sldId id="259" r:id="rId21"/>
  </p:sldIdLst>
  <p:sldSz cx="12192000" cy="6858000"/>
  <p:notesSz cx="6858000" cy="9144000"/>
  <p:embeddedFontLst>
    <p:embeddedFont>
      <p:font typeface="Lato Black" panose="020F0502020204030203" pitchFamily="34" charset="0"/>
      <p:bold r:id="rId23"/>
      <p:boldItalic r:id="rId24"/>
    </p:embeddedFont>
    <p:embeddedFont>
      <p:font typeface="Libre Baskerville" panose="02000000000000000000" pitchFamily="2" charset="0"/>
      <p:regular r:id="rId25"/>
      <p:bold r:id="rId26"/>
      <p: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nehanth77/"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admirer77"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9" name="Google Shape;99;p1"/>
          <p:cNvSpPr txBox="1"/>
          <p:nvPr/>
        </p:nvSpPr>
        <p:spPr>
          <a:xfrm>
            <a:off x="334297" y="3757315"/>
            <a:ext cx="11523405"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6000" b="1" i="0" u="none" strike="noStrike" cap="none" dirty="0">
                <a:solidFill>
                  <a:schemeClr val="tx1">
                    <a:lumMod val="85000"/>
                    <a:lumOff val="15000"/>
                  </a:schemeClr>
                </a:solidFill>
                <a:latin typeface="Calibri"/>
                <a:ea typeface="Calibri"/>
                <a:cs typeface="Calibri"/>
                <a:sym typeface="Calibri"/>
              </a:rPr>
              <a:t>Analysis of AMCAT Data</a:t>
            </a:r>
            <a:endParaRPr lang="en-IN" sz="6000" b="1" dirty="0">
              <a:solidFill>
                <a:schemeClr val="tx1">
                  <a:lumMod val="85000"/>
                  <a:lumOff val="1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5574-E39C-88FC-6354-4172FAA7DD51}"/>
              </a:ext>
            </a:extLst>
          </p:cNvPr>
          <p:cNvSpPr>
            <a:spLocks noGrp="1"/>
          </p:cNvSpPr>
          <p:nvPr>
            <p:ph type="title"/>
          </p:nvPr>
        </p:nvSpPr>
        <p:spPr/>
        <p:txBody>
          <a:bodyPr/>
          <a:lstStyle/>
          <a:p>
            <a:r>
              <a:rPr lang="en-IN"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Univariate Analysis</a:t>
            </a:r>
            <a:endParaRPr lang="en-IN" dirty="0">
              <a:solidFill>
                <a:srgbClr val="FF0000"/>
              </a:solidFill>
            </a:endParaRPr>
          </a:p>
        </p:txBody>
      </p:sp>
      <p:pic>
        <p:nvPicPr>
          <p:cNvPr id="6" name="Picture 5">
            <a:extLst>
              <a:ext uri="{FF2B5EF4-FFF2-40B4-BE49-F238E27FC236}">
                <a16:creationId xmlns:a16="http://schemas.microsoft.com/office/drawing/2014/main" id="{10F6A2DD-7189-741F-08AB-CA45D4EC4E9E}"/>
              </a:ext>
            </a:extLst>
          </p:cNvPr>
          <p:cNvPicPr>
            <a:picLocks noChangeAspect="1"/>
          </p:cNvPicPr>
          <p:nvPr/>
        </p:nvPicPr>
        <p:blipFill>
          <a:blip r:embed="rId2"/>
          <a:stretch>
            <a:fillRect/>
          </a:stretch>
        </p:blipFill>
        <p:spPr>
          <a:xfrm>
            <a:off x="838200" y="1690688"/>
            <a:ext cx="4871636" cy="1667853"/>
          </a:xfrm>
          <a:prstGeom prst="rect">
            <a:avLst/>
          </a:prstGeom>
        </p:spPr>
      </p:pic>
      <p:pic>
        <p:nvPicPr>
          <p:cNvPr id="8" name="Picture 7">
            <a:extLst>
              <a:ext uri="{FF2B5EF4-FFF2-40B4-BE49-F238E27FC236}">
                <a16:creationId xmlns:a16="http://schemas.microsoft.com/office/drawing/2014/main" id="{1FE7BFCF-6FE2-5645-4E83-586B9AA865F2}"/>
              </a:ext>
            </a:extLst>
          </p:cNvPr>
          <p:cNvPicPr>
            <a:picLocks noChangeAspect="1"/>
          </p:cNvPicPr>
          <p:nvPr/>
        </p:nvPicPr>
        <p:blipFill>
          <a:blip r:embed="rId3"/>
          <a:stretch>
            <a:fillRect/>
          </a:stretch>
        </p:blipFill>
        <p:spPr>
          <a:xfrm>
            <a:off x="838199" y="3792383"/>
            <a:ext cx="4869121" cy="1625192"/>
          </a:xfrm>
          <a:prstGeom prst="rect">
            <a:avLst/>
          </a:prstGeom>
        </p:spPr>
      </p:pic>
      <p:pic>
        <p:nvPicPr>
          <p:cNvPr id="10" name="Picture 9">
            <a:extLst>
              <a:ext uri="{FF2B5EF4-FFF2-40B4-BE49-F238E27FC236}">
                <a16:creationId xmlns:a16="http://schemas.microsoft.com/office/drawing/2014/main" id="{54547241-3045-BE73-C5D9-8C49B8E5A814}"/>
              </a:ext>
            </a:extLst>
          </p:cNvPr>
          <p:cNvPicPr>
            <a:picLocks noChangeAspect="1"/>
          </p:cNvPicPr>
          <p:nvPr/>
        </p:nvPicPr>
        <p:blipFill>
          <a:blip r:embed="rId4"/>
          <a:stretch>
            <a:fillRect/>
          </a:stretch>
        </p:blipFill>
        <p:spPr>
          <a:xfrm>
            <a:off x="6096000" y="1690687"/>
            <a:ext cx="5509219" cy="1667853"/>
          </a:xfrm>
          <a:prstGeom prst="rect">
            <a:avLst/>
          </a:prstGeom>
        </p:spPr>
      </p:pic>
      <p:pic>
        <p:nvPicPr>
          <p:cNvPr id="12" name="Picture 11">
            <a:extLst>
              <a:ext uri="{FF2B5EF4-FFF2-40B4-BE49-F238E27FC236}">
                <a16:creationId xmlns:a16="http://schemas.microsoft.com/office/drawing/2014/main" id="{68E9EE0B-EC6F-21D5-206A-91F5EC53245E}"/>
              </a:ext>
            </a:extLst>
          </p:cNvPr>
          <p:cNvPicPr>
            <a:picLocks noChangeAspect="1"/>
          </p:cNvPicPr>
          <p:nvPr/>
        </p:nvPicPr>
        <p:blipFill>
          <a:blip r:embed="rId5"/>
          <a:stretch>
            <a:fillRect/>
          </a:stretch>
        </p:blipFill>
        <p:spPr>
          <a:xfrm>
            <a:off x="6096000" y="3792382"/>
            <a:ext cx="5509219" cy="1625192"/>
          </a:xfrm>
          <a:prstGeom prst="rect">
            <a:avLst/>
          </a:prstGeom>
        </p:spPr>
      </p:pic>
    </p:spTree>
    <p:extLst>
      <p:ext uri="{BB962C8B-B14F-4D97-AF65-F5344CB8AC3E}">
        <p14:creationId xmlns:p14="http://schemas.microsoft.com/office/powerpoint/2010/main" val="774848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846D0-9108-99E2-5A8C-1E9AC05B432E}"/>
              </a:ext>
            </a:extLst>
          </p:cNvPr>
          <p:cNvSpPr>
            <a:spLocks noGrp="1"/>
          </p:cNvSpPr>
          <p:nvPr>
            <p:ph type="title"/>
          </p:nvPr>
        </p:nvSpPr>
        <p:spPr/>
        <p:txBody>
          <a:bodyPr/>
          <a:lstStyle/>
          <a:p>
            <a:r>
              <a:rPr lang="en-IN"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Univariate Analysis (Continue..)</a:t>
            </a:r>
            <a:endParaRPr lang="en-IN" dirty="0"/>
          </a:p>
        </p:txBody>
      </p:sp>
      <p:pic>
        <p:nvPicPr>
          <p:cNvPr id="6" name="Picture 5">
            <a:extLst>
              <a:ext uri="{FF2B5EF4-FFF2-40B4-BE49-F238E27FC236}">
                <a16:creationId xmlns:a16="http://schemas.microsoft.com/office/drawing/2014/main" id="{A2A78F5F-FCCF-68B1-B51A-6871635716BF}"/>
              </a:ext>
            </a:extLst>
          </p:cNvPr>
          <p:cNvPicPr>
            <a:picLocks noChangeAspect="1"/>
          </p:cNvPicPr>
          <p:nvPr/>
        </p:nvPicPr>
        <p:blipFill>
          <a:blip r:embed="rId2"/>
          <a:stretch>
            <a:fillRect/>
          </a:stretch>
        </p:blipFill>
        <p:spPr>
          <a:xfrm>
            <a:off x="926689" y="2060134"/>
            <a:ext cx="5019326" cy="1109714"/>
          </a:xfrm>
          <a:prstGeom prst="rect">
            <a:avLst/>
          </a:prstGeom>
        </p:spPr>
      </p:pic>
      <p:pic>
        <p:nvPicPr>
          <p:cNvPr id="8" name="Picture 7">
            <a:extLst>
              <a:ext uri="{FF2B5EF4-FFF2-40B4-BE49-F238E27FC236}">
                <a16:creationId xmlns:a16="http://schemas.microsoft.com/office/drawing/2014/main" id="{691E16DE-88B0-5E2C-40AF-D92084EF7521}"/>
              </a:ext>
            </a:extLst>
          </p:cNvPr>
          <p:cNvPicPr>
            <a:picLocks noChangeAspect="1"/>
          </p:cNvPicPr>
          <p:nvPr/>
        </p:nvPicPr>
        <p:blipFill>
          <a:blip r:embed="rId3"/>
          <a:stretch>
            <a:fillRect/>
          </a:stretch>
        </p:blipFill>
        <p:spPr>
          <a:xfrm>
            <a:off x="926689" y="3369338"/>
            <a:ext cx="5019326" cy="1109714"/>
          </a:xfrm>
          <a:prstGeom prst="rect">
            <a:avLst/>
          </a:prstGeom>
        </p:spPr>
      </p:pic>
      <p:pic>
        <p:nvPicPr>
          <p:cNvPr id="10" name="Picture 9">
            <a:extLst>
              <a:ext uri="{FF2B5EF4-FFF2-40B4-BE49-F238E27FC236}">
                <a16:creationId xmlns:a16="http://schemas.microsoft.com/office/drawing/2014/main" id="{3C4F46EB-2ECA-E8F2-61E7-268D4BE88590}"/>
              </a:ext>
            </a:extLst>
          </p:cNvPr>
          <p:cNvPicPr>
            <a:picLocks noChangeAspect="1"/>
          </p:cNvPicPr>
          <p:nvPr/>
        </p:nvPicPr>
        <p:blipFill>
          <a:blip r:embed="rId4"/>
          <a:stretch>
            <a:fillRect/>
          </a:stretch>
        </p:blipFill>
        <p:spPr>
          <a:xfrm>
            <a:off x="6096000" y="2060134"/>
            <a:ext cx="5019326" cy="3728122"/>
          </a:xfrm>
          <a:prstGeom prst="rect">
            <a:avLst/>
          </a:prstGeom>
        </p:spPr>
      </p:pic>
      <p:pic>
        <p:nvPicPr>
          <p:cNvPr id="12" name="Picture 11">
            <a:extLst>
              <a:ext uri="{FF2B5EF4-FFF2-40B4-BE49-F238E27FC236}">
                <a16:creationId xmlns:a16="http://schemas.microsoft.com/office/drawing/2014/main" id="{43F72048-7CEE-4B23-8C00-5E8B11C75172}"/>
              </a:ext>
            </a:extLst>
          </p:cNvPr>
          <p:cNvPicPr>
            <a:picLocks noChangeAspect="1"/>
          </p:cNvPicPr>
          <p:nvPr/>
        </p:nvPicPr>
        <p:blipFill>
          <a:blip r:embed="rId5"/>
          <a:stretch>
            <a:fillRect/>
          </a:stretch>
        </p:blipFill>
        <p:spPr>
          <a:xfrm>
            <a:off x="926689" y="4678542"/>
            <a:ext cx="5019326" cy="1109714"/>
          </a:xfrm>
          <a:prstGeom prst="rect">
            <a:avLst/>
          </a:prstGeom>
        </p:spPr>
      </p:pic>
    </p:spTree>
    <p:extLst>
      <p:ext uri="{BB962C8B-B14F-4D97-AF65-F5344CB8AC3E}">
        <p14:creationId xmlns:p14="http://schemas.microsoft.com/office/powerpoint/2010/main" val="3035633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ADAA-41FB-E156-1C2F-CAED276BF1DC}"/>
              </a:ext>
            </a:extLst>
          </p:cNvPr>
          <p:cNvSpPr>
            <a:spLocks noGrp="1"/>
          </p:cNvSpPr>
          <p:nvPr>
            <p:ph type="title"/>
          </p:nvPr>
        </p:nvSpPr>
        <p:spPr/>
        <p:txBody>
          <a:bodyPr/>
          <a:lstStyle/>
          <a:p>
            <a:r>
              <a:rPr lang="en-IN"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Bivariate Analysis</a:t>
            </a:r>
            <a:endParaRPr lang="en-IN" dirty="0">
              <a:solidFill>
                <a:srgbClr val="FF0000"/>
              </a:solidFill>
            </a:endParaRPr>
          </a:p>
        </p:txBody>
      </p:sp>
      <p:pic>
        <p:nvPicPr>
          <p:cNvPr id="5" name="Picture 4">
            <a:extLst>
              <a:ext uri="{FF2B5EF4-FFF2-40B4-BE49-F238E27FC236}">
                <a16:creationId xmlns:a16="http://schemas.microsoft.com/office/drawing/2014/main" id="{0F739A26-2DE6-9650-63D1-9D86B4200467}"/>
              </a:ext>
            </a:extLst>
          </p:cNvPr>
          <p:cNvPicPr>
            <a:picLocks noChangeAspect="1"/>
          </p:cNvPicPr>
          <p:nvPr/>
        </p:nvPicPr>
        <p:blipFill>
          <a:blip r:embed="rId2"/>
          <a:stretch>
            <a:fillRect/>
          </a:stretch>
        </p:blipFill>
        <p:spPr>
          <a:xfrm>
            <a:off x="444855" y="1709461"/>
            <a:ext cx="5405757" cy="3961510"/>
          </a:xfrm>
          <a:prstGeom prst="rect">
            <a:avLst/>
          </a:prstGeom>
        </p:spPr>
      </p:pic>
      <p:pic>
        <p:nvPicPr>
          <p:cNvPr id="7" name="Picture 6">
            <a:extLst>
              <a:ext uri="{FF2B5EF4-FFF2-40B4-BE49-F238E27FC236}">
                <a16:creationId xmlns:a16="http://schemas.microsoft.com/office/drawing/2014/main" id="{162313B8-BDEA-5C8C-91D2-33C21EDCC48C}"/>
              </a:ext>
            </a:extLst>
          </p:cNvPr>
          <p:cNvPicPr>
            <a:picLocks noChangeAspect="1"/>
          </p:cNvPicPr>
          <p:nvPr/>
        </p:nvPicPr>
        <p:blipFill>
          <a:blip r:embed="rId3"/>
          <a:stretch>
            <a:fillRect/>
          </a:stretch>
        </p:blipFill>
        <p:spPr>
          <a:xfrm>
            <a:off x="5850612" y="1781190"/>
            <a:ext cx="5809498" cy="3961511"/>
          </a:xfrm>
          <a:prstGeom prst="rect">
            <a:avLst/>
          </a:prstGeom>
        </p:spPr>
      </p:pic>
    </p:spTree>
    <p:extLst>
      <p:ext uri="{BB962C8B-B14F-4D97-AF65-F5344CB8AC3E}">
        <p14:creationId xmlns:p14="http://schemas.microsoft.com/office/powerpoint/2010/main" val="3218712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80FA3-32F7-2B4D-5F03-A5933122C5DC}"/>
              </a:ext>
            </a:extLst>
          </p:cNvPr>
          <p:cNvSpPr>
            <a:spLocks noGrp="1"/>
          </p:cNvSpPr>
          <p:nvPr>
            <p:ph type="title"/>
          </p:nvPr>
        </p:nvSpPr>
        <p:spPr>
          <a:xfrm>
            <a:off x="838200" y="404454"/>
            <a:ext cx="10515600" cy="1325563"/>
          </a:xfrm>
        </p:spPr>
        <p:txBody>
          <a:bodyPr/>
          <a:lstStyle/>
          <a:p>
            <a:r>
              <a:rPr lang="en-IN"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Bivariate Analysis (Continue…1)</a:t>
            </a:r>
            <a:endParaRPr lang="en-IN" dirty="0"/>
          </a:p>
        </p:txBody>
      </p:sp>
      <p:pic>
        <p:nvPicPr>
          <p:cNvPr id="5" name="Picture 4">
            <a:extLst>
              <a:ext uri="{FF2B5EF4-FFF2-40B4-BE49-F238E27FC236}">
                <a16:creationId xmlns:a16="http://schemas.microsoft.com/office/drawing/2014/main" id="{11A0BEB0-6CDB-972C-77A2-AA6E2225630F}"/>
              </a:ext>
            </a:extLst>
          </p:cNvPr>
          <p:cNvPicPr>
            <a:picLocks noChangeAspect="1"/>
          </p:cNvPicPr>
          <p:nvPr/>
        </p:nvPicPr>
        <p:blipFill>
          <a:blip r:embed="rId2"/>
          <a:stretch>
            <a:fillRect/>
          </a:stretch>
        </p:blipFill>
        <p:spPr>
          <a:xfrm>
            <a:off x="417886" y="1602224"/>
            <a:ext cx="5319221" cy="4282811"/>
          </a:xfrm>
          <a:prstGeom prst="rect">
            <a:avLst/>
          </a:prstGeom>
        </p:spPr>
      </p:pic>
      <p:pic>
        <p:nvPicPr>
          <p:cNvPr id="7" name="Picture 6">
            <a:extLst>
              <a:ext uri="{FF2B5EF4-FFF2-40B4-BE49-F238E27FC236}">
                <a16:creationId xmlns:a16="http://schemas.microsoft.com/office/drawing/2014/main" id="{54A36116-6C92-A7EE-F054-88605F050641}"/>
              </a:ext>
            </a:extLst>
          </p:cNvPr>
          <p:cNvPicPr>
            <a:picLocks noChangeAspect="1"/>
          </p:cNvPicPr>
          <p:nvPr/>
        </p:nvPicPr>
        <p:blipFill>
          <a:blip r:embed="rId3"/>
          <a:stretch>
            <a:fillRect/>
          </a:stretch>
        </p:blipFill>
        <p:spPr>
          <a:xfrm>
            <a:off x="5737107" y="1716799"/>
            <a:ext cx="5709261" cy="4053659"/>
          </a:xfrm>
          <a:prstGeom prst="rect">
            <a:avLst/>
          </a:prstGeom>
        </p:spPr>
      </p:pic>
    </p:spTree>
    <p:extLst>
      <p:ext uri="{BB962C8B-B14F-4D97-AF65-F5344CB8AC3E}">
        <p14:creationId xmlns:p14="http://schemas.microsoft.com/office/powerpoint/2010/main" val="1178538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F406D-64E7-B499-4107-1307B6FF3A2A}"/>
              </a:ext>
            </a:extLst>
          </p:cNvPr>
          <p:cNvSpPr>
            <a:spLocks noGrp="1"/>
          </p:cNvSpPr>
          <p:nvPr>
            <p:ph type="title"/>
          </p:nvPr>
        </p:nvSpPr>
        <p:spPr/>
        <p:txBody>
          <a:bodyPr/>
          <a:lstStyle/>
          <a:p>
            <a:r>
              <a:rPr lang="en-IN"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Bivariate Analysis (Continue…2)</a:t>
            </a:r>
            <a:endParaRPr lang="en-IN" dirty="0"/>
          </a:p>
        </p:txBody>
      </p:sp>
      <p:pic>
        <p:nvPicPr>
          <p:cNvPr id="5" name="Picture 4">
            <a:extLst>
              <a:ext uri="{FF2B5EF4-FFF2-40B4-BE49-F238E27FC236}">
                <a16:creationId xmlns:a16="http://schemas.microsoft.com/office/drawing/2014/main" id="{D2262921-9763-3D6E-6FE2-A5265B1C3DDA}"/>
              </a:ext>
            </a:extLst>
          </p:cNvPr>
          <p:cNvPicPr>
            <a:picLocks noChangeAspect="1"/>
          </p:cNvPicPr>
          <p:nvPr/>
        </p:nvPicPr>
        <p:blipFill>
          <a:blip r:embed="rId2"/>
          <a:stretch>
            <a:fillRect/>
          </a:stretch>
        </p:blipFill>
        <p:spPr>
          <a:xfrm>
            <a:off x="352819" y="1877961"/>
            <a:ext cx="5566201" cy="3873910"/>
          </a:xfrm>
          <a:prstGeom prst="rect">
            <a:avLst/>
          </a:prstGeom>
        </p:spPr>
      </p:pic>
      <p:pic>
        <p:nvPicPr>
          <p:cNvPr id="7" name="Picture 6">
            <a:extLst>
              <a:ext uri="{FF2B5EF4-FFF2-40B4-BE49-F238E27FC236}">
                <a16:creationId xmlns:a16="http://schemas.microsoft.com/office/drawing/2014/main" id="{175E84A4-6F74-40B9-3063-B11E1ED57A56}"/>
              </a:ext>
            </a:extLst>
          </p:cNvPr>
          <p:cNvPicPr>
            <a:picLocks noChangeAspect="1"/>
          </p:cNvPicPr>
          <p:nvPr/>
        </p:nvPicPr>
        <p:blipFill>
          <a:blip r:embed="rId3"/>
          <a:stretch>
            <a:fillRect/>
          </a:stretch>
        </p:blipFill>
        <p:spPr>
          <a:xfrm>
            <a:off x="5919020" y="1877961"/>
            <a:ext cx="5798624" cy="3657600"/>
          </a:xfrm>
          <a:prstGeom prst="rect">
            <a:avLst/>
          </a:prstGeom>
        </p:spPr>
      </p:pic>
    </p:spTree>
    <p:extLst>
      <p:ext uri="{BB962C8B-B14F-4D97-AF65-F5344CB8AC3E}">
        <p14:creationId xmlns:p14="http://schemas.microsoft.com/office/powerpoint/2010/main" val="2173440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80AE-2BCF-CD79-F7D6-1D23ADE4B95F}"/>
              </a:ext>
            </a:extLst>
          </p:cNvPr>
          <p:cNvSpPr>
            <a:spLocks noGrp="1"/>
          </p:cNvSpPr>
          <p:nvPr>
            <p:ph type="title"/>
          </p:nvPr>
        </p:nvSpPr>
        <p:spPr/>
        <p:txBody>
          <a:bodyPr/>
          <a:lstStyle/>
          <a:p>
            <a:r>
              <a:rPr lang="en-IN"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Research Questions</a:t>
            </a:r>
            <a:endParaRPr lang="en-IN" dirty="0">
              <a:solidFill>
                <a:srgbClr val="FF0000"/>
              </a:solidFill>
            </a:endParaRPr>
          </a:p>
        </p:txBody>
      </p:sp>
      <p:sp>
        <p:nvSpPr>
          <p:cNvPr id="3" name="Text Placeholder 2">
            <a:extLst>
              <a:ext uri="{FF2B5EF4-FFF2-40B4-BE49-F238E27FC236}">
                <a16:creationId xmlns:a16="http://schemas.microsoft.com/office/drawing/2014/main" id="{E4F18899-BD5E-595D-C4EB-17312D224DDD}"/>
              </a:ext>
            </a:extLst>
          </p:cNvPr>
          <p:cNvSpPr>
            <a:spLocks noGrp="1"/>
          </p:cNvSpPr>
          <p:nvPr>
            <p:ph type="body" idx="1"/>
          </p:nvPr>
        </p:nvSpPr>
        <p:spPr/>
        <p:txBody>
          <a:bodyPr>
            <a:normAutofit fontScale="70000" lnSpcReduction="20000"/>
          </a:bodyPr>
          <a:lstStyle/>
          <a:p>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What is the avg time, salary worked of employees who left the compony?</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Count of employees still working and find no of employees have more than 1000000 salary.</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Avg salary employees who are still working?</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What is the 10th, 12th and College percentile of highest salary employee. Plot an effective graph?</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Compare men average salary and women salary?</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Find the count of men and women who left the company and not left the company and for every thing find salary greater than 500000?</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Filter the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df</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with job city and find the avg Salary?</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In which year most of the employees left the company and what is the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lowesr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salary in that year?</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Consider qualities of employee and find avg. Compare between female and male?</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Plot the Salary quality graph?</a:t>
            </a:r>
          </a:p>
          <a:p>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9010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F098-1B2B-7453-245A-0CB861DCAE6D}"/>
              </a:ext>
            </a:extLst>
          </p:cNvPr>
          <p:cNvSpPr>
            <a:spLocks noGrp="1"/>
          </p:cNvSpPr>
          <p:nvPr>
            <p:ph type="title"/>
          </p:nvPr>
        </p:nvSpPr>
        <p:spPr/>
        <p:txBody>
          <a:bodyPr/>
          <a:lstStyle/>
          <a:p>
            <a:r>
              <a:rPr lang="en-IN"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Bonus Question</a:t>
            </a:r>
            <a:endParaRPr lang="en-IN" dirty="0">
              <a:solidFill>
                <a:srgbClr val="FF0000"/>
              </a:solidFill>
            </a:endParaRPr>
          </a:p>
        </p:txBody>
      </p:sp>
      <p:sp>
        <p:nvSpPr>
          <p:cNvPr id="3" name="Text Placeholder 2">
            <a:extLst>
              <a:ext uri="{FF2B5EF4-FFF2-40B4-BE49-F238E27FC236}">
                <a16:creationId xmlns:a16="http://schemas.microsoft.com/office/drawing/2014/main" id="{761A5C79-F6D6-9ED0-96CD-8256E4549A2A}"/>
              </a:ext>
            </a:extLst>
          </p:cNvPr>
          <p:cNvSpPr>
            <a:spLocks noGrp="1"/>
          </p:cNvSpPr>
          <p:nvPr>
            <p:ph type="body" idx="1"/>
          </p:nvPr>
        </p:nvSpPr>
        <p:spPr>
          <a:xfrm>
            <a:off x="739877" y="1373342"/>
            <a:ext cx="10515600" cy="4351338"/>
          </a:xfrm>
        </p:spPr>
        <p:txBody>
          <a:bodyPr>
            <a:normAutofit/>
          </a:bodyPr>
          <a:lstStyle/>
          <a:p>
            <a:pPr>
              <a:buFont typeface="+mj-lt"/>
              <a:buAutoNum type="arabicPeriod"/>
            </a:pPr>
            <a:r>
              <a:rPr lang="en-US" sz="1800" dirty="0"/>
              <a:t>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a:t>
            </a:r>
            <a:endParaRPr lang="en-IN" sz="1800" dirty="0"/>
          </a:p>
        </p:txBody>
      </p:sp>
      <p:pic>
        <p:nvPicPr>
          <p:cNvPr id="5" name="Picture 4">
            <a:extLst>
              <a:ext uri="{FF2B5EF4-FFF2-40B4-BE49-F238E27FC236}">
                <a16:creationId xmlns:a16="http://schemas.microsoft.com/office/drawing/2014/main" id="{7AECB63D-4139-168E-318A-D1ADFA31BCB5}"/>
              </a:ext>
            </a:extLst>
          </p:cNvPr>
          <p:cNvPicPr>
            <a:picLocks noChangeAspect="1"/>
          </p:cNvPicPr>
          <p:nvPr/>
        </p:nvPicPr>
        <p:blipFill>
          <a:blip r:embed="rId2"/>
          <a:stretch>
            <a:fillRect/>
          </a:stretch>
        </p:blipFill>
        <p:spPr>
          <a:xfrm>
            <a:off x="936523" y="2407218"/>
            <a:ext cx="9888793" cy="3660927"/>
          </a:xfrm>
          <a:prstGeom prst="rect">
            <a:avLst/>
          </a:prstGeom>
        </p:spPr>
      </p:pic>
    </p:spTree>
    <p:extLst>
      <p:ext uri="{BB962C8B-B14F-4D97-AF65-F5344CB8AC3E}">
        <p14:creationId xmlns:p14="http://schemas.microsoft.com/office/powerpoint/2010/main" val="1088036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D6B1A-FCF8-F98B-ED35-AA45ADE6AB30}"/>
              </a:ext>
            </a:extLst>
          </p:cNvPr>
          <p:cNvSpPr>
            <a:spLocks noGrp="1"/>
          </p:cNvSpPr>
          <p:nvPr>
            <p:ph type="title"/>
          </p:nvPr>
        </p:nvSpPr>
        <p:spPr/>
        <p:txBody>
          <a:bodyPr/>
          <a:lstStyle/>
          <a:p>
            <a:r>
              <a:rPr lang="en-IN"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Bonus Question (Continue…)</a:t>
            </a:r>
            <a:endParaRPr lang="en-IN" dirty="0"/>
          </a:p>
        </p:txBody>
      </p:sp>
      <p:sp>
        <p:nvSpPr>
          <p:cNvPr id="3" name="Text Placeholder 2">
            <a:extLst>
              <a:ext uri="{FF2B5EF4-FFF2-40B4-BE49-F238E27FC236}">
                <a16:creationId xmlns:a16="http://schemas.microsoft.com/office/drawing/2014/main" id="{5DECBB06-627E-B443-5E53-C64A14E7DCF0}"/>
              </a:ext>
            </a:extLst>
          </p:cNvPr>
          <p:cNvSpPr>
            <a:spLocks noGrp="1"/>
          </p:cNvSpPr>
          <p:nvPr>
            <p:ph type="body" idx="1"/>
          </p:nvPr>
        </p:nvSpPr>
        <p:spPr>
          <a:xfrm>
            <a:off x="749709" y="1253331"/>
            <a:ext cx="10515600" cy="4351338"/>
          </a:xfrm>
        </p:spPr>
        <p:txBody>
          <a:bodyPr>
            <a:normAutofit/>
          </a:bodyPr>
          <a:lstStyle/>
          <a:p>
            <a:pPr marL="114300" indent="0">
              <a:buNone/>
            </a:pPr>
            <a:r>
              <a:rPr lang="en-US" sz="1800" dirty="0"/>
              <a:t>2. Is there a relationship between gender and specialization? (i.e. Does the preference of Specialization depend on the Gender?)</a:t>
            </a:r>
            <a:endParaRPr lang="en-IN" sz="1800" dirty="0"/>
          </a:p>
        </p:txBody>
      </p:sp>
      <p:pic>
        <p:nvPicPr>
          <p:cNvPr id="5" name="Picture 4">
            <a:extLst>
              <a:ext uri="{FF2B5EF4-FFF2-40B4-BE49-F238E27FC236}">
                <a16:creationId xmlns:a16="http://schemas.microsoft.com/office/drawing/2014/main" id="{99C88D77-A8B2-AEEB-46D0-2639DFECE9C6}"/>
              </a:ext>
            </a:extLst>
          </p:cNvPr>
          <p:cNvPicPr>
            <a:picLocks noChangeAspect="1"/>
          </p:cNvPicPr>
          <p:nvPr/>
        </p:nvPicPr>
        <p:blipFill>
          <a:blip r:embed="rId2"/>
          <a:stretch>
            <a:fillRect/>
          </a:stretch>
        </p:blipFill>
        <p:spPr>
          <a:xfrm>
            <a:off x="206477" y="1854852"/>
            <a:ext cx="6296718" cy="4875327"/>
          </a:xfrm>
          <a:prstGeom prst="rect">
            <a:avLst/>
          </a:prstGeom>
        </p:spPr>
      </p:pic>
      <p:pic>
        <p:nvPicPr>
          <p:cNvPr id="7" name="Picture 6">
            <a:extLst>
              <a:ext uri="{FF2B5EF4-FFF2-40B4-BE49-F238E27FC236}">
                <a16:creationId xmlns:a16="http://schemas.microsoft.com/office/drawing/2014/main" id="{9B07C4C1-A0F8-9491-C87E-E9AAD4CCF4B8}"/>
              </a:ext>
            </a:extLst>
          </p:cNvPr>
          <p:cNvPicPr>
            <a:picLocks noChangeAspect="1"/>
          </p:cNvPicPr>
          <p:nvPr/>
        </p:nvPicPr>
        <p:blipFill>
          <a:blip r:embed="rId3"/>
          <a:stretch>
            <a:fillRect/>
          </a:stretch>
        </p:blipFill>
        <p:spPr>
          <a:xfrm>
            <a:off x="7244531" y="2325731"/>
            <a:ext cx="3543300" cy="3333750"/>
          </a:xfrm>
          <a:prstGeom prst="rect">
            <a:avLst/>
          </a:prstGeom>
        </p:spPr>
      </p:pic>
    </p:spTree>
    <p:extLst>
      <p:ext uri="{BB962C8B-B14F-4D97-AF65-F5344CB8AC3E}">
        <p14:creationId xmlns:p14="http://schemas.microsoft.com/office/powerpoint/2010/main" val="3005684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680210-A100-3D75-BA25-CC540B8800F4}"/>
              </a:ext>
            </a:extLst>
          </p:cNvPr>
          <p:cNvPicPr>
            <a:picLocks noChangeAspect="1"/>
          </p:cNvPicPr>
          <p:nvPr/>
        </p:nvPicPr>
        <p:blipFill>
          <a:blip r:embed="rId2"/>
          <a:stretch>
            <a:fillRect/>
          </a:stretch>
        </p:blipFill>
        <p:spPr>
          <a:xfrm>
            <a:off x="81116" y="931835"/>
            <a:ext cx="6147614" cy="4917900"/>
          </a:xfrm>
          <a:prstGeom prst="rect">
            <a:avLst/>
          </a:prstGeom>
        </p:spPr>
      </p:pic>
      <p:pic>
        <p:nvPicPr>
          <p:cNvPr id="7" name="Picture 6">
            <a:extLst>
              <a:ext uri="{FF2B5EF4-FFF2-40B4-BE49-F238E27FC236}">
                <a16:creationId xmlns:a16="http://schemas.microsoft.com/office/drawing/2014/main" id="{4DF8E12E-78D6-25EA-519E-CC09DA4EFEE1}"/>
              </a:ext>
            </a:extLst>
          </p:cNvPr>
          <p:cNvPicPr>
            <a:picLocks noChangeAspect="1"/>
          </p:cNvPicPr>
          <p:nvPr/>
        </p:nvPicPr>
        <p:blipFill>
          <a:blip r:embed="rId3"/>
          <a:stretch>
            <a:fillRect/>
          </a:stretch>
        </p:blipFill>
        <p:spPr>
          <a:xfrm>
            <a:off x="6228730" y="1189703"/>
            <a:ext cx="5882154" cy="4660032"/>
          </a:xfrm>
          <a:prstGeom prst="rect">
            <a:avLst/>
          </a:prstGeom>
        </p:spPr>
      </p:pic>
    </p:spTree>
    <p:extLst>
      <p:ext uri="{BB962C8B-B14F-4D97-AF65-F5344CB8AC3E}">
        <p14:creationId xmlns:p14="http://schemas.microsoft.com/office/powerpoint/2010/main" val="1881433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9301-151D-48C9-E2B7-7CD9B25DCC11}"/>
              </a:ext>
            </a:extLst>
          </p:cNvPr>
          <p:cNvSpPr>
            <a:spLocks noGrp="1"/>
          </p:cNvSpPr>
          <p:nvPr>
            <p:ph type="title"/>
          </p:nvPr>
        </p:nvSpPr>
        <p:spPr>
          <a:xfrm>
            <a:off x="838200" y="706539"/>
            <a:ext cx="10515600" cy="1325563"/>
          </a:xfrm>
        </p:spPr>
        <p:txBody>
          <a:bodyPr/>
          <a:lstStyle/>
          <a:p>
            <a:r>
              <a:rPr lang="en-IN"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Conclusion</a:t>
            </a:r>
            <a:endParaRPr lang="en-IN" dirty="0"/>
          </a:p>
        </p:txBody>
      </p:sp>
      <p:sp>
        <p:nvSpPr>
          <p:cNvPr id="3" name="Text Placeholder 2">
            <a:extLst>
              <a:ext uri="{FF2B5EF4-FFF2-40B4-BE49-F238E27FC236}">
                <a16:creationId xmlns:a16="http://schemas.microsoft.com/office/drawing/2014/main" id="{C3ADD8BB-DD62-B5C4-A226-7DED582C907F}"/>
              </a:ext>
            </a:extLst>
          </p:cNvPr>
          <p:cNvSpPr>
            <a:spLocks noGrp="1"/>
          </p:cNvSpPr>
          <p:nvPr>
            <p:ph type="body" idx="1"/>
          </p:nvPr>
        </p:nvSpPr>
        <p:spPr>
          <a:xfrm>
            <a:off x="838200" y="2032102"/>
            <a:ext cx="10515600" cy="4351338"/>
          </a:xfrm>
        </p:spPr>
        <p:txBody>
          <a:bodyPr>
            <a:normAutofit/>
          </a:bodyPr>
          <a:lstStyle/>
          <a:p>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Regarding my experience and challenges working on web scraping and data analysis projects, I found the process to be both rewarding and challenging. </a:t>
            </a:r>
          </a:p>
          <a:p>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Web scraping posed challenges such as handling dynamic web pages, dealing with anti-scraping measures, and ensuring data integrity and quality. </a:t>
            </a:r>
          </a:p>
          <a:p>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However, overcoming these challenges through the use of appropriate tools and techniques allowed me to gather valuable data for analysis. </a:t>
            </a:r>
          </a:p>
          <a:p>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Additionally, conducting data analysis provided opportunities to gain insights, identify patterns, and draw meaningful conclusions from the data. </a:t>
            </a:r>
          </a:p>
          <a:p>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Overall, the experience enhanced my skills in data collection, cleaning, analysis, and visualization, while also highlighting the importance of perseverance and problem-solving in overcoming challenges encountered during the project.</a:t>
            </a: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1776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954121" y="1961957"/>
            <a:ext cx="9851531" cy="347783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Wingdings" panose="05000000000000000000" pitchFamily="2" charset="2"/>
              <a:buChar char="q"/>
            </a:pPr>
            <a:r>
              <a:rPr lang="en-US" sz="20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I am a </a:t>
            </a:r>
            <a:r>
              <a:rPr lang="en-US" sz="2000" b="0" i="0" dirty="0" err="1">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B.Tech</a:t>
            </a:r>
            <a:r>
              <a:rPr lang="en-US" sz="20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 graduate with a passion for data science. </a:t>
            </a:r>
          </a:p>
          <a:p>
            <a:pPr marL="342900" marR="0" lvl="0" indent="-342900" algn="l" rtl="0">
              <a:spcBef>
                <a:spcPts val="0"/>
              </a:spcBef>
              <a:spcAft>
                <a:spcPts val="0"/>
              </a:spcAft>
              <a:buClr>
                <a:schemeClr val="dk1"/>
              </a:buClr>
              <a:buSzPts val="1800"/>
              <a:buFont typeface="Wingdings" panose="05000000000000000000" pitchFamily="2" charset="2"/>
              <a:buChar char="q"/>
            </a:pPr>
            <a:r>
              <a:rPr lang="en-US" sz="20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Throughout my academic journey, I've developed strong problem-solving skills and an analytical mindset. </a:t>
            </a:r>
          </a:p>
          <a:p>
            <a:pPr marL="342900" marR="0" lvl="0" indent="-342900" algn="l" rtl="0">
              <a:spcBef>
                <a:spcPts val="0"/>
              </a:spcBef>
              <a:spcAft>
                <a:spcPts val="0"/>
              </a:spcAft>
              <a:buClr>
                <a:schemeClr val="dk1"/>
              </a:buClr>
              <a:buSzPts val="1800"/>
              <a:buFont typeface="Wingdings" panose="05000000000000000000" pitchFamily="2" charset="2"/>
              <a:buChar char="q"/>
            </a:pPr>
            <a:r>
              <a:rPr lang="en-US" sz="20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My interest in data science stems from its ability to extract meaningful insights from complex datasets, driving informed decision-making and innovation across various industries. </a:t>
            </a:r>
          </a:p>
          <a:p>
            <a:pPr marL="342900" marR="0" lvl="0" indent="-342900" algn="l" rtl="0">
              <a:spcBef>
                <a:spcPts val="0"/>
              </a:spcBef>
              <a:spcAft>
                <a:spcPts val="0"/>
              </a:spcAft>
              <a:buClr>
                <a:schemeClr val="dk1"/>
              </a:buClr>
              <a:buSzPts val="1800"/>
              <a:buFont typeface="Wingdings" panose="05000000000000000000" pitchFamily="2" charset="2"/>
              <a:buChar char="q"/>
            </a:pPr>
            <a:r>
              <a:rPr lang="en-US" sz="20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Despite lacking prior work experience, I am eager to immerse myself in the field and contribute to impactful projects. </a:t>
            </a:r>
          </a:p>
          <a:p>
            <a:pPr marL="342900" marR="0" lvl="0" indent="-342900" algn="l" rtl="0">
              <a:spcBef>
                <a:spcPts val="0"/>
              </a:spcBef>
              <a:spcAft>
                <a:spcPts val="0"/>
              </a:spcAft>
              <a:buClr>
                <a:schemeClr val="dk1"/>
              </a:buClr>
              <a:buSzPts val="1800"/>
              <a:buFont typeface="Wingdings" panose="05000000000000000000" pitchFamily="2" charset="2"/>
              <a:buChar char="q"/>
            </a:pPr>
            <a:r>
              <a:rPr lang="en-US" sz="20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I'm committed to continuous learning and staying updated with the latest advancements. </a:t>
            </a:r>
          </a:p>
          <a:p>
            <a:pPr marL="342900" marR="0" lvl="0" indent="-342900" algn="l" rtl="0">
              <a:spcBef>
                <a:spcPts val="0"/>
              </a:spcBef>
              <a:spcAft>
                <a:spcPts val="0"/>
              </a:spcAft>
              <a:buClr>
                <a:schemeClr val="dk1"/>
              </a:buClr>
              <a:buSzPts val="1800"/>
              <a:buFont typeface="Wingdings" panose="05000000000000000000" pitchFamily="2" charset="2"/>
              <a:buChar char="q"/>
            </a:pPr>
            <a:r>
              <a:rPr lang="en-US" sz="20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Connect with me on LinkedIn: </a:t>
            </a:r>
            <a:r>
              <a:rPr lang="en-US" sz="20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hlinkClick r:id="rId3"/>
              </a:rPr>
              <a:t>https://www.linkedin.com/in/nehanth77/</a:t>
            </a:r>
            <a:r>
              <a:rPr lang="en-US" sz="20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 and explore my projects on GitHub: </a:t>
            </a:r>
            <a:r>
              <a:rPr lang="en-US" sz="20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hlinkClick r:id="rId4"/>
              </a:rPr>
              <a:t>https://github.com/admirer77</a:t>
            </a:r>
            <a:r>
              <a:rPr lang="en-US" sz="20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 .</a:t>
            </a:r>
            <a:endParaRPr sz="20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05" name="Google Shape;105;p3"/>
          <p:cNvSpPr txBox="1"/>
          <p:nvPr/>
        </p:nvSpPr>
        <p:spPr>
          <a:xfrm>
            <a:off x="954121" y="863113"/>
            <a:ext cx="6099463" cy="75709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5400" b="0" i="0" u="none" strike="noStrike" cap="none" dirty="0">
                <a:solidFill>
                  <a:srgbClr val="FF0000"/>
                </a:solidFill>
                <a:latin typeface="Lato Black"/>
                <a:ea typeface="Lato Black"/>
                <a:cs typeface="Lato Black"/>
                <a:sym typeface="Lato Black"/>
              </a:rPr>
              <a:t>About me</a:t>
            </a:r>
            <a:endParaRPr sz="54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5712542" y="1476257"/>
            <a:ext cx="5909187" cy="3905485"/>
          </a:xfrm>
          <a:prstGeom prst="rect">
            <a:avLst/>
          </a:prstGeom>
          <a:noFill/>
          <a:ln>
            <a:noFill/>
          </a:ln>
        </p:spPr>
      </p:pic>
      <p:sp>
        <p:nvSpPr>
          <p:cNvPr id="117" name="Google Shape;117;p5"/>
          <p:cNvSpPr txBox="1"/>
          <p:nvPr/>
        </p:nvSpPr>
        <p:spPr>
          <a:xfrm>
            <a:off x="1215103" y="2367936"/>
            <a:ext cx="3661836" cy="172228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C00000"/>
              </a:buClr>
              <a:buSzPts val="4400"/>
              <a:buFont typeface="Libre Baskerville"/>
              <a:buNone/>
            </a:pPr>
            <a:r>
              <a:rPr lang="en-IN" sz="7200" b="1" i="0" u="none" strike="noStrike" cap="none" dirty="0">
                <a:solidFill>
                  <a:srgbClr val="C00000"/>
                </a:solidFill>
                <a:latin typeface="Calibri" panose="020F0502020204030204" pitchFamily="34" charset="0"/>
                <a:ea typeface="Calibri" panose="020F0502020204030204" pitchFamily="34" charset="0"/>
                <a:cs typeface="Calibri" panose="020F0502020204030204" pitchFamily="34" charset="0"/>
                <a:sym typeface="Libre Baskerville"/>
              </a:rPr>
              <a:t>THANK YOU</a:t>
            </a:r>
            <a:endParaRPr sz="72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76EE-8E50-A8A1-56F6-5099B3D126FF}"/>
              </a:ext>
            </a:extLst>
          </p:cNvPr>
          <p:cNvSpPr>
            <a:spLocks noGrp="1"/>
          </p:cNvSpPr>
          <p:nvPr>
            <p:ph type="title"/>
          </p:nvPr>
        </p:nvSpPr>
        <p:spPr/>
        <p:txBody>
          <a:bodyPr/>
          <a:lstStyle/>
          <a:p>
            <a:r>
              <a:rPr lang="en-IN" b="1" dirty="0">
                <a:solidFill>
                  <a:srgbClr val="FF0000"/>
                </a:solidFill>
              </a:rPr>
              <a:t>Objective of the Project</a:t>
            </a:r>
            <a:endParaRPr lang="en-IN" dirty="0">
              <a:solidFill>
                <a:srgbClr val="FF0000"/>
              </a:solidFill>
            </a:endParaRPr>
          </a:p>
        </p:txBody>
      </p:sp>
      <p:sp>
        <p:nvSpPr>
          <p:cNvPr id="3" name="Text Placeholder 2">
            <a:extLst>
              <a:ext uri="{FF2B5EF4-FFF2-40B4-BE49-F238E27FC236}">
                <a16:creationId xmlns:a16="http://schemas.microsoft.com/office/drawing/2014/main" id="{3E850E6C-A8A7-A1DE-CA6D-871220B680DA}"/>
              </a:ext>
            </a:extLst>
          </p:cNvPr>
          <p:cNvSpPr>
            <a:spLocks noGrp="1"/>
          </p:cNvSpPr>
          <p:nvPr>
            <p:ph type="body" idx="1"/>
          </p:nvPr>
        </p:nvSpPr>
        <p:spPr>
          <a:xfrm>
            <a:off x="838200" y="1690688"/>
            <a:ext cx="10515600" cy="4351338"/>
          </a:xfrm>
        </p:spPr>
        <p:txBody>
          <a:bodyPr>
            <a:normAutofit fontScale="92500" lnSpcReduction="10000"/>
          </a:bodyPr>
          <a:lstStyle/>
          <a:p>
            <a:pPr algn="l">
              <a:buFont typeface="+mj-lt"/>
              <a:buAutoNum type="arabicPeriod"/>
            </a:pPr>
            <a:r>
              <a:rPr lang="en-IN"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Introduction</a:t>
            </a:r>
            <a:endParaRPr lang="en-IN"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IN"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Data Import</a:t>
            </a:r>
          </a:p>
          <a:p>
            <a:pPr algn="l">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Data Cleaning Steps  </a:t>
            </a:r>
          </a:p>
          <a:p>
            <a:pPr algn="l">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Data Manipulation Steps</a:t>
            </a:r>
            <a:endParaRPr lang="en-IN"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IN"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Univariate Analysis</a:t>
            </a:r>
            <a:endParaRPr lang="en-IN"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IN"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Bivariate Analysis</a:t>
            </a:r>
            <a:endParaRPr lang="en-IN"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IN"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Research Questions</a:t>
            </a:r>
          </a:p>
          <a:p>
            <a:pPr>
              <a:buFont typeface="+mj-lt"/>
              <a:buAutoNum type="arabicPeriod"/>
            </a:pPr>
            <a:r>
              <a:rPr lang="en-IN"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Bonus</a:t>
            </a:r>
            <a:endParaRPr lang="en-IN"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IN"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Conclusion</a:t>
            </a:r>
            <a:endParaRPr lang="en-IN"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1152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908C-4E71-8B42-A598-A781D83056B1}"/>
              </a:ext>
            </a:extLst>
          </p:cNvPr>
          <p:cNvSpPr>
            <a:spLocks noGrp="1"/>
          </p:cNvSpPr>
          <p:nvPr>
            <p:ph type="title"/>
          </p:nvPr>
        </p:nvSpPr>
        <p:spPr/>
        <p:txBody>
          <a:bodyPr/>
          <a:lstStyle/>
          <a:p>
            <a:r>
              <a:rPr lang="en-IN"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Introduction</a:t>
            </a:r>
            <a:endParaRPr lang="en-IN" dirty="0">
              <a:solidFill>
                <a:srgbClr val="FF0000"/>
              </a:solidFill>
            </a:endParaRPr>
          </a:p>
        </p:txBody>
      </p:sp>
      <p:sp>
        <p:nvSpPr>
          <p:cNvPr id="3" name="Text Placeholder 2">
            <a:extLst>
              <a:ext uri="{FF2B5EF4-FFF2-40B4-BE49-F238E27FC236}">
                <a16:creationId xmlns:a16="http://schemas.microsoft.com/office/drawing/2014/main" id="{D1065D29-B3AD-A5B7-9ED5-466D368267D0}"/>
              </a:ext>
            </a:extLst>
          </p:cNvPr>
          <p:cNvSpPr>
            <a:spLocks noGrp="1"/>
          </p:cNvSpPr>
          <p:nvPr>
            <p:ph type="body" idx="1"/>
          </p:nvPr>
        </p:nvSpPr>
        <p:spPr>
          <a:xfrm>
            <a:off x="838200" y="1690688"/>
            <a:ext cx="10515600" cy="4351338"/>
          </a:xfrm>
        </p:spPr>
        <p:txBody>
          <a:bodyPr/>
          <a:lstStyle/>
          <a:p>
            <a:pPr>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the exploratory data analysis (EDA) of the MBA placement dataset, I conducted univariate analysis to understand the distributions of numerical and categorical variables through histograms, boxplots, and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countplots</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Additionally, bivariate analysis was performed to explore relationships between variables, including scatter plots to examine the relationship between salary and percentage in 10th grade, swarm plots to visualize the relationship between gender and specialization, and a stacked bar plot to analyze the distribution of placements based on gender. </a:t>
            </a: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6829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8941-D7F4-4059-463A-D37673BD685A}"/>
              </a:ext>
            </a:extLst>
          </p:cNvPr>
          <p:cNvSpPr>
            <a:spLocks noGrp="1"/>
          </p:cNvSpPr>
          <p:nvPr>
            <p:ph type="title"/>
          </p:nvPr>
        </p:nvSpPr>
        <p:spPr/>
        <p:txBody>
          <a:bodyPr/>
          <a:lstStyle/>
          <a:p>
            <a:r>
              <a:rPr lang="en-IN"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Data Import</a:t>
            </a:r>
            <a:endParaRPr lang="en-IN" dirty="0">
              <a:solidFill>
                <a:srgbClr val="FF0000"/>
              </a:solidFill>
            </a:endParaRPr>
          </a:p>
        </p:txBody>
      </p:sp>
      <p:sp>
        <p:nvSpPr>
          <p:cNvPr id="3" name="Text Placeholder 2">
            <a:extLst>
              <a:ext uri="{FF2B5EF4-FFF2-40B4-BE49-F238E27FC236}">
                <a16:creationId xmlns:a16="http://schemas.microsoft.com/office/drawing/2014/main" id="{5AF89077-B07E-648A-2FE0-8B954E7190F4}"/>
              </a:ext>
            </a:extLst>
          </p:cNvPr>
          <p:cNvSpPr>
            <a:spLocks noGrp="1"/>
          </p:cNvSpPr>
          <p:nvPr>
            <p:ph type="body" idx="1"/>
          </p:nvPr>
        </p:nvSpPr>
        <p:spPr/>
        <p:txBody>
          <a:bodyPr/>
          <a:lstStyle/>
          <a:p>
            <a:r>
              <a:rPr lang="en-US" dirty="0"/>
              <a:t>Data was downloaded from the given link and imported to the </a:t>
            </a:r>
            <a:r>
              <a:rPr lang="en-US" dirty="0" err="1"/>
              <a:t>dataframe</a:t>
            </a:r>
            <a:r>
              <a:rPr lang="en-US" dirty="0"/>
              <a:t> with the below code.</a:t>
            </a:r>
            <a:endParaRPr lang="en-IN" dirty="0"/>
          </a:p>
        </p:txBody>
      </p:sp>
      <p:pic>
        <p:nvPicPr>
          <p:cNvPr id="5" name="Picture 4">
            <a:extLst>
              <a:ext uri="{FF2B5EF4-FFF2-40B4-BE49-F238E27FC236}">
                <a16:creationId xmlns:a16="http://schemas.microsoft.com/office/drawing/2014/main" id="{C72301BC-4AB2-CFBC-F29E-2395B70818DB}"/>
              </a:ext>
            </a:extLst>
          </p:cNvPr>
          <p:cNvPicPr>
            <a:picLocks noChangeAspect="1"/>
          </p:cNvPicPr>
          <p:nvPr/>
        </p:nvPicPr>
        <p:blipFill>
          <a:blip r:embed="rId2"/>
          <a:stretch>
            <a:fillRect/>
          </a:stretch>
        </p:blipFill>
        <p:spPr>
          <a:xfrm>
            <a:off x="3214402" y="3295137"/>
            <a:ext cx="5134029" cy="2053611"/>
          </a:xfrm>
          <a:prstGeom prst="rect">
            <a:avLst/>
          </a:prstGeom>
        </p:spPr>
      </p:pic>
    </p:spTree>
    <p:extLst>
      <p:ext uri="{BB962C8B-B14F-4D97-AF65-F5344CB8AC3E}">
        <p14:creationId xmlns:p14="http://schemas.microsoft.com/office/powerpoint/2010/main" val="77316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E07E8-55B2-A18B-E469-F5C35081A94D}"/>
              </a:ext>
            </a:extLst>
          </p:cNvPr>
          <p:cNvSpPr>
            <a:spLocks noGrp="1"/>
          </p:cNvSpPr>
          <p:nvPr>
            <p:ph type="title"/>
          </p:nvPr>
        </p:nvSpPr>
        <p:spPr/>
        <p:txBody>
          <a:bodyPr/>
          <a:lstStyle/>
          <a:p>
            <a:r>
              <a:rPr lang="en-IN" b="1" dirty="0">
                <a:solidFill>
                  <a:srgbClr val="FF0000"/>
                </a:solidFill>
              </a:rPr>
              <a:t>Data Cleaning Steps  </a:t>
            </a:r>
            <a:endParaRPr lang="en-IN" dirty="0">
              <a:solidFill>
                <a:srgbClr val="FF0000"/>
              </a:solidFill>
            </a:endParaRPr>
          </a:p>
        </p:txBody>
      </p:sp>
      <p:sp>
        <p:nvSpPr>
          <p:cNvPr id="3" name="Text Placeholder 2">
            <a:extLst>
              <a:ext uri="{FF2B5EF4-FFF2-40B4-BE49-F238E27FC236}">
                <a16:creationId xmlns:a16="http://schemas.microsoft.com/office/drawing/2014/main" id="{B3063F54-06A2-4D92-FB70-A58B80C97E9B}"/>
              </a:ext>
            </a:extLst>
          </p:cNvPr>
          <p:cNvSpPr>
            <a:spLocks noGrp="1"/>
          </p:cNvSpPr>
          <p:nvPr>
            <p:ph type="body" idx="1"/>
          </p:nvPr>
        </p:nvSpPr>
        <p:spPr>
          <a:xfrm>
            <a:off x="838200" y="2298853"/>
            <a:ext cx="10515600" cy="4351338"/>
          </a:xfrm>
        </p:spPr>
        <p:txBody>
          <a:bodyPr/>
          <a:lstStyle/>
          <a:p>
            <a:r>
              <a:rPr lang="en-US" dirty="0"/>
              <a:t>The DOL column consist of present values and dates too.</a:t>
            </a:r>
          </a:p>
          <a:p>
            <a:r>
              <a:rPr lang="en-US" dirty="0"/>
              <a:t>So, two </a:t>
            </a:r>
            <a:r>
              <a:rPr lang="en-US" dirty="0" err="1"/>
              <a:t>dataframes</a:t>
            </a:r>
            <a:r>
              <a:rPr lang="en-US" dirty="0"/>
              <a:t> are created by having DOL column consist of only present values in one </a:t>
            </a:r>
            <a:r>
              <a:rPr lang="en-US" dirty="0" err="1"/>
              <a:t>dataframe</a:t>
            </a:r>
            <a:r>
              <a:rPr lang="en-US" dirty="0"/>
              <a:t> and the other with dates.</a:t>
            </a:r>
          </a:p>
          <a:p>
            <a:r>
              <a:rPr lang="en-US" dirty="0"/>
              <a:t>So that it is easy to calculate the time worked by the employees who left.</a:t>
            </a:r>
            <a:endParaRPr lang="en-IN" dirty="0"/>
          </a:p>
        </p:txBody>
      </p:sp>
    </p:spTree>
    <p:extLst>
      <p:ext uri="{BB962C8B-B14F-4D97-AF65-F5344CB8AC3E}">
        <p14:creationId xmlns:p14="http://schemas.microsoft.com/office/powerpoint/2010/main" val="352174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FFE98-5CE6-D06F-CFB8-BEAE1B1CF40E}"/>
              </a:ext>
            </a:extLst>
          </p:cNvPr>
          <p:cNvSpPr>
            <a:spLocks noGrp="1"/>
          </p:cNvSpPr>
          <p:nvPr>
            <p:ph type="title"/>
          </p:nvPr>
        </p:nvSpPr>
        <p:spPr/>
        <p:txBody>
          <a:bodyPr/>
          <a:lstStyle/>
          <a:p>
            <a:r>
              <a:rPr lang="en-IN" b="1" dirty="0">
                <a:solidFill>
                  <a:srgbClr val="FF0000"/>
                </a:solidFill>
              </a:rPr>
              <a:t>Data Manipulation Steps </a:t>
            </a:r>
            <a:endParaRPr lang="en-IN" dirty="0">
              <a:solidFill>
                <a:srgbClr val="FF0000"/>
              </a:solidFill>
            </a:endParaRPr>
          </a:p>
        </p:txBody>
      </p:sp>
      <p:sp>
        <p:nvSpPr>
          <p:cNvPr id="3" name="Text Placeholder 2">
            <a:extLst>
              <a:ext uri="{FF2B5EF4-FFF2-40B4-BE49-F238E27FC236}">
                <a16:creationId xmlns:a16="http://schemas.microsoft.com/office/drawing/2014/main" id="{3D3C2DE0-1026-8EB6-077D-DFCEBAEE3144}"/>
              </a:ext>
            </a:extLst>
          </p:cNvPr>
          <p:cNvSpPr>
            <a:spLocks noGrp="1"/>
          </p:cNvSpPr>
          <p:nvPr>
            <p:ph type="body" idx="1"/>
          </p:nvPr>
        </p:nvSpPr>
        <p:spPr/>
        <p:txBody>
          <a:bodyPr>
            <a:normAutofit/>
          </a:bodyPr>
          <a:lstStyle/>
          <a:p>
            <a:pPr>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Calibri" panose="020F0502020204030204" pitchFamily="34" charset="0"/>
              </a:rPr>
              <a:t>I manipulated the </a:t>
            </a:r>
            <a:r>
              <a:rPr lang="en-US" sz="2000" dirty="0" err="1">
                <a:latin typeface="Calibri" panose="020F0502020204030204" pitchFamily="34" charset="0"/>
                <a:ea typeface="Calibri" panose="020F0502020204030204" pitchFamily="34" charset="0"/>
                <a:cs typeface="Calibri" panose="020F0502020204030204" pitchFamily="34" charset="0"/>
              </a:rPr>
              <a:t>dataframe</a:t>
            </a:r>
            <a:r>
              <a:rPr lang="en-US" sz="2000" dirty="0">
                <a:latin typeface="Calibri" panose="020F0502020204030204" pitchFamily="34" charset="0"/>
                <a:ea typeface="Calibri" panose="020F0502020204030204" pitchFamily="34" charset="0"/>
                <a:cs typeface="Calibri" panose="020F0502020204030204" pitchFamily="34" charset="0"/>
              </a:rPr>
              <a:t> in a way that I found many answers to some questions.</a:t>
            </a:r>
          </a:p>
          <a:p>
            <a:pPr>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Calibri" panose="020F0502020204030204" pitchFamily="34" charset="0"/>
              </a:rPr>
              <a:t>Created a </a:t>
            </a:r>
            <a:r>
              <a:rPr lang="en-US" sz="2000" dirty="0" err="1">
                <a:latin typeface="Calibri" panose="020F0502020204030204" pitchFamily="34" charset="0"/>
                <a:ea typeface="Calibri" panose="020F0502020204030204" pitchFamily="34" charset="0"/>
                <a:cs typeface="Calibri" panose="020F0502020204030204" pitchFamily="34" charset="0"/>
              </a:rPr>
              <a:t>dataframe</a:t>
            </a:r>
            <a:r>
              <a:rPr lang="en-US" sz="2000" dirty="0">
                <a:latin typeface="Calibri" panose="020F0502020204030204" pitchFamily="34" charset="0"/>
                <a:ea typeface="Calibri" panose="020F0502020204030204" pitchFamily="34" charset="0"/>
                <a:cs typeface="Calibri" panose="020F0502020204030204" pitchFamily="34" charset="0"/>
              </a:rPr>
              <a:t> where DOL has only dates</a:t>
            </a:r>
          </a:p>
          <a:p>
            <a:pPr lvl="1">
              <a:buFont typeface="Courier New" panose="02070309020205020404" pitchFamily="49" charset="0"/>
              <a:buChar char="o"/>
            </a:pP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time_worked_df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 </a:t>
            </a: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["DOL"] != "present"]</a:t>
            </a:r>
          </a:p>
          <a:p>
            <a:pPr>
              <a:buFont typeface="Courier New" panose="02070309020205020404" pitchFamily="49" charset="0"/>
              <a:buChar char="o"/>
            </a:pP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Created a column which has the time difference between the date of join and date of resignation</a:t>
            </a:r>
          </a:p>
          <a:p>
            <a:pPr lvl="1">
              <a:buFont typeface="Courier New" panose="02070309020205020404" pitchFamily="49" charset="0"/>
              <a:buChar char="o"/>
            </a:pP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time_worked_df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time_of_work</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 </a:t>
            </a: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time_worked_df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["DOL"] - </a:t>
            </a: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time_worked_df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["DOJ"]</a:t>
            </a:r>
          </a:p>
          <a:p>
            <a:pPr>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Created a </a:t>
            </a:r>
            <a:r>
              <a:rPr lang="en-US" sz="1800" dirty="0" err="1">
                <a:latin typeface="Calibri" panose="020F0502020204030204" pitchFamily="34" charset="0"/>
                <a:ea typeface="Calibri" panose="020F0502020204030204" pitchFamily="34" charset="0"/>
                <a:cs typeface="Calibri" panose="020F0502020204030204" pitchFamily="34" charset="0"/>
              </a:rPr>
              <a:t>dataframe</a:t>
            </a:r>
            <a:r>
              <a:rPr lang="en-US" sz="1800" dirty="0">
                <a:latin typeface="Calibri" panose="020F0502020204030204" pitchFamily="34" charset="0"/>
                <a:ea typeface="Calibri" panose="020F0502020204030204" pitchFamily="34" charset="0"/>
                <a:cs typeface="Calibri" panose="020F0502020204030204" pitchFamily="34" charset="0"/>
              </a:rPr>
              <a:t> where DOL has only present</a:t>
            </a:r>
            <a:endParaRPr lang="en-IN" sz="1800" b="0" dirty="0">
              <a:solidFill>
                <a:srgbClr val="9CDCFE"/>
              </a:solidFill>
              <a:effectLst/>
              <a:latin typeface="Calibri" panose="020F0502020204030204" pitchFamily="34" charset="0"/>
              <a:ea typeface="Calibri" panose="020F0502020204030204" pitchFamily="34" charset="0"/>
              <a:cs typeface="Calibri" panose="020F0502020204030204" pitchFamily="34" charset="0"/>
            </a:endParaRPr>
          </a:p>
          <a:p>
            <a:pPr lvl="1">
              <a:buFont typeface="Courier New" panose="02070309020205020404" pitchFamily="49" charset="0"/>
              <a:buChar char="o"/>
            </a:pPr>
            <a:r>
              <a:rPr lang="en-IN"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present_df</a:t>
            </a:r>
            <a:r>
              <a:rPr lang="en-IN"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 </a:t>
            </a:r>
            <a:r>
              <a:rPr lang="en-IN"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IN"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IN"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IN"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['DOL'] == "present"]</a:t>
            </a:r>
          </a:p>
          <a:p>
            <a:pPr>
              <a:buFont typeface="Courier New" panose="02070309020205020404" pitchFamily="49" charset="0"/>
              <a:buChar char="o"/>
            </a:pP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Created a </a:t>
            </a:r>
            <a:r>
              <a:rPr lang="en-US" sz="1800" b="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a:t>
            </a: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which have high salary</a:t>
            </a:r>
          </a:p>
          <a:p>
            <a:pPr lvl="1">
              <a:buFont typeface="Courier New" panose="02070309020205020404" pitchFamily="49" charset="0"/>
              <a:buChar char="o"/>
            </a:pP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high_salary_df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 </a:t>
            </a: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["Salary"] == 4000000.0]</a:t>
            </a:r>
          </a:p>
          <a:p>
            <a:pPr>
              <a:buFont typeface="Courier New" panose="02070309020205020404" pitchFamily="49" charset="0"/>
              <a:buChar char="o"/>
            </a:pP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Created a </a:t>
            </a:r>
            <a:r>
              <a:rPr lang="en-US" sz="1800" b="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a:t>
            </a: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which have 4 columns of </a:t>
            </a:r>
            <a:r>
              <a:rPr lang="en-US" sz="1800" b="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high_salary_df</a:t>
            </a:r>
            <a:endPar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h_sal_df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 </a:t>
            </a: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high_salary_df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[["ID","10percentage","12percentage","collegeGPA"]]</a:t>
            </a:r>
          </a:p>
          <a:p>
            <a:pPr>
              <a:buFont typeface="Courier New" panose="02070309020205020404" pitchFamily="49" charset="0"/>
              <a:buChar char="o"/>
            </a:pPr>
            <a:endPar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6813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A849B-E910-45A0-C16E-19E40E2D1FAC}"/>
              </a:ext>
            </a:extLst>
          </p:cNvPr>
          <p:cNvSpPr>
            <a:spLocks noGrp="1"/>
          </p:cNvSpPr>
          <p:nvPr>
            <p:ph type="title"/>
          </p:nvPr>
        </p:nvSpPr>
        <p:spPr/>
        <p:txBody>
          <a:bodyPr/>
          <a:lstStyle/>
          <a:p>
            <a:r>
              <a:rPr lang="en-IN" b="1" dirty="0">
                <a:solidFill>
                  <a:srgbClr val="FF0000"/>
                </a:solidFill>
              </a:rPr>
              <a:t>Data Manipulation Steps (Continue..)</a:t>
            </a:r>
            <a:endParaRPr lang="en-IN" dirty="0"/>
          </a:p>
        </p:txBody>
      </p:sp>
      <p:sp>
        <p:nvSpPr>
          <p:cNvPr id="3" name="Text Placeholder 2">
            <a:extLst>
              <a:ext uri="{FF2B5EF4-FFF2-40B4-BE49-F238E27FC236}">
                <a16:creationId xmlns:a16="http://schemas.microsoft.com/office/drawing/2014/main" id="{B754EBA4-83BE-642C-F9DF-277B0A18670A}"/>
              </a:ext>
            </a:extLst>
          </p:cNvPr>
          <p:cNvSpPr>
            <a:spLocks noGrp="1"/>
          </p:cNvSpPr>
          <p:nvPr>
            <p:ph type="body" idx="1"/>
          </p:nvPr>
        </p:nvSpPr>
        <p:spPr>
          <a:xfrm>
            <a:off x="838200" y="1776464"/>
            <a:ext cx="10515600" cy="4351338"/>
          </a:xfrm>
        </p:spPr>
        <p:txBody>
          <a:bodyPr/>
          <a:lstStyle/>
          <a:p>
            <a:pPr>
              <a:buFont typeface="Courier New" panose="02070309020205020404" pitchFamily="49" charset="0"/>
              <a:buChar char="o"/>
            </a:pP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Created a </a:t>
            </a:r>
            <a:r>
              <a:rPr lang="en-US" sz="1800" b="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dfs</a:t>
            </a: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of male and female separately </a:t>
            </a: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buFont typeface="Courier New" panose="02070309020205020404" pitchFamily="49" charset="0"/>
              <a:buChar char="o"/>
            </a:pPr>
            <a:r>
              <a:rPr lang="en-IN"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male_df</a:t>
            </a:r>
            <a:r>
              <a:rPr lang="en-IN"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 </a:t>
            </a:r>
            <a:r>
              <a:rPr lang="en-IN"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IN"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IN"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IN"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["Gender"] == "m"]</a:t>
            </a:r>
          </a:p>
          <a:p>
            <a:pPr lvl="1">
              <a:buFont typeface="Courier New" panose="02070309020205020404" pitchFamily="49" charset="0"/>
              <a:buChar char="o"/>
            </a:pPr>
            <a:r>
              <a:rPr lang="en-IN"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female_df</a:t>
            </a:r>
            <a:r>
              <a:rPr lang="en-IN"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 </a:t>
            </a:r>
            <a:r>
              <a:rPr lang="en-IN"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IN"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IN"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IN"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["Gender"] == "f"]</a:t>
            </a:r>
          </a:p>
          <a:p>
            <a:pPr>
              <a:buFont typeface="Courier New" panose="02070309020205020404" pitchFamily="49" charset="0"/>
              <a:buChar char="o"/>
            </a:pP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Created a </a:t>
            </a:r>
            <a:r>
              <a:rPr lang="en-IN" sz="2000" dirty="0" err="1">
                <a:solidFill>
                  <a:schemeClr val="tx1"/>
                </a:solidFill>
                <a:latin typeface="Calibri" panose="020F0502020204030204" pitchFamily="34" charset="0"/>
                <a:ea typeface="Calibri" panose="020F0502020204030204" pitchFamily="34" charset="0"/>
                <a:cs typeface="Calibri" panose="020F0502020204030204" pitchFamily="34" charset="0"/>
              </a:rPr>
              <a:t>df</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of </a:t>
            </a:r>
            <a:r>
              <a:rPr lang="en-IN" sz="2000" dirty="0" err="1">
                <a:solidFill>
                  <a:schemeClr val="tx1"/>
                </a:solidFill>
                <a:latin typeface="Calibri" panose="020F0502020204030204" pitchFamily="34" charset="0"/>
                <a:ea typeface="Calibri" panose="020F0502020204030204" pitchFamily="34" charset="0"/>
                <a:cs typeface="Calibri" panose="020F0502020204030204" pitchFamily="34" charset="0"/>
              </a:rPr>
              <a:t>jobcity</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not equal to -1</a:t>
            </a:r>
          </a:p>
          <a:p>
            <a:pPr lvl="1">
              <a:buFont typeface="Courier New" panose="02070309020205020404" pitchFamily="49" charset="0"/>
              <a:buChar char="o"/>
            </a:pPr>
            <a:r>
              <a:rPr lang="en-IN"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filtered_df</a:t>
            </a:r>
            <a:r>
              <a:rPr lang="en-IN"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 </a:t>
            </a:r>
            <a:r>
              <a:rPr lang="en-IN"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IN"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IN"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IN"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IN"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JobCity</a:t>
            </a:r>
            <a:r>
              <a:rPr lang="en-IN"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 -1]</a:t>
            </a:r>
          </a:p>
          <a:p>
            <a:pPr>
              <a:buFont typeface="Courier New" panose="02070309020205020404" pitchFamily="49" charset="0"/>
              <a:buChar char="o"/>
            </a:pP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Created a column of time column</a:t>
            </a:r>
          </a:p>
          <a:p>
            <a:pPr lvl="1">
              <a:buFont typeface="Courier New" panose="02070309020205020404" pitchFamily="49" charset="0"/>
              <a:buChar char="o"/>
            </a:pP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time_worked_df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time_column</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 </a:t>
            </a: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pd.to_datetime</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time_worked_df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['DOL'], format='%m/%d/%Y %I:%M:%S %p’)</a:t>
            </a:r>
          </a:p>
          <a:p>
            <a:pPr>
              <a:buFont typeface="Courier New" panose="02070309020205020404" pitchFamily="49" charset="0"/>
              <a:buChar char="o"/>
            </a:pP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Created a column of year</a:t>
            </a:r>
          </a:p>
          <a:p>
            <a:pPr lvl="1">
              <a:buFont typeface="Courier New" panose="02070309020205020404" pitchFamily="49" charset="0"/>
              <a:buChar char="o"/>
            </a:pP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time_worked_df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['year'] = </a:t>
            </a: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time_worked_df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time_column</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dt.year</a:t>
            </a:r>
            <a:endPar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p>
            <a:pPr>
              <a:buFont typeface="Courier New" panose="02070309020205020404" pitchFamily="49" charset="0"/>
              <a:buChar char="o"/>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Created a </a:t>
            </a:r>
            <a:r>
              <a:rPr lang="en-US" sz="2000" dirty="0" err="1">
                <a:solidFill>
                  <a:schemeClr val="tx1"/>
                </a:solidFill>
                <a:latin typeface="Calibri" panose="020F0502020204030204" pitchFamily="34" charset="0"/>
                <a:ea typeface="Calibri" panose="020F0502020204030204" pitchFamily="34" charset="0"/>
                <a:cs typeface="Calibri" panose="020F0502020204030204" pitchFamily="34" charset="0"/>
              </a:rPr>
              <a:t>df</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which have year == 2015</a:t>
            </a:r>
          </a:p>
          <a:p>
            <a:pPr lvl="1">
              <a:buFont typeface="Courier New" panose="02070309020205020404" pitchFamily="49" charset="0"/>
              <a:buChar char="o"/>
            </a:pP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_2015_left_df = </a:t>
            </a: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time_worked_df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time_worked_df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["year"] == 2015)]</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6962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C7E6F-7597-3235-39FC-2F24EA73DCDC}"/>
              </a:ext>
            </a:extLst>
          </p:cNvPr>
          <p:cNvSpPr>
            <a:spLocks noGrp="1"/>
          </p:cNvSpPr>
          <p:nvPr>
            <p:ph type="title"/>
          </p:nvPr>
        </p:nvSpPr>
        <p:spPr/>
        <p:txBody>
          <a:bodyPr/>
          <a:lstStyle/>
          <a:p>
            <a:r>
              <a:rPr lang="en-IN" b="1" dirty="0">
                <a:solidFill>
                  <a:srgbClr val="FF0000"/>
                </a:solidFill>
              </a:rPr>
              <a:t>Data Manipulation Steps (Continue..2)</a:t>
            </a:r>
            <a:endParaRPr lang="en-IN" dirty="0"/>
          </a:p>
        </p:txBody>
      </p:sp>
      <p:sp>
        <p:nvSpPr>
          <p:cNvPr id="3" name="Text Placeholder 2">
            <a:extLst>
              <a:ext uri="{FF2B5EF4-FFF2-40B4-BE49-F238E27FC236}">
                <a16:creationId xmlns:a16="http://schemas.microsoft.com/office/drawing/2014/main" id="{FA93A9D3-3419-B031-E8CF-1FF0755675D6}"/>
              </a:ext>
            </a:extLst>
          </p:cNvPr>
          <p:cNvSpPr>
            <a:spLocks noGrp="1"/>
          </p:cNvSpPr>
          <p:nvPr>
            <p:ph type="body"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Bonus question</a:t>
            </a:r>
          </a:p>
          <a:p>
            <a:pPr lvl="1"/>
            <a:r>
              <a:rPr lang="en-IN" dirty="0">
                <a:latin typeface="Calibri" panose="020F0502020204030204" pitchFamily="34" charset="0"/>
                <a:ea typeface="Calibri" panose="020F0502020204030204" pitchFamily="34" charset="0"/>
                <a:cs typeface="Calibri" panose="020F0502020204030204" pitchFamily="34" charset="0"/>
              </a:rPr>
              <a:t>Created </a:t>
            </a:r>
            <a:r>
              <a:rPr lang="en-IN" dirty="0" err="1">
                <a:latin typeface="Calibri" panose="020F0502020204030204" pitchFamily="34" charset="0"/>
                <a:ea typeface="Calibri" panose="020F0502020204030204" pitchFamily="34" charset="0"/>
                <a:cs typeface="Calibri" panose="020F0502020204030204" pitchFamily="34" charset="0"/>
              </a:rPr>
              <a:t>df</a:t>
            </a:r>
            <a:r>
              <a:rPr lang="en-IN" dirty="0">
                <a:latin typeface="Calibri" panose="020F0502020204030204" pitchFamily="34" charset="0"/>
                <a:ea typeface="Calibri" panose="020F0502020204030204" pitchFamily="34" charset="0"/>
                <a:cs typeface="Calibri" panose="020F0502020204030204" pitchFamily="34" charset="0"/>
              </a:rPr>
              <a:t> as per requirements</a:t>
            </a:r>
          </a:p>
          <a:p>
            <a:pPr lvl="2"/>
            <a:r>
              <a:rPr lang="en-IN"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df_18_1_19 = </a:t>
            </a:r>
            <a:r>
              <a:rPr lang="en-IN"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IN"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IN"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IN"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["DOJ"] &lt; "18/1/19 0:00") &amp; (</a:t>
            </a:r>
            <a:r>
              <a:rPr lang="en-IN"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IN"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["Specialization"] == "computer science &amp; engineering") &amp; (</a:t>
            </a:r>
            <a:r>
              <a:rPr lang="en-IN"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IN"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["Designation"].</a:t>
            </a:r>
            <a:r>
              <a:rPr lang="en-IN"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isin</a:t>
            </a:r>
            <a:r>
              <a:rPr lang="en-IN"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(["programming analyst", "software engineer", "hardware engineer", "associate engineer"]))]</a:t>
            </a:r>
          </a:p>
          <a:p>
            <a:pPr lvl="1"/>
            <a:r>
              <a:rPr lang="en-IN" dirty="0">
                <a:latin typeface="Calibri" panose="020F0502020204030204" pitchFamily="34" charset="0"/>
                <a:ea typeface="Calibri" panose="020F0502020204030204" pitchFamily="34" charset="0"/>
                <a:cs typeface="Calibri" panose="020F0502020204030204" pitchFamily="34" charset="0"/>
              </a:rPr>
              <a:t>Female and male </a:t>
            </a:r>
            <a:r>
              <a:rPr lang="en-IN" dirty="0" err="1">
                <a:latin typeface="Calibri" panose="020F0502020204030204" pitchFamily="34" charset="0"/>
                <a:ea typeface="Calibri" panose="020F0502020204030204" pitchFamily="34" charset="0"/>
                <a:cs typeface="Calibri" panose="020F0502020204030204" pitchFamily="34" charset="0"/>
              </a:rPr>
              <a:t>dfs</a:t>
            </a:r>
            <a:endParaRPr lang="en-IN" dirty="0">
              <a:latin typeface="Calibri" panose="020F0502020204030204" pitchFamily="34" charset="0"/>
              <a:ea typeface="Calibri" panose="020F0502020204030204" pitchFamily="34" charset="0"/>
              <a:cs typeface="Calibri" panose="020F0502020204030204" pitchFamily="34" charset="0"/>
            </a:endParaRPr>
          </a:p>
          <a:p>
            <a:pPr lvl="2"/>
            <a:r>
              <a:rPr lang="en-IN"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female_df</a:t>
            </a:r>
            <a:r>
              <a:rPr lang="en-IN"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 </a:t>
            </a:r>
            <a:r>
              <a:rPr lang="en-IN"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IN"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IN"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IN"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['Gender'] == ‘f']</a:t>
            </a:r>
          </a:p>
          <a:p>
            <a:pPr lvl="2"/>
            <a:r>
              <a:rPr lang="en-US"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male_df</a:t>
            </a:r>
            <a:r>
              <a:rPr lang="en-US"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 </a:t>
            </a:r>
            <a:r>
              <a:rPr lang="en-US"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US"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US"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US"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['Gender'] == 'm']</a:t>
            </a:r>
          </a:p>
          <a:p>
            <a:pPr marL="1028700" lvl="2"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988074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1137</Words>
  <Application>Microsoft Office PowerPoint</Application>
  <PresentationFormat>Widescreen</PresentationFormat>
  <Paragraphs>85</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Wingdings</vt:lpstr>
      <vt:lpstr>Lato Black</vt:lpstr>
      <vt:lpstr>Calibri</vt:lpstr>
      <vt:lpstr>Courier New</vt:lpstr>
      <vt:lpstr>Arial</vt:lpstr>
      <vt:lpstr>Libre Baskerville</vt:lpstr>
      <vt:lpstr>Office Theme</vt:lpstr>
      <vt:lpstr>PowerPoint Presentation</vt:lpstr>
      <vt:lpstr>PowerPoint Presentation</vt:lpstr>
      <vt:lpstr>Objective of the Project</vt:lpstr>
      <vt:lpstr>Introduction</vt:lpstr>
      <vt:lpstr>Data Import</vt:lpstr>
      <vt:lpstr>Data Cleaning Steps  </vt:lpstr>
      <vt:lpstr>Data Manipulation Steps </vt:lpstr>
      <vt:lpstr>Data Manipulation Steps (Continue..)</vt:lpstr>
      <vt:lpstr>Data Manipulation Steps (Continue..2)</vt:lpstr>
      <vt:lpstr>Univariate Analysis</vt:lpstr>
      <vt:lpstr>Univariate Analysis (Continue..)</vt:lpstr>
      <vt:lpstr>Bivariate Analysis</vt:lpstr>
      <vt:lpstr>Bivariate Analysis (Continue…1)</vt:lpstr>
      <vt:lpstr>Bivariate Analysis (Continue…2)</vt:lpstr>
      <vt:lpstr>Research Questions</vt:lpstr>
      <vt:lpstr>Bonus Question</vt:lpstr>
      <vt:lpstr>Bonus Question (Continue…)</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Nehanth Admirer</cp:lastModifiedBy>
  <cp:revision>5</cp:revision>
  <dcterms:created xsi:type="dcterms:W3CDTF">2021-02-16T05:19:01Z</dcterms:created>
  <dcterms:modified xsi:type="dcterms:W3CDTF">2024-02-23T05:07:02Z</dcterms:modified>
</cp:coreProperties>
</file>