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90" r:id="rId5"/>
    <p:sldId id="4930" r:id="rId6"/>
    <p:sldId id="259" r:id="rId7"/>
    <p:sldId id="4893" r:id="rId8"/>
    <p:sldId id="4922" r:id="rId9"/>
    <p:sldId id="4923" r:id="rId10"/>
    <p:sldId id="4924" r:id="rId11"/>
    <p:sldId id="4925" r:id="rId12"/>
    <p:sldId id="4926" r:id="rId13"/>
    <p:sldId id="4927" r:id="rId14"/>
    <p:sldId id="4928" r:id="rId15"/>
    <p:sldId id="493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6EE80-EA89-4D29-90B7-EEADBBE53C73}" type="datetimeFigureOut">
              <a:rPr lang="en-IN" smtClean="0"/>
              <a:t>23-07-2020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D846C-8F00-4752-B365-9984F081F81A}" type="slidenum">
              <a:rPr lang="en-IN" smtClean="0"/>
              <a:t>‹#›</a:t>
            </a:fld>
            <a:endParaRPr lang="en-IN"/>
          </a:p>
        </p:txBody>
      </p:sp>
    </p:spTree>
    <p:extLst>
      <p:ext uri="{BB962C8B-B14F-4D97-AF65-F5344CB8AC3E}">
        <p14:creationId xmlns:p14="http://schemas.microsoft.com/office/powerpoint/2010/main" val="276590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400" kern="1200">
                <a:solidFill>
                  <a:schemeClr val="tx1"/>
                </a:solidFill>
                <a:effectLst/>
                <a:latin typeface="Segoe UI Light" pitchFamily="34" charset="0"/>
                <a:ea typeface="+mn-ea"/>
                <a:cs typeface="+mn-cs"/>
              </a:rPr>
              <a:t>So, we’ve just run through our overall solution and how this addresses all four areas that enable you to innovate at scale, and deliver with confidence. We looked at how you can use:</a:t>
            </a:r>
          </a:p>
          <a:p>
            <a:pPr marL="342900" indent="-342900">
              <a:buFont typeface="+mj-lt"/>
              <a:buAutoNum type="arabicPeriod"/>
            </a:pPr>
            <a:r>
              <a:rPr lang="en-US" sz="1400" b="1" kern="1200">
                <a:solidFill>
                  <a:schemeClr val="tx1"/>
                </a:solidFill>
                <a:effectLst/>
                <a:latin typeface="Segoe UI Light" pitchFamily="34" charset="0"/>
                <a:ea typeface="+mn-ea"/>
                <a:cs typeface="+mn-cs"/>
              </a:rPr>
              <a:t>Visual Studio and Visual Studio code </a:t>
            </a:r>
            <a:r>
              <a:rPr lang="en-US" sz="1400" kern="1200">
                <a:solidFill>
                  <a:schemeClr val="tx1"/>
                </a:solidFill>
                <a:effectLst/>
                <a:latin typeface="Segoe UI Light" pitchFamily="34" charset="0"/>
                <a:ea typeface="+mn-ea"/>
                <a:cs typeface="+mn-cs"/>
              </a:rPr>
              <a:t>to maximize developer efficiency</a:t>
            </a:r>
          </a:p>
          <a:p>
            <a:pPr marL="342900" indent="-342900">
              <a:buFont typeface="+mj-lt"/>
              <a:buAutoNum type="arabicPeriod"/>
            </a:pPr>
            <a:r>
              <a:rPr lang="en-US" sz="1400" b="1" kern="1200">
                <a:solidFill>
                  <a:schemeClr val="tx1"/>
                </a:solidFill>
                <a:effectLst/>
                <a:latin typeface="Segoe UI Light" pitchFamily="34" charset="0"/>
                <a:ea typeface="+mn-ea"/>
                <a:cs typeface="+mn-cs"/>
              </a:rPr>
              <a:t>GitHub</a:t>
            </a:r>
            <a:r>
              <a:rPr lang="en-US" sz="1400" kern="1200">
                <a:solidFill>
                  <a:schemeClr val="tx1"/>
                </a:solidFill>
                <a:effectLst/>
                <a:latin typeface="Segoe UI Light" pitchFamily="34" charset="0"/>
                <a:ea typeface="+mn-ea"/>
                <a:cs typeface="+mn-cs"/>
              </a:rPr>
              <a:t> to accelerate collaboration and open source development practices</a:t>
            </a:r>
          </a:p>
          <a:p>
            <a:pPr marL="342900" indent="-342900">
              <a:buFont typeface="+mj-lt"/>
              <a:buAutoNum type="arabicPeriod"/>
            </a:pPr>
            <a:r>
              <a:rPr lang="en-US" sz="1400" b="1" kern="1200">
                <a:solidFill>
                  <a:schemeClr val="tx1"/>
                </a:solidFill>
                <a:effectLst/>
                <a:latin typeface="Segoe UI Light" pitchFamily="34" charset="0"/>
                <a:ea typeface="+mn-ea"/>
                <a:cs typeface="+mn-cs"/>
              </a:rPr>
              <a:t>Azure DevOps</a:t>
            </a:r>
            <a:r>
              <a:rPr lang="en-US" sz="1400" b="0" kern="1200">
                <a:solidFill>
                  <a:schemeClr val="tx1"/>
                </a:solidFill>
                <a:effectLst/>
                <a:latin typeface="Segoe UI Light" pitchFamily="34" charset="0"/>
                <a:ea typeface="+mn-ea"/>
                <a:cs typeface="+mn-cs"/>
              </a:rPr>
              <a:t> to accelerate delivery of your products </a:t>
            </a:r>
            <a:r>
              <a:rPr lang="en-US" sz="1400" b="0" i="1" kern="1200">
                <a:solidFill>
                  <a:schemeClr val="tx1"/>
                </a:solidFill>
                <a:effectLst/>
                <a:latin typeface="Segoe UI Light" pitchFamily="34" charset="0"/>
                <a:ea typeface="+mn-ea"/>
                <a:cs typeface="+mn-cs"/>
              </a:rPr>
              <a:t>and</a:t>
            </a:r>
            <a:endParaRPr lang="en-US" sz="1400" b="0" i="0" kern="1200">
              <a:solidFill>
                <a:schemeClr val="tx1"/>
              </a:solidFill>
              <a:effectLst/>
              <a:latin typeface="Segoe UI Light" pitchFamily="34" charset="0"/>
              <a:ea typeface="+mn-ea"/>
              <a:cs typeface="+mn-cs"/>
            </a:endParaRPr>
          </a:p>
          <a:p>
            <a:pPr marL="342900" indent="-342900">
              <a:buFont typeface="+mj-lt"/>
              <a:buAutoNum type="arabicPeriod"/>
            </a:pPr>
            <a:r>
              <a:rPr lang="en-US" sz="1400" b="1" kern="1200">
                <a:solidFill>
                  <a:schemeClr val="tx1"/>
                </a:solidFill>
                <a:effectLst/>
                <a:latin typeface="Segoe UI Light" pitchFamily="34" charset="0"/>
                <a:ea typeface="+mn-ea"/>
                <a:cs typeface="+mn-cs"/>
              </a:rPr>
              <a:t>Azure Security &amp; Management services</a:t>
            </a:r>
            <a:r>
              <a:rPr lang="en-US" sz="1400" b="0" kern="1200">
                <a:solidFill>
                  <a:schemeClr val="tx1"/>
                </a:solidFill>
                <a:effectLst/>
                <a:latin typeface="Segoe UI Light" pitchFamily="34" charset="0"/>
                <a:ea typeface="+mn-ea"/>
                <a:cs typeface="+mn-cs"/>
              </a:rPr>
              <a:t> to ensure your products operate reliably, scale and remain secure</a:t>
            </a:r>
            <a:endParaRPr lang="en-US" sz="1400"/>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218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7B9D4F-5F19-438C-92E8-037C6AE8F87D}" type="slidenum">
              <a:rPr lang="en-US" smtClean="0"/>
              <a:t>8</a:t>
            </a:fld>
            <a:endParaRPr lang="en-US"/>
          </a:p>
        </p:txBody>
      </p:sp>
    </p:spTree>
    <p:extLst>
      <p:ext uri="{BB962C8B-B14F-4D97-AF65-F5344CB8AC3E}">
        <p14:creationId xmlns:p14="http://schemas.microsoft.com/office/powerpoint/2010/main" val="156640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7B9D4F-5F19-438C-92E8-037C6AE8F87D}" type="slidenum">
              <a:rPr lang="en-US" smtClean="0"/>
              <a:t>9</a:t>
            </a:fld>
            <a:endParaRPr lang="en-US"/>
          </a:p>
        </p:txBody>
      </p:sp>
    </p:spTree>
    <p:extLst>
      <p:ext uri="{BB962C8B-B14F-4D97-AF65-F5344CB8AC3E}">
        <p14:creationId xmlns:p14="http://schemas.microsoft.com/office/powerpoint/2010/main" val="130460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7B9D4F-5F19-438C-92E8-037C6AE8F87D}" type="slidenum">
              <a:rPr lang="en-US" smtClean="0"/>
              <a:t>10</a:t>
            </a:fld>
            <a:endParaRPr lang="en-US"/>
          </a:p>
        </p:txBody>
      </p:sp>
    </p:spTree>
    <p:extLst>
      <p:ext uri="{BB962C8B-B14F-4D97-AF65-F5344CB8AC3E}">
        <p14:creationId xmlns:p14="http://schemas.microsoft.com/office/powerpoint/2010/main" val="5914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7B9D4F-5F19-438C-92E8-037C6AE8F87D}" type="slidenum">
              <a:rPr lang="en-US" smtClean="0"/>
              <a:t>11</a:t>
            </a:fld>
            <a:endParaRPr lang="en-US"/>
          </a:p>
        </p:txBody>
      </p:sp>
    </p:spTree>
    <p:extLst>
      <p:ext uri="{BB962C8B-B14F-4D97-AF65-F5344CB8AC3E}">
        <p14:creationId xmlns:p14="http://schemas.microsoft.com/office/powerpoint/2010/main" val="75366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7B9D4F-5F19-438C-92E8-037C6AE8F87D}" type="slidenum">
              <a:rPr lang="en-US" smtClean="0"/>
              <a:t>12</a:t>
            </a:fld>
            <a:endParaRPr lang="en-US"/>
          </a:p>
        </p:txBody>
      </p:sp>
    </p:spTree>
    <p:extLst>
      <p:ext uri="{BB962C8B-B14F-4D97-AF65-F5344CB8AC3E}">
        <p14:creationId xmlns:p14="http://schemas.microsoft.com/office/powerpoint/2010/main" val="2068884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7B9D4F-5F19-438C-92E8-037C6AE8F87D}" type="slidenum">
              <a:rPr lang="en-US" smtClean="0"/>
              <a:t>13</a:t>
            </a:fld>
            <a:endParaRPr lang="en-US"/>
          </a:p>
        </p:txBody>
      </p:sp>
    </p:spTree>
    <p:extLst>
      <p:ext uri="{BB962C8B-B14F-4D97-AF65-F5344CB8AC3E}">
        <p14:creationId xmlns:p14="http://schemas.microsoft.com/office/powerpoint/2010/main" val="325123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49" y="1933574"/>
            <a:ext cx="4160897" cy="1200072"/>
          </a:xfrm>
        </p:spPr>
        <p:txBody>
          <a:bodyPr wrap="square" rIns="0" anchor="b">
            <a:spAutoFit/>
          </a:bodyPr>
          <a:lstStyle>
            <a:lvl1pPr>
              <a:lnSpc>
                <a:spcPct val="100000"/>
              </a:lnSpc>
              <a:defRPr sz="3599"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049" y="3535543"/>
            <a:ext cx="4161341" cy="488740"/>
          </a:xfrm>
        </p:spPr>
        <p:txBody>
          <a:bodyPr/>
          <a:lstStyle>
            <a:lvl1pPr marL="0" indent="0">
              <a:buNone/>
              <a:defRPr sz="1999">
                <a:latin typeface="+mn-lt"/>
              </a:defRPr>
            </a:lvl1pPr>
            <a:lvl2pPr marL="228487" indent="0">
              <a:buNone/>
              <a:defRPr/>
            </a:lvl2pPr>
            <a:lvl3pPr marL="456976" indent="0">
              <a:buNone/>
              <a:defRPr/>
            </a:lvl3pPr>
            <a:lvl4pPr marL="661662" indent="0">
              <a:buNone/>
              <a:defRPr/>
            </a:lvl4pPr>
            <a:lvl5pPr marL="855242"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2611" y="0"/>
            <a:ext cx="6856214" cy="6858000"/>
          </a:xfrm>
          <a:blipFill>
            <a:blip r:embed="rId2">
              <a:extLst>
                <a:ext uri="{28A0092B-C50C-407E-A947-70E740481C1C}">
                  <a14:useLocalDpi xmlns:a14="http://schemas.microsoft.com/office/drawing/2010/main" val="0"/>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39935125"/>
      </p:ext>
    </p:extLst>
  </p:cSld>
  <p:clrMapOvr>
    <a:masterClrMapping/>
  </p:clrMapOvr>
  <p:transition>
    <p:fade/>
  </p:transition>
  <p:extLst>
    <p:ext uri="{DCECCB84-F9BA-43D5-87BE-67443E8EF086}">
      <p15:sldGuideLst xmlns:p15="http://schemas.microsoft.com/office/powerpoint/2012/main">
        <p15:guide id="2" pos="3294">
          <p15:clr>
            <a:srgbClr val="FBAE40"/>
          </p15:clr>
        </p15:guide>
        <p15:guide id="6" orient="horz" pos="886">
          <p15:clr>
            <a:srgbClr val="5ACBF0"/>
          </p15:clr>
        </p15:guide>
        <p15:guide id="7" orient="horz" pos="1251">
          <p15:clr>
            <a:srgbClr val="5ACBF0"/>
          </p15:clr>
        </p15:guide>
        <p15:guide id="8" orient="horz" pos="2183">
          <p15:clr>
            <a:srgbClr val="5ACBF0"/>
          </p15:clr>
        </p15:guide>
        <p15:guide id="10" pos="3656">
          <p15:clr>
            <a:srgbClr val="C35EA4"/>
          </p15:clr>
        </p15:guide>
        <p15:guide id="11" pos="2934">
          <p15:clr>
            <a:srgbClr val="5ACBF0"/>
          </p15:clr>
        </p15:guide>
        <p15:guide id="12" pos="347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049" y="457200"/>
            <a:ext cx="5506985" cy="372410"/>
          </a:xfrm>
        </p:spPr>
        <p:txBody>
          <a:bodyPr tIns="64008"/>
          <a:lstStyle>
            <a:lvl1pPr>
              <a:defRPr sz="1999"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42718108"/>
      </p:ext>
    </p:extLst>
  </p:cSld>
  <p:clrMapOvr>
    <a:masterClrMapping/>
  </p:clrMapOvr>
  <p:transition>
    <p:fade/>
  </p:transition>
  <p:extLst>
    <p:ext uri="{DCECCB84-F9BA-43D5-87BE-67443E8EF086}">
      <p15:sldGuideLst xmlns:p15="http://schemas.microsoft.com/office/powerpoint/2012/main">
        <p15:guide id="6" pos="763">
          <p15:clr>
            <a:srgbClr val="A4A3A4"/>
          </p15:clr>
        </p15:guide>
        <p15:guide id="7" pos="943">
          <p15:clr>
            <a:srgbClr val="A4A3A4"/>
          </p15:clr>
        </p15:guide>
        <p15:guide id="8" pos="1346">
          <p15:clr>
            <a:srgbClr val="A4A3A4"/>
          </p15:clr>
        </p15:guide>
        <p15:guide id="9" pos="1525">
          <p15:clr>
            <a:srgbClr val="A4A3A4"/>
          </p15:clr>
        </p15:guide>
        <p15:guide id="10" pos="1929">
          <p15:clr>
            <a:srgbClr val="A4A3A4"/>
          </p15:clr>
        </p15:guide>
        <p15:guide id="11" pos="2108">
          <p15:clr>
            <a:srgbClr val="A4A3A4"/>
          </p15:clr>
        </p15:guide>
        <p15:guide id="12" pos="2511">
          <p15:clr>
            <a:srgbClr val="A4A3A4"/>
          </p15:clr>
        </p15:guide>
        <p15:guide id="13" pos="2690">
          <p15:clr>
            <a:srgbClr val="A4A3A4"/>
          </p15:clr>
        </p15:guide>
        <p15:guide id="14" pos="3093">
          <p15:clr>
            <a:srgbClr val="A4A3A4"/>
          </p15:clr>
        </p15:guide>
        <p15:guide id="15" pos="3273">
          <p15:clr>
            <a:srgbClr val="A4A3A4"/>
          </p15:clr>
        </p15:guide>
        <p15:guide id="16" pos="3675">
          <p15:clr>
            <a:srgbClr val="A4A3A4"/>
          </p15:clr>
        </p15:guide>
        <p15:guide id="17" pos="3855">
          <p15:clr>
            <a:srgbClr val="A4A3A4"/>
          </p15:clr>
        </p15:guide>
        <p15:guide id="18" pos="4258">
          <p15:clr>
            <a:srgbClr val="A4A3A4"/>
          </p15:clr>
        </p15:guide>
        <p15:guide id="19" pos="4437">
          <p15:clr>
            <a:srgbClr val="A4A3A4"/>
          </p15:clr>
        </p15:guide>
        <p15:guide id="20" pos="4840">
          <p15:clr>
            <a:srgbClr val="A4A3A4"/>
          </p15:clr>
        </p15:guide>
        <p15:guide id="21" pos="5019">
          <p15:clr>
            <a:srgbClr val="A4A3A4"/>
          </p15:clr>
        </p15:guide>
        <p15:guide id="22" pos="5420">
          <p15:clr>
            <a:srgbClr val="A4A3A4"/>
          </p15:clr>
        </p15:guide>
        <p15:guide id="23" pos="5601">
          <p15:clr>
            <a:srgbClr val="A4A3A4"/>
          </p15:clr>
        </p15:guide>
        <p15:guide id="24" pos="6003">
          <p15:clr>
            <a:srgbClr val="A4A3A4"/>
          </p15:clr>
        </p15:guide>
        <p15:guide id="25" pos="6184">
          <p15:clr>
            <a:srgbClr val="A4A3A4"/>
          </p15:clr>
        </p15:guide>
        <p15:guide id="26" pos="6585">
          <p15:clr>
            <a:srgbClr val="A4A3A4"/>
          </p15:clr>
        </p15:guide>
        <p15:guide id="27" pos="6765">
          <p15:clr>
            <a:srgbClr val="A4A3A4"/>
          </p15:clr>
        </p15:guide>
        <p15:guide id="28" orient="horz" pos="887">
          <p15:clr>
            <a:srgbClr val="5ACBF0"/>
          </p15:clr>
        </p15:guide>
        <p15:guide id="29" orient="horz" pos="1246">
          <p15:clr>
            <a:srgbClr val="5ACBF0"/>
          </p15:clr>
        </p15:guide>
        <p15:guide id="30" orient="horz" pos="28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 id="2147483667" r:id="rId15"/>
    <p:sldLayoutId id="2147483668" r:id="rId16"/>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en-us/pricing/details/devops/azure-devops-servi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16.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FB2F-792E-4F40-93B0-69F6A2E66BE5}"/>
              </a:ext>
            </a:extLst>
          </p:cNvPr>
          <p:cNvSpPr>
            <a:spLocks noGrp="1"/>
          </p:cNvSpPr>
          <p:nvPr>
            <p:ph type="ctrTitle"/>
          </p:nvPr>
        </p:nvSpPr>
        <p:spPr/>
        <p:txBody>
          <a:bodyPr/>
          <a:lstStyle/>
          <a:p>
            <a:r>
              <a:rPr lang="en-IN" dirty="0" err="1"/>
              <a:t>Devops</a:t>
            </a:r>
            <a:r>
              <a:rPr lang="en-IN" dirty="0"/>
              <a:t> Implementation</a:t>
            </a:r>
          </a:p>
        </p:txBody>
      </p:sp>
      <p:sp>
        <p:nvSpPr>
          <p:cNvPr id="3" name="Subtitle 2">
            <a:extLst>
              <a:ext uri="{FF2B5EF4-FFF2-40B4-BE49-F238E27FC236}">
                <a16:creationId xmlns:a16="http://schemas.microsoft.com/office/drawing/2014/main" id="{F062C9DE-5707-4A5A-8BDC-C9A567324FDE}"/>
              </a:ext>
            </a:extLst>
          </p:cNvPr>
          <p:cNvSpPr>
            <a:spLocks noGrp="1"/>
          </p:cNvSpPr>
          <p:nvPr>
            <p:ph type="subTitle" idx="1"/>
          </p:nvPr>
        </p:nvSpPr>
        <p:spPr/>
        <p:txBody>
          <a:bodyPr/>
          <a:lstStyle/>
          <a:p>
            <a:r>
              <a:rPr lang="en-IN" dirty="0"/>
              <a:t>Azure </a:t>
            </a:r>
            <a:r>
              <a:rPr lang="en-IN" dirty="0" err="1"/>
              <a:t>Devops</a:t>
            </a:r>
            <a:endParaRPr lang="en-IN" dirty="0"/>
          </a:p>
        </p:txBody>
      </p:sp>
    </p:spTree>
    <p:extLst>
      <p:ext uri="{BB962C8B-B14F-4D97-AF65-F5344CB8AC3E}">
        <p14:creationId xmlns:p14="http://schemas.microsoft.com/office/powerpoint/2010/main" val="203103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Isosceles Triangle 38">
            <a:extLst>
              <a:ext uri="{FF2B5EF4-FFF2-40B4-BE49-F238E27FC236}">
                <a16:creationId xmlns:a16="http://schemas.microsoft.com/office/drawing/2014/main" id="{90C5A2F8-B1FD-4886-9436-A60AD35C1454}"/>
              </a:ext>
            </a:extLst>
          </p:cNvPr>
          <p:cNvSpPr/>
          <p:nvPr/>
        </p:nvSpPr>
        <p:spPr bwMode="auto">
          <a:xfrm rot="16200000">
            <a:off x="4789452" y="3823148"/>
            <a:ext cx="781226" cy="684796"/>
          </a:xfrm>
          <a:prstGeom prst="triangle">
            <a:avLst/>
          </a:prstGeom>
          <a:solidFill>
            <a:schemeClr val="accent1"/>
          </a:solidFill>
          <a:ln>
            <a:noFill/>
            <a:headEnd type="none" w="med" len="med"/>
            <a:tailEnd type="none" w="med" len="med"/>
          </a:ln>
          <a:effectLst>
            <a:innerShdw blurRad="127000" dist="50800" dir="16200000">
              <a:prstClr val="black">
                <a:alpha val="2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97D46773-183D-4F55-956E-4CE1DBB126E0}"/>
              </a:ext>
            </a:extLst>
          </p:cNvPr>
          <p:cNvSpPr/>
          <p:nvPr/>
        </p:nvSpPr>
        <p:spPr bwMode="auto">
          <a:xfrm>
            <a:off x="5469865" y="487"/>
            <a:ext cx="6721271" cy="68570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087E34D5-ECDB-4CE7-9EE0-63A3E533AF1F}"/>
              </a:ext>
            </a:extLst>
          </p:cNvPr>
          <p:cNvGrpSpPr/>
          <p:nvPr/>
        </p:nvGrpSpPr>
        <p:grpSpPr>
          <a:xfrm>
            <a:off x="1948013" y="1788106"/>
            <a:ext cx="2830547" cy="651068"/>
            <a:chOff x="1947424" y="1787873"/>
            <a:chExt cx="2830948" cy="651160"/>
          </a:xfrm>
        </p:grpSpPr>
        <p:pic>
          <p:nvPicPr>
            <p:cNvPr id="9" name="Picture 8" descr="A picture containing object&#10;&#10;Description generated with very high confidence">
              <a:extLst>
                <a:ext uri="{FF2B5EF4-FFF2-40B4-BE49-F238E27FC236}">
                  <a16:creationId xmlns:a16="http://schemas.microsoft.com/office/drawing/2014/main" id="{102A405B-A2A7-41F0-9310-E2F85601308F}"/>
                </a:ext>
              </a:extLst>
            </p:cNvPr>
            <p:cNvPicPr>
              <a:picLocks noChangeAspect="1"/>
            </p:cNvPicPr>
            <p:nvPr/>
          </p:nvPicPr>
          <p:blipFill>
            <a:blip r:embed="rId3"/>
            <a:stretch>
              <a:fillRect/>
            </a:stretch>
          </p:blipFill>
          <p:spPr>
            <a:xfrm>
              <a:off x="1947424" y="1899033"/>
              <a:ext cx="540168" cy="540000"/>
            </a:xfrm>
            <a:prstGeom prst="rect">
              <a:avLst/>
            </a:prstGeom>
          </p:spPr>
        </p:pic>
        <p:sp>
          <p:nvSpPr>
            <p:cNvPr id="10" name="TextBox 9">
              <a:extLst>
                <a:ext uri="{FF2B5EF4-FFF2-40B4-BE49-F238E27FC236}">
                  <a16:creationId xmlns:a16="http://schemas.microsoft.com/office/drawing/2014/main" id="{91D153E0-6888-49D4-AA6B-939BC22A0DE8}"/>
                </a:ext>
              </a:extLst>
            </p:cNvPr>
            <p:cNvSpPr txBox="1"/>
            <p:nvPr/>
          </p:nvSpPr>
          <p:spPr>
            <a:xfrm>
              <a:off x="2834372" y="178787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00B294"/>
                  </a:solidFill>
                  <a:latin typeface="+mj-lt"/>
                </a:rPr>
                <a:t>Azure Boards</a:t>
              </a:r>
              <a:endParaRPr lang="en-US" sz="2000">
                <a:solidFill>
                  <a:srgbClr val="00B294"/>
                </a:solidFill>
                <a:latin typeface="+mj-lt"/>
                <a:cs typeface="Segoe UI"/>
              </a:endParaRPr>
            </a:p>
          </p:txBody>
        </p:sp>
      </p:grpSp>
      <p:grpSp>
        <p:nvGrpSpPr>
          <p:cNvPr id="31" name="Group 30">
            <a:extLst>
              <a:ext uri="{FF2B5EF4-FFF2-40B4-BE49-F238E27FC236}">
                <a16:creationId xmlns:a16="http://schemas.microsoft.com/office/drawing/2014/main" id="{15BA6F68-D776-4E62-879A-D2ACAA17D59F}"/>
              </a:ext>
            </a:extLst>
          </p:cNvPr>
          <p:cNvGrpSpPr/>
          <p:nvPr/>
        </p:nvGrpSpPr>
        <p:grpSpPr>
          <a:xfrm>
            <a:off x="1932989" y="2861425"/>
            <a:ext cx="2845571" cy="611913"/>
            <a:chOff x="1932397" y="2861343"/>
            <a:chExt cx="2845975" cy="612000"/>
          </a:xfrm>
        </p:grpSpPr>
        <p:pic>
          <p:nvPicPr>
            <p:cNvPr id="12" name="Picture 10" descr="A picture containing stop, sign, outdoor, sitting&#10;&#10;Description generated with very high confidence">
              <a:extLst>
                <a:ext uri="{FF2B5EF4-FFF2-40B4-BE49-F238E27FC236}">
                  <a16:creationId xmlns:a16="http://schemas.microsoft.com/office/drawing/2014/main" id="{08126A3D-C050-4DF7-BB75-D90BC4070F4E}"/>
                </a:ext>
              </a:extLst>
            </p:cNvPr>
            <p:cNvPicPr>
              <a:picLocks noChangeAspect="1"/>
            </p:cNvPicPr>
            <p:nvPr/>
          </p:nvPicPr>
          <p:blipFill>
            <a:blip r:embed="rId4"/>
            <a:stretch>
              <a:fillRect/>
            </a:stretch>
          </p:blipFill>
          <p:spPr>
            <a:xfrm>
              <a:off x="1932397" y="2897342"/>
              <a:ext cx="540165" cy="540000"/>
            </a:xfrm>
            <a:prstGeom prst="rect">
              <a:avLst/>
            </a:prstGeom>
          </p:spPr>
        </p:pic>
        <p:sp>
          <p:nvSpPr>
            <p:cNvPr id="13" name="TextBox 12">
              <a:extLst>
                <a:ext uri="{FF2B5EF4-FFF2-40B4-BE49-F238E27FC236}">
                  <a16:creationId xmlns:a16="http://schemas.microsoft.com/office/drawing/2014/main" id="{A6940E72-C5F8-4456-87ED-D7F018E4D6D9}"/>
                </a:ext>
              </a:extLst>
            </p:cNvPr>
            <p:cNvSpPr txBox="1"/>
            <p:nvPr/>
          </p:nvSpPr>
          <p:spPr>
            <a:xfrm>
              <a:off x="2834372" y="286134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D83B01"/>
                  </a:solidFill>
                  <a:latin typeface="+mj-lt"/>
                </a:rPr>
                <a:t>Azure </a:t>
              </a:r>
              <a:r>
                <a:rPr lang="en-US" sz="2000">
                  <a:solidFill>
                    <a:srgbClr val="D83B01"/>
                  </a:solidFill>
                  <a:latin typeface="+mj-lt"/>
                  <a:cs typeface="Segoe UI"/>
                </a:rPr>
                <a:t>Repos</a:t>
              </a:r>
            </a:p>
          </p:txBody>
        </p:sp>
      </p:grpSp>
      <p:grpSp>
        <p:nvGrpSpPr>
          <p:cNvPr id="32" name="Group 31">
            <a:extLst>
              <a:ext uri="{FF2B5EF4-FFF2-40B4-BE49-F238E27FC236}">
                <a16:creationId xmlns:a16="http://schemas.microsoft.com/office/drawing/2014/main" id="{4B4AE526-A316-4EEA-B901-D8A3440C54AD}"/>
              </a:ext>
            </a:extLst>
          </p:cNvPr>
          <p:cNvGrpSpPr/>
          <p:nvPr/>
        </p:nvGrpSpPr>
        <p:grpSpPr>
          <a:xfrm>
            <a:off x="1932989" y="3859591"/>
            <a:ext cx="2845571" cy="611913"/>
            <a:chOff x="1932397" y="3859652"/>
            <a:chExt cx="2845975" cy="612000"/>
          </a:xfrm>
        </p:grpSpPr>
        <p:pic>
          <p:nvPicPr>
            <p:cNvPr id="15" name="Picture 4" descr="A picture containing object&#10;&#10;Description generated with very high confidence">
              <a:extLst>
                <a:ext uri="{FF2B5EF4-FFF2-40B4-BE49-F238E27FC236}">
                  <a16:creationId xmlns:a16="http://schemas.microsoft.com/office/drawing/2014/main" id="{1C35E9E6-1499-4536-A352-8E05FE9DBC95}"/>
                </a:ext>
              </a:extLst>
            </p:cNvPr>
            <p:cNvPicPr>
              <a:picLocks noChangeAspect="1"/>
            </p:cNvPicPr>
            <p:nvPr/>
          </p:nvPicPr>
          <p:blipFill>
            <a:blip r:embed="rId5"/>
            <a:stretch>
              <a:fillRect/>
            </a:stretch>
          </p:blipFill>
          <p:spPr>
            <a:xfrm>
              <a:off x="1932397" y="3895651"/>
              <a:ext cx="529800" cy="540000"/>
            </a:xfrm>
            <a:prstGeom prst="rect">
              <a:avLst/>
            </a:prstGeom>
          </p:spPr>
        </p:pic>
        <p:sp>
          <p:nvSpPr>
            <p:cNvPr id="16" name="TextBox 15">
              <a:extLst>
                <a:ext uri="{FF2B5EF4-FFF2-40B4-BE49-F238E27FC236}">
                  <a16:creationId xmlns:a16="http://schemas.microsoft.com/office/drawing/2014/main" id="{8B69EF58-27E8-45D2-8FEA-675E512D3E40}"/>
                </a:ext>
              </a:extLst>
            </p:cNvPr>
            <p:cNvSpPr txBox="1"/>
            <p:nvPr/>
          </p:nvSpPr>
          <p:spPr>
            <a:xfrm>
              <a:off x="2834372" y="3859652"/>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2560E0"/>
                  </a:solidFill>
                  <a:latin typeface="+mj-lt"/>
                </a:rPr>
                <a:t>Azure Pipelines</a:t>
              </a:r>
              <a:endParaRPr lang="en-US" sz="2000">
                <a:solidFill>
                  <a:srgbClr val="2560E0"/>
                </a:solidFill>
                <a:latin typeface="+mj-lt"/>
                <a:cs typeface="Segoe UI"/>
              </a:endParaRPr>
            </a:p>
          </p:txBody>
        </p:sp>
      </p:grpSp>
      <p:grpSp>
        <p:nvGrpSpPr>
          <p:cNvPr id="34" name="Group 33">
            <a:extLst>
              <a:ext uri="{FF2B5EF4-FFF2-40B4-BE49-F238E27FC236}">
                <a16:creationId xmlns:a16="http://schemas.microsoft.com/office/drawing/2014/main" id="{26AAB15F-8C9A-47F5-9536-5B5B120FF2A3}"/>
              </a:ext>
            </a:extLst>
          </p:cNvPr>
          <p:cNvGrpSpPr/>
          <p:nvPr/>
        </p:nvGrpSpPr>
        <p:grpSpPr>
          <a:xfrm>
            <a:off x="1927806" y="5855927"/>
            <a:ext cx="2850753" cy="611913"/>
            <a:chOff x="1927214" y="5856271"/>
            <a:chExt cx="2851158" cy="612000"/>
          </a:xfrm>
        </p:grpSpPr>
        <p:pic>
          <p:nvPicPr>
            <p:cNvPr id="18" name="Picture 12">
              <a:extLst>
                <a:ext uri="{FF2B5EF4-FFF2-40B4-BE49-F238E27FC236}">
                  <a16:creationId xmlns:a16="http://schemas.microsoft.com/office/drawing/2014/main" id="{1AFFBDBA-2E5C-4F2A-8D7D-B34F39525C74}"/>
                </a:ext>
              </a:extLst>
            </p:cNvPr>
            <p:cNvPicPr>
              <a:picLocks noChangeAspect="1"/>
            </p:cNvPicPr>
            <p:nvPr/>
          </p:nvPicPr>
          <p:blipFill>
            <a:blip r:embed="rId6"/>
            <a:stretch>
              <a:fillRect/>
            </a:stretch>
          </p:blipFill>
          <p:spPr>
            <a:xfrm>
              <a:off x="1927214" y="5892271"/>
              <a:ext cx="540165" cy="540000"/>
            </a:xfrm>
            <a:prstGeom prst="rect">
              <a:avLst/>
            </a:prstGeom>
          </p:spPr>
        </p:pic>
        <p:sp>
          <p:nvSpPr>
            <p:cNvPr id="19" name="TextBox 18">
              <a:extLst>
                <a:ext uri="{FF2B5EF4-FFF2-40B4-BE49-F238E27FC236}">
                  <a16:creationId xmlns:a16="http://schemas.microsoft.com/office/drawing/2014/main" id="{2EEFC0B9-737F-42C8-A3E1-6FF0FED9EB6F}"/>
                </a:ext>
              </a:extLst>
            </p:cNvPr>
            <p:cNvSpPr txBox="1"/>
            <p:nvPr/>
          </p:nvSpPr>
          <p:spPr>
            <a:xfrm>
              <a:off x="2834372" y="5856271"/>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854CC7"/>
                  </a:solidFill>
                  <a:latin typeface="+mj-lt"/>
                </a:rPr>
                <a:t>Azure Test</a:t>
              </a:r>
              <a:r>
                <a:rPr lang="en-US" sz="2000">
                  <a:solidFill>
                    <a:srgbClr val="854CC7"/>
                  </a:solidFill>
                  <a:latin typeface="+mj-lt"/>
                  <a:cs typeface="Segoe UI"/>
                </a:rPr>
                <a:t> Plans</a:t>
              </a:r>
            </a:p>
          </p:txBody>
        </p:sp>
      </p:grpSp>
      <p:grpSp>
        <p:nvGrpSpPr>
          <p:cNvPr id="33" name="Group 32">
            <a:extLst>
              <a:ext uri="{FF2B5EF4-FFF2-40B4-BE49-F238E27FC236}">
                <a16:creationId xmlns:a16="http://schemas.microsoft.com/office/drawing/2014/main" id="{1B4BE1C7-9FE1-4888-B5BD-C7552893A2F7}"/>
              </a:ext>
            </a:extLst>
          </p:cNvPr>
          <p:cNvGrpSpPr/>
          <p:nvPr/>
        </p:nvGrpSpPr>
        <p:grpSpPr>
          <a:xfrm>
            <a:off x="1924548" y="4877523"/>
            <a:ext cx="2854012" cy="572383"/>
            <a:chOff x="1923955" y="4877728"/>
            <a:chExt cx="2854417" cy="572464"/>
          </a:xfrm>
        </p:grpSpPr>
        <p:pic>
          <p:nvPicPr>
            <p:cNvPr id="21" name="Picture 6">
              <a:extLst>
                <a:ext uri="{FF2B5EF4-FFF2-40B4-BE49-F238E27FC236}">
                  <a16:creationId xmlns:a16="http://schemas.microsoft.com/office/drawing/2014/main" id="{4A77637F-02EA-41F7-AF36-CD72544FA1D5}"/>
                </a:ext>
              </a:extLst>
            </p:cNvPr>
            <p:cNvPicPr>
              <a:picLocks noChangeAspect="1"/>
            </p:cNvPicPr>
            <p:nvPr/>
          </p:nvPicPr>
          <p:blipFill>
            <a:blip r:embed="rId7"/>
            <a:stretch>
              <a:fillRect/>
            </a:stretch>
          </p:blipFill>
          <p:spPr>
            <a:xfrm>
              <a:off x="1923955" y="4893960"/>
              <a:ext cx="540165" cy="540000"/>
            </a:xfrm>
            <a:prstGeom prst="rect">
              <a:avLst/>
            </a:prstGeom>
          </p:spPr>
        </p:pic>
        <p:sp>
          <p:nvSpPr>
            <p:cNvPr id="22" name="TextBox 21">
              <a:extLst>
                <a:ext uri="{FF2B5EF4-FFF2-40B4-BE49-F238E27FC236}">
                  <a16:creationId xmlns:a16="http://schemas.microsoft.com/office/drawing/2014/main" id="{8D969149-417E-4781-95B3-83FAB02470E1}"/>
                </a:ext>
              </a:extLst>
            </p:cNvPr>
            <p:cNvSpPr txBox="1"/>
            <p:nvPr/>
          </p:nvSpPr>
          <p:spPr>
            <a:xfrm>
              <a:off x="2834372" y="4877728"/>
              <a:ext cx="1944000" cy="572464"/>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CB2E6D"/>
                  </a:solidFill>
                  <a:latin typeface="+mj-lt"/>
                </a:rPr>
                <a:t>Azure Artifacts</a:t>
              </a:r>
              <a:endParaRPr lang="en-US" sz="2000">
                <a:solidFill>
                  <a:srgbClr val="CB2E6D"/>
                </a:solidFill>
                <a:latin typeface="+mj-lt"/>
                <a:cs typeface="Segoe UI"/>
              </a:endParaRPr>
            </a:p>
          </p:txBody>
        </p:sp>
      </p:grpSp>
      <p:grpSp>
        <p:nvGrpSpPr>
          <p:cNvPr id="29" name="Group 28">
            <a:extLst>
              <a:ext uri="{FF2B5EF4-FFF2-40B4-BE49-F238E27FC236}">
                <a16:creationId xmlns:a16="http://schemas.microsoft.com/office/drawing/2014/main" id="{BCBFB7EE-27C7-4CA5-8846-F9A6CE32A523}"/>
              </a:ext>
            </a:extLst>
          </p:cNvPr>
          <p:cNvGrpSpPr/>
          <p:nvPr/>
        </p:nvGrpSpPr>
        <p:grpSpPr>
          <a:xfrm>
            <a:off x="778976" y="487"/>
            <a:ext cx="540088" cy="6857027"/>
            <a:chOff x="778222" y="0"/>
            <a:chExt cx="540165" cy="6858000"/>
          </a:xfrm>
          <a:solidFill>
            <a:srgbClr val="0878D4"/>
          </a:solidFill>
        </p:grpSpPr>
        <p:sp>
          <p:nvSpPr>
            <p:cNvPr id="26" name="Rectangle 25">
              <a:extLst>
                <a:ext uri="{FF2B5EF4-FFF2-40B4-BE49-F238E27FC236}">
                  <a16:creationId xmlns:a16="http://schemas.microsoft.com/office/drawing/2014/main" id="{01B15ADD-2B85-4D8C-9628-B234C60D4857}"/>
                </a:ext>
              </a:extLst>
            </p:cNvPr>
            <p:cNvSpPr/>
            <p:nvPr/>
          </p:nvSpPr>
          <p:spPr bwMode="auto">
            <a:xfrm>
              <a:off x="778222" y="0"/>
              <a:ext cx="540165" cy="6858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B182238E-5CE5-4BFB-9CA4-8FA5622E13B6}"/>
                </a:ext>
              </a:extLst>
            </p:cNvPr>
            <p:cNvCxnSpPr>
              <a:stCxn id="26" idx="0"/>
              <a:endCxn id="26" idx="2"/>
            </p:cNvCxnSpPr>
            <p:nvPr/>
          </p:nvCxnSpPr>
          <p:spPr>
            <a:xfrm>
              <a:off x="1048305" y="0"/>
              <a:ext cx="0" cy="6858000"/>
            </a:xfrm>
            <a:prstGeom prst="line">
              <a:avLst/>
            </a:prstGeom>
            <a:grpFill/>
            <a:ln>
              <a:solidFill>
                <a:schemeClr val="bg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0E785B4E-D15E-4A49-81B3-1ED5E1E44AE2}"/>
              </a:ext>
            </a:extLst>
          </p:cNvPr>
          <p:cNvSpPr/>
          <p:nvPr/>
        </p:nvSpPr>
        <p:spPr bwMode="auto">
          <a:xfrm>
            <a:off x="1698828" y="725421"/>
            <a:ext cx="2107870" cy="5058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ctr" anchorCtr="0" forceAA="0" compatLnSpc="1">
            <a:prstTxWarp prst="textNoShape">
              <a:avLst/>
            </a:prstTxWarp>
            <a:noAutofit/>
          </a:bodyPr>
          <a:lstStyle/>
          <a:p>
            <a:pPr defTabSz="931745" fontAlgn="base">
              <a:spcBef>
                <a:spcPct val="0"/>
              </a:spcBef>
              <a:spcAft>
                <a:spcPct val="0"/>
              </a:spcAft>
              <a:defRPr/>
            </a:pPr>
            <a:r>
              <a:rPr lang="en-US" sz="3600" kern="0">
                <a:gradFill>
                  <a:gsLst>
                    <a:gs pos="9735">
                      <a:srgbClr val="0078D4"/>
                    </a:gs>
                    <a:gs pos="41204">
                      <a:srgbClr val="0078D4"/>
                    </a:gs>
                  </a:gsLst>
                  <a:lin ang="5400000" scaled="1"/>
                </a:gradFill>
                <a:latin typeface="Segoe UI Semibold"/>
              </a:rPr>
              <a:t>Deliver</a:t>
            </a:r>
          </a:p>
        </p:txBody>
      </p:sp>
      <p:grpSp>
        <p:nvGrpSpPr>
          <p:cNvPr id="23" name="Group 22">
            <a:extLst>
              <a:ext uri="{FF2B5EF4-FFF2-40B4-BE49-F238E27FC236}">
                <a16:creationId xmlns:a16="http://schemas.microsoft.com/office/drawing/2014/main" id="{9C31A91F-C96E-4DDB-9218-D8EF4D3739AC}"/>
              </a:ext>
            </a:extLst>
          </p:cNvPr>
          <p:cNvGrpSpPr/>
          <p:nvPr/>
        </p:nvGrpSpPr>
        <p:grpSpPr>
          <a:xfrm>
            <a:off x="589797" y="503054"/>
            <a:ext cx="950538" cy="950538"/>
            <a:chOff x="9232487" y="4471318"/>
            <a:chExt cx="950673" cy="950673"/>
          </a:xfrm>
        </p:grpSpPr>
        <p:sp>
          <p:nvSpPr>
            <p:cNvPr id="24" name="Oval 23">
              <a:extLst>
                <a:ext uri="{FF2B5EF4-FFF2-40B4-BE49-F238E27FC236}">
                  <a16:creationId xmlns:a16="http://schemas.microsoft.com/office/drawing/2014/main" id="{366558DB-E2E9-4B61-A529-1CD314AFF12E}"/>
                </a:ext>
              </a:extLst>
            </p:cNvPr>
            <p:cNvSpPr/>
            <p:nvPr/>
          </p:nvSpPr>
          <p:spPr bwMode="auto">
            <a:xfrm>
              <a:off x="9232487" y="4471318"/>
              <a:ext cx="950673" cy="950673"/>
            </a:xfrm>
            <a:prstGeom prst="ellipse">
              <a:avLst/>
            </a:prstGeom>
            <a:solidFill>
              <a:schemeClr val="bg1"/>
            </a:solidFill>
            <a:ln w="10795" cap="flat" cmpd="sng" algn="ctr">
              <a:solidFill>
                <a:srgbClr val="0878D4"/>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gradFill>
                  <a:gsLst>
                    <a:gs pos="0">
                      <a:srgbClr val="FFFFFF"/>
                    </a:gs>
                    <a:gs pos="100000">
                      <a:srgbClr val="FFFFFF"/>
                    </a:gs>
                  </a:gsLst>
                  <a:lin ang="5400000" scaled="0"/>
                </a:gradFill>
                <a:latin typeface="Segoe UI"/>
                <a:cs typeface="Segoe UI" pitchFamily="34" charset="0"/>
              </a:endParaRPr>
            </a:p>
          </p:txBody>
        </p:sp>
        <p:sp>
          <p:nvSpPr>
            <p:cNvPr id="25" name="rocket">
              <a:extLst>
                <a:ext uri="{FF2B5EF4-FFF2-40B4-BE49-F238E27FC236}">
                  <a16:creationId xmlns:a16="http://schemas.microsoft.com/office/drawing/2014/main" id="{8B30F975-F96D-4369-9646-95E660A24836}"/>
                </a:ext>
              </a:extLst>
            </p:cNvPr>
            <p:cNvSpPr>
              <a:spLocks noChangeAspect="1" noEditPoints="1"/>
            </p:cNvSpPr>
            <p:nvPr/>
          </p:nvSpPr>
          <p:spPr bwMode="auto">
            <a:xfrm>
              <a:off x="9529027" y="4771367"/>
              <a:ext cx="357592" cy="350579"/>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rgbClr val="08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57" tIns="44780" rIns="89557" bIns="44780" numCol="1" anchor="t" anchorCtr="0" compatLnSpc="1">
              <a:prstTxWarp prst="textNoShape">
                <a:avLst/>
              </a:prstTxWarp>
            </a:bodyPr>
            <a:lstStyle/>
            <a:p>
              <a:pPr defTabSz="913467">
                <a:defRPr/>
              </a:pPr>
              <a:endParaRPr lang="en-US" sz="1600">
                <a:gradFill>
                  <a:gsLst>
                    <a:gs pos="0">
                      <a:srgbClr val="505050"/>
                    </a:gs>
                    <a:gs pos="100000">
                      <a:srgbClr val="505050"/>
                    </a:gs>
                  </a:gsLst>
                </a:gradFill>
                <a:latin typeface="Segoe UI Semilight"/>
              </a:endParaRPr>
            </a:p>
          </p:txBody>
        </p:sp>
      </p:grpSp>
      <p:sp>
        <p:nvSpPr>
          <p:cNvPr id="36" name="Text Placeholder 3">
            <a:extLst>
              <a:ext uri="{FF2B5EF4-FFF2-40B4-BE49-F238E27FC236}">
                <a16:creationId xmlns:a16="http://schemas.microsoft.com/office/drawing/2014/main" id="{BB56EB30-3D4B-4BA1-B89C-0784CA60783A}"/>
              </a:ext>
            </a:extLst>
          </p:cNvPr>
          <p:cNvSpPr txBox="1">
            <a:spLocks/>
          </p:cNvSpPr>
          <p:nvPr/>
        </p:nvSpPr>
        <p:spPr>
          <a:xfrm>
            <a:off x="6129812" y="3649043"/>
            <a:ext cx="5401376" cy="2636358"/>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spc="0" baseline="0">
                <a:solidFill>
                  <a:srgbClr val="000000"/>
                </a:solidFill>
                <a:latin typeface="+mn-lt"/>
                <a:ea typeface="+mn-ea"/>
                <a:cs typeface="Segoe UI Semilight" panose="020B0402040204020203" pitchFamily="34" charset="0"/>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99" kern="1200" spc="0" baseline="0">
                <a:gradFill>
                  <a:gsLst>
                    <a:gs pos="1250">
                      <a:schemeClr val="tx1"/>
                    </a:gs>
                    <a:gs pos="100000">
                      <a:schemeClr val="tx1"/>
                    </a:gs>
                  </a:gsLst>
                  <a:lin ang="5400000" scaled="0"/>
                </a:gradFill>
                <a:latin typeface="+mn-lt"/>
                <a:ea typeface="+mn-ea"/>
                <a:cs typeface="+mn-cs"/>
              </a:defRPr>
            </a:lvl2pPr>
            <a:lvl3pPr marL="448193"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72290"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96386"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fontAlgn="base"/>
            <a:r>
              <a:rPr lang="en-US" dirty="0"/>
              <a:t>​</a:t>
            </a:r>
            <a:r>
              <a:rPr lang="en-US" sz="1400" dirty="0">
                <a:solidFill>
                  <a:srgbClr val="FFFFFF"/>
                </a:solidFill>
                <a:latin typeface="Rockwell" panose="02060603020205020403" pitchFamily="18" charset="0"/>
                <a:cs typeface="+mn-cs"/>
              </a:rPr>
              <a:t>Azure Pipelines is a fully featured continuous integration (CI) and continuous delivery (CD) service. It works with your preferred Git provider and can deploy to most major cloud services.</a:t>
            </a:r>
            <a:br>
              <a:rPr lang="en-US" sz="1400" dirty="0">
                <a:solidFill>
                  <a:srgbClr val="FFFFFF"/>
                </a:solidFill>
                <a:latin typeface="Rockwell" panose="02060603020205020403" pitchFamily="18" charset="0"/>
                <a:cs typeface="+mn-cs"/>
              </a:rPr>
            </a:b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Feature:</a:t>
            </a:r>
            <a:br>
              <a:rPr lang="en-US" sz="1400" dirty="0">
                <a:solidFill>
                  <a:srgbClr val="FFFFFF"/>
                </a:solidFill>
                <a:latin typeface="Rockwell" panose="02060603020205020403" pitchFamily="18" charset="0"/>
                <a:cs typeface="+mn-cs"/>
              </a:rPr>
            </a:b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a:t>
            </a:r>
            <a:r>
              <a:rPr lang="en-GB" sz="1400" dirty="0">
                <a:solidFill>
                  <a:srgbClr val="FFFFFF"/>
                </a:solidFill>
                <a:latin typeface="Rockwell" panose="02060603020205020403" pitchFamily="18" charset="0"/>
                <a:cs typeface="+mn-cs"/>
              </a:rPr>
              <a:t>Cloud-hosted pipelines for Linux, macOS and Windows</a:t>
            </a:r>
            <a:r>
              <a:rPr lang="en-US" sz="1400" dirty="0">
                <a:solidFill>
                  <a:srgbClr val="FFFFFF"/>
                </a:solidFill>
                <a:latin typeface="Rockwell" panose="02060603020205020403" pitchFamily="18" charset="0"/>
                <a:cs typeface="+mn-cs"/>
              </a:rPr>
              <a:t>​</a:t>
            </a:r>
            <a:br>
              <a:rPr lang="en-US" sz="1400" dirty="0">
                <a:solidFill>
                  <a:srgbClr val="FFFFFF"/>
                </a:solidFill>
                <a:latin typeface="Rockwell" panose="02060603020205020403" pitchFamily="18" charset="0"/>
                <a:cs typeface="+mn-cs"/>
              </a:rPr>
            </a:b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a:t>
            </a:r>
            <a:r>
              <a:rPr lang="en-GB" sz="1400" dirty="0">
                <a:solidFill>
                  <a:srgbClr val="FFFFFF"/>
                </a:solidFill>
                <a:latin typeface="Rockwell" panose="02060603020205020403" pitchFamily="18" charset="0"/>
                <a:cs typeface="+mn-cs"/>
              </a:rPr>
              <a:t>Any language, any platform, any cloud</a:t>
            </a:r>
            <a:r>
              <a:rPr lang="en-US" sz="1400" dirty="0">
                <a:solidFill>
                  <a:srgbClr val="FFFFFF"/>
                </a:solidFill>
                <a:latin typeface="Rockwell" panose="02060603020205020403" pitchFamily="18" charset="0"/>
                <a:cs typeface="+mn-cs"/>
              </a:rPr>
              <a:t>​</a:t>
            </a:r>
            <a:br>
              <a:rPr lang="en-US" sz="1400" dirty="0">
                <a:solidFill>
                  <a:srgbClr val="FFFFFF"/>
                </a:solidFill>
                <a:latin typeface="Rockwell" panose="02060603020205020403" pitchFamily="18" charset="0"/>
                <a:cs typeface="+mn-cs"/>
              </a:rPr>
            </a:b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a:t>
            </a:r>
            <a:r>
              <a:rPr lang="en-GB" sz="1400" dirty="0">
                <a:solidFill>
                  <a:srgbClr val="FFFFFF"/>
                </a:solidFill>
                <a:latin typeface="Rockwell" panose="02060603020205020403" pitchFamily="18" charset="0"/>
                <a:cs typeface="+mn-cs"/>
              </a:rPr>
              <a:t>Native support for containers and Kubernetes</a:t>
            </a:r>
            <a:r>
              <a:rPr lang="en-US" sz="1400" dirty="0">
                <a:solidFill>
                  <a:srgbClr val="FFFFFF"/>
                </a:solidFill>
                <a:latin typeface="Rockwell" panose="02060603020205020403" pitchFamily="18" charset="0"/>
                <a:cs typeface="+mn-cs"/>
              </a:rPr>
              <a:t>​</a:t>
            </a: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a:t>
            </a:r>
            <a:r>
              <a:rPr lang="en-GB" sz="1400" dirty="0">
                <a:solidFill>
                  <a:srgbClr val="FFFFFF"/>
                </a:solidFill>
                <a:latin typeface="Rockwell" panose="02060603020205020403" pitchFamily="18" charset="0"/>
                <a:cs typeface="+mn-cs"/>
              </a:rPr>
              <a:t>Best-in-class for open source</a:t>
            </a:r>
            <a:r>
              <a:rPr lang="en-US" dirty="0"/>
              <a:t>​</a:t>
            </a:r>
          </a:p>
          <a:p>
            <a:pPr fontAlgn="base"/>
            <a:endParaRPr lang="en-US" sz="1400" dirty="0">
              <a:solidFill>
                <a:srgbClr val="FFFFFF"/>
              </a:solidFill>
              <a:latin typeface="Rockwell" panose="02060603020205020403" pitchFamily="18" charset="0"/>
              <a:cs typeface="+mn-cs"/>
            </a:endParaRPr>
          </a:p>
          <a:p>
            <a:pPr>
              <a:lnSpc>
                <a:spcPct val="100000"/>
              </a:lnSpc>
              <a:spcAft>
                <a:spcPts val="1800"/>
              </a:spcAft>
            </a:pPr>
            <a:endParaRPr lang="en-US" sz="2000" dirty="0">
              <a:solidFill>
                <a:schemeClr val="bg1"/>
              </a:solidFill>
            </a:endParaRPr>
          </a:p>
        </p:txBody>
      </p:sp>
      <p:pic>
        <p:nvPicPr>
          <p:cNvPr id="38" name="Picture 37">
            <a:extLst>
              <a:ext uri="{FF2B5EF4-FFF2-40B4-BE49-F238E27FC236}">
                <a16:creationId xmlns:a16="http://schemas.microsoft.com/office/drawing/2014/main" id="{3C75C011-726B-4E8D-922C-6A4EE4334E1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5542" y="163751"/>
            <a:ext cx="5621701" cy="3513564"/>
          </a:xfrm>
          <a:prstGeom prst="rect">
            <a:avLst/>
          </a:prstGeom>
          <a:ln>
            <a:noFill/>
          </a:ln>
          <a:effectLst>
            <a:outerShdw blurRad="190500" sx="103000" sy="103000" algn="ctr" rotWithShape="0">
              <a:prstClr val="black">
                <a:alpha val="20000"/>
              </a:prstClr>
            </a:outerShdw>
          </a:effectLst>
        </p:spPr>
      </p:pic>
      <p:sp>
        <p:nvSpPr>
          <p:cNvPr id="35" name="Oval 34">
            <a:extLst>
              <a:ext uri="{FF2B5EF4-FFF2-40B4-BE49-F238E27FC236}">
                <a16:creationId xmlns:a16="http://schemas.microsoft.com/office/drawing/2014/main" id="{363FC768-8135-48ED-AC7F-91C7F5E0A8B8}"/>
              </a:ext>
            </a:extLst>
          </p:cNvPr>
          <p:cNvSpPr/>
          <p:nvPr/>
        </p:nvSpPr>
        <p:spPr bwMode="auto">
          <a:xfrm>
            <a:off x="11747572" y="6467840"/>
            <a:ext cx="207235" cy="207235"/>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0379EB55-C5C3-495D-A197-833AD7392540}"/>
              </a:ext>
            </a:extLst>
          </p:cNvPr>
          <p:cNvSpPr/>
          <p:nvPr/>
        </p:nvSpPr>
        <p:spPr bwMode="auto">
          <a:xfrm>
            <a:off x="11447237" y="6467840"/>
            <a:ext cx="207235" cy="207235"/>
          </a:xfrm>
          <a:prstGeom prst="ellipse">
            <a:avLst/>
          </a:prstGeom>
          <a:solidFill>
            <a:schemeClr val="bg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31594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79167E-6 -0.14537 L -4.79167E-6 1.48148E-6 " pathEditMode="relative" rAng="0" ptsTypes="AA">
                                      <p:cBhvr>
                                        <p:cTn id="6" dur="500" fill="hold"/>
                                        <p:tgtEl>
                                          <p:spTgt spid="39"/>
                                        </p:tgtEl>
                                        <p:attrNameLst>
                                          <p:attrName>ppt_x</p:attrName>
                                          <p:attrName>ppt_y</p:attrName>
                                        </p:attrNameLst>
                                      </p:cBhvr>
                                      <p:rCtr x="0" y="7269"/>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osceles Triangle 37">
            <a:extLst>
              <a:ext uri="{FF2B5EF4-FFF2-40B4-BE49-F238E27FC236}">
                <a16:creationId xmlns:a16="http://schemas.microsoft.com/office/drawing/2014/main" id="{5C164B19-17CA-46AC-BC00-2E101FCBCD6B}"/>
              </a:ext>
            </a:extLst>
          </p:cNvPr>
          <p:cNvSpPr/>
          <p:nvPr/>
        </p:nvSpPr>
        <p:spPr bwMode="auto">
          <a:xfrm rot="16200000">
            <a:off x="4784967" y="3823148"/>
            <a:ext cx="781226" cy="684796"/>
          </a:xfrm>
          <a:prstGeom prst="triangle">
            <a:avLst/>
          </a:prstGeom>
          <a:solidFill>
            <a:schemeClr val="accent1"/>
          </a:solidFill>
          <a:ln>
            <a:noFill/>
            <a:headEnd type="none" w="med" len="med"/>
            <a:tailEnd type="none" w="med" len="med"/>
          </a:ln>
          <a:effectLst>
            <a:innerShdw blurRad="127000" dist="50800" dir="16200000">
              <a:prstClr val="black">
                <a:alpha val="2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97D46773-183D-4F55-956E-4CE1DBB126E0}"/>
              </a:ext>
            </a:extLst>
          </p:cNvPr>
          <p:cNvSpPr/>
          <p:nvPr/>
        </p:nvSpPr>
        <p:spPr bwMode="auto">
          <a:xfrm>
            <a:off x="5469865" y="487"/>
            <a:ext cx="6721271" cy="68570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087E34D5-ECDB-4CE7-9EE0-63A3E533AF1F}"/>
              </a:ext>
            </a:extLst>
          </p:cNvPr>
          <p:cNvGrpSpPr/>
          <p:nvPr/>
        </p:nvGrpSpPr>
        <p:grpSpPr>
          <a:xfrm>
            <a:off x="1948013" y="1788106"/>
            <a:ext cx="2830547" cy="651068"/>
            <a:chOff x="1947424" y="1787873"/>
            <a:chExt cx="2830948" cy="651160"/>
          </a:xfrm>
        </p:grpSpPr>
        <p:pic>
          <p:nvPicPr>
            <p:cNvPr id="9" name="Picture 8" descr="A picture containing object&#10;&#10;Description generated with very high confidence">
              <a:extLst>
                <a:ext uri="{FF2B5EF4-FFF2-40B4-BE49-F238E27FC236}">
                  <a16:creationId xmlns:a16="http://schemas.microsoft.com/office/drawing/2014/main" id="{102A405B-A2A7-41F0-9310-E2F85601308F}"/>
                </a:ext>
              </a:extLst>
            </p:cNvPr>
            <p:cNvPicPr>
              <a:picLocks noChangeAspect="1"/>
            </p:cNvPicPr>
            <p:nvPr/>
          </p:nvPicPr>
          <p:blipFill>
            <a:blip r:embed="rId3"/>
            <a:stretch>
              <a:fillRect/>
            </a:stretch>
          </p:blipFill>
          <p:spPr>
            <a:xfrm>
              <a:off x="1947424" y="1899033"/>
              <a:ext cx="540168" cy="540000"/>
            </a:xfrm>
            <a:prstGeom prst="rect">
              <a:avLst/>
            </a:prstGeom>
          </p:spPr>
        </p:pic>
        <p:sp>
          <p:nvSpPr>
            <p:cNvPr id="10" name="TextBox 9">
              <a:extLst>
                <a:ext uri="{FF2B5EF4-FFF2-40B4-BE49-F238E27FC236}">
                  <a16:creationId xmlns:a16="http://schemas.microsoft.com/office/drawing/2014/main" id="{91D153E0-6888-49D4-AA6B-939BC22A0DE8}"/>
                </a:ext>
              </a:extLst>
            </p:cNvPr>
            <p:cNvSpPr txBox="1"/>
            <p:nvPr/>
          </p:nvSpPr>
          <p:spPr>
            <a:xfrm>
              <a:off x="2834372" y="178787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00B294"/>
                  </a:solidFill>
                  <a:latin typeface="+mj-lt"/>
                </a:rPr>
                <a:t>Azure Boards</a:t>
              </a:r>
              <a:endParaRPr lang="en-US" sz="2000">
                <a:solidFill>
                  <a:srgbClr val="00B294"/>
                </a:solidFill>
                <a:latin typeface="+mj-lt"/>
                <a:cs typeface="Segoe UI"/>
              </a:endParaRPr>
            </a:p>
          </p:txBody>
        </p:sp>
      </p:grpSp>
      <p:grpSp>
        <p:nvGrpSpPr>
          <p:cNvPr id="31" name="Group 30">
            <a:extLst>
              <a:ext uri="{FF2B5EF4-FFF2-40B4-BE49-F238E27FC236}">
                <a16:creationId xmlns:a16="http://schemas.microsoft.com/office/drawing/2014/main" id="{15BA6F68-D776-4E62-879A-D2ACAA17D59F}"/>
              </a:ext>
            </a:extLst>
          </p:cNvPr>
          <p:cNvGrpSpPr/>
          <p:nvPr/>
        </p:nvGrpSpPr>
        <p:grpSpPr>
          <a:xfrm>
            <a:off x="1932989" y="2861425"/>
            <a:ext cx="2845571" cy="611913"/>
            <a:chOff x="1932397" y="2861343"/>
            <a:chExt cx="2845975" cy="612000"/>
          </a:xfrm>
        </p:grpSpPr>
        <p:pic>
          <p:nvPicPr>
            <p:cNvPr id="12" name="Picture 10" descr="A picture containing stop, sign, outdoor, sitting&#10;&#10;Description generated with very high confidence">
              <a:extLst>
                <a:ext uri="{FF2B5EF4-FFF2-40B4-BE49-F238E27FC236}">
                  <a16:creationId xmlns:a16="http://schemas.microsoft.com/office/drawing/2014/main" id="{08126A3D-C050-4DF7-BB75-D90BC4070F4E}"/>
                </a:ext>
              </a:extLst>
            </p:cNvPr>
            <p:cNvPicPr>
              <a:picLocks noChangeAspect="1"/>
            </p:cNvPicPr>
            <p:nvPr/>
          </p:nvPicPr>
          <p:blipFill>
            <a:blip r:embed="rId4"/>
            <a:stretch>
              <a:fillRect/>
            </a:stretch>
          </p:blipFill>
          <p:spPr>
            <a:xfrm>
              <a:off x="1932397" y="2897342"/>
              <a:ext cx="540165" cy="540000"/>
            </a:xfrm>
            <a:prstGeom prst="rect">
              <a:avLst/>
            </a:prstGeom>
          </p:spPr>
        </p:pic>
        <p:sp>
          <p:nvSpPr>
            <p:cNvPr id="13" name="TextBox 12">
              <a:extLst>
                <a:ext uri="{FF2B5EF4-FFF2-40B4-BE49-F238E27FC236}">
                  <a16:creationId xmlns:a16="http://schemas.microsoft.com/office/drawing/2014/main" id="{A6940E72-C5F8-4456-87ED-D7F018E4D6D9}"/>
                </a:ext>
              </a:extLst>
            </p:cNvPr>
            <p:cNvSpPr txBox="1"/>
            <p:nvPr/>
          </p:nvSpPr>
          <p:spPr>
            <a:xfrm>
              <a:off x="2834372" y="286134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dirty="0">
                  <a:solidFill>
                    <a:srgbClr val="D83B01"/>
                  </a:solidFill>
                  <a:latin typeface="+mj-lt"/>
                </a:rPr>
                <a:t>Azure </a:t>
              </a:r>
              <a:r>
                <a:rPr lang="en-US" sz="2000" dirty="0">
                  <a:solidFill>
                    <a:srgbClr val="D83B01"/>
                  </a:solidFill>
                  <a:latin typeface="+mj-lt"/>
                  <a:cs typeface="Segoe UI"/>
                </a:rPr>
                <a:t>Repos</a:t>
              </a:r>
            </a:p>
          </p:txBody>
        </p:sp>
      </p:grpSp>
      <p:grpSp>
        <p:nvGrpSpPr>
          <p:cNvPr id="32" name="Group 31">
            <a:extLst>
              <a:ext uri="{FF2B5EF4-FFF2-40B4-BE49-F238E27FC236}">
                <a16:creationId xmlns:a16="http://schemas.microsoft.com/office/drawing/2014/main" id="{4B4AE526-A316-4EEA-B901-D8A3440C54AD}"/>
              </a:ext>
            </a:extLst>
          </p:cNvPr>
          <p:cNvGrpSpPr/>
          <p:nvPr/>
        </p:nvGrpSpPr>
        <p:grpSpPr>
          <a:xfrm>
            <a:off x="1932989" y="3859591"/>
            <a:ext cx="2845571" cy="611913"/>
            <a:chOff x="1932397" y="3859652"/>
            <a:chExt cx="2845975" cy="612000"/>
          </a:xfrm>
        </p:grpSpPr>
        <p:pic>
          <p:nvPicPr>
            <p:cNvPr id="15" name="Picture 4" descr="A picture containing object&#10;&#10;Description generated with very high confidence">
              <a:extLst>
                <a:ext uri="{FF2B5EF4-FFF2-40B4-BE49-F238E27FC236}">
                  <a16:creationId xmlns:a16="http://schemas.microsoft.com/office/drawing/2014/main" id="{1C35E9E6-1499-4536-A352-8E05FE9DBC95}"/>
                </a:ext>
              </a:extLst>
            </p:cNvPr>
            <p:cNvPicPr>
              <a:picLocks noChangeAspect="1"/>
            </p:cNvPicPr>
            <p:nvPr/>
          </p:nvPicPr>
          <p:blipFill>
            <a:blip r:embed="rId5"/>
            <a:stretch>
              <a:fillRect/>
            </a:stretch>
          </p:blipFill>
          <p:spPr>
            <a:xfrm>
              <a:off x="1932397" y="3895651"/>
              <a:ext cx="529800" cy="540000"/>
            </a:xfrm>
            <a:prstGeom prst="rect">
              <a:avLst/>
            </a:prstGeom>
          </p:spPr>
        </p:pic>
        <p:sp>
          <p:nvSpPr>
            <p:cNvPr id="16" name="TextBox 15">
              <a:extLst>
                <a:ext uri="{FF2B5EF4-FFF2-40B4-BE49-F238E27FC236}">
                  <a16:creationId xmlns:a16="http://schemas.microsoft.com/office/drawing/2014/main" id="{8B69EF58-27E8-45D2-8FEA-675E512D3E40}"/>
                </a:ext>
              </a:extLst>
            </p:cNvPr>
            <p:cNvSpPr txBox="1"/>
            <p:nvPr/>
          </p:nvSpPr>
          <p:spPr>
            <a:xfrm>
              <a:off x="2834372" y="3859652"/>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2560E0"/>
                  </a:solidFill>
                  <a:latin typeface="+mj-lt"/>
                </a:rPr>
                <a:t>Azure Pipelines</a:t>
              </a:r>
              <a:endParaRPr lang="en-US" sz="2000">
                <a:solidFill>
                  <a:srgbClr val="2560E0"/>
                </a:solidFill>
                <a:latin typeface="+mj-lt"/>
                <a:cs typeface="Segoe UI"/>
              </a:endParaRPr>
            </a:p>
          </p:txBody>
        </p:sp>
      </p:grpSp>
      <p:grpSp>
        <p:nvGrpSpPr>
          <p:cNvPr id="34" name="Group 33">
            <a:extLst>
              <a:ext uri="{FF2B5EF4-FFF2-40B4-BE49-F238E27FC236}">
                <a16:creationId xmlns:a16="http://schemas.microsoft.com/office/drawing/2014/main" id="{26AAB15F-8C9A-47F5-9536-5B5B120FF2A3}"/>
              </a:ext>
            </a:extLst>
          </p:cNvPr>
          <p:cNvGrpSpPr/>
          <p:nvPr/>
        </p:nvGrpSpPr>
        <p:grpSpPr>
          <a:xfrm>
            <a:off x="1927806" y="5855927"/>
            <a:ext cx="2850753" cy="611913"/>
            <a:chOff x="1927214" y="5856271"/>
            <a:chExt cx="2851158" cy="612000"/>
          </a:xfrm>
        </p:grpSpPr>
        <p:pic>
          <p:nvPicPr>
            <p:cNvPr id="18" name="Picture 12">
              <a:extLst>
                <a:ext uri="{FF2B5EF4-FFF2-40B4-BE49-F238E27FC236}">
                  <a16:creationId xmlns:a16="http://schemas.microsoft.com/office/drawing/2014/main" id="{1AFFBDBA-2E5C-4F2A-8D7D-B34F39525C74}"/>
                </a:ext>
              </a:extLst>
            </p:cNvPr>
            <p:cNvPicPr>
              <a:picLocks noChangeAspect="1"/>
            </p:cNvPicPr>
            <p:nvPr/>
          </p:nvPicPr>
          <p:blipFill>
            <a:blip r:embed="rId6"/>
            <a:stretch>
              <a:fillRect/>
            </a:stretch>
          </p:blipFill>
          <p:spPr>
            <a:xfrm>
              <a:off x="1927214" y="5892271"/>
              <a:ext cx="540165" cy="540000"/>
            </a:xfrm>
            <a:prstGeom prst="rect">
              <a:avLst/>
            </a:prstGeom>
          </p:spPr>
        </p:pic>
        <p:sp>
          <p:nvSpPr>
            <p:cNvPr id="19" name="TextBox 18">
              <a:extLst>
                <a:ext uri="{FF2B5EF4-FFF2-40B4-BE49-F238E27FC236}">
                  <a16:creationId xmlns:a16="http://schemas.microsoft.com/office/drawing/2014/main" id="{2EEFC0B9-737F-42C8-A3E1-6FF0FED9EB6F}"/>
                </a:ext>
              </a:extLst>
            </p:cNvPr>
            <p:cNvSpPr txBox="1"/>
            <p:nvPr/>
          </p:nvSpPr>
          <p:spPr>
            <a:xfrm>
              <a:off x="2834372" y="5856271"/>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854CC7"/>
                  </a:solidFill>
                  <a:latin typeface="+mj-lt"/>
                </a:rPr>
                <a:t>Azure Test</a:t>
              </a:r>
              <a:r>
                <a:rPr lang="en-US" sz="2000">
                  <a:solidFill>
                    <a:srgbClr val="854CC7"/>
                  </a:solidFill>
                  <a:latin typeface="+mj-lt"/>
                  <a:cs typeface="Segoe UI"/>
                </a:rPr>
                <a:t> Plans</a:t>
              </a:r>
            </a:p>
          </p:txBody>
        </p:sp>
      </p:grpSp>
      <p:grpSp>
        <p:nvGrpSpPr>
          <p:cNvPr id="33" name="Group 32">
            <a:extLst>
              <a:ext uri="{FF2B5EF4-FFF2-40B4-BE49-F238E27FC236}">
                <a16:creationId xmlns:a16="http://schemas.microsoft.com/office/drawing/2014/main" id="{1B4BE1C7-9FE1-4888-B5BD-C7552893A2F7}"/>
              </a:ext>
            </a:extLst>
          </p:cNvPr>
          <p:cNvGrpSpPr/>
          <p:nvPr/>
        </p:nvGrpSpPr>
        <p:grpSpPr>
          <a:xfrm>
            <a:off x="1924548" y="4877523"/>
            <a:ext cx="2854012" cy="572383"/>
            <a:chOff x="1923955" y="4877728"/>
            <a:chExt cx="2854417" cy="572464"/>
          </a:xfrm>
        </p:grpSpPr>
        <p:pic>
          <p:nvPicPr>
            <p:cNvPr id="21" name="Picture 6">
              <a:extLst>
                <a:ext uri="{FF2B5EF4-FFF2-40B4-BE49-F238E27FC236}">
                  <a16:creationId xmlns:a16="http://schemas.microsoft.com/office/drawing/2014/main" id="{4A77637F-02EA-41F7-AF36-CD72544FA1D5}"/>
                </a:ext>
              </a:extLst>
            </p:cNvPr>
            <p:cNvPicPr>
              <a:picLocks noChangeAspect="1"/>
            </p:cNvPicPr>
            <p:nvPr/>
          </p:nvPicPr>
          <p:blipFill>
            <a:blip r:embed="rId7"/>
            <a:stretch>
              <a:fillRect/>
            </a:stretch>
          </p:blipFill>
          <p:spPr>
            <a:xfrm>
              <a:off x="1923955" y="4893960"/>
              <a:ext cx="540165" cy="540000"/>
            </a:xfrm>
            <a:prstGeom prst="rect">
              <a:avLst/>
            </a:prstGeom>
          </p:spPr>
        </p:pic>
        <p:sp>
          <p:nvSpPr>
            <p:cNvPr id="22" name="TextBox 21">
              <a:extLst>
                <a:ext uri="{FF2B5EF4-FFF2-40B4-BE49-F238E27FC236}">
                  <a16:creationId xmlns:a16="http://schemas.microsoft.com/office/drawing/2014/main" id="{8D969149-417E-4781-95B3-83FAB02470E1}"/>
                </a:ext>
              </a:extLst>
            </p:cNvPr>
            <p:cNvSpPr txBox="1"/>
            <p:nvPr/>
          </p:nvSpPr>
          <p:spPr>
            <a:xfrm>
              <a:off x="2834372" y="4877728"/>
              <a:ext cx="1944000" cy="572464"/>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CB2E6D"/>
                  </a:solidFill>
                  <a:latin typeface="+mj-lt"/>
                </a:rPr>
                <a:t>Azure Artifacts</a:t>
              </a:r>
              <a:endParaRPr lang="en-US" sz="2000">
                <a:solidFill>
                  <a:srgbClr val="CB2E6D"/>
                </a:solidFill>
                <a:latin typeface="+mj-lt"/>
                <a:cs typeface="Segoe UI"/>
              </a:endParaRPr>
            </a:p>
          </p:txBody>
        </p:sp>
      </p:grpSp>
      <p:grpSp>
        <p:nvGrpSpPr>
          <p:cNvPr id="29" name="Group 28">
            <a:extLst>
              <a:ext uri="{FF2B5EF4-FFF2-40B4-BE49-F238E27FC236}">
                <a16:creationId xmlns:a16="http://schemas.microsoft.com/office/drawing/2014/main" id="{BCBFB7EE-27C7-4CA5-8846-F9A6CE32A523}"/>
              </a:ext>
            </a:extLst>
          </p:cNvPr>
          <p:cNvGrpSpPr/>
          <p:nvPr/>
        </p:nvGrpSpPr>
        <p:grpSpPr>
          <a:xfrm>
            <a:off x="778976" y="487"/>
            <a:ext cx="540088" cy="6857027"/>
            <a:chOff x="778222" y="0"/>
            <a:chExt cx="540165" cy="6858000"/>
          </a:xfrm>
          <a:solidFill>
            <a:srgbClr val="0878D4"/>
          </a:solidFill>
        </p:grpSpPr>
        <p:sp>
          <p:nvSpPr>
            <p:cNvPr id="26" name="Rectangle 25">
              <a:extLst>
                <a:ext uri="{FF2B5EF4-FFF2-40B4-BE49-F238E27FC236}">
                  <a16:creationId xmlns:a16="http://schemas.microsoft.com/office/drawing/2014/main" id="{01B15ADD-2B85-4D8C-9628-B234C60D4857}"/>
                </a:ext>
              </a:extLst>
            </p:cNvPr>
            <p:cNvSpPr/>
            <p:nvPr/>
          </p:nvSpPr>
          <p:spPr bwMode="auto">
            <a:xfrm>
              <a:off x="778222" y="0"/>
              <a:ext cx="540165" cy="6858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B182238E-5CE5-4BFB-9CA4-8FA5622E13B6}"/>
                </a:ext>
              </a:extLst>
            </p:cNvPr>
            <p:cNvCxnSpPr>
              <a:stCxn id="26" idx="0"/>
              <a:endCxn id="26" idx="2"/>
            </p:cNvCxnSpPr>
            <p:nvPr/>
          </p:nvCxnSpPr>
          <p:spPr>
            <a:xfrm>
              <a:off x="1048305" y="0"/>
              <a:ext cx="0" cy="6858000"/>
            </a:xfrm>
            <a:prstGeom prst="line">
              <a:avLst/>
            </a:prstGeom>
            <a:grpFill/>
            <a:ln>
              <a:solidFill>
                <a:schemeClr val="bg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0E785B4E-D15E-4A49-81B3-1ED5E1E44AE2}"/>
              </a:ext>
            </a:extLst>
          </p:cNvPr>
          <p:cNvSpPr/>
          <p:nvPr/>
        </p:nvSpPr>
        <p:spPr bwMode="auto">
          <a:xfrm>
            <a:off x="1698828" y="725421"/>
            <a:ext cx="2107870" cy="5058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ctr" anchorCtr="0" forceAA="0" compatLnSpc="1">
            <a:prstTxWarp prst="textNoShape">
              <a:avLst/>
            </a:prstTxWarp>
            <a:noAutofit/>
          </a:bodyPr>
          <a:lstStyle/>
          <a:p>
            <a:pPr defTabSz="931745" fontAlgn="base">
              <a:spcBef>
                <a:spcPct val="0"/>
              </a:spcBef>
              <a:spcAft>
                <a:spcPct val="0"/>
              </a:spcAft>
              <a:defRPr/>
            </a:pPr>
            <a:r>
              <a:rPr lang="en-US" sz="3600" kern="0">
                <a:gradFill>
                  <a:gsLst>
                    <a:gs pos="9735">
                      <a:srgbClr val="0078D4"/>
                    </a:gs>
                    <a:gs pos="41204">
                      <a:srgbClr val="0078D4"/>
                    </a:gs>
                  </a:gsLst>
                  <a:lin ang="5400000" scaled="1"/>
                </a:gradFill>
                <a:latin typeface="Segoe UI Semibold"/>
              </a:rPr>
              <a:t>Deliver</a:t>
            </a:r>
          </a:p>
        </p:txBody>
      </p:sp>
      <p:grpSp>
        <p:nvGrpSpPr>
          <p:cNvPr id="23" name="Group 22">
            <a:extLst>
              <a:ext uri="{FF2B5EF4-FFF2-40B4-BE49-F238E27FC236}">
                <a16:creationId xmlns:a16="http://schemas.microsoft.com/office/drawing/2014/main" id="{9C31A91F-C96E-4DDB-9218-D8EF4D3739AC}"/>
              </a:ext>
            </a:extLst>
          </p:cNvPr>
          <p:cNvGrpSpPr/>
          <p:nvPr/>
        </p:nvGrpSpPr>
        <p:grpSpPr>
          <a:xfrm>
            <a:off x="589797" y="503054"/>
            <a:ext cx="950538" cy="950538"/>
            <a:chOff x="9232487" y="4471318"/>
            <a:chExt cx="950673" cy="950673"/>
          </a:xfrm>
        </p:grpSpPr>
        <p:sp>
          <p:nvSpPr>
            <p:cNvPr id="24" name="Oval 23">
              <a:extLst>
                <a:ext uri="{FF2B5EF4-FFF2-40B4-BE49-F238E27FC236}">
                  <a16:creationId xmlns:a16="http://schemas.microsoft.com/office/drawing/2014/main" id="{366558DB-E2E9-4B61-A529-1CD314AFF12E}"/>
                </a:ext>
              </a:extLst>
            </p:cNvPr>
            <p:cNvSpPr/>
            <p:nvPr/>
          </p:nvSpPr>
          <p:spPr bwMode="auto">
            <a:xfrm>
              <a:off x="9232487" y="4471318"/>
              <a:ext cx="950673" cy="950673"/>
            </a:xfrm>
            <a:prstGeom prst="ellipse">
              <a:avLst/>
            </a:prstGeom>
            <a:solidFill>
              <a:schemeClr val="bg1"/>
            </a:solidFill>
            <a:ln w="10795" cap="flat" cmpd="sng" algn="ctr">
              <a:solidFill>
                <a:srgbClr val="0878D4"/>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gradFill>
                  <a:gsLst>
                    <a:gs pos="0">
                      <a:srgbClr val="FFFFFF"/>
                    </a:gs>
                    <a:gs pos="100000">
                      <a:srgbClr val="FFFFFF"/>
                    </a:gs>
                  </a:gsLst>
                  <a:lin ang="5400000" scaled="0"/>
                </a:gradFill>
                <a:latin typeface="Segoe UI"/>
                <a:cs typeface="Segoe UI" pitchFamily="34" charset="0"/>
              </a:endParaRPr>
            </a:p>
          </p:txBody>
        </p:sp>
        <p:sp>
          <p:nvSpPr>
            <p:cNvPr id="25" name="rocket">
              <a:extLst>
                <a:ext uri="{FF2B5EF4-FFF2-40B4-BE49-F238E27FC236}">
                  <a16:creationId xmlns:a16="http://schemas.microsoft.com/office/drawing/2014/main" id="{8B30F975-F96D-4369-9646-95E660A24836}"/>
                </a:ext>
              </a:extLst>
            </p:cNvPr>
            <p:cNvSpPr>
              <a:spLocks noChangeAspect="1" noEditPoints="1"/>
            </p:cNvSpPr>
            <p:nvPr/>
          </p:nvSpPr>
          <p:spPr bwMode="auto">
            <a:xfrm>
              <a:off x="9529027" y="4771367"/>
              <a:ext cx="357592" cy="350579"/>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rgbClr val="08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57" tIns="44780" rIns="89557" bIns="44780" numCol="1" anchor="t" anchorCtr="0" compatLnSpc="1">
              <a:prstTxWarp prst="textNoShape">
                <a:avLst/>
              </a:prstTxWarp>
            </a:bodyPr>
            <a:lstStyle/>
            <a:p>
              <a:pPr defTabSz="913467">
                <a:defRPr/>
              </a:pPr>
              <a:endParaRPr lang="en-US" sz="1600">
                <a:gradFill>
                  <a:gsLst>
                    <a:gs pos="0">
                      <a:srgbClr val="505050"/>
                    </a:gs>
                    <a:gs pos="100000">
                      <a:srgbClr val="505050"/>
                    </a:gs>
                  </a:gsLst>
                </a:gradFill>
                <a:latin typeface="Segoe UI Semilight"/>
              </a:endParaRPr>
            </a:p>
          </p:txBody>
        </p:sp>
      </p:grpSp>
      <p:pic>
        <p:nvPicPr>
          <p:cNvPr id="35" name="Picture 34">
            <a:extLst>
              <a:ext uri="{FF2B5EF4-FFF2-40B4-BE49-F238E27FC236}">
                <a16:creationId xmlns:a16="http://schemas.microsoft.com/office/drawing/2014/main" id="{C3BDD098-E050-46F1-B000-070121E5BA3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5542" y="401575"/>
            <a:ext cx="5621702" cy="3162207"/>
          </a:xfrm>
          <a:prstGeom prst="rect">
            <a:avLst/>
          </a:prstGeom>
          <a:ln>
            <a:noFill/>
          </a:ln>
          <a:effectLst>
            <a:outerShdw blurRad="190500" sx="103000" sy="103000" algn="ctr" rotWithShape="0">
              <a:prstClr val="black">
                <a:alpha val="20000"/>
              </a:prstClr>
            </a:outerShdw>
          </a:effectLst>
        </p:spPr>
      </p:pic>
      <p:sp>
        <p:nvSpPr>
          <p:cNvPr id="36" name="Text Placeholder 3">
            <a:extLst>
              <a:ext uri="{FF2B5EF4-FFF2-40B4-BE49-F238E27FC236}">
                <a16:creationId xmlns:a16="http://schemas.microsoft.com/office/drawing/2014/main" id="{BB56EB30-3D4B-4BA1-B89C-0784CA60783A}"/>
              </a:ext>
            </a:extLst>
          </p:cNvPr>
          <p:cNvSpPr txBox="1">
            <a:spLocks/>
          </p:cNvSpPr>
          <p:nvPr/>
        </p:nvSpPr>
        <p:spPr>
          <a:xfrm>
            <a:off x="6093974" y="3964870"/>
            <a:ext cx="5401376" cy="2636358"/>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spc="0" baseline="0">
                <a:solidFill>
                  <a:srgbClr val="000000"/>
                </a:solidFill>
                <a:latin typeface="+mn-lt"/>
                <a:ea typeface="+mn-ea"/>
                <a:cs typeface="Segoe UI Semilight" panose="020B0402040204020203" pitchFamily="34" charset="0"/>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99" kern="1200" spc="0" baseline="0">
                <a:gradFill>
                  <a:gsLst>
                    <a:gs pos="1250">
                      <a:schemeClr val="tx1"/>
                    </a:gs>
                    <a:gs pos="100000">
                      <a:schemeClr val="tx1"/>
                    </a:gs>
                  </a:gsLst>
                  <a:lin ang="5400000" scaled="0"/>
                </a:gradFill>
                <a:latin typeface="+mn-lt"/>
                <a:ea typeface="+mn-ea"/>
                <a:cs typeface="+mn-cs"/>
              </a:defRPr>
            </a:lvl2pPr>
            <a:lvl3pPr marL="448193"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72290"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96386"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nSpc>
                <a:spcPct val="100000"/>
              </a:lnSpc>
              <a:spcAft>
                <a:spcPts val="1800"/>
              </a:spcAft>
            </a:pPr>
            <a:r>
              <a:rPr lang="en-GB" sz="1400" dirty="0">
                <a:solidFill>
                  <a:srgbClr val="FFFFFF"/>
                </a:solidFill>
                <a:latin typeface="Rockwell" panose="02060603020205020403" pitchFamily="18" charset="0"/>
                <a:cs typeface="+mn-cs"/>
              </a:rPr>
              <a:t>* Deploy to on-premises, ANY cloud or a hybrid of cloud and on-premise</a:t>
            </a:r>
          </a:p>
          <a:p>
            <a:pPr>
              <a:lnSpc>
                <a:spcPct val="100000"/>
              </a:lnSpc>
              <a:spcAft>
                <a:spcPts val="1800"/>
              </a:spcAft>
            </a:pPr>
            <a:r>
              <a:rPr lang="en-GB" sz="1400" dirty="0">
                <a:solidFill>
                  <a:srgbClr val="FFFFFF"/>
                </a:solidFill>
                <a:latin typeface="Rockwell" panose="02060603020205020403" pitchFamily="18" charset="0"/>
                <a:cs typeface="+mn-cs"/>
              </a:rPr>
              <a:t>* Staged environment releases</a:t>
            </a:r>
          </a:p>
          <a:p>
            <a:pPr>
              <a:lnSpc>
                <a:spcPct val="100000"/>
              </a:lnSpc>
              <a:spcAft>
                <a:spcPts val="1800"/>
              </a:spcAft>
            </a:pPr>
            <a:r>
              <a:rPr lang="en-GB" sz="1400" dirty="0">
                <a:solidFill>
                  <a:srgbClr val="FFFFFF"/>
                </a:solidFill>
                <a:latin typeface="Rockwell" panose="02060603020205020403" pitchFamily="18" charset="0"/>
                <a:cs typeface="+mn-cs"/>
              </a:rPr>
              <a:t>* Pre and post deployment approvals with gates to automate approval based on conditions</a:t>
            </a:r>
          </a:p>
        </p:txBody>
      </p:sp>
      <p:sp>
        <p:nvSpPr>
          <p:cNvPr id="37" name="Oval 36">
            <a:extLst>
              <a:ext uri="{FF2B5EF4-FFF2-40B4-BE49-F238E27FC236}">
                <a16:creationId xmlns:a16="http://schemas.microsoft.com/office/drawing/2014/main" id="{60C61E31-53A1-4BD0-B422-53944F8AA4D8}"/>
              </a:ext>
            </a:extLst>
          </p:cNvPr>
          <p:cNvSpPr/>
          <p:nvPr/>
        </p:nvSpPr>
        <p:spPr bwMode="auto">
          <a:xfrm>
            <a:off x="11747572" y="6467840"/>
            <a:ext cx="207235" cy="207235"/>
          </a:xfrm>
          <a:prstGeom prst="ellipse">
            <a:avLst/>
          </a:prstGeom>
          <a:solidFill>
            <a:schemeClr val="bg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a:extLst>
              <a:ext uri="{FF2B5EF4-FFF2-40B4-BE49-F238E27FC236}">
                <a16:creationId xmlns:a16="http://schemas.microsoft.com/office/drawing/2014/main" id="{85181263-6328-4C3F-B849-3D59364C151C}"/>
              </a:ext>
            </a:extLst>
          </p:cNvPr>
          <p:cNvSpPr/>
          <p:nvPr/>
        </p:nvSpPr>
        <p:spPr bwMode="auto">
          <a:xfrm>
            <a:off x="11447237" y="6467840"/>
            <a:ext cx="207235" cy="207235"/>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9177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Isosceles Triangle 39">
            <a:extLst>
              <a:ext uri="{FF2B5EF4-FFF2-40B4-BE49-F238E27FC236}">
                <a16:creationId xmlns:a16="http://schemas.microsoft.com/office/drawing/2014/main" id="{76E55E6E-F84C-4E66-8D4B-C3C8B38739F7}"/>
              </a:ext>
            </a:extLst>
          </p:cNvPr>
          <p:cNvSpPr/>
          <p:nvPr/>
        </p:nvSpPr>
        <p:spPr bwMode="auto">
          <a:xfrm rot="16200000">
            <a:off x="4758147" y="4821315"/>
            <a:ext cx="781226" cy="684796"/>
          </a:xfrm>
          <a:prstGeom prst="triangle">
            <a:avLst/>
          </a:prstGeom>
          <a:solidFill>
            <a:schemeClr val="accent1"/>
          </a:solidFill>
          <a:ln>
            <a:noFill/>
            <a:headEnd type="none" w="med" len="med"/>
            <a:tailEnd type="none" w="med" len="med"/>
          </a:ln>
          <a:effectLst>
            <a:innerShdw blurRad="127000" dist="50800" dir="16200000">
              <a:prstClr val="black">
                <a:alpha val="2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97D46773-183D-4F55-956E-4CE1DBB126E0}"/>
              </a:ext>
            </a:extLst>
          </p:cNvPr>
          <p:cNvSpPr/>
          <p:nvPr/>
        </p:nvSpPr>
        <p:spPr bwMode="auto">
          <a:xfrm>
            <a:off x="5469865" y="487"/>
            <a:ext cx="6721271" cy="68570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087E34D5-ECDB-4CE7-9EE0-63A3E533AF1F}"/>
              </a:ext>
            </a:extLst>
          </p:cNvPr>
          <p:cNvGrpSpPr/>
          <p:nvPr/>
        </p:nvGrpSpPr>
        <p:grpSpPr>
          <a:xfrm>
            <a:off x="1948013" y="1788106"/>
            <a:ext cx="2830547" cy="651068"/>
            <a:chOff x="1947424" y="1787873"/>
            <a:chExt cx="2830948" cy="651160"/>
          </a:xfrm>
        </p:grpSpPr>
        <p:pic>
          <p:nvPicPr>
            <p:cNvPr id="9" name="Picture 8" descr="A picture containing object&#10;&#10;Description generated with very high confidence">
              <a:extLst>
                <a:ext uri="{FF2B5EF4-FFF2-40B4-BE49-F238E27FC236}">
                  <a16:creationId xmlns:a16="http://schemas.microsoft.com/office/drawing/2014/main" id="{102A405B-A2A7-41F0-9310-E2F85601308F}"/>
                </a:ext>
              </a:extLst>
            </p:cNvPr>
            <p:cNvPicPr>
              <a:picLocks noChangeAspect="1"/>
            </p:cNvPicPr>
            <p:nvPr/>
          </p:nvPicPr>
          <p:blipFill>
            <a:blip r:embed="rId3"/>
            <a:stretch>
              <a:fillRect/>
            </a:stretch>
          </p:blipFill>
          <p:spPr>
            <a:xfrm>
              <a:off x="1947424" y="1899033"/>
              <a:ext cx="540168" cy="540000"/>
            </a:xfrm>
            <a:prstGeom prst="rect">
              <a:avLst/>
            </a:prstGeom>
          </p:spPr>
        </p:pic>
        <p:sp>
          <p:nvSpPr>
            <p:cNvPr id="10" name="TextBox 9">
              <a:extLst>
                <a:ext uri="{FF2B5EF4-FFF2-40B4-BE49-F238E27FC236}">
                  <a16:creationId xmlns:a16="http://schemas.microsoft.com/office/drawing/2014/main" id="{91D153E0-6888-49D4-AA6B-939BC22A0DE8}"/>
                </a:ext>
              </a:extLst>
            </p:cNvPr>
            <p:cNvSpPr txBox="1"/>
            <p:nvPr/>
          </p:nvSpPr>
          <p:spPr>
            <a:xfrm>
              <a:off x="2834372" y="178787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00B294"/>
                  </a:solidFill>
                  <a:latin typeface="+mj-lt"/>
                </a:rPr>
                <a:t>Azure Boards</a:t>
              </a:r>
              <a:endParaRPr lang="en-US" sz="2000">
                <a:solidFill>
                  <a:srgbClr val="00B294"/>
                </a:solidFill>
                <a:latin typeface="+mj-lt"/>
                <a:cs typeface="Segoe UI"/>
              </a:endParaRPr>
            </a:p>
          </p:txBody>
        </p:sp>
      </p:grpSp>
      <p:grpSp>
        <p:nvGrpSpPr>
          <p:cNvPr id="31" name="Group 30">
            <a:extLst>
              <a:ext uri="{FF2B5EF4-FFF2-40B4-BE49-F238E27FC236}">
                <a16:creationId xmlns:a16="http://schemas.microsoft.com/office/drawing/2014/main" id="{15BA6F68-D776-4E62-879A-D2ACAA17D59F}"/>
              </a:ext>
            </a:extLst>
          </p:cNvPr>
          <p:cNvGrpSpPr/>
          <p:nvPr/>
        </p:nvGrpSpPr>
        <p:grpSpPr>
          <a:xfrm>
            <a:off x="1932989" y="2861425"/>
            <a:ext cx="2845571" cy="611913"/>
            <a:chOff x="1932397" y="2861343"/>
            <a:chExt cx="2845975" cy="612000"/>
          </a:xfrm>
        </p:grpSpPr>
        <p:pic>
          <p:nvPicPr>
            <p:cNvPr id="12" name="Picture 10" descr="A picture containing stop, sign, outdoor, sitting&#10;&#10;Description generated with very high confidence">
              <a:extLst>
                <a:ext uri="{FF2B5EF4-FFF2-40B4-BE49-F238E27FC236}">
                  <a16:creationId xmlns:a16="http://schemas.microsoft.com/office/drawing/2014/main" id="{08126A3D-C050-4DF7-BB75-D90BC4070F4E}"/>
                </a:ext>
              </a:extLst>
            </p:cNvPr>
            <p:cNvPicPr>
              <a:picLocks noChangeAspect="1"/>
            </p:cNvPicPr>
            <p:nvPr/>
          </p:nvPicPr>
          <p:blipFill>
            <a:blip r:embed="rId4"/>
            <a:stretch>
              <a:fillRect/>
            </a:stretch>
          </p:blipFill>
          <p:spPr>
            <a:xfrm>
              <a:off x="1932397" y="2897342"/>
              <a:ext cx="540165" cy="540000"/>
            </a:xfrm>
            <a:prstGeom prst="rect">
              <a:avLst/>
            </a:prstGeom>
          </p:spPr>
        </p:pic>
        <p:sp>
          <p:nvSpPr>
            <p:cNvPr id="13" name="TextBox 12">
              <a:extLst>
                <a:ext uri="{FF2B5EF4-FFF2-40B4-BE49-F238E27FC236}">
                  <a16:creationId xmlns:a16="http://schemas.microsoft.com/office/drawing/2014/main" id="{A6940E72-C5F8-4456-87ED-D7F018E4D6D9}"/>
                </a:ext>
              </a:extLst>
            </p:cNvPr>
            <p:cNvSpPr txBox="1"/>
            <p:nvPr/>
          </p:nvSpPr>
          <p:spPr>
            <a:xfrm>
              <a:off x="2834372" y="286134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D83B01"/>
                  </a:solidFill>
                  <a:latin typeface="+mj-lt"/>
                </a:rPr>
                <a:t>Azure </a:t>
              </a:r>
              <a:r>
                <a:rPr lang="en-US" sz="2000">
                  <a:solidFill>
                    <a:srgbClr val="D83B01"/>
                  </a:solidFill>
                  <a:latin typeface="+mj-lt"/>
                  <a:cs typeface="Segoe UI"/>
                </a:rPr>
                <a:t>Repos</a:t>
              </a:r>
            </a:p>
          </p:txBody>
        </p:sp>
      </p:grpSp>
      <p:grpSp>
        <p:nvGrpSpPr>
          <p:cNvPr id="32" name="Group 31">
            <a:extLst>
              <a:ext uri="{FF2B5EF4-FFF2-40B4-BE49-F238E27FC236}">
                <a16:creationId xmlns:a16="http://schemas.microsoft.com/office/drawing/2014/main" id="{4B4AE526-A316-4EEA-B901-D8A3440C54AD}"/>
              </a:ext>
            </a:extLst>
          </p:cNvPr>
          <p:cNvGrpSpPr/>
          <p:nvPr/>
        </p:nvGrpSpPr>
        <p:grpSpPr>
          <a:xfrm>
            <a:off x="1932989" y="3859591"/>
            <a:ext cx="2845571" cy="611913"/>
            <a:chOff x="1932397" y="3859652"/>
            <a:chExt cx="2845975" cy="612000"/>
          </a:xfrm>
        </p:grpSpPr>
        <p:pic>
          <p:nvPicPr>
            <p:cNvPr id="15" name="Picture 4" descr="A picture containing object&#10;&#10;Description generated with very high confidence">
              <a:extLst>
                <a:ext uri="{FF2B5EF4-FFF2-40B4-BE49-F238E27FC236}">
                  <a16:creationId xmlns:a16="http://schemas.microsoft.com/office/drawing/2014/main" id="{1C35E9E6-1499-4536-A352-8E05FE9DBC95}"/>
                </a:ext>
              </a:extLst>
            </p:cNvPr>
            <p:cNvPicPr>
              <a:picLocks noChangeAspect="1"/>
            </p:cNvPicPr>
            <p:nvPr/>
          </p:nvPicPr>
          <p:blipFill>
            <a:blip r:embed="rId5"/>
            <a:stretch>
              <a:fillRect/>
            </a:stretch>
          </p:blipFill>
          <p:spPr>
            <a:xfrm>
              <a:off x="1932397" y="3895651"/>
              <a:ext cx="529800" cy="540000"/>
            </a:xfrm>
            <a:prstGeom prst="rect">
              <a:avLst/>
            </a:prstGeom>
          </p:spPr>
        </p:pic>
        <p:sp>
          <p:nvSpPr>
            <p:cNvPr id="16" name="TextBox 15">
              <a:extLst>
                <a:ext uri="{FF2B5EF4-FFF2-40B4-BE49-F238E27FC236}">
                  <a16:creationId xmlns:a16="http://schemas.microsoft.com/office/drawing/2014/main" id="{8B69EF58-27E8-45D2-8FEA-675E512D3E40}"/>
                </a:ext>
              </a:extLst>
            </p:cNvPr>
            <p:cNvSpPr txBox="1"/>
            <p:nvPr/>
          </p:nvSpPr>
          <p:spPr>
            <a:xfrm>
              <a:off x="2834372" y="3859652"/>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2560E0"/>
                  </a:solidFill>
                  <a:latin typeface="+mj-lt"/>
                </a:rPr>
                <a:t>Azure Pipelines</a:t>
              </a:r>
              <a:endParaRPr lang="en-US" sz="2000">
                <a:solidFill>
                  <a:srgbClr val="2560E0"/>
                </a:solidFill>
                <a:latin typeface="+mj-lt"/>
                <a:cs typeface="Segoe UI"/>
              </a:endParaRPr>
            </a:p>
          </p:txBody>
        </p:sp>
      </p:grpSp>
      <p:grpSp>
        <p:nvGrpSpPr>
          <p:cNvPr id="34" name="Group 33">
            <a:extLst>
              <a:ext uri="{FF2B5EF4-FFF2-40B4-BE49-F238E27FC236}">
                <a16:creationId xmlns:a16="http://schemas.microsoft.com/office/drawing/2014/main" id="{26AAB15F-8C9A-47F5-9536-5B5B120FF2A3}"/>
              </a:ext>
            </a:extLst>
          </p:cNvPr>
          <p:cNvGrpSpPr/>
          <p:nvPr/>
        </p:nvGrpSpPr>
        <p:grpSpPr>
          <a:xfrm>
            <a:off x="1927806" y="5855927"/>
            <a:ext cx="2850753" cy="611913"/>
            <a:chOff x="1927214" y="5856271"/>
            <a:chExt cx="2851158" cy="612000"/>
          </a:xfrm>
        </p:grpSpPr>
        <p:pic>
          <p:nvPicPr>
            <p:cNvPr id="18" name="Picture 12">
              <a:extLst>
                <a:ext uri="{FF2B5EF4-FFF2-40B4-BE49-F238E27FC236}">
                  <a16:creationId xmlns:a16="http://schemas.microsoft.com/office/drawing/2014/main" id="{1AFFBDBA-2E5C-4F2A-8D7D-B34F39525C74}"/>
                </a:ext>
              </a:extLst>
            </p:cNvPr>
            <p:cNvPicPr>
              <a:picLocks noChangeAspect="1"/>
            </p:cNvPicPr>
            <p:nvPr/>
          </p:nvPicPr>
          <p:blipFill>
            <a:blip r:embed="rId6"/>
            <a:stretch>
              <a:fillRect/>
            </a:stretch>
          </p:blipFill>
          <p:spPr>
            <a:xfrm>
              <a:off x="1927214" y="5892271"/>
              <a:ext cx="540165" cy="540000"/>
            </a:xfrm>
            <a:prstGeom prst="rect">
              <a:avLst/>
            </a:prstGeom>
          </p:spPr>
        </p:pic>
        <p:sp>
          <p:nvSpPr>
            <p:cNvPr id="19" name="TextBox 18">
              <a:extLst>
                <a:ext uri="{FF2B5EF4-FFF2-40B4-BE49-F238E27FC236}">
                  <a16:creationId xmlns:a16="http://schemas.microsoft.com/office/drawing/2014/main" id="{2EEFC0B9-737F-42C8-A3E1-6FF0FED9EB6F}"/>
                </a:ext>
              </a:extLst>
            </p:cNvPr>
            <p:cNvSpPr txBox="1"/>
            <p:nvPr/>
          </p:nvSpPr>
          <p:spPr>
            <a:xfrm>
              <a:off x="2834372" y="5856271"/>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854CC7"/>
                  </a:solidFill>
                  <a:latin typeface="+mj-lt"/>
                </a:rPr>
                <a:t>Azure Test</a:t>
              </a:r>
              <a:r>
                <a:rPr lang="en-US" sz="2000">
                  <a:solidFill>
                    <a:srgbClr val="854CC7"/>
                  </a:solidFill>
                  <a:latin typeface="+mj-lt"/>
                  <a:cs typeface="Segoe UI"/>
                </a:rPr>
                <a:t> Plans</a:t>
              </a:r>
            </a:p>
          </p:txBody>
        </p:sp>
      </p:grpSp>
      <p:grpSp>
        <p:nvGrpSpPr>
          <p:cNvPr id="33" name="Group 32">
            <a:extLst>
              <a:ext uri="{FF2B5EF4-FFF2-40B4-BE49-F238E27FC236}">
                <a16:creationId xmlns:a16="http://schemas.microsoft.com/office/drawing/2014/main" id="{1B4BE1C7-9FE1-4888-B5BD-C7552893A2F7}"/>
              </a:ext>
            </a:extLst>
          </p:cNvPr>
          <p:cNvGrpSpPr/>
          <p:nvPr/>
        </p:nvGrpSpPr>
        <p:grpSpPr>
          <a:xfrm>
            <a:off x="1924548" y="4877523"/>
            <a:ext cx="2854012" cy="572383"/>
            <a:chOff x="1923955" y="4877728"/>
            <a:chExt cx="2854417" cy="572464"/>
          </a:xfrm>
        </p:grpSpPr>
        <p:pic>
          <p:nvPicPr>
            <p:cNvPr id="21" name="Picture 6">
              <a:extLst>
                <a:ext uri="{FF2B5EF4-FFF2-40B4-BE49-F238E27FC236}">
                  <a16:creationId xmlns:a16="http://schemas.microsoft.com/office/drawing/2014/main" id="{4A77637F-02EA-41F7-AF36-CD72544FA1D5}"/>
                </a:ext>
              </a:extLst>
            </p:cNvPr>
            <p:cNvPicPr>
              <a:picLocks noChangeAspect="1"/>
            </p:cNvPicPr>
            <p:nvPr/>
          </p:nvPicPr>
          <p:blipFill>
            <a:blip r:embed="rId7"/>
            <a:stretch>
              <a:fillRect/>
            </a:stretch>
          </p:blipFill>
          <p:spPr>
            <a:xfrm>
              <a:off x="1923955" y="4893960"/>
              <a:ext cx="540165" cy="540000"/>
            </a:xfrm>
            <a:prstGeom prst="rect">
              <a:avLst/>
            </a:prstGeom>
          </p:spPr>
        </p:pic>
        <p:sp>
          <p:nvSpPr>
            <p:cNvPr id="22" name="TextBox 21">
              <a:extLst>
                <a:ext uri="{FF2B5EF4-FFF2-40B4-BE49-F238E27FC236}">
                  <a16:creationId xmlns:a16="http://schemas.microsoft.com/office/drawing/2014/main" id="{8D969149-417E-4781-95B3-83FAB02470E1}"/>
                </a:ext>
              </a:extLst>
            </p:cNvPr>
            <p:cNvSpPr txBox="1"/>
            <p:nvPr/>
          </p:nvSpPr>
          <p:spPr>
            <a:xfrm>
              <a:off x="2834372" y="4877728"/>
              <a:ext cx="1944000" cy="572464"/>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CB2E6D"/>
                  </a:solidFill>
                  <a:latin typeface="+mj-lt"/>
                </a:rPr>
                <a:t>Azure Artifacts</a:t>
              </a:r>
              <a:endParaRPr lang="en-US" sz="2000">
                <a:solidFill>
                  <a:srgbClr val="CB2E6D"/>
                </a:solidFill>
                <a:latin typeface="+mj-lt"/>
                <a:cs typeface="Segoe UI"/>
              </a:endParaRPr>
            </a:p>
          </p:txBody>
        </p:sp>
      </p:grpSp>
      <p:grpSp>
        <p:nvGrpSpPr>
          <p:cNvPr id="29" name="Group 28">
            <a:extLst>
              <a:ext uri="{FF2B5EF4-FFF2-40B4-BE49-F238E27FC236}">
                <a16:creationId xmlns:a16="http://schemas.microsoft.com/office/drawing/2014/main" id="{BCBFB7EE-27C7-4CA5-8846-F9A6CE32A523}"/>
              </a:ext>
            </a:extLst>
          </p:cNvPr>
          <p:cNvGrpSpPr/>
          <p:nvPr/>
        </p:nvGrpSpPr>
        <p:grpSpPr>
          <a:xfrm>
            <a:off x="778976" y="487"/>
            <a:ext cx="540088" cy="6857027"/>
            <a:chOff x="778222" y="0"/>
            <a:chExt cx="540165" cy="6858000"/>
          </a:xfrm>
          <a:solidFill>
            <a:srgbClr val="0878D4"/>
          </a:solidFill>
        </p:grpSpPr>
        <p:sp>
          <p:nvSpPr>
            <p:cNvPr id="26" name="Rectangle 25">
              <a:extLst>
                <a:ext uri="{FF2B5EF4-FFF2-40B4-BE49-F238E27FC236}">
                  <a16:creationId xmlns:a16="http://schemas.microsoft.com/office/drawing/2014/main" id="{01B15ADD-2B85-4D8C-9628-B234C60D4857}"/>
                </a:ext>
              </a:extLst>
            </p:cNvPr>
            <p:cNvSpPr/>
            <p:nvPr/>
          </p:nvSpPr>
          <p:spPr bwMode="auto">
            <a:xfrm>
              <a:off x="778222" y="0"/>
              <a:ext cx="540165" cy="6858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B182238E-5CE5-4BFB-9CA4-8FA5622E13B6}"/>
                </a:ext>
              </a:extLst>
            </p:cNvPr>
            <p:cNvCxnSpPr>
              <a:stCxn id="26" idx="0"/>
              <a:endCxn id="26" idx="2"/>
            </p:cNvCxnSpPr>
            <p:nvPr/>
          </p:nvCxnSpPr>
          <p:spPr>
            <a:xfrm>
              <a:off x="1048305" y="0"/>
              <a:ext cx="0" cy="6858000"/>
            </a:xfrm>
            <a:prstGeom prst="line">
              <a:avLst/>
            </a:prstGeom>
            <a:grpFill/>
            <a:ln>
              <a:solidFill>
                <a:schemeClr val="bg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0E785B4E-D15E-4A49-81B3-1ED5E1E44AE2}"/>
              </a:ext>
            </a:extLst>
          </p:cNvPr>
          <p:cNvSpPr/>
          <p:nvPr/>
        </p:nvSpPr>
        <p:spPr bwMode="auto">
          <a:xfrm>
            <a:off x="1698828" y="725421"/>
            <a:ext cx="2107870" cy="5058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ctr" anchorCtr="0" forceAA="0" compatLnSpc="1">
            <a:prstTxWarp prst="textNoShape">
              <a:avLst/>
            </a:prstTxWarp>
            <a:noAutofit/>
          </a:bodyPr>
          <a:lstStyle/>
          <a:p>
            <a:pPr defTabSz="931745" fontAlgn="base">
              <a:spcBef>
                <a:spcPct val="0"/>
              </a:spcBef>
              <a:spcAft>
                <a:spcPct val="0"/>
              </a:spcAft>
              <a:defRPr/>
            </a:pPr>
            <a:r>
              <a:rPr lang="en-US" sz="3600" kern="0">
                <a:gradFill>
                  <a:gsLst>
                    <a:gs pos="9735">
                      <a:srgbClr val="0078D4"/>
                    </a:gs>
                    <a:gs pos="41204">
                      <a:srgbClr val="0078D4"/>
                    </a:gs>
                  </a:gsLst>
                  <a:lin ang="5400000" scaled="1"/>
                </a:gradFill>
                <a:latin typeface="Segoe UI Semibold"/>
              </a:rPr>
              <a:t>Deliver</a:t>
            </a:r>
          </a:p>
        </p:txBody>
      </p:sp>
      <p:grpSp>
        <p:nvGrpSpPr>
          <p:cNvPr id="23" name="Group 22">
            <a:extLst>
              <a:ext uri="{FF2B5EF4-FFF2-40B4-BE49-F238E27FC236}">
                <a16:creationId xmlns:a16="http://schemas.microsoft.com/office/drawing/2014/main" id="{9C31A91F-C96E-4DDB-9218-D8EF4D3739AC}"/>
              </a:ext>
            </a:extLst>
          </p:cNvPr>
          <p:cNvGrpSpPr/>
          <p:nvPr/>
        </p:nvGrpSpPr>
        <p:grpSpPr>
          <a:xfrm>
            <a:off x="589797" y="503054"/>
            <a:ext cx="950538" cy="950538"/>
            <a:chOff x="9232487" y="4471318"/>
            <a:chExt cx="950673" cy="950673"/>
          </a:xfrm>
        </p:grpSpPr>
        <p:sp>
          <p:nvSpPr>
            <p:cNvPr id="24" name="Oval 23">
              <a:extLst>
                <a:ext uri="{FF2B5EF4-FFF2-40B4-BE49-F238E27FC236}">
                  <a16:creationId xmlns:a16="http://schemas.microsoft.com/office/drawing/2014/main" id="{366558DB-E2E9-4B61-A529-1CD314AFF12E}"/>
                </a:ext>
              </a:extLst>
            </p:cNvPr>
            <p:cNvSpPr/>
            <p:nvPr/>
          </p:nvSpPr>
          <p:spPr bwMode="auto">
            <a:xfrm>
              <a:off x="9232487" y="4471318"/>
              <a:ext cx="950673" cy="950673"/>
            </a:xfrm>
            <a:prstGeom prst="ellipse">
              <a:avLst/>
            </a:prstGeom>
            <a:solidFill>
              <a:schemeClr val="bg1"/>
            </a:solidFill>
            <a:ln w="10795" cap="flat" cmpd="sng" algn="ctr">
              <a:solidFill>
                <a:srgbClr val="0878D4"/>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gradFill>
                  <a:gsLst>
                    <a:gs pos="0">
                      <a:srgbClr val="FFFFFF"/>
                    </a:gs>
                    <a:gs pos="100000">
                      <a:srgbClr val="FFFFFF"/>
                    </a:gs>
                  </a:gsLst>
                  <a:lin ang="5400000" scaled="0"/>
                </a:gradFill>
                <a:latin typeface="Segoe UI"/>
                <a:cs typeface="Segoe UI" pitchFamily="34" charset="0"/>
              </a:endParaRPr>
            </a:p>
          </p:txBody>
        </p:sp>
        <p:sp>
          <p:nvSpPr>
            <p:cNvPr id="25" name="rocket">
              <a:extLst>
                <a:ext uri="{FF2B5EF4-FFF2-40B4-BE49-F238E27FC236}">
                  <a16:creationId xmlns:a16="http://schemas.microsoft.com/office/drawing/2014/main" id="{8B30F975-F96D-4369-9646-95E660A24836}"/>
                </a:ext>
              </a:extLst>
            </p:cNvPr>
            <p:cNvSpPr>
              <a:spLocks noChangeAspect="1" noEditPoints="1"/>
            </p:cNvSpPr>
            <p:nvPr/>
          </p:nvSpPr>
          <p:spPr bwMode="auto">
            <a:xfrm>
              <a:off x="9529027" y="4771367"/>
              <a:ext cx="357592" cy="350579"/>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rgbClr val="08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57" tIns="44780" rIns="89557" bIns="44780" numCol="1" anchor="t" anchorCtr="0" compatLnSpc="1">
              <a:prstTxWarp prst="textNoShape">
                <a:avLst/>
              </a:prstTxWarp>
            </a:bodyPr>
            <a:lstStyle/>
            <a:p>
              <a:pPr defTabSz="913467">
                <a:defRPr/>
              </a:pPr>
              <a:endParaRPr lang="en-US" sz="1600">
                <a:gradFill>
                  <a:gsLst>
                    <a:gs pos="0">
                      <a:srgbClr val="505050"/>
                    </a:gs>
                    <a:gs pos="100000">
                      <a:srgbClr val="505050"/>
                    </a:gs>
                  </a:gsLst>
                </a:gradFill>
                <a:latin typeface="Segoe UI Semilight"/>
              </a:endParaRPr>
            </a:p>
          </p:txBody>
        </p:sp>
      </p:grpSp>
      <p:pic>
        <p:nvPicPr>
          <p:cNvPr id="35" name="Picture 34">
            <a:extLst>
              <a:ext uri="{FF2B5EF4-FFF2-40B4-BE49-F238E27FC236}">
                <a16:creationId xmlns:a16="http://schemas.microsoft.com/office/drawing/2014/main" id="{C3BDD098-E050-46F1-B000-070121E5BA3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5542" y="225897"/>
            <a:ext cx="5621701" cy="3513564"/>
          </a:xfrm>
          <a:prstGeom prst="rect">
            <a:avLst/>
          </a:prstGeom>
          <a:ln>
            <a:noFill/>
          </a:ln>
          <a:effectLst>
            <a:outerShdw blurRad="190500" sx="103000" sy="103000" algn="ctr" rotWithShape="0">
              <a:prstClr val="black">
                <a:alpha val="20000"/>
              </a:prstClr>
            </a:outerShdw>
          </a:effectLst>
        </p:spPr>
      </p:pic>
      <p:sp>
        <p:nvSpPr>
          <p:cNvPr id="36" name="Text Placeholder 3">
            <a:extLst>
              <a:ext uri="{FF2B5EF4-FFF2-40B4-BE49-F238E27FC236}">
                <a16:creationId xmlns:a16="http://schemas.microsoft.com/office/drawing/2014/main" id="{BB56EB30-3D4B-4BA1-B89C-0784CA60783A}"/>
              </a:ext>
            </a:extLst>
          </p:cNvPr>
          <p:cNvSpPr txBox="1">
            <a:spLocks/>
          </p:cNvSpPr>
          <p:nvPr/>
        </p:nvSpPr>
        <p:spPr>
          <a:xfrm>
            <a:off x="6096000" y="3995745"/>
            <a:ext cx="5621702" cy="2636358"/>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spc="0" baseline="0">
                <a:solidFill>
                  <a:srgbClr val="000000"/>
                </a:solidFill>
                <a:latin typeface="+mn-lt"/>
                <a:ea typeface="+mn-ea"/>
                <a:cs typeface="Segoe UI Semilight" panose="020B0402040204020203" pitchFamily="34" charset="0"/>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99" kern="1200" spc="0" baseline="0">
                <a:gradFill>
                  <a:gsLst>
                    <a:gs pos="1250">
                      <a:schemeClr val="tx1"/>
                    </a:gs>
                    <a:gs pos="100000">
                      <a:schemeClr val="tx1"/>
                    </a:gs>
                  </a:gsLst>
                  <a:lin ang="5400000" scaled="0"/>
                </a:gradFill>
                <a:latin typeface="+mn-lt"/>
                <a:ea typeface="+mn-ea"/>
                <a:cs typeface="+mn-cs"/>
              </a:defRPr>
            </a:lvl2pPr>
            <a:lvl3pPr marL="448193"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72290"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96386"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nSpc>
                <a:spcPct val="100000"/>
              </a:lnSpc>
              <a:spcAft>
                <a:spcPts val="1800"/>
              </a:spcAft>
            </a:pPr>
            <a:r>
              <a:rPr lang="en-GB" sz="1400" dirty="0">
                <a:solidFill>
                  <a:srgbClr val="FFFFFF"/>
                </a:solidFill>
                <a:latin typeface="Rockwell" panose="02060603020205020403" pitchFamily="18" charset="0"/>
                <a:cs typeface="+mn-cs"/>
              </a:rPr>
              <a:t>Keep your Maven, </a:t>
            </a:r>
            <a:r>
              <a:rPr lang="en-GB" sz="1400" dirty="0" err="1">
                <a:solidFill>
                  <a:srgbClr val="FFFFFF"/>
                </a:solidFill>
                <a:latin typeface="Rockwell" panose="02060603020205020403" pitchFamily="18" charset="0"/>
                <a:cs typeface="+mn-cs"/>
              </a:rPr>
              <a:t>npm</a:t>
            </a:r>
            <a:r>
              <a:rPr lang="en-GB" sz="1400" dirty="0">
                <a:solidFill>
                  <a:srgbClr val="FFFFFF"/>
                </a:solidFill>
                <a:latin typeface="Rockwell" panose="02060603020205020403" pitchFamily="18" charset="0"/>
                <a:cs typeface="+mn-cs"/>
              </a:rPr>
              <a:t>, NuGet and Python packages and more in the same place</a:t>
            </a:r>
            <a:r>
              <a:rPr lang="en-US" sz="1400" dirty="0">
                <a:solidFill>
                  <a:srgbClr val="FFFFFF"/>
                </a:solidFill>
                <a:latin typeface="Rockwell" panose="02060603020205020403" pitchFamily="18" charset="0"/>
                <a:cs typeface="+mn-cs"/>
              </a:rPr>
              <a:t>​</a:t>
            </a:r>
          </a:p>
          <a:p>
            <a:pPr fontAlgn="base"/>
            <a:r>
              <a:rPr lang="en-US" sz="1400" dirty="0">
                <a:solidFill>
                  <a:srgbClr val="FFFFFF"/>
                </a:solidFill>
                <a:latin typeface="Rockwell" panose="02060603020205020403" pitchFamily="18" charset="0"/>
                <a:cs typeface="+mn-cs"/>
              </a:rPr>
              <a:t>Share packages, and use built-in CI/CD, versioning, and testing.​</a:t>
            </a:r>
          </a:p>
          <a:p>
            <a:pPr fontAlgn="base"/>
            <a:r>
              <a:rPr lang="en-US" sz="1400" dirty="0">
                <a:solidFill>
                  <a:srgbClr val="FFFFFF"/>
                </a:solidFill>
                <a:latin typeface="Rockwell" panose="02060603020205020403" pitchFamily="18" charset="0"/>
                <a:cs typeface="+mn-cs"/>
              </a:rPr>
              <a:t>​Easily share code across small teams and large enterprises.</a:t>
            </a:r>
          </a:p>
          <a:p>
            <a:pPr>
              <a:lnSpc>
                <a:spcPct val="100000"/>
              </a:lnSpc>
              <a:spcAft>
                <a:spcPts val="1800"/>
              </a:spcAft>
            </a:pPr>
            <a:endParaRPr lang="en-US" sz="2000" dirty="0">
              <a:solidFill>
                <a:schemeClr val="bg1"/>
              </a:solidFill>
            </a:endParaRPr>
          </a:p>
        </p:txBody>
      </p:sp>
    </p:spTree>
    <p:extLst>
      <p:ext uri="{BB962C8B-B14F-4D97-AF65-F5344CB8AC3E}">
        <p14:creationId xmlns:p14="http://schemas.microsoft.com/office/powerpoint/2010/main" val="3114253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39 -0.14907 L -3.125E-6 -3.7037E-7 " pathEditMode="relative" rAng="0" ptsTypes="AA">
                                      <p:cBhvr>
                                        <p:cTn id="6" dur="500" fill="hold"/>
                                        <p:tgtEl>
                                          <p:spTgt spid="40"/>
                                        </p:tgtEl>
                                        <p:attrNameLst>
                                          <p:attrName>ppt_x</p:attrName>
                                          <p:attrName>ppt_y</p:attrName>
                                        </p:attrNameLst>
                                      </p:cBhvr>
                                      <p:rCtr x="-26" y="7454"/>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Isosceles Triangle 39">
            <a:extLst>
              <a:ext uri="{FF2B5EF4-FFF2-40B4-BE49-F238E27FC236}">
                <a16:creationId xmlns:a16="http://schemas.microsoft.com/office/drawing/2014/main" id="{76E55E6E-F84C-4E66-8D4B-C3C8B38739F7}"/>
              </a:ext>
            </a:extLst>
          </p:cNvPr>
          <p:cNvSpPr/>
          <p:nvPr/>
        </p:nvSpPr>
        <p:spPr bwMode="auto">
          <a:xfrm rot="16200000">
            <a:off x="4754888" y="5832217"/>
            <a:ext cx="781226" cy="684796"/>
          </a:xfrm>
          <a:prstGeom prst="triangle">
            <a:avLst/>
          </a:prstGeom>
          <a:solidFill>
            <a:schemeClr val="accent1"/>
          </a:solidFill>
          <a:ln>
            <a:noFill/>
            <a:headEnd type="none" w="med" len="med"/>
            <a:tailEnd type="none" w="med" len="med"/>
          </a:ln>
          <a:effectLst>
            <a:innerShdw blurRad="127000" dist="50800" dir="16200000">
              <a:prstClr val="black">
                <a:alpha val="2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97D46773-183D-4F55-956E-4CE1DBB126E0}"/>
              </a:ext>
            </a:extLst>
          </p:cNvPr>
          <p:cNvSpPr/>
          <p:nvPr/>
        </p:nvSpPr>
        <p:spPr bwMode="auto">
          <a:xfrm>
            <a:off x="5469865" y="487"/>
            <a:ext cx="6721271" cy="68570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087E34D5-ECDB-4CE7-9EE0-63A3E533AF1F}"/>
              </a:ext>
            </a:extLst>
          </p:cNvPr>
          <p:cNvGrpSpPr/>
          <p:nvPr/>
        </p:nvGrpSpPr>
        <p:grpSpPr>
          <a:xfrm>
            <a:off x="1948013" y="1788106"/>
            <a:ext cx="2830547" cy="651068"/>
            <a:chOff x="1947424" y="1787873"/>
            <a:chExt cx="2830948" cy="651160"/>
          </a:xfrm>
        </p:grpSpPr>
        <p:pic>
          <p:nvPicPr>
            <p:cNvPr id="9" name="Picture 8" descr="A picture containing object&#10;&#10;Description generated with very high confidence">
              <a:extLst>
                <a:ext uri="{FF2B5EF4-FFF2-40B4-BE49-F238E27FC236}">
                  <a16:creationId xmlns:a16="http://schemas.microsoft.com/office/drawing/2014/main" id="{102A405B-A2A7-41F0-9310-E2F85601308F}"/>
                </a:ext>
              </a:extLst>
            </p:cNvPr>
            <p:cNvPicPr>
              <a:picLocks noChangeAspect="1"/>
            </p:cNvPicPr>
            <p:nvPr/>
          </p:nvPicPr>
          <p:blipFill>
            <a:blip r:embed="rId3"/>
            <a:stretch>
              <a:fillRect/>
            </a:stretch>
          </p:blipFill>
          <p:spPr>
            <a:xfrm>
              <a:off x="1947424" y="1899033"/>
              <a:ext cx="540168" cy="540000"/>
            </a:xfrm>
            <a:prstGeom prst="rect">
              <a:avLst/>
            </a:prstGeom>
          </p:spPr>
        </p:pic>
        <p:sp>
          <p:nvSpPr>
            <p:cNvPr id="10" name="TextBox 9">
              <a:extLst>
                <a:ext uri="{FF2B5EF4-FFF2-40B4-BE49-F238E27FC236}">
                  <a16:creationId xmlns:a16="http://schemas.microsoft.com/office/drawing/2014/main" id="{91D153E0-6888-49D4-AA6B-939BC22A0DE8}"/>
                </a:ext>
              </a:extLst>
            </p:cNvPr>
            <p:cNvSpPr txBox="1"/>
            <p:nvPr/>
          </p:nvSpPr>
          <p:spPr>
            <a:xfrm>
              <a:off x="2834372" y="178787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00B294"/>
                  </a:solidFill>
                  <a:latin typeface="+mj-lt"/>
                </a:rPr>
                <a:t>Azure Boards</a:t>
              </a:r>
              <a:endParaRPr lang="en-US" sz="2000">
                <a:solidFill>
                  <a:srgbClr val="00B294"/>
                </a:solidFill>
                <a:latin typeface="+mj-lt"/>
                <a:cs typeface="Segoe UI"/>
              </a:endParaRPr>
            </a:p>
          </p:txBody>
        </p:sp>
      </p:grpSp>
      <p:grpSp>
        <p:nvGrpSpPr>
          <p:cNvPr id="31" name="Group 30">
            <a:extLst>
              <a:ext uri="{FF2B5EF4-FFF2-40B4-BE49-F238E27FC236}">
                <a16:creationId xmlns:a16="http://schemas.microsoft.com/office/drawing/2014/main" id="{15BA6F68-D776-4E62-879A-D2ACAA17D59F}"/>
              </a:ext>
            </a:extLst>
          </p:cNvPr>
          <p:cNvGrpSpPr/>
          <p:nvPr/>
        </p:nvGrpSpPr>
        <p:grpSpPr>
          <a:xfrm>
            <a:off x="1932989" y="2861425"/>
            <a:ext cx="2845571" cy="611913"/>
            <a:chOff x="1932397" y="2861343"/>
            <a:chExt cx="2845975" cy="612000"/>
          </a:xfrm>
        </p:grpSpPr>
        <p:pic>
          <p:nvPicPr>
            <p:cNvPr id="12" name="Picture 10" descr="A picture containing stop, sign, outdoor, sitting&#10;&#10;Description generated with very high confidence">
              <a:extLst>
                <a:ext uri="{FF2B5EF4-FFF2-40B4-BE49-F238E27FC236}">
                  <a16:creationId xmlns:a16="http://schemas.microsoft.com/office/drawing/2014/main" id="{08126A3D-C050-4DF7-BB75-D90BC4070F4E}"/>
                </a:ext>
              </a:extLst>
            </p:cNvPr>
            <p:cNvPicPr>
              <a:picLocks noChangeAspect="1"/>
            </p:cNvPicPr>
            <p:nvPr/>
          </p:nvPicPr>
          <p:blipFill>
            <a:blip r:embed="rId4"/>
            <a:stretch>
              <a:fillRect/>
            </a:stretch>
          </p:blipFill>
          <p:spPr>
            <a:xfrm>
              <a:off x="1932397" y="2897342"/>
              <a:ext cx="540165" cy="540000"/>
            </a:xfrm>
            <a:prstGeom prst="rect">
              <a:avLst/>
            </a:prstGeom>
          </p:spPr>
        </p:pic>
        <p:sp>
          <p:nvSpPr>
            <p:cNvPr id="13" name="TextBox 12">
              <a:extLst>
                <a:ext uri="{FF2B5EF4-FFF2-40B4-BE49-F238E27FC236}">
                  <a16:creationId xmlns:a16="http://schemas.microsoft.com/office/drawing/2014/main" id="{A6940E72-C5F8-4456-87ED-D7F018E4D6D9}"/>
                </a:ext>
              </a:extLst>
            </p:cNvPr>
            <p:cNvSpPr txBox="1"/>
            <p:nvPr/>
          </p:nvSpPr>
          <p:spPr>
            <a:xfrm>
              <a:off x="2834372" y="286134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D83B01"/>
                  </a:solidFill>
                  <a:latin typeface="+mj-lt"/>
                </a:rPr>
                <a:t>Azure </a:t>
              </a:r>
              <a:r>
                <a:rPr lang="en-US" sz="2000">
                  <a:solidFill>
                    <a:srgbClr val="D83B01"/>
                  </a:solidFill>
                  <a:latin typeface="+mj-lt"/>
                  <a:cs typeface="Segoe UI"/>
                </a:rPr>
                <a:t>Repos</a:t>
              </a:r>
            </a:p>
          </p:txBody>
        </p:sp>
      </p:grpSp>
      <p:grpSp>
        <p:nvGrpSpPr>
          <p:cNvPr id="32" name="Group 31">
            <a:extLst>
              <a:ext uri="{FF2B5EF4-FFF2-40B4-BE49-F238E27FC236}">
                <a16:creationId xmlns:a16="http://schemas.microsoft.com/office/drawing/2014/main" id="{4B4AE526-A316-4EEA-B901-D8A3440C54AD}"/>
              </a:ext>
            </a:extLst>
          </p:cNvPr>
          <p:cNvGrpSpPr/>
          <p:nvPr/>
        </p:nvGrpSpPr>
        <p:grpSpPr>
          <a:xfrm>
            <a:off x="1932989" y="3859591"/>
            <a:ext cx="2845571" cy="611913"/>
            <a:chOff x="1932397" y="3859652"/>
            <a:chExt cx="2845975" cy="612000"/>
          </a:xfrm>
        </p:grpSpPr>
        <p:pic>
          <p:nvPicPr>
            <p:cNvPr id="15" name="Picture 4" descr="A picture containing object&#10;&#10;Description generated with very high confidence">
              <a:extLst>
                <a:ext uri="{FF2B5EF4-FFF2-40B4-BE49-F238E27FC236}">
                  <a16:creationId xmlns:a16="http://schemas.microsoft.com/office/drawing/2014/main" id="{1C35E9E6-1499-4536-A352-8E05FE9DBC95}"/>
                </a:ext>
              </a:extLst>
            </p:cNvPr>
            <p:cNvPicPr>
              <a:picLocks noChangeAspect="1"/>
            </p:cNvPicPr>
            <p:nvPr/>
          </p:nvPicPr>
          <p:blipFill>
            <a:blip r:embed="rId5"/>
            <a:stretch>
              <a:fillRect/>
            </a:stretch>
          </p:blipFill>
          <p:spPr>
            <a:xfrm>
              <a:off x="1932397" y="3895651"/>
              <a:ext cx="529800" cy="540000"/>
            </a:xfrm>
            <a:prstGeom prst="rect">
              <a:avLst/>
            </a:prstGeom>
          </p:spPr>
        </p:pic>
        <p:sp>
          <p:nvSpPr>
            <p:cNvPr id="16" name="TextBox 15">
              <a:extLst>
                <a:ext uri="{FF2B5EF4-FFF2-40B4-BE49-F238E27FC236}">
                  <a16:creationId xmlns:a16="http://schemas.microsoft.com/office/drawing/2014/main" id="{8B69EF58-27E8-45D2-8FEA-675E512D3E40}"/>
                </a:ext>
              </a:extLst>
            </p:cNvPr>
            <p:cNvSpPr txBox="1"/>
            <p:nvPr/>
          </p:nvSpPr>
          <p:spPr>
            <a:xfrm>
              <a:off x="2834372" y="3859652"/>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2560E0"/>
                  </a:solidFill>
                  <a:latin typeface="+mj-lt"/>
                </a:rPr>
                <a:t>Azure Pipelines</a:t>
              </a:r>
              <a:endParaRPr lang="en-US" sz="2000">
                <a:solidFill>
                  <a:srgbClr val="2560E0"/>
                </a:solidFill>
                <a:latin typeface="+mj-lt"/>
                <a:cs typeface="Segoe UI"/>
              </a:endParaRPr>
            </a:p>
          </p:txBody>
        </p:sp>
      </p:grpSp>
      <p:grpSp>
        <p:nvGrpSpPr>
          <p:cNvPr id="34" name="Group 33">
            <a:extLst>
              <a:ext uri="{FF2B5EF4-FFF2-40B4-BE49-F238E27FC236}">
                <a16:creationId xmlns:a16="http://schemas.microsoft.com/office/drawing/2014/main" id="{26AAB15F-8C9A-47F5-9536-5B5B120FF2A3}"/>
              </a:ext>
            </a:extLst>
          </p:cNvPr>
          <p:cNvGrpSpPr/>
          <p:nvPr/>
        </p:nvGrpSpPr>
        <p:grpSpPr>
          <a:xfrm>
            <a:off x="1927806" y="5855927"/>
            <a:ext cx="2850753" cy="611913"/>
            <a:chOff x="1927214" y="5856271"/>
            <a:chExt cx="2851158" cy="612000"/>
          </a:xfrm>
        </p:grpSpPr>
        <p:pic>
          <p:nvPicPr>
            <p:cNvPr id="18" name="Picture 12">
              <a:extLst>
                <a:ext uri="{FF2B5EF4-FFF2-40B4-BE49-F238E27FC236}">
                  <a16:creationId xmlns:a16="http://schemas.microsoft.com/office/drawing/2014/main" id="{1AFFBDBA-2E5C-4F2A-8D7D-B34F39525C74}"/>
                </a:ext>
              </a:extLst>
            </p:cNvPr>
            <p:cNvPicPr>
              <a:picLocks noChangeAspect="1"/>
            </p:cNvPicPr>
            <p:nvPr/>
          </p:nvPicPr>
          <p:blipFill>
            <a:blip r:embed="rId6"/>
            <a:stretch>
              <a:fillRect/>
            </a:stretch>
          </p:blipFill>
          <p:spPr>
            <a:xfrm>
              <a:off x="1927214" y="5892271"/>
              <a:ext cx="540165" cy="540000"/>
            </a:xfrm>
            <a:prstGeom prst="rect">
              <a:avLst/>
            </a:prstGeom>
          </p:spPr>
        </p:pic>
        <p:sp>
          <p:nvSpPr>
            <p:cNvPr id="19" name="TextBox 18">
              <a:extLst>
                <a:ext uri="{FF2B5EF4-FFF2-40B4-BE49-F238E27FC236}">
                  <a16:creationId xmlns:a16="http://schemas.microsoft.com/office/drawing/2014/main" id="{2EEFC0B9-737F-42C8-A3E1-6FF0FED9EB6F}"/>
                </a:ext>
              </a:extLst>
            </p:cNvPr>
            <p:cNvSpPr txBox="1"/>
            <p:nvPr/>
          </p:nvSpPr>
          <p:spPr>
            <a:xfrm>
              <a:off x="2834372" y="5856271"/>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854CC7"/>
                  </a:solidFill>
                  <a:latin typeface="+mj-lt"/>
                </a:rPr>
                <a:t>Azure Test</a:t>
              </a:r>
              <a:r>
                <a:rPr lang="en-US" sz="2000">
                  <a:solidFill>
                    <a:srgbClr val="854CC7"/>
                  </a:solidFill>
                  <a:latin typeface="+mj-lt"/>
                  <a:cs typeface="Segoe UI"/>
                </a:rPr>
                <a:t> Plans</a:t>
              </a:r>
            </a:p>
          </p:txBody>
        </p:sp>
      </p:grpSp>
      <p:grpSp>
        <p:nvGrpSpPr>
          <p:cNvPr id="33" name="Group 32">
            <a:extLst>
              <a:ext uri="{FF2B5EF4-FFF2-40B4-BE49-F238E27FC236}">
                <a16:creationId xmlns:a16="http://schemas.microsoft.com/office/drawing/2014/main" id="{1B4BE1C7-9FE1-4888-B5BD-C7552893A2F7}"/>
              </a:ext>
            </a:extLst>
          </p:cNvPr>
          <p:cNvGrpSpPr/>
          <p:nvPr/>
        </p:nvGrpSpPr>
        <p:grpSpPr>
          <a:xfrm>
            <a:off x="1924548" y="4877523"/>
            <a:ext cx="2854012" cy="572383"/>
            <a:chOff x="1923955" y="4877728"/>
            <a:chExt cx="2854417" cy="572464"/>
          </a:xfrm>
        </p:grpSpPr>
        <p:pic>
          <p:nvPicPr>
            <p:cNvPr id="21" name="Picture 6">
              <a:extLst>
                <a:ext uri="{FF2B5EF4-FFF2-40B4-BE49-F238E27FC236}">
                  <a16:creationId xmlns:a16="http://schemas.microsoft.com/office/drawing/2014/main" id="{4A77637F-02EA-41F7-AF36-CD72544FA1D5}"/>
                </a:ext>
              </a:extLst>
            </p:cNvPr>
            <p:cNvPicPr>
              <a:picLocks noChangeAspect="1"/>
            </p:cNvPicPr>
            <p:nvPr/>
          </p:nvPicPr>
          <p:blipFill>
            <a:blip r:embed="rId7"/>
            <a:stretch>
              <a:fillRect/>
            </a:stretch>
          </p:blipFill>
          <p:spPr>
            <a:xfrm>
              <a:off x="1923955" y="4893960"/>
              <a:ext cx="540165" cy="540000"/>
            </a:xfrm>
            <a:prstGeom prst="rect">
              <a:avLst/>
            </a:prstGeom>
          </p:spPr>
        </p:pic>
        <p:sp>
          <p:nvSpPr>
            <p:cNvPr id="22" name="TextBox 21">
              <a:extLst>
                <a:ext uri="{FF2B5EF4-FFF2-40B4-BE49-F238E27FC236}">
                  <a16:creationId xmlns:a16="http://schemas.microsoft.com/office/drawing/2014/main" id="{8D969149-417E-4781-95B3-83FAB02470E1}"/>
                </a:ext>
              </a:extLst>
            </p:cNvPr>
            <p:cNvSpPr txBox="1"/>
            <p:nvPr/>
          </p:nvSpPr>
          <p:spPr>
            <a:xfrm>
              <a:off x="2834372" y="4877728"/>
              <a:ext cx="1944000" cy="572464"/>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CB2E6D"/>
                  </a:solidFill>
                  <a:latin typeface="+mj-lt"/>
                </a:rPr>
                <a:t>Azure Artifacts</a:t>
              </a:r>
              <a:endParaRPr lang="en-US" sz="2000">
                <a:solidFill>
                  <a:srgbClr val="CB2E6D"/>
                </a:solidFill>
                <a:latin typeface="+mj-lt"/>
                <a:cs typeface="Segoe UI"/>
              </a:endParaRPr>
            </a:p>
          </p:txBody>
        </p:sp>
      </p:grpSp>
      <p:grpSp>
        <p:nvGrpSpPr>
          <p:cNvPr id="29" name="Group 28">
            <a:extLst>
              <a:ext uri="{FF2B5EF4-FFF2-40B4-BE49-F238E27FC236}">
                <a16:creationId xmlns:a16="http://schemas.microsoft.com/office/drawing/2014/main" id="{BCBFB7EE-27C7-4CA5-8846-F9A6CE32A523}"/>
              </a:ext>
            </a:extLst>
          </p:cNvPr>
          <p:cNvGrpSpPr/>
          <p:nvPr/>
        </p:nvGrpSpPr>
        <p:grpSpPr>
          <a:xfrm>
            <a:off x="778976" y="487"/>
            <a:ext cx="540088" cy="6857027"/>
            <a:chOff x="778222" y="0"/>
            <a:chExt cx="540165" cy="6858000"/>
          </a:xfrm>
          <a:solidFill>
            <a:srgbClr val="0878D4"/>
          </a:solidFill>
        </p:grpSpPr>
        <p:sp>
          <p:nvSpPr>
            <p:cNvPr id="26" name="Rectangle 25">
              <a:extLst>
                <a:ext uri="{FF2B5EF4-FFF2-40B4-BE49-F238E27FC236}">
                  <a16:creationId xmlns:a16="http://schemas.microsoft.com/office/drawing/2014/main" id="{01B15ADD-2B85-4D8C-9628-B234C60D4857}"/>
                </a:ext>
              </a:extLst>
            </p:cNvPr>
            <p:cNvSpPr/>
            <p:nvPr/>
          </p:nvSpPr>
          <p:spPr bwMode="auto">
            <a:xfrm>
              <a:off x="778222" y="0"/>
              <a:ext cx="540165" cy="6858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B182238E-5CE5-4BFB-9CA4-8FA5622E13B6}"/>
                </a:ext>
              </a:extLst>
            </p:cNvPr>
            <p:cNvCxnSpPr>
              <a:stCxn id="26" idx="0"/>
              <a:endCxn id="26" idx="2"/>
            </p:cNvCxnSpPr>
            <p:nvPr/>
          </p:nvCxnSpPr>
          <p:spPr>
            <a:xfrm>
              <a:off x="1048305" y="0"/>
              <a:ext cx="0" cy="6858000"/>
            </a:xfrm>
            <a:prstGeom prst="line">
              <a:avLst/>
            </a:prstGeom>
            <a:grpFill/>
            <a:ln>
              <a:solidFill>
                <a:schemeClr val="bg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0E785B4E-D15E-4A49-81B3-1ED5E1E44AE2}"/>
              </a:ext>
            </a:extLst>
          </p:cNvPr>
          <p:cNvSpPr/>
          <p:nvPr/>
        </p:nvSpPr>
        <p:spPr bwMode="auto">
          <a:xfrm>
            <a:off x="1698828" y="725421"/>
            <a:ext cx="2107870" cy="5058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ctr" anchorCtr="0" forceAA="0" compatLnSpc="1">
            <a:prstTxWarp prst="textNoShape">
              <a:avLst/>
            </a:prstTxWarp>
            <a:noAutofit/>
          </a:bodyPr>
          <a:lstStyle/>
          <a:p>
            <a:pPr defTabSz="931745" fontAlgn="base">
              <a:spcBef>
                <a:spcPct val="0"/>
              </a:spcBef>
              <a:spcAft>
                <a:spcPct val="0"/>
              </a:spcAft>
              <a:defRPr/>
            </a:pPr>
            <a:r>
              <a:rPr lang="en-US" sz="3600" kern="0">
                <a:gradFill>
                  <a:gsLst>
                    <a:gs pos="9735">
                      <a:srgbClr val="0078D4"/>
                    </a:gs>
                    <a:gs pos="41204">
                      <a:srgbClr val="0078D4"/>
                    </a:gs>
                  </a:gsLst>
                  <a:lin ang="5400000" scaled="1"/>
                </a:gradFill>
                <a:latin typeface="Segoe UI Semibold"/>
              </a:rPr>
              <a:t>Deliver</a:t>
            </a:r>
          </a:p>
        </p:txBody>
      </p:sp>
      <p:grpSp>
        <p:nvGrpSpPr>
          <p:cNvPr id="23" name="Group 22">
            <a:extLst>
              <a:ext uri="{FF2B5EF4-FFF2-40B4-BE49-F238E27FC236}">
                <a16:creationId xmlns:a16="http://schemas.microsoft.com/office/drawing/2014/main" id="{9C31A91F-C96E-4DDB-9218-D8EF4D3739AC}"/>
              </a:ext>
            </a:extLst>
          </p:cNvPr>
          <p:cNvGrpSpPr/>
          <p:nvPr/>
        </p:nvGrpSpPr>
        <p:grpSpPr>
          <a:xfrm>
            <a:off x="589797" y="503054"/>
            <a:ext cx="950538" cy="950538"/>
            <a:chOff x="9232487" y="4471318"/>
            <a:chExt cx="950673" cy="950673"/>
          </a:xfrm>
        </p:grpSpPr>
        <p:sp>
          <p:nvSpPr>
            <p:cNvPr id="24" name="Oval 23">
              <a:extLst>
                <a:ext uri="{FF2B5EF4-FFF2-40B4-BE49-F238E27FC236}">
                  <a16:creationId xmlns:a16="http://schemas.microsoft.com/office/drawing/2014/main" id="{366558DB-E2E9-4B61-A529-1CD314AFF12E}"/>
                </a:ext>
              </a:extLst>
            </p:cNvPr>
            <p:cNvSpPr/>
            <p:nvPr/>
          </p:nvSpPr>
          <p:spPr bwMode="auto">
            <a:xfrm>
              <a:off x="9232487" y="4471318"/>
              <a:ext cx="950673" cy="950673"/>
            </a:xfrm>
            <a:prstGeom prst="ellipse">
              <a:avLst/>
            </a:prstGeom>
            <a:solidFill>
              <a:schemeClr val="bg1"/>
            </a:solidFill>
            <a:ln w="10795" cap="flat" cmpd="sng" algn="ctr">
              <a:solidFill>
                <a:srgbClr val="0878D4"/>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gradFill>
                  <a:gsLst>
                    <a:gs pos="0">
                      <a:srgbClr val="FFFFFF"/>
                    </a:gs>
                    <a:gs pos="100000">
                      <a:srgbClr val="FFFFFF"/>
                    </a:gs>
                  </a:gsLst>
                  <a:lin ang="5400000" scaled="0"/>
                </a:gradFill>
                <a:latin typeface="Segoe UI"/>
                <a:cs typeface="Segoe UI" pitchFamily="34" charset="0"/>
              </a:endParaRPr>
            </a:p>
          </p:txBody>
        </p:sp>
        <p:sp>
          <p:nvSpPr>
            <p:cNvPr id="25" name="rocket">
              <a:extLst>
                <a:ext uri="{FF2B5EF4-FFF2-40B4-BE49-F238E27FC236}">
                  <a16:creationId xmlns:a16="http://schemas.microsoft.com/office/drawing/2014/main" id="{8B30F975-F96D-4369-9646-95E660A24836}"/>
                </a:ext>
              </a:extLst>
            </p:cNvPr>
            <p:cNvSpPr>
              <a:spLocks noChangeAspect="1" noEditPoints="1"/>
            </p:cNvSpPr>
            <p:nvPr/>
          </p:nvSpPr>
          <p:spPr bwMode="auto">
            <a:xfrm>
              <a:off x="9529027" y="4771367"/>
              <a:ext cx="357592" cy="350579"/>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rgbClr val="08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57" tIns="44780" rIns="89557" bIns="44780" numCol="1" anchor="t" anchorCtr="0" compatLnSpc="1">
              <a:prstTxWarp prst="textNoShape">
                <a:avLst/>
              </a:prstTxWarp>
            </a:bodyPr>
            <a:lstStyle/>
            <a:p>
              <a:pPr defTabSz="913467">
                <a:defRPr/>
              </a:pPr>
              <a:endParaRPr lang="en-US" sz="1600">
                <a:gradFill>
                  <a:gsLst>
                    <a:gs pos="0">
                      <a:srgbClr val="505050"/>
                    </a:gs>
                    <a:gs pos="100000">
                      <a:srgbClr val="505050"/>
                    </a:gs>
                  </a:gsLst>
                </a:gradFill>
                <a:latin typeface="Segoe UI Semilight"/>
              </a:endParaRPr>
            </a:p>
          </p:txBody>
        </p:sp>
      </p:grpSp>
      <p:pic>
        <p:nvPicPr>
          <p:cNvPr id="35" name="Picture 34">
            <a:extLst>
              <a:ext uri="{FF2B5EF4-FFF2-40B4-BE49-F238E27FC236}">
                <a16:creationId xmlns:a16="http://schemas.microsoft.com/office/drawing/2014/main" id="{C3BDD098-E050-46F1-B000-070121E5BA3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5542" y="172630"/>
            <a:ext cx="5621701" cy="3513563"/>
          </a:xfrm>
          <a:prstGeom prst="rect">
            <a:avLst/>
          </a:prstGeom>
          <a:ln>
            <a:noFill/>
          </a:ln>
          <a:effectLst>
            <a:outerShdw blurRad="190500" sx="103000" sy="103000" algn="ctr" rotWithShape="0">
              <a:prstClr val="black">
                <a:alpha val="20000"/>
              </a:prstClr>
            </a:outerShdw>
          </a:effectLst>
        </p:spPr>
      </p:pic>
      <p:sp>
        <p:nvSpPr>
          <p:cNvPr id="36" name="Text Placeholder 3">
            <a:extLst>
              <a:ext uri="{FF2B5EF4-FFF2-40B4-BE49-F238E27FC236}">
                <a16:creationId xmlns:a16="http://schemas.microsoft.com/office/drawing/2014/main" id="{BB56EB30-3D4B-4BA1-B89C-0784CA60783A}"/>
              </a:ext>
            </a:extLst>
          </p:cNvPr>
          <p:cNvSpPr txBox="1">
            <a:spLocks/>
          </p:cNvSpPr>
          <p:nvPr/>
        </p:nvSpPr>
        <p:spPr>
          <a:xfrm>
            <a:off x="6019649" y="3784896"/>
            <a:ext cx="5621702" cy="2979887"/>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spc="0" baseline="0">
                <a:solidFill>
                  <a:srgbClr val="000000"/>
                </a:solidFill>
                <a:latin typeface="+mn-lt"/>
                <a:ea typeface="+mn-ea"/>
                <a:cs typeface="Segoe UI Semilight" panose="020B0402040204020203" pitchFamily="34" charset="0"/>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99" kern="1200" spc="0" baseline="0">
                <a:gradFill>
                  <a:gsLst>
                    <a:gs pos="1250">
                      <a:schemeClr val="tx1"/>
                    </a:gs>
                    <a:gs pos="100000">
                      <a:schemeClr val="tx1"/>
                    </a:gs>
                  </a:gsLst>
                  <a:lin ang="5400000" scaled="0"/>
                </a:gradFill>
                <a:latin typeface="+mn-lt"/>
                <a:ea typeface="+mn-ea"/>
                <a:cs typeface="+mn-cs"/>
              </a:defRPr>
            </a:lvl2pPr>
            <a:lvl3pPr marL="448193"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72290"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96386"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nSpc>
                <a:spcPct val="100000"/>
              </a:lnSpc>
              <a:spcAft>
                <a:spcPts val="1800"/>
              </a:spcAft>
            </a:pPr>
            <a:r>
              <a:rPr lang="en-US" sz="1400" dirty="0">
                <a:solidFill>
                  <a:srgbClr val="FFFFFF"/>
                </a:solidFill>
                <a:latin typeface="Rockwell" panose="02060603020205020403" pitchFamily="18" charset="0"/>
                <a:cs typeface="+mn-cs"/>
              </a:rPr>
              <a:t>Azure DevOps Test Plan provides all the tools you need to successfully test your applications. Create and run manual test plans, generate automated tests and collect feedback from users.</a:t>
            </a:r>
          </a:p>
          <a:p>
            <a:pPr fontAlgn="base"/>
            <a:r>
              <a:rPr lang="en-US" sz="1400" dirty="0">
                <a:solidFill>
                  <a:srgbClr val="FFFFFF"/>
                </a:solidFill>
                <a:latin typeface="Rockwell" panose="02060603020205020403" pitchFamily="18" charset="0"/>
                <a:cs typeface="+mn-cs"/>
              </a:rPr>
              <a:t>Features:</a:t>
            </a:r>
            <a:br>
              <a:rPr lang="en-US" sz="1400" dirty="0">
                <a:solidFill>
                  <a:srgbClr val="FFFFFF"/>
                </a:solidFill>
                <a:latin typeface="Rockwell" panose="02060603020205020403" pitchFamily="18" charset="0"/>
                <a:cs typeface="+mn-cs"/>
              </a:rPr>
            </a:br>
            <a:br>
              <a:rPr lang="en-US" sz="1400" dirty="0">
                <a:solidFill>
                  <a:srgbClr val="FFFFFF"/>
                </a:solidFill>
                <a:latin typeface="Rockwell" panose="02060603020205020403" pitchFamily="18" charset="0"/>
                <a:cs typeface="+mn-cs"/>
              </a:rPr>
            </a:br>
            <a:r>
              <a:rPr lang="en-GB" sz="1400" dirty="0">
                <a:solidFill>
                  <a:srgbClr val="FFFFFF"/>
                </a:solidFill>
                <a:latin typeface="Rockwell" panose="02060603020205020403" pitchFamily="18" charset="0"/>
                <a:cs typeface="+mn-cs"/>
              </a:rPr>
              <a:t>Run tests and log defects from your browser</a:t>
            </a:r>
            <a:r>
              <a:rPr lang="en-US" sz="1400" dirty="0">
                <a:solidFill>
                  <a:srgbClr val="FFFFFF"/>
                </a:solidFill>
                <a:latin typeface="Rockwell" panose="02060603020205020403" pitchFamily="18" charset="0"/>
                <a:cs typeface="+mn-cs"/>
              </a:rPr>
              <a:t>​</a:t>
            </a:r>
          </a:p>
          <a:p>
            <a:pPr fontAlgn="base"/>
            <a:r>
              <a:rPr lang="en-GB" sz="1400" dirty="0">
                <a:solidFill>
                  <a:srgbClr val="FFFFFF"/>
                </a:solidFill>
                <a:latin typeface="Rockwell" panose="02060603020205020403" pitchFamily="18" charset="0"/>
                <a:cs typeface="+mn-cs"/>
              </a:rPr>
              <a:t>Track and assess quality throughout your lifecycle</a:t>
            </a:r>
            <a:r>
              <a:rPr lang="en-US" sz="1400" dirty="0">
                <a:solidFill>
                  <a:srgbClr val="FFFFFF"/>
                </a:solidFill>
                <a:latin typeface="Rockwell" panose="02060603020205020403" pitchFamily="18" charset="0"/>
                <a:cs typeface="+mn-cs"/>
              </a:rPr>
              <a:t>​</a:t>
            </a:r>
          </a:p>
          <a:p>
            <a:pPr fontAlgn="base"/>
            <a:r>
              <a:rPr lang="en-GB" sz="1400" dirty="0">
                <a:solidFill>
                  <a:srgbClr val="FFFFFF"/>
                </a:solidFill>
                <a:latin typeface="Rockwell" panose="02060603020205020403" pitchFamily="18" charset="0"/>
                <a:cs typeface="+mn-cs"/>
              </a:rPr>
              <a:t>Capture rich data for reproducibility</a:t>
            </a:r>
            <a:r>
              <a:rPr lang="en-US" sz="1400" dirty="0">
                <a:solidFill>
                  <a:srgbClr val="FFFFFF"/>
                </a:solidFill>
                <a:latin typeface="Rockwell" panose="02060603020205020403" pitchFamily="18" charset="0"/>
                <a:cs typeface="+mn-cs"/>
              </a:rPr>
              <a:t>​</a:t>
            </a:r>
          </a:p>
          <a:p>
            <a:pPr fontAlgn="base"/>
            <a:r>
              <a:rPr lang="en-GB" sz="1400" dirty="0">
                <a:solidFill>
                  <a:srgbClr val="FFFFFF"/>
                </a:solidFill>
                <a:latin typeface="Rockwell" panose="02060603020205020403" pitchFamily="18" charset="0"/>
                <a:cs typeface="+mn-cs"/>
              </a:rPr>
              <a:t>Create tests directly from exploratory sessions</a:t>
            </a:r>
            <a:endParaRPr lang="en-US" sz="1400" dirty="0">
              <a:solidFill>
                <a:srgbClr val="FFFFFF"/>
              </a:solidFill>
              <a:latin typeface="Rockwell" panose="02060603020205020403" pitchFamily="18" charset="0"/>
              <a:cs typeface="+mn-cs"/>
            </a:endParaRPr>
          </a:p>
          <a:p>
            <a:pPr>
              <a:lnSpc>
                <a:spcPct val="100000"/>
              </a:lnSpc>
              <a:spcAft>
                <a:spcPts val="1800"/>
              </a:spcAft>
            </a:pPr>
            <a:endParaRPr lang="en-US" sz="1400" dirty="0">
              <a:solidFill>
                <a:srgbClr val="FFFFFF"/>
              </a:solidFill>
              <a:latin typeface="Rockwell" panose="02060603020205020403" pitchFamily="18" charset="0"/>
              <a:cs typeface="+mn-cs"/>
            </a:endParaRPr>
          </a:p>
        </p:txBody>
      </p:sp>
    </p:spTree>
    <p:extLst>
      <p:ext uri="{BB962C8B-B14F-4D97-AF65-F5344CB8AC3E}">
        <p14:creationId xmlns:p14="http://schemas.microsoft.com/office/powerpoint/2010/main" val="2837135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79167E-6 -0.14537 L 4.79167E-6 -1.11111E-6 " pathEditMode="relative" rAng="0" ptsTypes="AA">
                                      <p:cBhvr>
                                        <p:cTn id="6" dur="500" fill="hold"/>
                                        <p:tgtEl>
                                          <p:spTgt spid="40"/>
                                        </p:tgtEl>
                                        <p:attrNameLst>
                                          <p:attrName>ppt_x</p:attrName>
                                          <p:attrName>ppt_y</p:attrName>
                                        </p:attrNameLst>
                                      </p:cBhvr>
                                      <p:rCtr x="0" y="7269"/>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5AA4-A50F-4210-BD95-1D06D560C25E}"/>
              </a:ext>
            </a:extLst>
          </p:cNvPr>
          <p:cNvSpPr>
            <a:spLocks noGrp="1"/>
          </p:cNvSpPr>
          <p:nvPr>
            <p:ph type="title"/>
          </p:nvPr>
        </p:nvSpPr>
        <p:spPr/>
        <p:txBody>
          <a:bodyPr/>
          <a:lstStyle/>
          <a:p>
            <a:r>
              <a:rPr lang="en-IN"/>
              <a:t>How Pipeline Looks in Azure DevOps</a:t>
            </a:r>
            <a:endParaRPr lang="en-IN" dirty="0"/>
          </a:p>
        </p:txBody>
      </p:sp>
      <p:pic>
        <p:nvPicPr>
          <p:cNvPr id="6" name="Picture 5">
            <a:extLst>
              <a:ext uri="{FF2B5EF4-FFF2-40B4-BE49-F238E27FC236}">
                <a16:creationId xmlns:a16="http://schemas.microsoft.com/office/drawing/2014/main" id="{F53151EA-5E97-4AC3-A43F-254ADA67A909}"/>
              </a:ext>
            </a:extLst>
          </p:cNvPr>
          <p:cNvPicPr>
            <a:picLocks noChangeAspect="1"/>
          </p:cNvPicPr>
          <p:nvPr/>
        </p:nvPicPr>
        <p:blipFill>
          <a:blip r:embed="rId2"/>
          <a:stretch>
            <a:fillRect/>
          </a:stretch>
        </p:blipFill>
        <p:spPr>
          <a:xfrm>
            <a:off x="2842631" y="1971675"/>
            <a:ext cx="8335538" cy="4805776"/>
          </a:xfrm>
          <a:prstGeom prst="rect">
            <a:avLst/>
          </a:prstGeom>
        </p:spPr>
      </p:pic>
    </p:spTree>
    <p:extLst>
      <p:ext uri="{BB962C8B-B14F-4D97-AF65-F5344CB8AC3E}">
        <p14:creationId xmlns:p14="http://schemas.microsoft.com/office/powerpoint/2010/main" val="314531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FCFD-1111-4C9B-90DB-595D178C32FD}"/>
              </a:ext>
            </a:extLst>
          </p:cNvPr>
          <p:cNvSpPr>
            <a:spLocks noGrp="1"/>
          </p:cNvSpPr>
          <p:nvPr>
            <p:ph type="title"/>
          </p:nvPr>
        </p:nvSpPr>
        <p:spPr/>
        <p:txBody>
          <a:bodyPr/>
          <a:lstStyle/>
          <a:p>
            <a:r>
              <a:rPr lang="en-US" dirty="0"/>
              <a:t>Costing</a:t>
            </a:r>
          </a:p>
        </p:txBody>
      </p:sp>
      <p:sp>
        <p:nvSpPr>
          <p:cNvPr id="4" name="TextBox 3">
            <a:extLst>
              <a:ext uri="{FF2B5EF4-FFF2-40B4-BE49-F238E27FC236}">
                <a16:creationId xmlns:a16="http://schemas.microsoft.com/office/drawing/2014/main" id="{C1E9A23B-7CA3-4B29-8688-D9BA0FC1E6AC}"/>
              </a:ext>
            </a:extLst>
          </p:cNvPr>
          <p:cNvSpPr txBox="1"/>
          <p:nvPr/>
        </p:nvSpPr>
        <p:spPr>
          <a:xfrm>
            <a:off x="424070" y="2465769"/>
            <a:ext cx="10084904" cy="369332"/>
          </a:xfrm>
          <a:prstGeom prst="rect">
            <a:avLst/>
          </a:prstGeom>
          <a:noFill/>
        </p:spPr>
        <p:txBody>
          <a:bodyPr wrap="square" rtlCol="0">
            <a:spAutoFit/>
          </a:bodyPr>
          <a:lstStyle/>
          <a:p>
            <a:r>
              <a:rPr lang="en-US" dirty="0"/>
              <a:t>Let's calculate the cost defined by Microsoft based on user count:-</a:t>
            </a:r>
          </a:p>
        </p:txBody>
      </p:sp>
      <p:sp>
        <p:nvSpPr>
          <p:cNvPr id="5" name="Rectangle 4">
            <a:extLst>
              <a:ext uri="{FF2B5EF4-FFF2-40B4-BE49-F238E27FC236}">
                <a16:creationId xmlns:a16="http://schemas.microsoft.com/office/drawing/2014/main" id="{3221CEC7-0E91-4DEE-A137-37765E83344E}"/>
              </a:ext>
            </a:extLst>
          </p:cNvPr>
          <p:cNvSpPr/>
          <p:nvPr/>
        </p:nvSpPr>
        <p:spPr>
          <a:xfrm>
            <a:off x="702365" y="3105835"/>
            <a:ext cx="8441635" cy="369332"/>
          </a:xfrm>
          <a:prstGeom prst="rect">
            <a:avLst/>
          </a:prstGeom>
        </p:spPr>
        <p:txBody>
          <a:bodyPr wrap="square">
            <a:spAutoFit/>
          </a:bodyPr>
          <a:lstStyle/>
          <a:p>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https://azure.microsoft.com/en-us/pricing/details/devops/azure-devops-services/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463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00E2-ADB2-4736-9CAB-18247D10F3D5}"/>
              </a:ext>
            </a:extLst>
          </p:cNvPr>
          <p:cNvSpPr>
            <a:spLocks noGrp="1"/>
          </p:cNvSpPr>
          <p:nvPr>
            <p:ph type="title"/>
          </p:nvPr>
        </p:nvSpPr>
        <p:spPr/>
        <p:txBody>
          <a:bodyPr/>
          <a:lstStyle/>
          <a:p>
            <a:r>
              <a:rPr lang="en-IN" dirty="0"/>
              <a:t>What is DevOps</a:t>
            </a:r>
          </a:p>
        </p:txBody>
      </p:sp>
      <p:sp>
        <p:nvSpPr>
          <p:cNvPr id="33" name="Text Placeholder 6">
            <a:extLst>
              <a:ext uri="{FF2B5EF4-FFF2-40B4-BE49-F238E27FC236}">
                <a16:creationId xmlns:a16="http://schemas.microsoft.com/office/drawing/2014/main" id="{5F59F843-F4DC-4555-8F1F-D11E62CB3E8C}"/>
              </a:ext>
            </a:extLst>
          </p:cNvPr>
          <p:cNvSpPr txBox="1">
            <a:spLocks/>
          </p:cNvSpPr>
          <p:nvPr/>
        </p:nvSpPr>
        <p:spPr>
          <a:xfrm>
            <a:off x="662687" y="3030330"/>
            <a:ext cx="5199063" cy="2365375"/>
          </a:xfrm>
          <a:prstGeom prst="rect">
            <a:avLst/>
          </a:prstGeom>
        </p:spPr>
        <p:txBody>
          <a:bodyPr vert="horz" wrap="square" lIns="0" tIns="91440" rIns="146304" bIns="9144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chemeClr val="tx1"/>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856" b="0" i="0" u="none" strike="noStrike" kern="1200" cap="none" spc="-50" normalizeH="0" baseline="0" noProof="0" dirty="0">
                <a:ln>
                  <a:noFill/>
                </a:ln>
                <a:solidFill>
                  <a:schemeClr val="accent1"/>
                </a:solidFill>
                <a:effectLst/>
                <a:uLnTx/>
                <a:uFillTx/>
                <a:latin typeface="Segoe UI Semibold"/>
                <a:ea typeface="+mn-ea"/>
                <a:cs typeface="+mn-cs"/>
              </a:rPr>
              <a:t>DevOps is the union of </a:t>
            </a:r>
            <a:r>
              <a:rPr kumimoji="0" lang="en-US" sz="2856" b="1" i="0" u="none" strike="noStrike" kern="1200" cap="none" spc="-50" normalizeH="0" baseline="0" noProof="0" dirty="0">
                <a:ln>
                  <a:noFill/>
                </a:ln>
                <a:solidFill>
                  <a:schemeClr val="accent1"/>
                </a:solidFill>
                <a:effectLst/>
                <a:uLnTx/>
                <a:uFillTx/>
                <a:latin typeface="Segoe UI Semibold"/>
                <a:ea typeface="+mn-ea"/>
                <a:cs typeface="+mn-cs"/>
              </a:rPr>
              <a:t>people</a:t>
            </a:r>
            <a:r>
              <a:rPr kumimoji="0" lang="en-US" sz="2856" b="0" i="0" u="none" strike="noStrike" kern="1200" cap="none" spc="-50" normalizeH="0" baseline="0" noProof="0" dirty="0">
                <a:ln>
                  <a:noFill/>
                </a:ln>
                <a:solidFill>
                  <a:schemeClr val="accent1"/>
                </a:solidFill>
                <a:effectLst/>
                <a:uLnTx/>
                <a:uFillTx/>
                <a:latin typeface="Segoe UI Semibold"/>
                <a:ea typeface="+mn-ea"/>
                <a:cs typeface="+mn-cs"/>
              </a:rPr>
              <a:t>, </a:t>
            </a:r>
            <a:r>
              <a:rPr kumimoji="0" lang="en-US" sz="2856" b="1" i="0" u="none" strike="noStrike" kern="1200" cap="none" spc="-50" normalizeH="0" baseline="0" noProof="0" dirty="0">
                <a:ln>
                  <a:noFill/>
                </a:ln>
                <a:solidFill>
                  <a:schemeClr val="accent1"/>
                </a:solidFill>
                <a:effectLst/>
                <a:uLnTx/>
                <a:uFillTx/>
                <a:latin typeface="Segoe UI Semibold"/>
                <a:ea typeface="+mn-ea"/>
                <a:cs typeface="+mn-cs"/>
              </a:rPr>
              <a:t>process</a:t>
            </a:r>
            <a:r>
              <a:rPr kumimoji="0" lang="en-US" sz="2856" b="0" i="0" u="none" strike="noStrike" kern="1200" cap="none" spc="-50" normalizeH="0" baseline="0" noProof="0" dirty="0">
                <a:ln>
                  <a:noFill/>
                </a:ln>
                <a:solidFill>
                  <a:schemeClr val="accent1"/>
                </a:solidFill>
                <a:effectLst/>
                <a:uLnTx/>
                <a:uFillTx/>
                <a:latin typeface="Segoe UI Semibold"/>
                <a:ea typeface="+mn-ea"/>
                <a:cs typeface="+mn-cs"/>
              </a:rPr>
              <a:t>, and </a:t>
            </a:r>
            <a:r>
              <a:rPr kumimoji="0" lang="en-US" sz="2856" b="1" i="0" u="none" strike="noStrike" kern="1200" cap="none" spc="-50" normalizeH="0" baseline="0" noProof="0" dirty="0">
                <a:ln>
                  <a:noFill/>
                </a:ln>
                <a:solidFill>
                  <a:schemeClr val="accent1"/>
                </a:solidFill>
                <a:effectLst/>
                <a:uLnTx/>
                <a:uFillTx/>
                <a:latin typeface="Segoe UI Semibold"/>
                <a:ea typeface="+mn-ea"/>
                <a:cs typeface="+mn-cs"/>
              </a:rPr>
              <a:t>products</a:t>
            </a:r>
            <a:r>
              <a:rPr kumimoji="0" lang="en-US" sz="2856" b="0" i="0" u="none" strike="noStrike" kern="1200" cap="none" spc="-50" normalizeH="0" baseline="0" noProof="0" dirty="0">
                <a:ln>
                  <a:noFill/>
                </a:ln>
                <a:solidFill>
                  <a:schemeClr val="accent1"/>
                </a:solidFill>
                <a:effectLst/>
                <a:uLnTx/>
                <a:uFillTx/>
                <a:latin typeface="Segoe UI Semibold"/>
                <a:ea typeface="+mn-ea"/>
                <a:cs typeface="+mn-cs"/>
              </a:rPr>
              <a:t> to enable continuous delivery of value to your end users.</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2448" b="0" i="0" u="none" strike="noStrike" kern="1200" cap="none" spc="-50" normalizeH="0" baseline="0" noProof="0" dirty="0">
              <a:ln>
                <a:noFill/>
              </a:ln>
              <a:solidFill>
                <a:srgbClr val="3C3C41"/>
              </a:solidFill>
              <a:effectLst/>
              <a:uLnTx/>
              <a:uFillTx/>
              <a:latin typeface="Segoe UI Semibold"/>
              <a:ea typeface="+mn-ea"/>
              <a:cs typeface="+mn-cs"/>
            </a:endParaRPr>
          </a:p>
        </p:txBody>
      </p:sp>
      <p:sp>
        <p:nvSpPr>
          <p:cNvPr id="34" name="Oval 33">
            <a:extLst>
              <a:ext uri="{FF2B5EF4-FFF2-40B4-BE49-F238E27FC236}">
                <a16:creationId xmlns:a16="http://schemas.microsoft.com/office/drawing/2014/main" id="{356FD5B6-6447-47C6-87DC-0D25EF15A5FC}"/>
              </a:ext>
            </a:extLst>
          </p:cNvPr>
          <p:cNvSpPr/>
          <p:nvPr/>
        </p:nvSpPr>
        <p:spPr bwMode="auto">
          <a:xfrm>
            <a:off x="6970462" y="2373346"/>
            <a:ext cx="4195027" cy="4195027"/>
          </a:xfrm>
          <a:prstGeom prst="ellipse">
            <a:avLst/>
          </a:pr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cs typeface="Segoe UI" pitchFamily="34" charset="0"/>
            </a:endParaRPr>
          </a:p>
        </p:txBody>
      </p:sp>
      <p:grpSp>
        <p:nvGrpSpPr>
          <p:cNvPr id="35" name="Group 34">
            <a:extLst>
              <a:ext uri="{FF2B5EF4-FFF2-40B4-BE49-F238E27FC236}">
                <a16:creationId xmlns:a16="http://schemas.microsoft.com/office/drawing/2014/main" id="{93458990-0B12-4D92-AB11-FDBE410DB844}"/>
              </a:ext>
            </a:extLst>
          </p:cNvPr>
          <p:cNvGrpSpPr/>
          <p:nvPr/>
        </p:nvGrpSpPr>
        <p:grpSpPr>
          <a:xfrm rot="13765054">
            <a:off x="10708309" y="3199001"/>
            <a:ext cx="225781" cy="189120"/>
            <a:chOff x="5899816" y="2353437"/>
            <a:chExt cx="250241" cy="209609"/>
          </a:xfrm>
          <a:solidFill>
            <a:srgbClr val="D2D2D2"/>
          </a:solidFill>
        </p:grpSpPr>
        <p:sp>
          <p:nvSpPr>
            <p:cNvPr id="36" name="Rectangle 35">
              <a:extLst>
                <a:ext uri="{FF2B5EF4-FFF2-40B4-BE49-F238E27FC236}">
                  <a16:creationId xmlns:a16="http://schemas.microsoft.com/office/drawing/2014/main" id="{95D7558E-162B-409E-B781-39C49541BABA}"/>
                </a:ext>
              </a:extLst>
            </p:cNvPr>
            <p:cNvSpPr/>
            <p:nvPr/>
          </p:nvSpPr>
          <p:spPr bwMode="auto">
            <a:xfrm>
              <a:off x="5899816" y="2353437"/>
              <a:ext cx="217357" cy="209609"/>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13">
              <a:extLst>
                <a:ext uri="{FF2B5EF4-FFF2-40B4-BE49-F238E27FC236}">
                  <a16:creationId xmlns:a16="http://schemas.microsoft.com/office/drawing/2014/main" id="{75F5D1C7-7D43-46F6-9FB2-A8CA7F71D69C}"/>
                </a:ext>
              </a:extLst>
            </p:cNvPr>
            <p:cNvSpPr/>
            <p:nvPr/>
          </p:nvSpPr>
          <p:spPr bwMode="auto">
            <a:xfrm rot="18900000">
              <a:off x="6001842" y="2384134"/>
              <a:ext cx="148215" cy="148215"/>
            </a:xfrm>
            <a:custGeom>
              <a:avLst/>
              <a:gdLst>
                <a:gd name="connsiteX0" fmla="*/ 0 w 508000"/>
                <a:gd name="connsiteY0" fmla="*/ 0 h 508000"/>
                <a:gd name="connsiteX1" fmla="*/ 508000 w 508000"/>
                <a:gd name="connsiteY1" fmla="*/ 0 h 508000"/>
                <a:gd name="connsiteX2" fmla="*/ 508000 w 508000"/>
                <a:gd name="connsiteY2" fmla="*/ 508000 h 508000"/>
                <a:gd name="connsiteX3" fmla="*/ 0 w 508000"/>
                <a:gd name="connsiteY3" fmla="*/ 508000 h 508000"/>
                <a:gd name="connsiteX4" fmla="*/ 0 w 508000"/>
                <a:gd name="connsiteY4" fmla="*/ 0 h 508000"/>
                <a:gd name="connsiteX0" fmla="*/ 508000 w 599440"/>
                <a:gd name="connsiteY0" fmla="*/ 508000 h 599440"/>
                <a:gd name="connsiteX1" fmla="*/ 0 w 599440"/>
                <a:gd name="connsiteY1" fmla="*/ 508000 h 599440"/>
                <a:gd name="connsiteX2" fmla="*/ 0 w 599440"/>
                <a:gd name="connsiteY2" fmla="*/ 0 h 599440"/>
                <a:gd name="connsiteX3" fmla="*/ 508000 w 599440"/>
                <a:gd name="connsiteY3" fmla="*/ 0 h 599440"/>
                <a:gd name="connsiteX4" fmla="*/ 599440 w 599440"/>
                <a:gd name="connsiteY4" fmla="*/ 599440 h 599440"/>
                <a:gd name="connsiteX0" fmla="*/ 508000 w 508000"/>
                <a:gd name="connsiteY0" fmla="*/ 508000 h 508000"/>
                <a:gd name="connsiteX1" fmla="*/ 0 w 508000"/>
                <a:gd name="connsiteY1" fmla="*/ 508000 h 508000"/>
                <a:gd name="connsiteX2" fmla="*/ 0 w 508000"/>
                <a:gd name="connsiteY2" fmla="*/ 0 h 508000"/>
                <a:gd name="connsiteX3" fmla="*/ 508000 w 508000"/>
                <a:gd name="connsiteY3" fmla="*/ 0 h 508000"/>
                <a:gd name="connsiteX0" fmla="*/ 0 w 508000"/>
                <a:gd name="connsiteY0" fmla="*/ 508000 h 508000"/>
                <a:gd name="connsiteX1" fmla="*/ 0 w 508000"/>
                <a:gd name="connsiteY1" fmla="*/ 0 h 508000"/>
                <a:gd name="connsiteX2" fmla="*/ 508000 w 508000"/>
                <a:gd name="connsiteY2" fmla="*/ 0 h 508000"/>
              </a:gdLst>
              <a:ahLst/>
              <a:cxnLst>
                <a:cxn ang="0">
                  <a:pos x="connsiteX0" y="connsiteY0"/>
                </a:cxn>
                <a:cxn ang="0">
                  <a:pos x="connsiteX1" y="connsiteY1"/>
                </a:cxn>
                <a:cxn ang="0">
                  <a:pos x="connsiteX2" y="connsiteY2"/>
                </a:cxn>
              </a:cxnLst>
              <a:rect l="l" t="t" r="r" b="b"/>
              <a:pathLst>
                <a:path w="508000" h="508000">
                  <a:moveTo>
                    <a:pt x="0" y="508000"/>
                  </a:moveTo>
                  <a:lnTo>
                    <a:pt x="0" y="0"/>
                  </a:lnTo>
                  <a:lnTo>
                    <a:pt x="508000" y="0"/>
                  </a:lnTo>
                </a:path>
              </a:pathLst>
            </a:custGeom>
            <a:grpFill/>
            <a:ln w="19050" cap="flat" cmpd="sng" algn="ctr">
              <a:solidFill>
                <a:srgbClr val="FFFFFF"/>
              </a:solidFill>
              <a:prstDash val="solid"/>
              <a:miter lim="800000"/>
              <a:headEnd type="none" w="lg" len="med"/>
              <a:tailEnd type="none" w="lg" len="med"/>
            </a:ln>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8" name="Group 37">
            <a:extLst>
              <a:ext uri="{FF2B5EF4-FFF2-40B4-BE49-F238E27FC236}">
                <a16:creationId xmlns:a16="http://schemas.microsoft.com/office/drawing/2014/main" id="{C54B297A-EBFD-413D-85C4-0DA8C3B208CD}"/>
              </a:ext>
            </a:extLst>
          </p:cNvPr>
          <p:cNvGrpSpPr/>
          <p:nvPr/>
        </p:nvGrpSpPr>
        <p:grpSpPr>
          <a:xfrm rot="7370490">
            <a:off x="7203833" y="3219793"/>
            <a:ext cx="225781" cy="189120"/>
            <a:chOff x="5899816" y="2353437"/>
            <a:chExt cx="250241" cy="209609"/>
          </a:xfrm>
          <a:solidFill>
            <a:srgbClr val="D2D2D2"/>
          </a:solidFill>
        </p:grpSpPr>
        <p:sp>
          <p:nvSpPr>
            <p:cNvPr id="39" name="Rectangle 38">
              <a:extLst>
                <a:ext uri="{FF2B5EF4-FFF2-40B4-BE49-F238E27FC236}">
                  <a16:creationId xmlns:a16="http://schemas.microsoft.com/office/drawing/2014/main" id="{8DFC88BD-D46A-49DE-992B-53A06716CF03}"/>
                </a:ext>
              </a:extLst>
            </p:cNvPr>
            <p:cNvSpPr/>
            <p:nvPr/>
          </p:nvSpPr>
          <p:spPr bwMode="auto">
            <a:xfrm>
              <a:off x="5899816" y="2353437"/>
              <a:ext cx="217357" cy="209609"/>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13">
              <a:extLst>
                <a:ext uri="{FF2B5EF4-FFF2-40B4-BE49-F238E27FC236}">
                  <a16:creationId xmlns:a16="http://schemas.microsoft.com/office/drawing/2014/main" id="{93C60F14-53D8-4988-BAB7-87BACDFC7887}"/>
                </a:ext>
              </a:extLst>
            </p:cNvPr>
            <p:cNvSpPr/>
            <p:nvPr/>
          </p:nvSpPr>
          <p:spPr bwMode="auto">
            <a:xfrm rot="18900000">
              <a:off x="6001842" y="2384134"/>
              <a:ext cx="148215" cy="148215"/>
            </a:xfrm>
            <a:custGeom>
              <a:avLst/>
              <a:gdLst>
                <a:gd name="connsiteX0" fmla="*/ 0 w 508000"/>
                <a:gd name="connsiteY0" fmla="*/ 0 h 508000"/>
                <a:gd name="connsiteX1" fmla="*/ 508000 w 508000"/>
                <a:gd name="connsiteY1" fmla="*/ 0 h 508000"/>
                <a:gd name="connsiteX2" fmla="*/ 508000 w 508000"/>
                <a:gd name="connsiteY2" fmla="*/ 508000 h 508000"/>
                <a:gd name="connsiteX3" fmla="*/ 0 w 508000"/>
                <a:gd name="connsiteY3" fmla="*/ 508000 h 508000"/>
                <a:gd name="connsiteX4" fmla="*/ 0 w 508000"/>
                <a:gd name="connsiteY4" fmla="*/ 0 h 508000"/>
                <a:gd name="connsiteX0" fmla="*/ 508000 w 599440"/>
                <a:gd name="connsiteY0" fmla="*/ 508000 h 599440"/>
                <a:gd name="connsiteX1" fmla="*/ 0 w 599440"/>
                <a:gd name="connsiteY1" fmla="*/ 508000 h 599440"/>
                <a:gd name="connsiteX2" fmla="*/ 0 w 599440"/>
                <a:gd name="connsiteY2" fmla="*/ 0 h 599440"/>
                <a:gd name="connsiteX3" fmla="*/ 508000 w 599440"/>
                <a:gd name="connsiteY3" fmla="*/ 0 h 599440"/>
                <a:gd name="connsiteX4" fmla="*/ 599440 w 599440"/>
                <a:gd name="connsiteY4" fmla="*/ 599440 h 599440"/>
                <a:gd name="connsiteX0" fmla="*/ 508000 w 508000"/>
                <a:gd name="connsiteY0" fmla="*/ 508000 h 508000"/>
                <a:gd name="connsiteX1" fmla="*/ 0 w 508000"/>
                <a:gd name="connsiteY1" fmla="*/ 508000 h 508000"/>
                <a:gd name="connsiteX2" fmla="*/ 0 w 508000"/>
                <a:gd name="connsiteY2" fmla="*/ 0 h 508000"/>
                <a:gd name="connsiteX3" fmla="*/ 508000 w 508000"/>
                <a:gd name="connsiteY3" fmla="*/ 0 h 508000"/>
                <a:gd name="connsiteX0" fmla="*/ 0 w 508000"/>
                <a:gd name="connsiteY0" fmla="*/ 508000 h 508000"/>
                <a:gd name="connsiteX1" fmla="*/ 0 w 508000"/>
                <a:gd name="connsiteY1" fmla="*/ 0 h 508000"/>
                <a:gd name="connsiteX2" fmla="*/ 508000 w 508000"/>
                <a:gd name="connsiteY2" fmla="*/ 0 h 508000"/>
              </a:gdLst>
              <a:ahLst/>
              <a:cxnLst>
                <a:cxn ang="0">
                  <a:pos x="connsiteX0" y="connsiteY0"/>
                </a:cxn>
                <a:cxn ang="0">
                  <a:pos x="connsiteX1" y="connsiteY1"/>
                </a:cxn>
                <a:cxn ang="0">
                  <a:pos x="connsiteX2" y="connsiteY2"/>
                </a:cxn>
              </a:cxnLst>
              <a:rect l="l" t="t" r="r" b="b"/>
              <a:pathLst>
                <a:path w="508000" h="508000">
                  <a:moveTo>
                    <a:pt x="0" y="508000"/>
                  </a:moveTo>
                  <a:lnTo>
                    <a:pt x="0" y="0"/>
                  </a:lnTo>
                  <a:lnTo>
                    <a:pt x="508000" y="0"/>
                  </a:lnTo>
                </a:path>
              </a:pathLst>
            </a:custGeom>
            <a:grpFill/>
            <a:ln w="19050" cap="flat" cmpd="sng" algn="ctr">
              <a:solidFill>
                <a:srgbClr val="FFFFFF"/>
              </a:solidFill>
              <a:prstDash val="solid"/>
              <a:miter lim="800000"/>
              <a:headEnd type="none" w="lg" len="med"/>
              <a:tailEnd type="none" w="lg" len="med"/>
            </a:ln>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4" name="Rectangle 43">
            <a:extLst>
              <a:ext uri="{FF2B5EF4-FFF2-40B4-BE49-F238E27FC236}">
                <a16:creationId xmlns:a16="http://schemas.microsoft.com/office/drawing/2014/main" id="{F9453458-0C87-416E-9617-A3EC93246A3C}"/>
              </a:ext>
            </a:extLst>
          </p:cNvPr>
          <p:cNvSpPr/>
          <p:nvPr/>
        </p:nvSpPr>
        <p:spPr bwMode="auto">
          <a:xfrm>
            <a:off x="9336800" y="1976198"/>
            <a:ext cx="1333132" cy="2786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6446" tIns="149157" rIns="186446" bIns="149157" numCol="1" spcCol="0" rtlCol="0" fromWordArt="0" anchor="ctr" anchorCtr="0" forceAA="0" compatLnSpc="1">
            <a:prstTxWarp prst="textNoShape">
              <a:avLst/>
            </a:prstTxWarp>
            <a:noAutofit/>
          </a:bodyPr>
          <a:lstStyle/>
          <a:p>
            <a:pPr marL="0" marR="0" lvl="0" indent="0" algn="ctr" defTabSz="950652"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gradFill>
                  <a:gsLst>
                    <a:gs pos="9735">
                      <a:srgbClr val="0078D4"/>
                    </a:gs>
                    <a:gs pos="41204">
                      <a:srgbClr val="0078D4"/>
                    </a:gs>
                  </a:gsLst>
                  <a:lin ang="5400000" scaled="1"/>
                </a:gradFill>
                <a:effectLst/>
                <a:uLnTx/>
                <a:uFillTx/>
                <a:latin typeface="Segoe UI Semibold"/>
                <a:ea typeface="+mn-ea"/>
                <a:cs typeface="+mn-cs"/>
              </a:rPr>
              <a:t>Develop</a:t>
            </a:r>
          </a:p>
        </p:txBody>
      </p:sp>
      <p:sp>
        <p:nvSpPr>
          <p:cNvPr id="45" name="Oval 44">
            <a:extLst>
              <a:ext uri="{FF2B5EF4-FFF2-40B4-BE49-F238E27FC236}">
                <a16:creationId xmlns:a16="http://schemas.microsoft.com/office/drawing/2014/main" id="{5607691A-D509-4603-8B99-D1D927185DCA}"/>
              </a:ext>
            </a:extLst>
          </p:cNvPr>
          <p:cNvSpPr/>
          <p:nvPr/>
        </p:nvSpPr>
        <p:spPr bwMode="auto">
          <a:xfrm>
            <a:off x="7209846" y="2612729"/>
            <a:ext cx="3716260" cy="3716260"/>
          </a:xfrm>
          <a:prstGeom prst="ellipse">
            <a:avLst/>
          </a:prstGeom>
          <a:solidFill>
            <a:srgbClr val="FFFFFF"/>
          </a:solidFill>
          <a:ln w="10795" cap="flat" cmpd="sng" algn="ctr">
            <a:noFill/>
            <a:prstDash val="solid"/>
          </a:ln>
          <a:effectLst>
            <a:outerShdw blurRad="254000" dist="50800" dir="2700000" sx="101000" sy="101000" algn="tl" rotWithShape="0">
              <a:prstClr val="black">
                <a:alpha val="19000"/>
              </a:prstClr>
            </a:outerShdw>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6" name="Group 45">
            <a:extLst>
              <a:ext uri="{FF2B5EF4-FFF2-40B4-BE49-F238E27FC236}">
                <a16:creationId xmlns:a16="http://schemas.microsoft.com/office/drawing/2014/main" id="{25874274-3BD8-4DD1-8683-84379F97F166}"/>
              </a:ext>
            </a:extLst>
          </p:cNvPr>
          <p:cNvGrpSpPr/>
          <p:nvPr/>
        </p:nvGrpSpPr>
        <p:grpSpPr>
          <a:xfrm>
            <a:off x="8583109" y="1796225"/>
            <a:ext cx="969736" cy="969736"/>
            <a:chOff x="7709560" y="946149"/>
            <a:chExt cx="950808" cy="950808"/>
          </a:xfrm>
        </p:grpSpPr>
        <p:sp>
          <p:nvSpPr>
            <p:cNvPr id="47" name="Oval 46">
              <a:extLst>
                <a:ext uri="{FF2B5EF4-FFF2-40B4-BE49-F238E27FC236}">
                  <a16:creationId xmlns:a16="http://schemas.microsoft.com/office/drawing/2014/main" id="{441B3B44-EE5B-4AE0-93B3-A6C0ED1C3793}"/>
                </a:ext>
              </a:extLst>
            </p:cNvPr>
            <p:cNvSpPr/>
            <p:nvPr/>
          </p:nvSpPr>
          <p:spPr bwMode="auto">
            <a:xfrm>
              <a:off x="7709560" y="946149"/>
              <a:ext cx="950808" cy="950808"/>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 name="tool">
              <a:extLst>
                <a:ext uri="{FF2B5EF4-FFF2-40B4-BE49-F238E27FC236}">
                  <a16:creationId xmlns:a16="http://schemas.microsoft.com/office/drawing/2014/main" id="{2602C456-7E1A-4B38-9D1B-34FECF8DB3CC}"/>
                </a:ext>
              </a:extLst>
            </p:cNvPr>
            <p:cNvSpPr>
              <a:spLocks noChangeAspect="1" noEditPoints="1"/>
            </p:cNvSpPr>
            <p:nvPr/>
          </p:nvSpPr>
          <p:spPr bwMode="auto">
            <a:xfrm>
              <a:off x="8041158" y="1218988"/>
              <a:ext cx="287612" cy="405131"/>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366" tIns="45684" rIns="91366" bIns="45684" numCol="1" anchor="t" anchorCtr="0" compatLnSpc="1">
              <a:prstTxWarp prst="textNoShape">
                <a:avLst/>
              </a:prstTxWarp>
            </a:bodyPr>
            <a:lstStyle/>
            <a:p>
              <a:pPr marL="0" marR="0" lvl="0" indent="0" defTabSz="932003"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gradFill>
                  <a:gsLst>
                    <a:gs pos="0">
                      <a:srgbClr val="505050"/>
                    </a:gs>
                    <a:gs pos="100000">
                      <a:srgbClr val="505050"/>
                    </a:gs>
                  </a:gsLst>
                </a:gradFill>
                <a:effectLst/>
                <a:uLnTx/>
                <a:uFillTx/>
                <a:latin typeface="Segoe UI Semilight"/>
              </a:endParaRPr>
            </a:p>
          </p:txBody>
        </p:sp>
      </p:grpSp>
      <p:sp>
        <p:nvSpPr>
          <p:cNvPr id="49" name="people_12">
            <a:extLst>
              <a:ext uri="{FF2B5EF4-FFF2-40B4-BE49-F238E27FC236}">
                <a16:creationId xmlns:a16="http://schemas.microsoft.com/office/drawing/2014/main" id="{0952227E-99D0-4064-BD42-8F94D2F93226}"/>
              </a:ext>
            </a:extLst>
          </p:cNvPr>
          <p:cNvSpPr>
            <a:spLocks noChangeAspect="1" noEditPoints="1"/>
          </p:cNvSpPr>
          <p:nvPr/>
        </p:nvSpPr>
        <p:spPr bwMode="auto">
          <a:xfrm>
            <a:off x="8689535" y="3890143"/>
            <a:ext cx="756879" cy="6457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9050"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marL="0" marR="0" lvl="0" indent="0" defTabSz="932414"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gradFill>
                <a:gsLst>
                  <a:gs pos="0">
                    <a:srgbClr val="505050"/>
                  </a:gs>
                  <a:gs pos="100000">
                    <a:srgbClr val="505050"/>
                  </a:gs>
                </a:gsLst>
              </a:gradFill>
              <a:effectLst/>
              <a:uLnTx/>
              <a:uFillTx/>
              <a:latin typeface="Segoe UI"/>
            </a:endParaRPr>
          </a:p>
        </p:txBody>
      </p:sp>
      <p:sp>
        <p:nvSpPr>
          <p:cNvPr id="50" name="Rectangle 49">
            <a:extLst>
              <a:ext uri="{FF2B5EF4-FFF2-40B4-BE49-F238E27FC236}">
                <a16:creationId xmlns:a16="http://schemas.microsoft.com/office/drawing/2014/main" id="{41F74A09-8012-462B-A51E-26BF556467ED}"/>
              </a:ext>
            </a:extLst>
          </p:cNvPr>
          <p:cNvSpPr/>
          <p:nvPr/>
        </p:nvSpPr>
        <p:spPr bwMode="auto">
          <a:xfrm>
            <a:off x="8401410" y="4772959"/>
            <a:ext cx="1333132" cy="2786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6446" tIns="149157" rIns="186446" bIns="149157" numCol="1" spcCol="0" rtlCol="0" fromWordArt="0" anchor="ctr" anchorCtr="0" forceAA="0" compatLnSpc="1">
            <a:prstTxWarp prst="textNoShape">
              <a:avLst/>
            </a:prstTxWarp>
            <a:noAutofit/>
          </a:bodyPr>
          <a:lstStyle/>
          <a:p>
            <a:pPr marL="0" marR="0" lvl="0" indent="0" algn="ctr" defTabSz="950652" eaLnBrk="1" fontAlgn="base" latinLnBrk="0" hangingPunct="1">
              <a:lnSpc>
                <a:spcPct val="100000"/>
              </a:lnSpc>
              <a:spcBef>
                <a:spcPct val="0"/>
              </a:spcBef>
              <a:spcAft>
                <a:spcPct val="0"/>
              </a:spcAft>
              <a:buClrTx/>
              <a:buSzTx/>
              <a:buFontTx/>
              <a:buNone/>
              <a:tabLst/>
              <a:defRPr/>
            </a:pPr>
            <a:r>
              <a:rPr kumimoji="0" lang="en-US" sz="2856" b="0" i="0" u="none" strike="noStrike" kern="0" cap="none" spc="0" normalizeH="0" baseline="0" noProof="0">
                <a:ln>
                  <a:noFill/>
                </a:ln>
                <a:gradFill>
                  <a:gsLst>
                    <a:gs pos="9735">
                      <a:srgbClr val="3C3C41"/>
                    </a:gs>
                    <a:gs pos="41204">
                      <a:srgbClr val="3C3C41"/>
                    </a:gs>
                  </a:gsLst>
                  <a:lin ang="5400000" scaled="1"/>
                </a:gradFill>
                <a:effectLst/>
                <a:uLnTx/>
                <a:uFillTx/>
                <a:latin typeface="Segoe UI Semibold"/>
                <a:ea typeface="+mn-ea"/>
                <a:cs typeface="+mn-cs"/>
              </a:rPr>
              <a:t>DevOps</a:t>
            </a:r>
          </a:p>
        </p:txBody>
      </p:sp>
      <p:sp>
        <p:nvSpPr>
          <p:cNvPr id="51" name="Rectangle 50">
            <a:extLst>
              <a:ext uri="{FF2B5EF4-FFF2-40B4-BE49-F238E27FC236}">
                <a16:creationId xmlns:a16="http://schemas.microsoft.com/office/drawing/2014/main" id="{3E65D264-BA30-4030-A2C6-120286646B41}"/>
              </a:ext>
            </a:extLst>
          </p:cNvPr>
          <p:cNvSpPr/>
          <p:nvPr/>
        </p:nvSpPr>
        <p:spPr bwMode="auto">
          <a:xfrm>
            <a:off x="5685579" y="5147051"/>
            <a:ext cx="1133639" cy="2786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6446" tIns="149157" rIns="186446" bIns="149157" numCol="1" spcCol="0" rtlCol="0" fromWordArt="0" anchor="ctr" anchorCtr="0" forceAA="0" compatLnSpc="1">
            <a:prstTxWarp prst="textNoShape">
              <a:avLst/>
            </a:prstTxWarp>
            <a:noAutofit/>
          </a:bodyPr>
          <a:lstStyle/>
          <a:p>
            <a:pPr marL="0" marR="0" lvl="0" indent="0" algn="r" defTabSz="950652"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gradFill>
                  <a:gsLst>
                    <a:gs pos="9735">
                      <a:srgbClr val="0078D4"/>
                    </a:gs>
                    <a:gs pos="41204">
                      <a:srgbClr val="0078D4"/>
                    </a:gs>
                  </a:gsLst>
                  <a:lin ang="5400000" scaled="1"/>
                </a:gradFill>
                <a:effectLst/>
                <a:uLnTx/>
                <a:uFillTx/>
                <a:latin typeface="Segoe UI Semibold"/>
                <a:ea typeface="+mn-ea"/>
                <a:cs typeface="+mn-cs"/>
              </a:rPr>
              <a:t>Operate</a:t>
            </a:r>
          </a:p>
        </p:txBody>
      </p:sp>
      <p:sp>
        <p:nvSpPr>
          <p:cNvPr id="52" name="Oval 51">
            <a:extLst>
              <a:ext uri="{FF2B5EF4-FFF2-40B4-BE49-F238E27FC236}">
                <a16:creationId xmlns:a16="http://schemas.microsoft.com/office/drawing/2014/main" id="{A984511A-6E41-4701-A7B3-7958E6648C08}"/>
              </a:ext>
            </a:extLst>
          </p:cNvPr>
          <p:cNvSpPr/>
          <p:nvPr/>
        </p:nvSpPr>
        <p:spPr bwMode="auto">
          <a:xfrm>
            <a:off x="6730932" y="5125230"/>
            <a:ext cx="969736" cy="96973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53" name="Oval 52">
            <a:extLst>
              <a:ext uri="{FF2B5EF4-FFF2-40B4-BE49-F238E27FC236}">
                <a16:creationId xmlns:a16="http://schemas.microsoft.com/office/drawing/2014/main" id="{96687E14-2901-43A6-8038-F740C3ABFC4A}"/>
              </a:ext>
            </a:extLst>
          </p:cNvPr>
          <p:cNvSpPr/>
          <p:nvPr/>
        </p:nvSpPr>
        <p:spPr bwMode="auto">
          <a:xfrm>
            <a:off x="10412262" y="5094944"/>
            <a:ext cx="969736" cy="96973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54" name="algorithm">
            <a:extLst>
              <a:ext uri="{FF2B5EF4-FFF2-40B4-BE49-F238E27FC236}">
                <a16:creationId xmlns:a16="http://schemas.microsoft.com/office/drawing/2014/main" id="{E4B689DC-3BCE-45F4-BB6C-456CE4FDA440}"/>
              </a:ext>
            </a:extLst>
          </p:cNvPr>
          <p:cNvSpPr>
            <a:spLocks noChangeAspect="1" noEditPoints="1"/>
          </p:cNvSpPr>
          <p:nvPr/>
        </p:nvSpPr>
        <p:spPr bwMode="auto">
          <a:xfrm>
            <a:off x="6975956" y="5425666"/>
            <a:ext cx="426395" cy="368864"/>
          </a:xfrm>
          <a:custGeom>
            <a:avLst/>
            <a:gdLst>
              <a:gd name="T0" fmla="*/ 0 w 349"/>
              <a:gd name="T1" fmla="*/ 148 h 302"/>
              <a:gd name="T2" fmla="*/ 78 w 349"/>
              <a:gd name="T3" fmla="*/ 148 h 302"/>
              <a:gd name="T4" fmla="*/ 127 w 349"/>
              <a:gd name="T5" fmla="*/ 0 h 302"/>
              <a:gd name="T6" fmla="*/ 204 w 349"/>
              <a:gd name="T7" fmla="*/ 302 h 302"/>
              <a:gd name="T8" fmla="*/ 265 w 349"/>
              <a:gd name="T9" fmla="*/ 50 h 302"/>
              <a:gd name="T10" fmla="*/ 288 w 349"/>
              <a:gd name="T11" fmla="*/ 148 h 302"/>
              <a:gd name="T12" fmla="*/ 335 w 349"/>
              <a:gd name="T13" fmla="*/ 148 h 302"/>
              <a:gd name="T14" fmla="*/ 335 w 349"/>
              <a:gd name="T15" fmla="*/ 148 h 302"/>
              <a:gd name="T16" fmla="*/ 342 w 349"/>
              <a:gd name="T17" fmla="*/ 155 h 302"/>
              <a:gd name="T18" fmla="*/ 349 w 349"/>
              <a:gd name="T19" fmla="*/ 148 h 302"/>
              <a:gd name="T20" fmla="*/ 342 w 349"/>
              <a:gd name="T21" fmla="*/ 140 h 302"/>
              <a:gd name="T22" fmla="*/ 335 w 349"/>
              <a:gd name="T23" fmla="*/ 1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02">
                <a:moveTo>
                  <a:pt x="0" y="148"/>
                </a:moveTo>
                <a:cubicBezTo>
                  <a:pt x="78" y="148"/>
                  <a:pt x="78" y="148"/>
                  <a:pt x="78" y="148"/>
                </a:cubicBezTo>
                <a:cubicBezTo>
                  <a:pt x="127" y="0"/>
                  <a:pt x="127" y="0"/>
                  <a:pt x="127" y="0"/>
                </a:cubicBezTo>
                <a:cubicBezTo>
                  <a:pt x="204" y="302"/>
                  <a:pt x="204" y="302"/>
                  <a:pt x="204" y="302"/>
                </a:cubicBezTo>
                <a:cubicBezTo>
                  <a:pt x="265" y="50"/>
                  <a:pt x="265" y="50"/>
                  <a:pt x="265" y="50"/>
                </a:cubicBezTo>
                <a:cubicBezTo>
                  <a:pt x="288" y="148"/>
                  <a:pt x="288" y="148"/>
                  <a:pt x="288" y="148"/>
                </a:cubicBezTo>
                <a:cubicBezTo>
                  <a:pt x="335" y="148"/>
                  <a:pt x="335" y="148"/>
                  <a:pt x="335" y="148"/>
                </a:cubicBezTo>
                <a:moveTo>
                  <a:pt x="335" y="148"/>
                </a:moveTo>
                <a:cubicBezTo>
                  <a:pt x="335" y="152"/>
                  <a:pt x="338" y="155"/>
                  <a:pt x="342" y="155"/>
                </a:cubicBezTo>
                <a:cubicBezTo>
                  <a:pt x="346" y="155"/>
                  <a:pt x="349" y="152"/>
                  <a:pt x="349" y="148"/>
                </a:cubicBezTo>
                <a:cubicBezTo>
                  <a:pt x="349" y="144"/>
                  <a:pt x="346" y="140"/>
                  <a:pt x="342" y="140"/>
                </a:cubicBezTo>
                <a:cubicBezTo>
                  <a:pt x="338" y="140"/>
                  <a:pt x="335" y="144"/>
                  <a:pt x="335" y="148"/>
                </a:cubicBezTo>
                <a:close/>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818">
              <a:defRPr/>
            </a:pPr>
            <a:endParaRPr lang="en-US" sz="1763">
              <a:gradFill>
                <a:gsLst>
                  <a:gs pos="0">
                    <a:srgbClr val="505050"/>
                  </a:gs>
                  <a:gs pos="100000">
                    <a:srgbClr val="505050"/>
                  </a:gs>
                </a:gsLst>
              </a:gradFill>
              <a:latin typeface="Segoe UI Semilight"/>
            </a:endParaRPr>
          </a:p>
        </p:txBody>
      </p:sp>
      <p:sp>
        <p:nvSpPr>
          <p:cNvPr id="55" name="rocket">
            <a:extLst>
              <a:ext uri="{FF2B5EF4-FFF2-40B4-BE49-F238E27FC236}">
                <a16:creationId xmlns:a16="http://schemas.microsoft.com/office/drawing/2014/main" id="{8EC09C13-856E-4B54-8235-780D02985E1B}"/>
              </a:ext>
            </a:extLst>
          </p:cNvPr>
          <p:cNvSpPr>
            <a:spLocks noChangeAspect="1" noEditPoints="1"/>
          </p:cNvSpPr>
          <p:nvPr/>
        </p:nvSpPr>
        <p:spPr bwMode="auto">
          <a:xfrm>
            <a:off x="10714749" y="5401008"/>
            <a:ext cx="364762" cy="357609"/>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366" tIns="45684" rIns="91366" bIns="45684" numCol="1" anchor="t" anchorCtr="0" compatLnSpc="1">
            <a:prstTxWarp prst="textNoShape">
              <a:avLst/>
            </a:prstTxWarp>
          </a:bodyPr>
          <a:lstStyle/>
          <a:p>
            <a:pPr defTabSz="932003">
              <a:defRPr/>
            </a:pPr>
            <a:endParaRPr lang="en-US" sz="1632">
              <a:gradFill>
                <a:gsLst>
                  <a:gs pos="0">
                    <a:srgbClr val="505050"/>
                  </a:gs>
                  <a:gs pos="100000">
                    <a:srgbClr val="505050"/>
                  </a:gs>
                </a:gsLst>
              </a:gradFill>
              <a:latin typeface="Segoe UI Semilight"/>
            </a:endParaRPr>
          </a:p>
        </p:txBody>
      </p:sp>
      <p:sp>
        <p:nvSpPr>
          <p:cNvPr id="56" name="Rectangle 55">
            <a:extLst>
              <a:ext uri="{FF2B5EF4-FFF2-40B4-BE49-F238E27FC236}">
                <a16:creationId xmlns:a16="http://schemas.microsoft.com/office/drawing/2014/main" id="{6F2DFE7E-918E-4F0D-BB2C-2E2A6EB24D25}"/>
              </a:ext>
              <a:ext uri="{C183D7F6-B498-43B3-948B-1728B52AA6E4}">
                <adec:decorative xmlns:adec="http://schemas.microsoft.com/office/drawing/2017/decorative" val="1"/>
              </a:ext>
            </a:extLst>
          </p:cNvPr>
          <p:cNvSpPr/>
          <p:nvPr/>
        </p:nvSpPr>
        <p:spPr>
          <a:xfrm>
            <a:off x="382790" y="2399546"/>
            <a:ext cx="804384" cy="1120401"/>
          </a:xfrm>
          <a:prstGeom prst="rect">
            <a:avLst/>
          </a:prstGeom>
        </p:spPr>
        <p:txBody>
          <a:bodyPr wrap="none">
            <a:spAutoFit/>
          </a:bodyPr>
          <a:lstStyle/>
          <a:p>
            <a:pPr defTabSz="932742">
              <a:defRPr/>
            </a:pPr>
            <a:r>
              <a:rPr lang="en-US" sz="6526" kern="0" spc="-10" dirty="0">
                <a:ln w="3175">
                  <a:noFill/>
                </a:ln>
                <a:solidFill>
                  <a:srgbClr val="0078D7"/>
                </a:solidFill>
                <a:latin typeface="Rockwell Extra Bold" panose="02060903040505020403" pitchFamily="18" charset="0"/>
                <a:cs typeface="Segoe UI" pitchFamily="34" charset="0"/>
              </a:rPr>
              <a:t>“</a:t>
            </a:r>
            <a:endParaRPr lang="en-US" sz="6526" kern="0" dirty="0">
              <a:solidFill>
                <a:srgbClr val="0078D7"/>
              </a:solidFill>
              <a:latin typeface="Segoe UI"/>
            </a:endParaRPr>
          </a:p>
        </p:txBody>
      </p:sp>
      <p:sp>
        <p:nvSpPr>
          <p:cNvPr id="57" name="Rectangle 56">
            <a:extLst>
              <a:ext uri="{FF2B5EF4-FFF2-40B4-BE49-F238E27FC236}">
                <a16:creationId xmlns:a16="http://schemas.microsoft.com/office/drawing/2014/main" id="{79708748-02C5-4329-8778-9BE0F015A0BA}"/>
              </a:ext>
              <a:ext uri="{C183D7F6-B498-43B3-948B-1728B52AA6E4}">
                <adec:decorative xmlns:adec="http://schemas.microsoft.com/office/drawing/2017/decorative" val="1"/>
              </a:ext>
            </a:extLst>
          </p:cNvPr>
          <p:cNvSpPr/>
          <p:nvPr/>
        </p:nvSpPr>
        <p:spPr>
          <a:xfrm>
            <a:off x="4448465" y="4397656"/>
            <a:ext cx="800128" cy="1118412"/>
          </a:xfrm>
          <a:prstGeom prst="rect">
            <a:avLst/>
          </a:prstGeom>
        </p:spPr>
        <p:txBody>
          <a:bodyPr wrap="none">
            <a:spAutoFit/>
          </a:bodyPr>
          <a:lstStyle/>
          <a:p>
            <a:pPr defTabSz="932742">
              <a:defRPr/>
            </a:pPr>
            <a:r>
              <a:rPr lang="en-US" sz="6526" kern="0" spc="-10">
                <a:ln w="3175">
                  <a:noFill/>
                </a:ln>
                <a:solidFill>
                  <a:srgbClr val="0078D7"/>
                </a:solidFill>
                <a:latin typeface="Rockwell Extra Bold" panose="02060903040505020403" pitchFamily="18" charset="0"/>
                <a:cs typeface="Segoe UI" pitchFamily="34" charset="0"/>
              </a:rPr>
              <a:t>”</a:t>
            </a:r>
            <a:endParaRPr lang="en-US" sz="6526" kern="0">
              <a:solidFill>
                <a:srgbClr val="0078D7"/>
              </a:solidFill>
              <a:latin typeface="Segoe UI"/>
            </a:endParaRPr>
          </a:p>
        </p:txBody>
      </p:sp>
      <p:grpSp>
        <p:nvGrpSpPr>
          <p:cNvPr id="59" name="Group 58">
            <a:extLst>
              <a:ext uri="{FF2B5EF4-FFF2-40B4-BE49-F238E27FC236}">
                <a16:creationId xmlns:a16="http://schemas.microsoft.com/office/drawing/2014/main" id="{3590E360-22FF-4402-B293-1F3EA1D2C6E1}"/>
              </a:ext>
            </a:extLst>
          </p:cNvPr>
          <p:cNvGrpSpPr/>
          <p:nvPr/>
        </p:nvGrpSpPr>
        <p:grpSpPr>
          <a:xfrm>
            <a:off x="8955084" y="6476147"/>
            <a:ext cx="225781" cy="189120"/>
            <a:chOff x="5899816" y="2353437"/>
            <a:chExt cx="250241" cy="209609"/>
          </a:xfrm>
          <a:solidFill>
            <a:srgbClr val="D2D2D2"/>
          </a:solidFill>
        </p:grpSpPr>
        <p:sp>
          <p:nvSpPr>
            <p:cNvPr id="60" name="Rectangle 59">
              <a:extLst>
                <a:ext uri="{FF2B5EF4-FFF2-40B4-BE49-F238E27FC236}">
                  <a16:creationId xmlns:a16="http://schemas.microsoft.com/office/drawing/2014/main" id="{1B0CDB7F-4660-4295-8EB2-8E6ED34A45CF}"/>
                </a:ext>
              </a:extLst>
            </p:cNvPr>
            <p:cNvSpPr/>
            <p:nvPr/>
          </p:nvSpPr>
          <p:spPr bwMode="auto">
            <a:xfrm>
              <a:off x="5899816" y="2353437"/>
              <a:ext cx="217357" cy="209609"/>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13">
              <a:extLst>
                <a:ext uri="{FF2B5EF4-FFF2-40B4-BE49-F238E27FC236}">
                  <a16:creationId xmlns:a16="http://schemas.microsoft.com/office/drawing/2014/main" id="{6EE98284-1047-42EB-A7BE-EFF7C797D7E0}"/>
                </a:ext>
              </a:extLst>
            </p:cNvPr>
            <p:cNvSpPr/>
            <p:nvPr/>
          </p:nvSpPr>
          <p:spPr bwMode="auto">
            <a:xfrm rot="18900000">
              <a:off x="6001842" y="2384134"/>
              <a:ext cx="148215" cy="148215"/>
            </a:xfrm>
            <a:custGeom>
              <a:avLst/>
              <a:gdLst>
                <a:gd name="connsiteX0" fmla="*/ 0 w 508000"/>
                <a:gd name="connsiteY0" fmla="*/ 0 h 508000"/>
                <a:gd name="connsiteX1" fmla="*/ 508000 w 508000"/>
                <a:gd name="connsiteY1" fmla="*/ 0 h 508000"/>
                <a:gd name="connsiteX2" fmla="*/ 508000 w 508000"/>
                <a:gd name="connsiteY2" fmla="*/ 508000 h 508000"/>
                <a:gd name="connsiteX3" fmla="*/ 0 w 508000"/>
                <a:gd name="connsiteY3" fmla="*/ 508000 h 508000"/>
                <a:gd name="connsiteX4" fmla="*/ 0 w 508000"/>
                <a:gd name="connsiteY4" fmla="*/ 0 h 508000"/>
                <a:gd name="connsiteX0" fmla="*/ 508000 w 599440"/>
                <a:gd name="connsiteY0" fmla="*/ 508000 h 599440"/>
                <a:gd name="connsiteX1" fmla="*/ 0 w 599440"/>
                <a:gd name="connsiteY1" fmla="*/ 508000 h 599440"/>
                <a:gd name="connsiteX2" fmla="*/ 0 w 599440"/>
                <a:gd name="connsiteY2" fmla="*/ 0 h 599440"/>
                <a:gd name="connsiteX3" fmla="*/ 508000 w 599440"/>
                <a:gd name="connsiteY3" fmla="*/ 0 h 599440"/>
                <a:gd name="connsiteX4" fmla="*/ 599440 w 599440"/>
                <a:gd name="connsiteY4" fmla="*/ 599440 h 599440"/>
                <a:gd name="connsiteX0" fmla="*/ 508000 w 508000"/>
                <a:gd name="connsiteY0" fmla="*/ 508000 h 508000"/>
                <a:gd name="connsiteX1" fmla="*/ 0 w 508000"/>
                <a:gd name="connsiteY1" fmla="*/ 508000 h 508000"/>
                <a:gd name="connsiteX2" fmla="*/ 0 w 508000"/>
                <a:gd name="connsiteY2" fmla="*/ 0 h 508000"/>
                <a:gd name="connsiteX3" fmla="*/ 508000 w 508000"/>
                <a:gd name="connsiteY3" fmla="*/ 0 h 508000"/>
                <a:gd name="connsiteX0" fmla="*/ 0 w 508000"/>
                <a:gd name="connsiteY0" fmla="*/ 508000 h 508000"/>
                <a:gd name="connsiteX1" fmla="*/ 0 w 508000"/>
                <a:gd name="connsiteY1" fmla="*/ 0 h 508000"/>
                <a:gd name="connsiteX2" fmla="*/ 508000 w 508000"/>
                <a:gd name="connsiteY2" fmla="*/ 0 h 508000"/>
              </a:gdLst>
              <a:ahLst/>
              <a:cxnLst>
                <a:cxn ang="0">
                  <a:pos x="connsiteX0" y="connsiteY0"/>
                </a:cxn>
                <a:cxn ang="0">
                  <a:pos x="connsiteX1" y="connsiteY1"/>
                </a:cxn>
                <a:cxn ang="0">
                  <a:pos x="connsiteX2" y="connsiteY2"/>
                </a:cxn>
              </a:cxnLst>
              <a:rect l="l" t="t" r="r" b="b"/>
              <a:pathLst>
                <a:path w="508000" h="508000">
                  <a:moveTo>
                    <a:pt x="0" y="508000"/>
                  </a:moveTo>
                  <a:lnTo>
                    <a:pt x="0" y="0"/>
                  </a:lnTo>
                  <a:lnTo>
                    <a:pt x="508000" y="0"/>
                  </a:lnTo>
                </a:path>
              </a:pathLst>
            </a:custGeom>
            <a:grpFill/>
            <a:ln w="19050" cap="flat" cmpd="sng" algn="ctr">
              <a:solidFill>
                <a:srgbClr val="FFFFFF"/>
              </a:solidFill>
              <a:prstDash val="solid"/>
              <a:miter lim="800000"/>
              <a:headEnd type="none" w="lg" len="med"/>
              <a:tailEnd type="none" w="lg" len="med"/>
            </a:ln>
            <a:effectLst/>
          </p:spPr>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marL="0" marR="0" lvl="0" indent="0" defTabSz="950652" eaLnBrk="1" fontAlgn="base" latinLnBrk="0" hangingPunct="1">
                <a:lnSpc>
                  <a:spcPct val="100000"/>
                </a:lnSpc>
                <a:spcBef>
                  <a:spcPct val="0"/>
                </a:spcBef>
                <a:spcAft>
                  <a:spcPct val="0"/>
                </a:spcAft>
                <a:buClrTx/>
                <a:buSzTx/>
                <a:buFontTx/>
                <a:buNone/>
                <a:tabLst/>
                <a:defRPr/>
              </a:pPr>
              <a:endParaRPr kumimoji="0" lang="en-US" sz="1799"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2" name="Rectangle 61">
            <a:extLst>
              <a:ext uri="{FF2B5EF4-FFF2-40B4-BE49-F238E27FC236}">
                <a16:creationId xmlns:a16="http://schemas.microsoft.com/office/drawing/2014/main" id="{CE5D6DC9-27EB-413F-844E-A6811BED7383}"/>
              </a:ext>
            </a:extLst>
          </p:cNvPr>
          <p:cNvSpPr/>
          <p:nvPr/>
        </p:nvSpPr>
        <p:spPr bwMode="auto">
          <a:xfrm>
            <a:off x="11079511" y="5237453"/>
            <a:ext cx="1133639" cy="2786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6446" tIns="149157" rIns="186446" bIns="149157" numCol="1" spcCol="0" rtlCol="0" fromWordArt="0" anchor="ctr" anchorCtr="0" forceAA="0" compatLnSpc="1">
            <a:prstTxWarp prst="textNoShape">
              <a:avLst/>
            </a:prstTxWarp>
            <a:noAutofit/>
          </a:bodyPr>
          <a:lstStyle/>
          <a:p>
            <a:pPr marL="0" marR="0" lvl="0" indent="0" algn="r" defTabSz="950652"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gradFill>
                  <a:gsLst>
                    <a:gs pos="9735">
                      <a:srgbClr val="0078D4"/>
                    </a:gs>
                    <a:gs pos="41204">
                      <a:srgbClr val="0078D4"/>
                    </a:gs>
                  </a:gsLst>
                  <a:lin ang="5400000" scaled="1"/>
                </a:gradFill>
                <a:effectLst/>
                <a:uLnTx/>
                <a:uFillTx/>
                <a:latin typeface="Segoe UI Semibold"/>
                <a:ea typeface="+mn-ea"/>
                <a:cs typeface="+mn-cs"/>
              </a:rPr>
              <a:t>Deliver</a:t>
            </a:r>
          </a:p>
        </p:txBody>
      </p:sp>
    </p:spTree>
    <p:extLst>
      <p:ext uri="{BB962C8B-B14F-4D97-AF65-F5344CB8AC3E}">
        <p14:creationId xmlns:p14="http://schemas.microsoft.com/office/powerpoint/2010/main" val="160102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fltVal val="0"/>
                                          </p:val>
                                        </p:tav>
                                        <p:tav tm="100000">
                                          <p:val>
                                            <p:strVal val="#ppt_w"/>
                                          </p:val>
                                        </p:tav>
                                      </p:tavLst>
                                    </p:anim>
                                    <p:anim calcmode="lin" valueType="num">
                                      <p:cBhvr>
                                        <p:cTn id="8" dur="1000" fill="hold"/>
                                        <p:tgtEl>
                                          <p:spTgt spid="45"/>
                                        </p:tgtEl>
                                        <p:attrNameLst>
                                          <p:attrName>ppt_h</p:attrName>
                                        </p:attrNameLst>
                                      </p:cBhvr>
                                      <p:tavLst>
                                        <p:tav tm="0">
                                          <p:val>
                                            <p:fltVal val="0"/>
                                          </p:val>
                                        </p:tav>
                                        <p:tav tm="100000">
                                          <p:val>
                                            <p:strVal val="#ppt_h"/>
                                          </p:val>
                                        </p:tav>
                                      </p:tavLst>
                                    </p:anim>
                                    <p:anim calcmode="lin" valueType="num">
                                      <p:cBhvr>
                                        <p:cTn id="9" dur="1000" fill="hold"/>
                                        <p:tgtEl>
                                          <p:spTgt spid="45"/>
                                        </p:tgtEl>
                                        <p:attrNameLst>
                                          <p:attrName>style.rotation</p:attrName>
                                        </p:attrNameLst>
                                      </p:cBhvr>
                                      <p:tavLst>
                                        <p:tav tm="0">
                                          <p:val>
                                            <p:fltVal val="90"/>
                                          </p:val>
                                        </p:tav>
                                        <p:tav tm="100000">
                                          <p:val>
                                            <p:fltVal val="0"/>
                                          </p:val>
                                        </p:tav>
                                      </p:tavLst>
                                    </p:anim>
                                    <p:animEffect transition="in" filter="fade">
                                      <p:cBhvr>
                                        <p:cTn id="10" dur="1000"/>
                                        <p:tgtEl>
                                          <p:spTgt spid="45"/>
                                        </p:tgtEl>
                                      </p:cBhvr>
                                    </p:animEffect>
                                  </p:childTnLst>
                                </p:cTn>
                              </p:par>
                              <p:par>
                                <p:cTn id="11" presetID="3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1000" fill="hold"/>
                                        <p:tgtEl>
                                          <p:spTgt spid="35"/>
                                        </p:tgtEl>
                                        <p:attrNameLst>
                                          <p:attrName>ppt_w</p:attrName>
                                        </p:attrNameLst>
                                      </p:cBhvr>
                                      <p:tavLst>
                                        <p:tav tm="0">
                                          <p:val>
                                            <p:fltVal val="0"/>
                                          </p:val>
                                        </p:tav>
                                        <p:tav tm="100000">
                                          <p:val>
                                            <p:strVal val="#ppt_w"/>
                                          </p:val>
                                        </p:tav>
                                      </p:tavLst>
                                    </p:anim>
                                    <p:anim calcmode="lin" valueType="num">
                                      <p:cBhvr>
                                        <p:cTn id="14" dur="1000" fill="hold"/>
                                        <p:tgtEl>
                                          <p:spTgt spid="35"/>
                                        </p:tgtEl>
                                        <p:attrNameLst>
                                          <p:attrName>ppt_h</p:attrName>
                                        </p:attrNameLst>
                                      </p:cBhvr>
                                      <p:tavLst>
                                        <p:tav tm="0">
                                          <p:val>
                                            <p:fltVal val="0"/>
                                          </p:val>
                                        </p:tav>
                                        <p:tav tm="100000">
                                          <p:val>
                                            <p:strVal val="#ppt_h"/>
                                          </p:val>
                                        </p:tav>
                                      </p:tavLst>
                                    </p:anim>
                                    <p:anim calcmode="lin" valueType="num">
                                      <p:cBhvr>
                                        <p:cTn id="15" dur="1000" fill="hold"/>
                                        <p:tgtEl>
                                          <p:spTgt spid="35"/>
                                        </p:tgtEl>
                                        <p:attrNameLst>
                                          <p:attrName>style.rotation</p:attrName>
                                        </p:attrNameLst>
                                      </p:cBhvr>
                                      <p:tavLst>
                                        <p:tav tm="0">
                                          <p:val>
                                            <p:fltVal val="90"/>
                                          </p:val>
                                        </p:tav>
                                        <p:tav tm="100000">
                                          <p:val>
                                            <p:fltVal val="0"/>
                                          </p:val>
                                        </p:tav>
                                      </p:tavLst>
                                    </p:anim>
                                    <p:animEffect transition="in" filter="fade">
                                      <p:cBhvr>
                                        <p:cTn id="16" dur="1000"/>
                                        <p:tgtEl>
                                          <p:spTgt spid="35"/>
                                        </p:tgtEl>
                                      </p:cBhvr>
                                    </p:animEffect>
                                  </p:childTnLst>
                                </p:cTn>
                              </p:par>
                              <p:par>
                                <p:cTn id="17" presetID="3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1000" fill="hold"/>
                                        <p:tgtEl>
                                          <p:spTgt spid="38"/>
                                        </p:tgtEl>
                                        <p:attrNameLst>
                                          <p:attrName>ppt_w</p:attrName>
                                        </p:attrNameLst>
                                      </p:cBhvr>
                                      <p:tavLst>
                                        <p:tav tm="0">
                                          <p:val>
                                            <p:fltVal val="0"/>
                                          </p:val>
                                        </p:tav>
                                        <p:tav tm="100000">
                                          <p:val>
                                            <p:strVal val="#ppt_w"/>
                                          </p:val>
                                        </p:tav>
                                      </p:tavLst>
                                    </p:anim>
                                    <p:anim calcmode="lin" valueType="num">
                                      <p:cBhvr>
                                        <p:cTn id="20" dur="1000" fill="hold"/>
                                        <p:tgtEl>
                                          <p:spTgt spid="38"/>
                                        </p:tgtEl>
                                        <p:attrNameLst>
                                          <p:attrName>ppt_h</p:attrName>
                                        </p:attrNameLst>
                                      </p:cBhvr>
                                      <p:tavLst>
                                        <p:tav tm="0">
                                          <p:val>
                                            <p:fltVal val="0"/>
                                          </p:val>
                                        </p:tav>
                                        <p:tav tm="100000">
                                          <p:val>
                                            <p:strVal val="#ppt_h"/>
                                          </p:val>
                                        </p:tav>
                                      </p:tavLst>
                                    </p:anim>
                                    <p:anim calcmode="lin" valueType="num">
                                      <p:cBhvr>
                                        <p:cTn id="21" dur="1000" fill="hold"/>
                                        <p:tgtEl>
                                          <p:spTgt spid="38"/>
                                        </p:tgtEl>
                                        <p:attrNameLst>
                                          <p:attrName>style.rotation</p:attrName>
                                        </p:attrNameLst>
                                      </p:cBhvr>
                                      <p:tavLst>
                                        <p:tav tm="0">
                                          <p:val>
                                            <p:fltVal val="90"/>
                                          </p:val>
                                        </p:tav>
                                        <p:tav tm="100000">
                                          <p:val>
                                            <p:fltVal val="0"/>
                                          </p:val>
                                        </p:tav>
                                      </p:tavLst>
                                    </p:anim>
                                    <p:animEffect transition="in" filter="fade">
                                      <p:cBhvr>
                                        <p:cTn id="22" dur="1000"/>
                                        <p:tgtEl>
                                          <p:spTgt spid="3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1000" fill="hold"/>
                                        <p:tgtEl>
                                          <p:spTgt spid="44"/>
                                        </p:tgtEl>
                                        <p:attrNameLst>
                                          <p:attrName>ppt_w</p:attrName>
                                        </p:attrNameLst>
                                      </p:cBhvr>
                                      <p:tavLst>
                                        <p:tav tm="0">
                                          <p:val>
                                            <p:fltVal val="0"/>
                                          </p:val>
                                        </p:tav>
                                        <p:tav tm="100000">
                                          <p:val>
                                            <p:strVal val="#ppt_w"/>
                                          </p:val>
                                        </p:tav>
                                      </p:tavLst>
                                    </p:anim>
                                    <p:anim calcmode="lin" valueType="num">
                                      <p:cBhvr>
                                        <p:cTn id="26" dur="1000" fill="hold"/>
                                        <p:tgtEl>
                                          <p:spTgt spid="44"/>
                                        </p:tgtEl>
                                        <p:attrNameLst>
                                          <p:attrName>ppt_h</p:attrName>
                                        </p:attrNameLst>
                                      </p:cBhvr>
                                      <p:tavLst>
                                        <p:tav tm="0">
                                          <p:val>
                                            <p:fltVal val="0"/>
                                          </p:val>
                                        </p:tav>
                                        <p:tav tm="100000">
                                          <p:val>
                                            <p:strVal val="#ppt_h"/>
                                          </p:val>
                                        </p:tav>
                                      </p:tavLst>
                                    </p:anim>
                                    <p:anim calcmode="lin" valueType="num">
                                      <p:cBhvr>
                                        <p:cTn id="27" dur="1000" fill="hold"/>
                                        <p:tgtEl>
                                          <p:spTgt spid="44"/>
                                        </p:tgtEl>
                                        <p:attrNameLst>
                                          <p:attrName>style.rotation</p:attrName>
                                        </p:attrNameLst>
                                      </p:cBhvr>
                                      <p:tavLst>
                                        <p:tav tm="0">
                                          <p:val>
                                            <p:fltVal val="90"/>
                                          </p:val>
                                        </p:tav>
                                        <p:tav tm="100000">
                                          <p:val>
                                            <p:fltVal val="0"/>
                                          </p:val>
                                        </p:tav>
                                      </p:tavLst>
                                    </p:anim>
                                    <p:animEffect transition="in" filter="fade">
                                      <p:cBhvr>
                                        <p:cTn id="28" dur="1000"/>
                                        <p:tgtEl>
                                          <p:spTgt spid="44"/>
                                        </p:tgtEl>
                                      </p:cBhvr>
                                    </p:animEffect>
                                  </p:childTnLst>
                                </p:cTn>
                              </p:par>
                              <p:par>
                                <p:cTn id="29" presetID="3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p:cTn id="31" dur="1000" fill="hold"/>
                                        <p:tgtEl>
                                          <p:spTgt spid="46"/>
                                        </p:tgtEl>
                                        <p:attrNameLst>
                                          <p:attrName>ppt_w</p:attrName>
                                        </p:attrNameLst>
                                      </p:cBhvr>
                                      <p:tavLst>
                                        <p:tav tm="0">
                                          <p:val>
                                            <p:fltVal val="0"/>
                                          </p:val>
                                        </p:tav>
                                        <p:tav tm="100000">
                                          <p:val>
                                            <p:strVal val="#ppt_w"/>
                                          </p:val>
                                        </p:tav>
                                      </p:tavLst>
                                    </p:anim>
                                    <p:anim calcmode="lin" valueType="num">
                                      <p:cBhvr>
                                        <p:cTn id="32" dur="1000" fill="hold"/>
                                        <p:tgtEl>
                                          <p:spTgt spid="46"/>
                                        </p:tgtEl>
                                        <p:attrNameLst>
                                          <p:attrName>ppt_h</p:attrName>
                                        </p:attrNameLst>
                                      </p:cBhvr>
                                      <p:tavLst>
                                        <p:tav tm="0">
                                          <p:val>
                                            <p:fltVal val="0"/>
                                          </p:val>
                                        </p:tav>
                                        <p:tav tm="100000">
                                          <p:val>
                                            <p:strVal val="#ppt_h"/>
                                          </p:val>
                                        </p:tav>
                                      </p:tavLst>
                                    </p:anim>
                                    <p:anim calcmode="lin" valueType="num">
                                      <p:cBhvr>
                                        <p:cTn id="33" dur="1000" fill="hold"/>
                                        <p:tgtEl>
                                          <p:spTgt spid="46"/>
                                        </p:tgtEl>
                                        <p:attrNameLst>
                                          <p:attrName>style.rotation</p:attrName>
                                        </p:attrNameLst>
                                      </p:cBhvr>
                                      <p:tavLst>
                                        <p:tav tm="0">
                                          <p:val>
                                            <p:fltVal val="90"/>
                                          </p:val>
                                        </p:tav>
                                        <p:tav tm="100000">
                                          <p:val>
                                            <p:fltVal val="0"/>
                                          </p:val>
                                        </p:tav>
                                      </p:tavLst>
                                    </p:anim>
                                    <p:animEffect transition="in" filter="fade">
                                      <p:cBhvr>
                                        <p:cTn id="34" dur="1000"/>
                                        <p:tgtEl>
                                          <p:spTgt spid="4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1000" fill="hold"/>
                                        <p:tgtEl>
                                          <p:spTgt spid="49"/>
                                        </p:tgtEl>
                                        <p:attrNameLst>
                                          <p:attrName>ppt_w</p:attrName>
                                        </p:attrNameLst>
                                      </p:cBhvr>
                                      <p:tavLst>
                                        <p:tav tm="0">
                                          <p:val>
                                            <p:fltVal val="0"/>
                                          </p:val>
                                        </p:tav>
                                        <p:tav tm="100000">
                                          <p:val>
                                            <p:strVal val="#ppt_w"/>
                                          </p:val>
                                        </p:tav>
                                      </p:tavLst>
                                    </p:anim>
                                    <p:anim calcmode="lin" valueType="num">
                                      <p:cBhvr>
                                        <p:cTn id="38" dur="1000" fill="hold"/>
                                        <p:tgtEl>
                                          <p:spTgt spid="49"/>
                                        </p:tgtEl>
                                        <p:attrNameLst>
                                          <p:attrName>ppt_h</p:attrName>
                                        </p:attrNameLst>
                                      </p:cBhvr>
                                      <p:tavLst>
                                        <p:tav tm="0">
                                          <p:val>
                                            <p:fltVal val="0"/>
                                          </p:val>
                                        </p:tav>
                                        <p:tav tm="100000">
                                          <p:val>
                                            <p:strVal val="#ppt_h"/>
                                          </p:val>
                                        </p:tav>
                                      </p:tavLst>
                                    </p:anim>
                                    <p:anim calcmode="lin" valueType="num">
                                      <p:cBhvr>
                                        <p:cTn id="39" dur="1000" fill="hold"/>
                                        <p:tgtEl>
                                          <p:spTgt spid="49"/>
                                        </p:tgtEl>
                                        <p:attrNameLst>
                                          <p:attrName>style.rotation</p:attrName>
                                        </p:attrNameLst>
                                      </p:cBhvr>
                                      <p:tavLst>
                                        <p:tav tm="0">
                                          <p:val>
                                            <p:fltVal val="90"/>
                                          </p:val>
                                        </p:tav>
                                        <p:tav tm="100000">
                                          <p:val>
                                            <p:fltVal val="0"/>
                                          </p:val>
                                        </p:tav>
                                      </p:tavLst>
                                    </p:anim>
                                    <p:animEffect transition="in" filter="fade">
                                      <p:cBhvr>
                                        <p:cTn id="40" dur="1000"/>
                                        <p:tgtEl>
                                          <p:spTgt spid="4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1000" fill="hold"/>
                                        <p:tgtEl>
                                          <p:spTgt spid="50"/>
                                        </p:tgtEl>
                                        <p:attrNameLst>
                                          <p:attrName>ppt_w</p:attrName>
                                        </p:attrNameLst>
                                      </p:cBhvr>
                                      <p:tavLst>
                                        <p:tav tm="0">
                                          <p:val>
                                            <p:fltVal val="0"/>
                                          </p:val>
                                        </p:tav>
                                        <p:tav tm="100000">
                                          <p:val>
                                            <p:strVal val="#ppt_w"/>
                                          </p:val>
                                        </p:tav>
                                      </p:tavLst>
                                    </p:anim>
                                    <p:anim calcmode="lin" valueType="num">
                                      <p:cBhvr>
                                        <p:cTn id="44" dur="1000" fill="hold"/>
                                        <p:tgtEl>
                                          <p:spTgt spid="50"/>
                                        </p:tgtEl>
                                        <p:attrNameLst>
                                          <p:attrName>ppt_h</p:attrName>
                                        </p:attrNameLst>
                                      </p:cBhvr>
                                      <p:tavLst>
                                        <p:tav tm="0">
                                          <p:val>
                                            <p:fltVal val="0"/>
                                          </p:val>
                                        </p:tav>
                                        <p:tav tm="100000">
                                          <p:val>
                                            <p:strVal val="#ppt_h"/>
                                          </p:val>
                                        </p:tav>
                                      </p:tavLst>
                                    </p:anim>
                                    <p:anim calcmode="lin" valueType="num">
                                      <p:cBhvr>
                                        <p:cTn id="45" dur="1000" fill="hold"/>
                                        <p:tgtEl>
                                          <p:spTgt spid="50"/>
                                        </p:tgtEl>
                                        <p:attrNameLst>
                                          <p:attrName>style.rotation</p:attrName>
                                        </p:attrNameLst>
                                      </p:cBhvr>
                                      <p:tavLst>
                                        <p:tav tm="0">
                                          <p:val>
                                            <p:fltVal val="90"/>
                                          </p:val>
                                        </p:tav>
                                        <p:tav tm="100000">
                                          <p:val>
                                            <p:fltVal val="0"/>
                                          </p:val>
                                        </p:tav>
                                      </p:tavLst>
                                    </p:anim>
                                    <p:animEffect transition="in" filter="fade">
                                      <p:cBhvr>
                                        <p:cTn id="46" dur="1000"/>
                                        <p:tgtEl>
                                          <p:spTgt spid="50"/>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1000" fill="hold"/>
                                        <p:tgtEl>
                                          <p:spTgt spid="51"/>
                                        </p:tgtEl>
                                        <p:attrNameLst>
                                          <p:attrName>ppt_w</p:attrName>
                                        </p:attrNameLst>
                                      </p:cBhvr>
                                      <p:tavLst>
                                        <p:tav tm="0">
                                          <p:val>
                                            <p:fltVal val="0"/>
                                          </p:val>
                                        </p:tav>
                                        <p:tav tm="100000">
                                          <p:val>
                                            <p:strVal val="#ppt_w"/>
                                          </p:val>
                                        </p:tav>
                                      </p:tavLst>
                                    </p:anim>
                                    <p:anim calcmode="lin" valueType="num">
                                      <p:cBhvr>
                                        <p:cTn id="50" dur="1000" fill="hold"/>
                                        <p:tgtEl>
                                          <p:spTgt spid="51"/>
                                        </p:tgtEl>
                                        <p:attrNameLst>
                                          <p:attrName>ppt_h</p:attrName>
                                        </p:attrNameLst>
                                      </p:cBhvr>
                                      <p:tavLst>
                                        <p:tav tm="0">
                                          <p:val>
                                            <p:fltVal val="0"/>
                                          </p:val>
                                        </p:tav>
                                        <p:tav tm="100000">
                                          <p:val>
                                            <p:strVal val="#ppt_h"/>
                                          </p:val>
                                        </p:tav>
                                      </p:tavLst>
                                    </p:anim>
                                    <p:anim calcmode="lin" valueType="num">
                                      <p:cBhvr>
                                        <p:cTn id="51" dur="1000" fill="hold"/>
                                        <p:tgtEl>
                                          <p:spTgt spid="51"/>
                                        </p:tgtEl>
                                        <p:attrNameLst>
                                          <p:attrName>style.rotation</p:attrName>
                                        </p:attrNameLst>
                                      </p:cBhvr>
                                      <p:tavLst>
                                        <p:tav tm="0">
                                          <p:val>
                                            <p:fltVal val="90"/>
                                          </p:val>
                                        </p:tav>
                                        <p:tav tm="100000">
                                          <p:val>
                                            <p:fltVal val="0"/>
                                          </p:val>
                                        </p:tav>
                                      </p:tavLst>
                                    </p:anim>
                                    <p:animEffect transition="in" filter="fade">
                                      <p:cBhvr>
                                        <p:cTn id="52" dur="1000"/>
                                        <p:tgtEl>
                                          <p:spTgt spid="5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 calcmode="lin" valueType="num">
                                      <p:cBhvr>
                                        <p:cTn id="61" dur="1000" fill="hold"/>
                                        <p:tgtEl>
                                          <p:spTgt spid="53"/>
                                        </p:tgtEl>
                                        <p:attrNameLst>
                                          <p:attrName>ppt_w</p:attrName>
                                        </p:attrNameLst>
                                      </p:cBhvr>
                                      <p:tavLst>
                                        <p:tav tm="0">
                                          <p:val>
                                            <p:fltVal val="0"/>
                                          </p:val>
                                        </p:tav>
                                        <p:tav tm="100000">
                                          <p:val>
                                            <p:strVal val="#ppt_w"/>
                                          </p:val>
                                        </p:tav>
                                      </p:tavLst>
                                    </p:anim>
                                    <p:anim calcmode="lin" valueType="num">
                                      <p:cBhvr>
                                        <p:cTn id="62" dur="1000" fill="hold"/>
                                        <p:tgtEl>
                                          <p:spTgt spid="53"/>
                                        </p:tgtEl>
                                        <p:attrNameLst>
                                          <p:attrName>ppt_h</p:attrName>
                                        </p:attrNameLst>
                                      </p:cBhvr>
                                      <p:tavLst>
                                        <p:tav tm="0">
                                          <p:val>
                                            <p:fltVal val="0"/>
                                          </p:val>
                                        </p:tav>
                                        <p:tav tm="100000">
                                          <p:val>
                                            <p:strVal val="#ppt_h"/>
                                          </p:val>
                                        </p:tav>
                                      </p:tavLst>
                                    </p:anim>
                                    <p:anim calcmode="lin" valueType="num">
                                      <p:cBhvr>
                                        <p:cTn id="63" dur="1000" fill="hold"/>
                                        <p:tgtEl>
                                          <p:spTgt spid="53"/>
                                        </p:tgtEl>
                                        <p:attrNameLst>
                                          <p:attrName>style.rotation</p:attrName>
                                        </p:attrNameLst>
                                      </p:cBhvr>
                                      <p:tavLst>
                                        <p:tav tm="0">
                                          <p:val>
                                            <p:fltVal val="90"/>
                                          </p:val>
                                        </p:tav>
                                        <p:tav tm="100000">
                                          <p:val>
                                            <p:fltVal val="0"/>
                                          </p:val>
                                        </p:tav>
                                      </p:tavLst>
                                    </p:anim>
                                    <p:animEffect transition="in" filter="fade">
                                      <p:cBhvr>
                                        <p:cTn id="64" dur="1000"/>
                                        <p:tgtEl>
                                          <p:spTgt spid="53"/>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1000" fill="hold"/>
                                        <p:tgtEl>
                                          <p:spTgt spid="54"/>
                                        </p:tgtEl>
                                        <p:attrNameLst>
                                          <p:attrName>ppt_w</p:attrName>
                                        </p:attrNameLst>
                                      </p:cBhvr>
                                      <p:tavLst>
                                        <p:tav tm="0">
                                          <p:val>
                                            <p:fltVal val="0"/>
                                          </p:val>
                                        </p:tav>
                                        <p:tav tm="100000">
                                          <p:val>
                                            <p:strVal val="#ppt_w"/>
                                          </p:val>
                                        </p:tav>
                                      </p:tavLst>
                                    </p:anim>
                                    <p:anim calcmode="lin" valueType="num">
                                      <p:cBhvr>
                                        <p:cTn id="68" dur="1000" fill="hold"/>
                                        <p:tgtEl>
                                          <p:spTgt spid="54"/>
                                        </p:tgtEl>
                                        <p:attrNameLst>
                                          <p:attrName>ppt_h</p:attrName>
                                        </p:attrNameLst>
                                      </p:cBhvr>
                                      <p:tavLst>
                                        <p:tav tm="0">
                                          <p:val>
                                            <p:fltVal val="0"/>
                                          </p:val>
                                        </p:tav>
                                        <p:tav tm="100000">
                                          <p:val>
                                            <p:strVal val="#ppt_h"/>
                                          </p:val>
                                        </p:tav>
                                      </p:tavLst>
                                    </p:anim>
                                    <p:anim calcmode="lin" valueType="num">
                                      <p:cBhvr>
                                        <p:cTn id="69" dur="1000" fill="hold"/>
                                        <p:tgtEl>
                                          <p:spTgt spid="54"/>
                                        </p:tgtEl>
                                        <p:attrNameLst>
                                          <p:attrName>style.rotation</p:attrName>
                                        </p:attrNameLst>
                                      </p:cBhvr>
                                      <p:tavLst>
                                        <p:tav tm="0">
                                          <p:val>
                                            <p:fltVal val="90"/>
                                          </p:val>
                                        </p:tav>
                                        <p:tav tm="100000">
                                          <p:val>
                                            <p:fltVal val="0"/>
                                          </p:val>
                                        </p:tav>
                                      </p:tavLst>
                                    </p:anim>
                                    <p:animEffect transition="in" filter="fade">
                                      <p:cBhvr>
                                        <p:cTn id="70" dur="1000"/>
                                        <p:tgtEl>
                                          <p:spTgt spid="54"/>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p:cTn id="73" dur="1000" fill="hold"/>
                                        <p:tgtEl>
                                          <p:spTgt spid="55"/>
                                        </p:tgtEl>
                                        <p:attrNameLst>
                                          <p:attrName>ppt_w</p:attrName>
                                        </p:attrNameLst>
                                      </p:cBhvr>
                                      <p:tavLst>
                                        <p:tav tm="0">
                                          <p:val>
                                            <p:fltVal val="0"/>
                                          </p:val>
                                        </p:tav>
                                        <p:tav tm="100000">
                                          <p:val>
                                            <p:strVal val="#ppt_w"/>
                                          </p:val>
                                        </p:tav>
                                      </p:tavLst>
                                    </p:anim>
                                    <p:anim calcmode="lin" valueType="num">
                                      <p:cBhvr>
                                        <p:cTn id="74" dur="1000" fill="hold"/>
                                        <p:tgtEl>
                                          <p:spTgt spid="55"/>
                                        </p:tgtEl>
                                        <p:attrNameLst>
                                          <p:attrName>ppt_h</p:attrName>
                                        </p:attrNameLst>
                                      </p:cBhvr>
                                      <p:tavLst>
                                        <p:tav tm="0">
                                          <p:val>
                                            <p:fltVal val="0"/>
                                          </p:val>
                                        </p:tav>
                                        <p:tav tm="100000">
                                          <p:val>
                                            <p:strVal val="#ppt_h"/>
                                          </p:val>
                                        </p:tav>
                                      </p:tavLst>
                                    </p:anim>
                                    <p:anim calcmode="lin" valueType="num">
                                      <p:cBhvr>
                                        <p:cTn id="75" dur="1000" fill="hold"/>
                                        <p:tgtEl>
                                          <p:spTgt spid="55"/>
                                        </p:tgtEl>
                                        <p:attrNameLst>
                                          <p:attrName>style.rotation</p:attrName>
                                        </p:attrNameLst>
                                      </p:cBhvr>
                                      <p:tavLst>
                                        <p:tav tm="0">
                                          <p:val>
                                            <p:fltVal val="90"/>
                                          </p:val>
                                        </p:tav>
                                        <p:tav tm="100000">
                                          <p:val>
                                            <p:fltVal val="0"/>
                                          </p:val>
                                        </p:tav>
                                      </p:tavLst>
                                    </p:anim>
                                    <p:animEffect transition="in" filter="fade">
                                      <p:cBhvr>
                                        <p:cTn id="76" dur="1000"/>
                                        <p:tgtEl>
                                          <p:spTgt spid="55"/>
                                        </p:tgtEl>
                                      </p:cBhvr>
                                    </p:animEffect>
                                  </p:childTnLst>
                                </p:cTn>
                              </p:par>
                              <p:par>
                                <p:cTn id="77" presetID="31"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 calcmode="lin" valueType="num">
                                      <p:cBhvr>
                                        <p:cTn id="79" dur="1000" fill="hold"/>
                                        <p:tgtEl>
                                          <p:spTgt spid="59"/>
                                        </p:tgtEl>
                                        <p:attrNameLst>
                                          <p:attrName>ppt_w</p:attrName>
                                        </p:attrNameLst>
                                      </p:cBhvr>
                                      <p:tavLst>
                                        <p:tav tm="0">
                                          <p:val>
                                            <p:fltVal val="0"/>
                                          </p:val>
                                        </p:tav>
                                        <p:tav tm="100000">
                                          <p:val>
                                            <p:strVal val="#ppt_w"/>
                                          </p:val>
                                        </p:tav>
                                      </p:tavLst>
                                    </p:anim>
                                    <p:anim calcmode="lin" valueType="num">
                                      <p:cBhvr>
                                        <p:cTn id="80" dur="1000" fill="hold"/>
                                        <p:tgtEl>
                                          <p:spTgt spid="59"/>
                                        </p:tgtEl>
                                        <p:attrNameLst>
                                          <p:attrName>ppt_h</p:attrName>
                                        </p:attrNameLst>
                                      </p:cBhvr>
                                      <p:tavLst>
                                        <p:tav tm="0">
                                          <p:val>
                                            <p:fltVal val="0"/>
                                          </p:val>
                                        </p:tav>
                                        <p:tav tm="100000">
                                          <p:val>
                                            <p:strVal val="#ppt_h"/>
                                          </p:val>
                                        </p:tav>
                                      </p:tavLst>
                                    </p:anim>
                                    <p:anim calcmode="lin" valueType="num">
                                      <p:cBhvr>
                                        <p:cTn id="81" dur="1000" fill="hold"/>
                                        <p:tgtEl>
                                          <p:spTgt spid="59"/>
                                        </p:tgtEl>
                                        <p:attrNameLst>
                                          <p:attrName>style.rotation</p:attrName>
                                        </p:attrNameLst>
                                      </p:cBhvr>
                                      <p:tavLst>
                                        <p:tav tm="0">
                                          <p:val>
                                            <p:fltVal val="90"/>
                                          </p:val>
                                        </p:tav>
                                        <p:tav tm="100000">
                                          <p:val>
                                            <p:fltVal val="0"/>
                                          </p:val>
                                        </p:tav>
                                      </p:tavLst>
                                    </p:anim>
                                    <p:animEffect transition="in" filter="fade">
                                      <p:cBhvr>
                                        <p:cTn id="82" dur="1000"/>
                                        <p:tgtEl>
                                          <p:spTgt spid="59"/>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anim calcmode="lin" valueType="num">
                                      <p:cBhvr>
                                        <p:cTn id="85" dur="1000" fill="hold"/>
                                        <p:tgtEl>
                                          <p:spTgt spid="62"/>
                                        </p:tgtEl>
                                        <p:attrNameLst>
                                          <p:attrName>ppt_w</p:attrName>
                                        </p:attrNameLst>
                                      </p:cBhvr>
                                      <p:tavLst>
                                        <p:tav tm="0">
                                          <p:val>
                                            <p:fltVal val="0"/>
                                          </p:val>
                                        </p:tav>
                                        <p:tav tm="100000">
                                          <p:val>
                                            <p:strVal val="#ppt_w"/>
                                          </p:val>
                                        </p:tav>
                                      </p:tavLst>
                                    </p:anim>
                                    <p:anim calcmode="lin" valueType="num">
                                      <p:cBhvr>
                                        <p:cTn id="86" dur="1000" fill="hold"/>
                                        <p:tgtEl>
                                          <p:spTgt spid="62"/>
                                        </p:tgtEl>
                                        <p:attrNameLst>
                                          <p:attrName>ppt_h</p:attrName>
                                        </p:attrNameLst>
                                      </p:cBhvr>
                                      <p:tavLst>
                                        <p:tav tm="0">
                                          <p:val>
                                            <p:fltVal val="0"/>
                                          </p:val>
                                        </p:tav>
                                        <p:tav tm="100000">
                                          <p:val>
                                            <p:strVal val="#ppt_h"/>
                                          </p:val>
                                        </p:tav>
                                      </p:tavLst>
                                    </p:anim>
                                    <p:anim calcmode="lin" valueType="num">
                                      <p:cBhvr>
                                        <p:cTn id="87" dur="1000" fill="hold"/>
                                        <p:tgtEl>
                                          <p:spTgt spid="62"/>
                                        </p:tgtEl>
                                        <p:attrNameLst>
                                          <p:attrName>style.rotation</p:attrName>
                                        </p:attrNameLst>
                                      </p:cBhvr>
                                      <p:tavLst>
                                        <p:tav tm="0">
                                          <p:val>
                                            <p:fltVal val="90"/>
                                          </p:val>
                                        </p:tav>
                                        <p:tav tm="100000">
                                          <p:val>
                                            <p:fltVal val="0"/>
                                          </p:val>
                                        </p:tav>
                                      </p:tavLst>
                                    </p:anim>
                                    <p:animEffect transition="in" filter="fade">
                                      <p:cBhvr>
                                        <p:cTn id="88"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9" grpId="0" animBg="1"/>
      <p:bldP spid="50" grpId="0"/>
      <p:bldP spid="51" grpId="0"/>
      <p:bldP spid="52" grpId="0" animBg="1"/>
      <p:bldP spid="53" grpId="0" animBg="1"/>
      <p:bldP spid="54" grpId="0" animBg="1"/>
      <p:bldP spid="55" grpId="0" animBg="1"/>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B1B7-4C4D-4064-BB9E-F53737A9716B}"/>
              </a:ext>
            </a:extLst>
          </p:cNvPr>
          <p:cNvSpPr>
            <a:spLocks noGrp="1"/>
          </p:cNvSpPr>
          <p:nvPr>
            <p:ph type="title"/>
          </p:nvPr>
        </p:nvSpPr>
        <p:spPr/>
        <p:txBody>
          <a:bodyPr/>
          <a:lstStyle/>
          <a:p>
            <a:r>
              <a:rPr lang="en-IN"/>
              <a:t>Why DevOps</a:t>
            </a:r>
            <a:endParaRPr lang="en-IN" dirty="0"/>
          </a:p>
        </p:txBody>
      </p:sp>
      <p:sp>
        <p:nvSpPr>
          <p:cNvPr id="5" name="TextBox 4">
            <a:extLst>
              <a:ext uri="{FF2B5EF4-FFF2-40B4-BE49-F238E27FC236}">
                <a16:creationId xmlns:a16="http://schemas.microsoft.com/office/drawing/2014/main" id="{1A86AFBC-4FC0-478A-A076-5AF18ED15C04}"/>
              </a:ext>
            </a:extLst>
          </p:cNvPr>
          <p:cNvSpPr txBox="1"/>
          <p:nvPr/>
        </p:nvSpPr>
        <p:spPr>
          <a:xfrm>
            <a:off x="332913" y="2415557"/>
            <a:ext cx="6098958" cy="3785652"/>
          </a:xfrm>
          <a:prstGeom prst="rect">
            <a:avLst/>
          </a:prstGeom>
          <a:noFill/>
          <a:ln w="9525">
            <a:solidFill>
              <a:schemeClr val="tx1"/>
            </a:solidFill>
          </a:ln>
        </p:spPr>
        <p:txBody>
          <a:bodyPr wrap="square">
            <a:spAutoFit/>
          </a:bodyPr>
          <a:lstStyle/>
          <a:p>
            <a:pPr marL="457200" indent="-457200" algn="l" rtl="0" fontAlgn="base">
              <a:buFont typeface="+mj-lt"/>
              <a:buAutoNum type="arabicPeriod"/>
            </a:pPr>
            <a:r>
              <a:rPr lang="en-US" sz="2000" b="1" spc="-50">
                <a:solidFill>
                  <a:schemeClr val="accent1"/>
                </a:solidFill>
                <a:latin typeface="Segoe UI Semibold"/>
              </a:rPr>
              <a:t>Shorter Development Cycles, Faster Innovation​</a:t>
            </a:r>
            <a:br>
              <a:rPr lang="en-US" sz="2000" b="1" spc="-50">
                <a:solidFill>
                  <a:schemeClr val="accent1"/>
                </a:solidFill>
                <a:latin typeface="Segoe UI Semibold"/>
              </a:rPr>
            </a:br>
            <a:endParaRPr lang="en-US" sz="2000" b="1" spc="-50">
              <a:solidFill>
                <a:schemeClr val="accent1"/>
              </a:solidFill>
              <a:latin typeface="Segoe UI Semibold"/>
            </a:endParaRPr>
          </a:p>
          <a:p>
            <a:pPr marL="457200" indent="-457200" algn="l" rtl="0" fontAlgn="base">
              <a:buFont typeface="+mj-lt"/>
              <a:buAutoNum type="arabicPeriod"/>
            </a:pPr>
            <a:r>
              <a:rPr lang="en-US" sz="2000" b="1" spc="-50">
                <a:solidFill>
                  <a:schemeClr val="accent1"/>
                </a:solidFill>
                <a:latin typeface="Segoe UI Semibold"/>
              </a:rPr>
              <a:t>Reduced Deployment Failures, Rollbacks, and Time to Recover​</a:t>
            </a:r>
            <a:br>
              <a:rPr lang="en-US" sz="2000" b="1" spc="-50">
                <a:solidFill>
                  <a:schemeClr val="accent1"/>
                </a:solidFill>
                <a:latin typeface="Segoe UI Semibold"/>
              </a:rPr>
            </a:br>
            <a:endParaRPr lang="en-US" sz="2000" b="1" spc="-50">
              <a:solidFill>
                <a:schemeClr val="accent1"/>
              </a:solidFill>
              <a:latin typeface="Segoe UI Semibold"/>
            </a:endParaRPr>
          </a:p>
          <a:p>
            <a:pPr marL="457200" indent="-457200" algn="l" rtl="0" fontAlgn="base">
              <a:buFont typeface="+mj-lt"/>
              <a:buAutoNum type="arabicPeriod"/>
            </a:pPr>
            <a:r>
              <a:rPr lang="en-US" sz="2000" b="1" spc="-50">
                <a:solidFill>
                  <a:schemeClr val="accent1"/>
                </a:solidFill>
                <a:latin typeface="Segoe UI Semibold"/>
              </a:rPr>
              <a:t>Improved Communication and Collaboration​</a:t>
            </a:r>
            <a:br>
              <a:rPr lang="en-US" sz="2000" b="1" spc="-50">
                <a:solidFill>
                  <a:schemeClr val="accent1"/>
                </a:solidFill>
                <a:latin typeface="Segoe UI Semibold"/>
              </a:rPr>
            </a:br>
            <a:endParaRPr lang="en-US" sz="2000" b="1" spc="-50">
              <a:solidFill>
                <a:schemeClr val="accent1"/>
              </a:solidFill>
              <a:latin typeface="Segoe UI Semibold"/>
            </a:endParaRPr>
          </a:p>
          <a:p>
            <a:pPr marL="457200" indent="-457200" algn="l" rtl="0" fontAlgn="base">
              <a:buFont typeface="+mj-lt"/>
              <a:buAutoNum type="arabicPeriod"/>
            </a:pPr>
            <a:r>
              <a:rPr lang="en-US" sz="2000" b="1" spc="-50">
                <a:solidFill>
                  <a:schemeClr val="accent1"/>
                </a:solidFill>
                <a:latin typeface="Segoe UI Semibold"/>
              </a:rPr>
              <a:t>Increased Efficiencies​</a:t>
            </a:r>
            <a:br>
              <a:rPr lang="en-US" sz="2000" b="1" spc="-50">
                <a:solidFill>
                  <a:schemeClr val="accent1"/>
                </a:solidFill>
                <a:latin typeface="Segoe UI Semibold"/>
              </a:rPr>
            </a:br>
            <a:endParaRPr lang="en-US" sz="2000" b="1" spc="-50">
              <a:solidFill>
                <a:schemeClr val="accent1"/>
              </a:solidFill>
              <a:latin typeface="Segoe UI Semibold"/>
            </a:endParaRPr>
          </a:p>
          <a:p>
            <a:pPr marL="457200" indent="-457200" algn="l" rtl="0" fontAlgn="base">
              <a:buFont typeface="+mj-lt"/>
              <a:buAutoNum type="arabicPeriod"/>
            </a:pPr>
            <a:r>
              <a:rPr lang="en-US" sz="2000" b="1" spc="-50">
                <a:solidFill>
                  <a:schemeClr val="accent1"/>
                </a:solidFill>
                <a:latin typeface="Segoe UI Semibold"/>
              </a:rPr>
              <a:t>Reduced Costs​</a:t>
            </a:r>
            <a:br>
              <a:rPr lang="en-US" sz="2000" b="1" spc="-50">
                <a:solidFill>
                  <a:schemeClr val="accent1"/>
                </a:solidFill>
                <a:latin typeface="Segoe UI Semibold"/>
              </a:rPr>
            </a:br>
            <a:endParaRPr lang="en-US" sz="2000" b="1" spc="-50">
              <a:solidFill>
                <a:schemeClr val="accent1"/>
              </a:solidFill>
              <a:latin typeface="Segoe UI Semibold"/>
            </a:endParaRPr>
          </a:p>
          <a:p>
            <a:pPr marL="457200" indent="-457200" algn="l" rtl="0" fontAlgn="base">
              <a:buFont typeface="+mj-lt"/>
              <a:buAutoNum type="arabicPeriod"/>
            </a:pPr>
            <a:r>
              <a:rPr lang="en-US" sz="2000" b="1" spc="-50">
                <a:solidFill>
                  <a:schemeClr val="accent1"/>
                </a:solidFill>
                <a:latin typeface="Segoe UI Semibold"/>
              </a:rPr>
              <a:t>Lets Developer choose tools of their choice</a:t>
            </a:r>
            <a:endParaRPr lang="en-US" sz="2000" b="1" spc="-50" dirty="0">
              <a:solidFill>
                <a:schemeClr val="accent1"/>
              </a:solidFill>
              <a:latin typeface="Segoe UI Semibold"/>
            </a:endParaRPr>
          </a:p>
        </p:txBody>
      </p:sp>
      <p:pic>
        <p:nvPicPr>
          <p:cNvPr id="1026" name="Picture 2">
            <a:extLst>
              <a:ext uri="{FF2B5EF4-FFF2-40B4-BE49-F238E27FC236}">
                <a16:creationId xmlns:a16="http://schemas.microsoft.com/office/drawing/2014/main" id="{DF8C4273-CA8A-4003-95C1-2DF8C10C4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527" y="1984283"/>
            <a:ext cx="22860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87A868B5-16FC-4B0F-9D26-A8E352249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3183" y="4223090"/>
            <a:ext cx="2581275" cy="24955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AD7276F-4D34-4C49-B9C0-0DC7934E79AD}"/>
              </a:ext>
            </a:extLst>
          </p:cNvPr>
          <p:cNvSpPr/>
          <p:nvPr/>
        </p:nvSpPr>
        <p:spPr bwMode="auto">
          <a:xfrm>
            <a:off x="8960527" y="2048744"/>
            <a:ext cx="1133639" cy="2786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6446" tIns="149157" rIns="186446" bIns="149157" numCol="1" spcCol="0" rtlCol="0" fromWordArt="0" anchor="ctr" anchorCtr="0" forceAA="0" compatLnSpc="1">
            <a:prstTxWarp prst="textNoShape">
              <a:avLst/>
            </a:prstTxWarp>
            <a:noAutofit/>
          </a:bodyPr>
          <a:lstStyle/>
          <a:p>
            <a:pPr marL="0" marR="0" lvl="0" indent="0" algn="r" defTabSz="950652"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gradFill>
                  <a:gsLst>
                    <a:gs pos="9735">
                      <a:srgbClr val="0078D4"/>
                    </a:gs>
                    <a:gs pos="41204">
                      <a:srgbClr val="0078D4"/>
                    </a:gs>
                  </a:gsLst>
                  <a:lin ang="5400000" scaled="1"/>
                </a:gradFill>
                <a:effectLst/>
                <a:uLnTx/>
                <a:uFillTx/>
                <a:latin typeface="Segoe UI Semibold"/>
                <a:ea typeface="+mn-ea"/>
                <a:cs typeface="+mn-cs"/>
              </a:rPr>
              <a:t>Developer</a:t>
            </a:r>
          </a:p>
        </p:txBody>
      </p:sp>
      <p:sp>
        <p:nvSpPr>
          <p:cNvPr id="14" name="Rectangle 13">
            <a:extLst>
              <a:ext uri="{FF2B5EF4-FFF2-40B4-BE49-F238E27FC236}">
                <a16:creationId xmlns:a16="http://schemas.microsoft.com/office/drawing/2014/main" id="{DF7C1A27-4BE4-4F4B-A1B1-E5DFE6EB517C}"/>
              </a:ext>
            </a:extLst>
          </p:cNvPr>
          <p:cNvSpPr/>
          <p:nvPr/>
        </p:nvSpPr>
        <p:spPr bwMode="auto">
          <a:xfrm>
            <a:off x="8164239" y="4854196"/>
            <a:ext cx="1133639" cy="2786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186446" tIns="149157" rIns="186446" bIns="149157" numCol="1" spcCol="0" rtlCol="0" fromWordArt="0" anchor="ctr" anchorCtr="0" forceAA="0" compatLnSpc="1">
            <a:prstTxWarp prst="textNoShape">
              <a:avLst/>
            </a:prstTxWarp>
            <a:noAutofit/>
          </a:bodyPr>
          <a:lstStyle/>
          <a:p>
            <a:pPr marL="0" marR="0" lvl="0" indent="0" algn="r" defTabSz="950652" eaLnBrk="1" fontAlgn="base" latinLnBrk="0" hangingPunct="1">
              <a:lnSpc>
                <a:spcPct val="100000"/>
              </a:lnSpc>
              <a:spcBef>
                <a:spcPct val="0"/>
              </a:spcBef>
              <a:spcAft>
                <a:spcPct val="0"/>
              </a:spcAft>
              <a:buClrTx/>
              <a:buSzTx/>
              <a:buFontTx/>
              <a:buNone/>
              <a:tabLst/>
              <a:defRPr/>
            </a:pPr>
            <a:r>
              <a:rPr kumimoji="0" lang="en-US" sz="1428" b="0" i="0" u="none" strike="noStrike" kern="0" cap="none" spc="0" normalizeH="0" baseline="0" noProof="0" dirty="0">
                <a:ln>
                  <a:noFill/>
                </a:ln>
                <a:gradFill>
                  <a:gsLst>
                    <a:gs pos="9735">
                      <a:srgbClr val="0078D4"/>
                    </a:gs>
                    <a:gs pos="41204">
                      <a:srgbClr val="0078D4"/>
                    </a:gs>
                  </a:gsLst>
                  <a:lin ang="5400000" scaled="1"/>
                </a:gradFill>
                <a:effectLst/>
                <a:uLnTx/>
                <a:uFillTx/>
                <a:latin typeface="Segoe UI Semibold"/>
                <a:ea typeface="+mn-ea"/>
                <a:cs typeface="+mn-cs"/>
              </a:rPr>
              <a:t>Operation</a:t>
            </a:r>
          </a:p>
        </p:txBody>
      </p:sp>
      <p:sp>
        <p:nvSpPr>
          <p:cNvPr id="7" name="Arrow: Left-Up 6">
            <a:extLst>
              <a:ext uri="{FF2B5EF4-FFF2-40B4-BE49-F238E27FC236}">
                <a16:creationId xmlns:a16="http://schemas.microsoft.com/office/drawing/2014/main" id="{B7F2DCBA-CDBF-4168-878A-DCFBC7CC8578}"/>
              </a:ext>
            </a:extLst>
          </p:cNvPr>
          <p:cNvSpPr/>
          <p:nvPr/>
        </p:nvSpPr>
        <p:spPr>
          <a:xfrm rot="16200000">
            <a:off x="9516950" y="2664344"/>
            <a:ext cx="970452" cy="1994517"/>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8853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90"/>
                                          </p:val>
                                        </p:tav>
                                        <p:tav tm="100000">
                                          <p:val>
                                            <p:fltVal val="0"/>
                                          </p:val>
                                        </p:tav>
                                      </p:tavLst>
                                    </p:anim>
                                    <p:animEffect transition="in" filter="fade">
                                      <p:cBhvr>
                                        <p:cTn id="1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69743" y="308820"/>
            <a:ext cx="5557749" cy="1326321"/>
          </a:xfrm>
        </p:spPr>
        <p:txBody>
          <a:bodyPr/>
          <a:lstStyle/>
          <a:p>
            <a:pPr algn="l"/>
            <a:r>
              <a:rPr lang="en-GB" dirty="0"/>
              <a:t>CI/CD Pipeline</a:t>
            </a:r>
          </a:p>
        </p:txBody>
      </p:sp>
      <p:sp>
        <p:nvSpPr>
          <p:cNvPr id="6" name="Content Placeholder 5"/>
          <p:cNvSpPr>
            <a:spLocks noGrp="1"/>
          </p:cNvSpPr>
          <p:nvPr>
            <p:ph idx="1"/>
          </p:nvPr>
        </p:nvSpPr>
        <p:spPr>
          <a:xfrm>
            <a:off x="1737221" y="2321351"/>
            <a:ext cx="10058400" cy="3695136"/>
          </a:xfrm>
        </p:spPr>
        <p:txBody>
          <a:bodyPr>
            <a:normAutofit/>
          </a:bodyPr>
          <a:lstStyle/>
          <a:p>
            <a:r>
              <a:rPr lang="en-US" dirty="0">
                <a:latin typeface="Arial" panose="020B0604020202020204" pitchFamily="34" charset="0"/>
                <a:cs typeface="Arial" panose="020B0604020202020204" pitchFamily="34" charset="0"/>
              </a:rPr>
              <a:t>Continuous integration and continuous delivery (CI/CD) are considered by most to be the backbone of DevOps. Things start to get interesting when you combine these practices with programmable infrastructure and a suite of services that allow you to automate the entire lifecycle of an application.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goal with this guide is to give you a practical example of what that all looks like when you’re building, testing, and deploying applications with Azure DevOps Services. I’ll walk you through the end-to-end process of building a fully automated build and release pipeline for a Node and Express application. We’ll use Azure DevOps Services to create the CI/CD pipeline and Azure App Service for deploying to development/staging and production.</a:t>
            </a:r>
          </a:p>
          <a:p>
            <a:endParaRPr lang="en-GB"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BCBFB7EE-27C7-4CA5-8846-F9A6CE32A523}"/>
              </a:ext>
            </a:extLst>
          </p:cNvPr>
          <p:cNvGrpSpPr/>
          <p:nvPr/>
        </p:nvGrpSpPr>
        <p:grpSpPr>
          <a:xfrm>
            <a:off x="794596" y="-1"/>
            <a:ext cx="550918" cy="6858001"/>
            <a:chOff x="778222" y="0"/>
            <a:chExt cx="540165" cy="6858000"/>
          </a:xfrm>
          <a:solidFill>
            <a:srgbClr val="0878D4"/>
          </a:solidFill>
        </p:grpSpPr>
        <p:sp>
          <p:nvSpPr>
            <p:cNvPr id="7" name="Rectangle 6">
              <a:extLst>
                <a:ext uri="{FF2B5EF4-FFF2-40B4-BE49-F238E27FC236}">
                  <a16:creationId xmlns:a16="http://schemas.microsoft.com/office/drawing/2014/main" id="{01B15ADD-2B85-4D8C-9628-B234C60D4857}"/>
                </a:ext>
              </a:extLst>
            </p:cNvPr>
            <p:cNvSpPr/>
            <p:nvPr/>
          </p:nvSpPr>
          <p:spPr bwMode="auto">
            <a:xfrm>
              <a:off x="778222" y="0"/>
              <a:ext cx="540165" cy="6858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err="1">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Connector 7">
              <a:extLst>
                <a:ext uri="{FF2B5EF4-FFF2-40B4-BE49-F238E27FC236}">
                  <a16:creationId xmlns:a16="http://schemas.microsoft.com/office/drawing/2014/main" id="{B182238E-5CE5-4BFB-9CA4-8FA5622E13B6}"/>
                </a:ext>
              </a:extLst>
            </p:cNvPr>
            <p:cNvCxnSpPr>
              <a:stCxn id="7" idx="0"/>
              <a:endCxn id="7" idx="2"/>
            </p:cNvCxnSpPr>
            <p:nvPr/>
          </p:nvCxnSpPr>
          <p:spPr>
            <a:xfrm>
              <a:off x="1048305" y="0"/>
              <a:ext cx="0" cy="6858000"/>
            </a:xfrm>
            <a:prstGeom prst="line">
              <a:avLst/>
            </a:prstGeom>
            <a:grpFill/>
            <a:ln>
              <a:solidFill>
                <a:schemeClr val="bg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366558DB-E2E9-4B61-A529-1CD314AFF12E}"/>
              </a:ext>
            </a:extLst>
          </p:cNvPr>
          <p:cNvSpPr/>
          <p:nvPr/>
        </p:nvSpPr>
        <p:spPr bwMode="auto">
          <a:xfrm>
            <a:off x="601623" y="487182"/>
            <a:ext cx="969598" cy="969598"/>
          </a:xfrm>
          <a:prstGeom prst="ellipse">
            <a:avLst/>
          </a:prstGeom>
          <a:solidFill>
            <a:schemeClr val="tx1"/>
          </a:solidFill>
          <a:ln w="10795" cap="flat" cmpd="sng" algn="ctr">
            <a:solidFill>
              <a:srgbClr val="0878D4"/>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20" tIns="149136" rIns="186420" bIns="149136" numCol="1" spcCol="0" rtlCol="0" fromWordArt="0" anchor="t" anchorCtr="0" forceAA="0" compatLnSpc="1">
            <a:prstTxWarp prst="textNoShape">
              <a:avLst/>
            </a:prstTxWarp>
            <a:noAutofit/>
          </a:bodyPr>
          <a:lstStyle/>
          <a:p>
            <a:pPr defTabSz="950469" fontAlgn="base">
              <a:spcBef>
                <a:spcPct val="0"/>
              </a:spcBef>
              <a:spcAft>
                <a:spcPct val="0"/>
              </a:spcAft>
              <a:defRPr/>
            </a:pPr>
            <a:endParaRPr lang="en-US" sz="1799" err="1">
              <a:gradFill>
                <a:gsLst>
                  <a:gs pos="0">
                    <a:srgbClr val="FFFFFF"/>
                  </a:gs>
                  <a:gs pos="100000">
                    <a:srgbClr val="FFFFFF"/>
                  </a:gs>
                </a:gsLst>
                <a:lin ang="5400000" scaled="0"/>
              </a:gradFill>
              <a:latin typeface="Segoe UI"/>
              <a:cs typeface="Segoe UI" pitchFamily="34" charset="0"/>
            </a:endParaRPr>
          </a:p>
        </p:txBody>
      </p:sp>
      <p:pic>
        <p:nvPicPr>
          <p:cNvPr id="11" name="Picture 4" descr="A picture containing object&#10;&#10;Description generated with very high confidence">
            <a:extLst>
              <a:ext uri="{FF2B5EF4-FFF2-40B4-BE49-F238E27FC236}">
                <a16:creationId xmlns:a16="http://schemas.microsoft.com/office/drawing/2014/main" id="{1C35E9E6-1499-4536-A352-8E05FE9DBC95}"/>
              </a:ext>
            </a:extLst>
          </p:cNvPr>
          <p:cNvPicPr>
            <a:picLocks noChangeAspect="1"/>
          </p:cNvPicPr>
          <p:nvPr/>
        </p:nvPicPr>
        <p:blipFill>
          <a:blip r:embed="rId2"/>
          <a:stretch>
            <a:fillRect/>
          </a:stretch>
        </p:blipFill>
        <p:spPr>
          <a:xfrm>
            <a:off x="873554" y="696605"/>
            <a:ext cx="540347" cy="550750"/>
          </a:xfrm>
          <a:prstGeom prst="rect">
            <a:avLst/>
          </a:prstGeom>
        </p:spPr>
      </p:pic>
    </p:spTree>
    <p:extLst>
      <p:ext uri="{BB962C8B-B14F-4D97-AF65-F5344CB8AC3E}">
        <p14:creationId xmlns:p14="http://schemas.microsoft.com/office/powerpoint/2010/main" val="106416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5AA4-A50F-4210-BD95-1D06D560C25E}"/>
              </a:ext>
            </a:extLst>
          </p:cNvPr>
          <p:cNvSpPr>
            <a:spLocks noGrp="1"/>
          </p:cNvSpPr>
          <p:nvPr>
            <p:ph type="title"/>
          </p:nvPr>
        </p:nvSpPr>
        <p:spPr/>
        <p:txBody>
          <a:bodyPr/>
          <a:lstStyle/>
          <a:p>
            <a:r>
              <a:rPr lang="en-IN" dirty="0"/>
              <a:t>CI CD </a:t>
            </a:r>
            <a:r>
              <a:rPr lang="en-IN" dirty="0" err="1"/>
              <a:t>LifeCycle</a:t>
            </a:r>
            <a:endParaRPr lang="en-IN" dirty="0"/>
          </a:p>
        </p:txBody>
      </p:sp>
      <p:pic>
        <p:nvPicPr>
          <p:cNvPr id="5" name="Picture 4" descr="A screenshot of a cell phone&#10;&#10;Description automatically generated">
            <a:extLst>
              <a:ext uri="{FF2B5EF4-FFF2-40B4-BE49-F238E27FC236}">
                <a16:creationId xmlns:a16="http://schemas.microsoft.com/office/drawing/2014/main" id="{5FC2ADEC-017F-4422-9C9F-BA44BE2DA959}"/>
              </a:ext>
            </a:extLst>
          </p:cNvPr>
          <p:cNvPicPr>
            <a:picLocks noChangeAspect="1"/>
          </p:cNvPicPr>
          <p:nvPr/>
        </p:nvPicPr>
        <p:blipFill>
          <a:blip r:embed="rId2"/>
          <a:stretch>
            <a:fillRect/>
          </a:stretch>
        </p:blipFill>
        <p:spPr>
          <a:xfrm>
            <a:off x="2318414" y="2337461"/>
            <a:ext cx="7008466" cy="3908594"/>
          </a:xfrm>
          <a:prstGeom prst="roundRect">
            <a:avLst>
              <a:gd name="adj" fmla="val 3876"/>
            </a:avLst>
          </a:prstGeom>
          <a:ln>
            <a:solidFill>
              <a:schemeClr val="accent1"/>
            </a:solidFill>
          </a:ln>
          <a:effectLst/>
        </p:spPr>
      </p:pic>
      <p:pic>
        <p:nvPicPr>
          <p:cNvPr id="3" name="Picture 2">
            <a:extLst>
              <a:ext uri="{FF2B5EF4-FFF2-40B4-BE49-F238E27FC236}">
                <a16:creationId xmlns:a16="http://schemas.microsoft.com/office/drawing/2014/main" id="{DB12DF2B-2D64-4338-8521-0F12624BE6A7}"/>
              </a:ext>
            </a:extLst>
          </p:cNvPr>
          <p:cNvPicPr>
            <a:picLocks noChangeAspect="1"/>
          </p:cNvPicPr>
          <p:nvPr/>
        </p:nvPicPr>
        <p:blipFill>
          <a:blip r:embed="rId3"/>
          <a:stretch>
            <a:fillRect/>
          </a:stretch>
        </p:blipFill>
        <p:spPr>
          <a:xfrm>
            <a:off x="7371471" y="2487743"/>
            <a:ext cx="1294228" cy="941257"/>
          </a:xfrm>
          <a:prstGeom prst="rect">
            <a:avLst/>
          </a:prstGeom>
        </p:spPr>
      </p:pic>
    </p:spTree>
    <p:extLst>
      <p:ext uri="{BB962C8B-B14F-4D97-AF65-F5344CB8AC3E}">
        <p14:creationId xmlns:p14="http://schemas.microsoft.com/office/powerpoint/2010/main" val="376202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5AA4-A50F-4210-BD95-1D06D560C25E}"/>
              </a:ext>
            </a:extLst>
          </p:cNvPr>
          <p:cNvSpPr>
            <a:spLocks noGrp="1"/>
          </p:cNvSpPr>
          <p:nvPr>
            <p:ph type="title"/>
          </p:nvPr>
        </p:nvSpPr>
        <p:spPr/>
        <p:txBody>
          <a:bodyPr/>
          <a:lstStyle/>
          <a:p>
            <a:r>
              <a:rPr lang="en-IN" dirty="0"/>
              <a:t>Technical Solution</a:t>
            </a:r>
          </a:p>
        </p:txBody>
      </p:sp>
      <p:sp>
        <p:nvSpPr>
          <p:cNvPr id="4" name="TextBox 3">
            <a:extLst>
              <a:ext uri="{FF2B5EF4-FFF2-40B4-BE49-F238E27FC236}">
                <a16:creationId xmlns:a16="http://schemas.microsoft.com/office/drawing/2014/main" id="{312C2E3F-ACB1-4AB4-B172-F003F08E7988}"/>
              </a:ext>
            </a:extLst>
          </p:cNvPr>
          <p:cNvSpPr txBox="1"/>
          <p:nvPr/>
        </p:nvSpPr>
        <p:spPr>
          <a:xfrm>
            <a:off x="1713390" y="2769833"/>
            <a:ext cx="6294268" cy="707886"/>
          </a:xfrm>
          <a:prstGeom prst="rect">
            <a:avLst/>
          </a:prstGeom>
          <a:noFill/>
        </p:spPr>
        <p:txBody>
          <a:bodyPr wrap="square" rtlCol="0">
            <a:spAutoFit/>
          </a:bodyPr>
          <a:lstStyle/>
          <a:p>
            <a:r>
              <a:rPr lang="en-IN" sz="4000" b="0" i="0" u="none" strike="noStrike" baseline="0" dirty="0">
                <a:solidFill>
                  <a:srgbClr val="0079D8"/>
                </a:solidFill>
                <a:latin typeface="SegoeUI-Semibold"/>
              </a:rPr>
              <a:t>Introducing Azure DevOps</a:t>
            </a:r>
            <a:endParaRPr lang="en-IN" sz="4000" dirty="0"/>
          </a:p>
        </p:txBody>
      </p:sp>
    </p:spTree>
    <p:extLst>
      <p:ext uri="{BB962C8B-B14F-4D97-AF65-F5344CB8AC3E}">
        <p14:creationId xmlns:p14="http://schemas.microsoft.com/office/powerpoint/2010/main" val="329934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 Placeholder 3">
            <a:extLst>
              <a:ext uri="{FF2B5EF4-FFF2-40B4-BE49-F238E27FC236}">
                <a16:creationId xmlns:a16="http://schemas.microsoft.com/office/drawing/2014/main" id="{0149B464-91A1-4A25-9C49-B11BAEAA6CDA}"/>
              </a:ext>
            </a:extLst>
          </p:cNvPr>
          <p:cNvSpPr>
            <a:spLocks noGrp="1"/>
          </p:cNvSpPr>
          <p:nvPr>
            <p:ph type="body" sz="quarter" idx="10"/>
          </p:nvPr>
        </p:nvSpPr>
        <p:spPr>
          <a:xfrm>
            <a:off x="622238" y="3656914"/>
            <a:ext cx="3722024" cy="1267251"/>
          </a:xfrm>
        </p:spPr>
        <p:txBody>
          <a:bodyPr>
            <a:normAutofit fontScale="92500" lnSpcReduction="20000"/>
          </a:bodyPr>
          <a:lstStyle/>
          <a:p>
            <a:r>
              <a:rPr lang="en-US" sz="2353" dirty="0">
                <a:solidFill>
                  <a:schemeClr val="accent1"/>
                </a:solidFill>
              </a:rPr>
              <a:t>Microsoft Azure </a:t>
            </a:r>
            <a:r>
              <a:rPr lang="en-US" sz="2353" dirty="0" err="1">
                <a:solidFill>
                  <a:schemeClr val="accent1"/>
                </a:solidFill>
              </a:rPr>
              <a:t>Devops</a:t>
            </a:r>
            <a:r>
              <a:rPr lang="en-US" sz="2353" dirty="0">
                <a:solidFill>
                  <a:schemeClr val="accent1"/>
                </a:solidFill>
              </a:rPr>
              <a:t> service is the cloud Based platform with DevOps tooling built in</a:t>
            </a:r>
          </a:p>
          <a:p>
            <a:endParaRPr lang="en-US" sz="2353" dirty="0">
              <a:solidFill>
                <a:schemeClr val="accent1"/>
              </a:solidFill>
            </a:endParaRPr>
          </a:p>
        </p:txBody>
      </p:sp>
      <p:sp>
        <p:nvSpPr>
          <p:cNvPr id="45" name="Rectangle 44">
            <a:extLst>
              <a:ext uri="{FF2B5EF4-FFF2-40B4-BE49-F238E27FC236}">
                <a16:creationId xmlns:a16="http://schemas.microsoft.com/office/drawing/2014/main" id="{16362898-DD89-4EB6-92D4-1EEF1CE1EF77}"/>
              </a:ext>
            </a:extLst>
          </p:cNvPr>
          <p:cNvSpPr/>
          <p:nvPr/>
        </p:nvSpPr>
        <p:spPr bwMode="auto">
          <a:xfrm>
            <a:off x="4339298" y="5224259"/>
            <a:ext cx="1306739" cy="273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t" anchorCtr="0" forceAA="0" compatLnSpc="1">
            <a:prstTxWarp prst="textNoShape">
              <a:avLst/>
            </a:prstTxWarp>
            <a:noAutofit/>
          </a:bodyPr>
          <a:lstStyle/>
          <a:p>
            <a:pPr algn="ctr" defTabSz="931745" fontAlgn="base">
              <a:spcBef>
                <a:spcPct val="0"/>
              </a:spcBef>
              <a:spcAft>
                <a:spcPct val="0"/>
              </a:spcAft>
              <a:defRPr/>
            </a:pPr>
            <a:endParaRPr lang="en-US" sz="1200" kern="0">
              <a:solidFill>
                <a:schemeClr val="accent1"/>
              </a:solidFill>
              <a:latin typeface="Segoe UI"/>
            </a:endParaRPr>
          </a:p>
        </p:txBody>
      </p:sp>
      <p:sp>
        <p:nvSpPr>
          <p:cNvPr id="47" name="Oval 46">
            <a:extLst>
              <a:ext uri="{FF2B5EF4-FFF2-40B4-BE49-F238E27FC236}">
                <a16:creationId xmlns:a16="http://schemas.microsoft.com/office/drawing/2014/main" id="{F011B892-E7A9-4560-A343-0713EAD12AFD}"/>
              </a:ext>
            </a:extLst>
          </p:cNvPr>
          <p:cNvSpPr/>
          <p:nvPr/>
        </p:nvSpPr>
        <p:spPr bwMode="auto">
          <a:xfrm>
            <a:off x="5693004" y="1693405"/>
            <a:ext cx="4673568" cy="4673568"/>
          </a:xfrm>
          <a:prstGeom prst="ellipse">
            <a:avLst/>
          </a:prstGeom>
          <a:solidFill>
            <a:srgbClr val="208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ea typeface="Segoe UI" pitchFamily="34" charset="0"/>
              <a:cs typeface="Segoe UI" pitchFamily="34" charset="0"/>
            </a:endParaRPr>
          </a:p>
        </p:txBody>
      </p:sp>
      <p:sp>
        <p:nvSpPr>
          <p:cNvPr id="48" name="Oval 47">
            <a:extLst>
              <a:ext uri="{FF2B5EF4-FFF2-40B4-BE49-F238E27FC236}">
                <a16:creationId xmlns:a16="http://schemas.microsoft.com/office/drawing/2014/main" id="{4EFB0604-B7AD-4560-9789-2E4E24464C08}"/>
              </a:ext>
            </a:extLst>
          </p:cNvPr>
          <p:cNvSpPr/>
          <p:nvPr/>
        </p:nvSpPr>
        <p:spPr bwMode="auto">
          <a:xfrm>
            <a:off x="5973799" y="1974200"/>
            <a:ext cx="4111978" cy="4111978"/>
          </a:xfrm>
          <a:prstGeom prst="ellipse">
            <a:avLst/>
          </a:prstGeom>
          <a:noFill/>
          <a:ln w="19050" cap="flat">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cs typeface="Segoe UI" pitchFamily="34" charset="0"/>
            </a:endParaRPr>
          </a:p>
        </p:txBody>
      </p:sp>
      <p:grpSp>
        <p:nvGrpSpPr>
          <p:cNvPr id="59" name="Group 58">
            <a:extLst>
              <a:ext uri="{FF2B5EF4-FFF2-40B4-BE49-F238E27FC236}">
                <a16:creationId xmlns:a16="http://schemas.microsoft.com/office/drawing/2014/main" id="{3249D612-CD66-4948-8178-1B3C98FF8FFA}"/>
              </a:ext>
            </a:extLst>
          </p:cNvPr>
          <p:cNvGrpSpPr/>
          <p:nvPr/>
        </p:nvGrpSpPr>
        <p:grpSpPr>
          <a:xfrm rot="13765054">
            <a:off x="9637649" y="2783509"/>
            <a:ext cx="221311" cy="185376"/>
            <a:chOff x="5899816" y="2353437"/>
            <a:chExt cx="250241" cy="209609"/>
          </a:xfrm>
          <a:solidFill>
            <a:srgbClr val="2089D9"/>
          </a:solidFill>
        </p:grpSpPr>
        <p:sp>
          <p:nvSpPr>
            <p:cNvPr id="62" name="Rectangle 61">
              <a:extLst>
                <a:ext uri="{FF2B5EF4-FFF2-40B4-BE49-F238E27FC236}">
                  <a16:creationId xmlns:a16="http://schemas.microsoft.com/office/drawing/2014/main" id="{8F9F9306-CBA3-4961-897B-389B914A411B}"/>
                </a:ext>
              </a:extLst>
            </p:cNvPr>
            <p:cNvSpPr/>
            <p:nvPr/>
          </p:nvSpPr>
          <p:spPr bwMode="auto">
            <a:xfrm>
              <a:off x="5899816" y="2353437"/>
              <a:ext cx="217357" cy="2096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ea typeface="Segoe UI" pitchFamily="34" charset="0"/>
                <a:cs typeface="Segoe UI" pitchFamily="34" charset="0"/>
              </a:endParaRPr>
            </a:p>
          </p:txBody>
        </p:sp>
        <p:sp>
          <p:nvSpPr>
            <p:cNvPr id="67" name="Rectangle 13">
              <a:extLst>
                <a:ext uri="{FF2B5EF4-FFF2-40B4-BE49-F238E27FC236}">
                  <a16:creationId xmlns:a16="http://schemas.microsoft.com/office/drawing/2014/main" id="{2F8CCB56-3061-48C3-8DEB-E5C510975200}"/>
                </a:ext>
              </a:extLst>
            </p:cNvPr>
            <p:cNvSpPr/>
            <p:nvPr/>
          </p:nvSpPr>
          <p:spPr bwMode="auto">
            <a:xfrm rot="18900000">
              <a:off x="6001842" y="2384134"/>
              <a:ext cx="148215" cy="148215"/>
            </a:xfrm>
            <a:custGeom>
              <a:avLst/>
              <a:gdLst>
                <a:gd name="connsiteX0" fmla="*/ 0 w 508000"/>
                <a:gd name="connsiteY0" fmla="*/ 0 h 508000"/>
                <a:gd name="connsiteX1" fmla="*/ 508000 w 508000"/>
                <a:gd name="connsiteY1" fmla="*/ 0 h 508000"/>
                <a:gd name="connsiteX2" fmla="*/ 508000 w 508000"/>
                <a:gd name="connsiteY2" fmla="*/ 508000 h 508000"/>
                <a:gd name="connsiteX3" fmla="*/ 0 w 508000"/>
                <a:gd name="connsiteY3" fmla="*/ 508000 h 508000"/>
                <a:gd name="connsiteX4" fmla="*/ 0 w 508000"/>
                <a:gd name="connsiteY4" fmla="*/ 0 h 508000"/>
                <a:gd name="connsiteX0" fmla="*/ 508000 w 599440"/>
                <a:gd name="connsiteY0" fmla="*/ 508000 h 599440"/>
                <a:gd name="connsiteX1" fmla="*/ 0 w 599440"/>
                <a:gd name="connsiteY1" fmla="*/ 508000 h 599440"/>
                <a:gd name="connsiteX2" fmla="*/ 0 w 599440"/>
                <a:gd name="connsiteY2" fmla="*/ 0 h 599440"/>
                <a:gd name="connsiteX3" fmla="*/ 508000 w 599440"/>
                <a:gd name="connsiteY3" fmla="*/ 0 h 599440"/>
                <a:gd name="connsiteX4" fmla="*/ 599440 w 599440"/>
                <a:gd name="connsiteY4" fmla="*/ 599440 h 599440"/>
                <a:gd name="connsiteX0" fmla="*/ 508000 w 508000"/>
                <a:gd name="connsiteY0" fmla="*/ 508000 h 508000"/>
                <a:gd name="connsiteX1" fmla="*/ 0 w 508000"/>
                <a:gd name="connsiteY1" fmla="*/ 508000 h 508000"/>
                <a:gd name="connsiteX2" fmla="*/ 0 w 508000"/>
                <a:gd name="connsiteY2" fmla="*/ 0 h 508000"/>
                <a:gd name="connsiteX3" fmla="*/ 508000 w 508000"/>
                <a:gd name="connsiteY3" fmla="*/ 0 h 508000"/>
                <a:gd name="connsiteX0" fmla="*/ 0 w 508000"/>
                <a:gd name="connsiteY0" fmla="*/ 508000 h 508000"/>
                <a:gd name="connsiteX1" fmla="*/ 0 w 508000"/>
                <a:gd name="connsiteY1" fmla="*/ 0 h 508000"/>
                <a:gd name="connsiteX2" fmla="*/ 508000 w 508000"/>
                <a:gd name="connsiteY2" fmla="*/ 0 h 508000"/>
              </a:gdLst>
              <a:ahLst/>
              <a:cxnLst>
                <a:cxn ang="0">
                  <a:pos x="connsiteX0" y="connsiteY0"/>
                </a:cxn>
                <a:cxn ang="0">
                  <a:pos x="connsiteX1" y="connsiteY1"/>
                </a:cxn>
                <a:cxn ang="0">
                  <a:pos x="connsiteX2" y="connsiteY2"/>
                </a:cxn>
              </a:cxnLst>
              <a:rect l="l" t="t" r="r" b="b"/>
              <a:pathLst>
                <a:path w="508000" h="508000">
                  <a:moveTo>
                    <a:pt x="0" y="508000"/>
                  </a:moveTo>
                  <a:lnTo>
                    <a:pt x="0" y="0"/>
                  </a:lnTo>
                  <a:lnTo>
                    <a:pt x="508000" y="0"/>
                  </a:lnTo>
                </a:path>
              </a:pathLst>
            </a:custGeom>
            <a:grpFill/>
            <a:ln w="19050">
              <a:solidFill>
                <a:schemeClr val="bg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ea typeface="Segoe UI" pitchFamily="34" charset="0"/>
                <a:cs typeface="Segoe UI" pitchFamily="34" charset="0"/>
              </a:endParaRPr>
            </a:p>
          </p:txBody>
        </p:sp>
      </p:grpSp>
      <p:grpSp>
        <p:nvGrpSpPr>
          <p:cNvPr id="68" name="Group 67">
            <a:extLst>
              <a:ext uri="{FF2B5EF4-FFF2-40B4-BE49-F238E27FC236}">
                <a16:creationId xmlns:a16="http://schemas.microsoft.com/office/drawing/2014/main" id="{90346766-19A2-4263-9804-2B121BF5A215}"/>
              </a:ext>
            </a:extLst>
          </p:cNvPr>
          <p:cNvGrpSpPr/>
          <p:nvPr/>
        </p:nvGrpSpPr>
        <p:grpSpPr>
          <a:xfrm rot="7370490">
            <a:off x="6202550" y="2803890"/>
            <a:ext cx="221311" cy="185376"/>
            <a:chOff x="5899816" y="2353437"/>
            <a:chExt cx="250241" cy="209609"/>
          </a:xfrm>
          <a:solidFill>
            <a:srgbClr val="2089D9"/>
          </a:solidFill>
        </p:grpSpPr>
        <p:sp>
          <p:nvSpPr>
            <p:cNvPr id="71" name="Rectangle 70">
              <a:extLst>
                <a:ext uri="{FF2B5EF4-FFF2-40B4-BE49-F238E27FC236}">
                  <a16:creationId xmlns:a16="http://schemas.microsoft.com/office/drawing/2014/main" id="{0012BBF2-93E8-40A7-9693-8E2440BB0EA7}"/>
                </a:ext>
              </a:extLst>
            </p:cNvPr>
            <p:cNvSpPr/>
            <p:nvPr/>
          </p:nvSpPr>
          <p:spPr bwMode="auto">
            <a:xfrm>
              <a:off x="5899816" y="2353437"/>
              <a:ext cx="217357" cy="2096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ea typeface="Segoe UI" pitchFamily="34" charset="0"/>
                <a:cs typeface="Segoe UI" pitchFamily="34" charset="0"/>
              </a:endParaRPr>
            </a:p>
          </p:txBody>
        </p:sp>
        <p:sp>
          <p:nvSpPr>
            <p:cNvPr id="72" name="Rectangle 13">
              <a:extLst>
                <a:ext uri="{FF2B5EF4-FFF2-40B4-BE49-F238E27FC236}">
                  <a16:creationId xmlns:a16="http://schemas.microsoft.com/office/drawing/2014/main" id="{C5DA8A44-F169-4B80-9798-DB41FEE63AFA}"/>
                </a:ext>
              </a:extLst>
            </p:cNvPr>
            <p:cNvSpPr/>
            <p:nvPr/>
          </p:nvSpPr>
          <p:spPr bwMode="auto">
            <a:xfrm rot="18900000">
              <a:off x="6001842" y="2384134"/>
              <a:ext cx="148215" cy="148215"/>
            </a:xfrm>
            <a:custGeom>
              <a:avLst/>
              <a:gdLst>
                <a:gd name="connsiteX0" fmla="*/ 0 w 508000"/>
                <a:gd name="connsiteY0" fmla="*/ 0 h 508000"/>
                <a:gd name="connsiteX1" fmla="*/ 508000 w 508000"/>
                <a:gd name="connsiteY1" fmla="*/ 0 h 508000"/>
                <a:gd name="connsiteX2" fmla="*/ 508000 w 508000"/>
                <a:gd name="connsiteY2" fmla="*/ 508000 h 508000"/>
                <a:gd name="connsiteX3" fmla="*/ 0 w 508000"/>
                <a:gd name="connsiteY3" fmla="*/ 508000 h 508000"/>
                <a:gd name="connsiteX4" fmla="*/ 0 w 508000"/>
                <a:gd name="connsiteY4" fmla="*/ 0 h 508000"/>
                <a:gd name="connsiteX0" fmla="*/ 508000 w 599440"/>
                <a:gd name="connsiteY0" fmla="*/ 508000 h 599440"/>
                <a:gd name="connsiteX1" fmla="*/ 0 w 599440"/>
                <a:gd name="connsiteY1" fmla="*/ 508000 h 599440"/>
                <a:gd name="connsiteX2" fmla="*/ 0 w 599440"/>
                <a:gd name="connsiteY2" fmla="*/ 0 h 599440"/>
                <a:gd name="connsiteX3" fmla="*/ 508000 w 599440"/>
                <a:gd name="connsiteY3" fmla="*/ 0 h 599440"/>
                <a:gd name="connsiteX4" fmla="*/ 599440 w 599440"/>
                <a:gd name="connsiteY4" fmla="*/ 599440 h 599440"/>
                <a:gd name="connsiteX0" fmla="*/ 508000 w 508000"/>
                <a:gd name="connsiteY0" fmla="*/ 508000 h 508000"/>
                <a:gd name="connsiteX1" fmla="*/ 0 w 508000"/>
                <a:gd name="connsiteY1" fmla="*/ 508000 h 508000"/>
                <a:gd name="connsiteX2" fmla="*/ 0 w 508000"/>
                <a:gd name="connsiteY2" fmla="*/ 0 h 508000"/>
                <a:gd name="connsiteX3" fmla="*/ 508000 w 508000"/>
                <a:gd name="connsiteY3" fmla="*/ 0 h 508000"/>
                <a:gd name="connsiteX0" fmla="*/ 0 w 508000"/>
                <a:gd name="connsiteY0" fmla="*/ 508000 h 508000"/>
                <a:gd name="connsiteX1" fmla="*/ 0 w 508000"/>
                <a:gd name="connsiteY1" fmla="*/ 0 h 508000"/>
                <a:gd name="connsiteX2" fmla="*/ 508000 w 508000"/>
                <a:gd name="connsiteY2" fmla="*/ 0 h 508000"/>
              </a:gdLst>
              <a:ahLst/>
              <a:cxnLst>
                <a:cxn ang="0">
                  <a:pos x="connsiteX0" y="connsiteY0"/>
                </a:cxn>
                <a:cxn ang="0">
                  <a:pos x="connsiteX1" y="connsiteY1"/>
                </a:cxn>
                <a:cxn ang="0">
                  <a:pos x="connsiteX2" y="connsiteY2"/>
                </a:cxn>
              </a:cxnLst>
              <a:rect l="l" t="t" r="r" b="b"/>
              <a:pathLst>
                <a:path w="508000" h="508000">
                  <a:moveTo>
                    <a:pt x="0" y="508000"/>
                  </a:moveTo>
                  <a:lnTo>
                    <a:pt x="0" y="0"/>
                  </a:lnTo>
                  <a:lnTo>
                    <a:pt x="508000" y="0"/>
                  </a:lnTo>
                </a:path>
              </a:pathLst>
            </a:custGeom>
            <a:grpFill/>
            <a:ln w="19050">
              <a:solidFill>
                <a:schemeClr val="bg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ea typeface="Segoe UI" pitchFamily="34" charset="0"/>
                <a:cs typeface="Segoe UI" pitchFamily="34" charset="0"/>
              </a:endParaRPr>
            </a:p>
          </p:txBody>
        </p:sp>
      </p:grpSp>
      <p:grpSp>
        <p:nvGrpSpPr>
          <p:cNvPr id="73" name="Group 72">
            <a:extLst>
              <a:ext uri="{FF2B5EF4-FFF2-40B4-BE49-F238E27FC236}">
                <a16:creationId xmlns:a16="http://schemas.microsoft.com/office/drawing/2014/main" id="{23F858B6-185C-48F8-AD3F-DDB90688410F}"/>
              </a:ext>
            </a:extLst>
          </p:cNvPr>
          <p:cNvGrpSpPr/>
          <p:nvPr/>
        </p:nvGrpSpPr>
        <p:grpSpPr>
          <a:xfrm>
            <a:off x="7954216" y="6003839"/>
            <a:ext cx="221311" cy="185376"/>
            <a:chOff x="5899816" y="2353437"/>
            <a:chExt cx="250241" cy="209609"/>
          </a:xfrm>
          <a:solidFill>
            <a:srgbClr val="2089D9"/>
          </a:solidFill>
        </p:grpSpPr>
        <p:sp>
          <p:nvSpPr>
            <p:cNvPr id="74" name="Rectangle 73">
              <a:extLst>
                <a:ext uri="{FF2B5EF4-FFF2-40B4-BE49-F238E27FC236}">
                  <a16:creationId xmlns:a16="http://schemas.microsoft.com/office/drawing/2014/main" id="{7ACF9DA4-272B-45C1-A1E0-AFC36F684D4F}"/>
                </a:ext>
              </a:extLst>
            </p:cNvPr>
            <p:cNvSpPr/>
            <p:nvPr/>
          </p:nvSpPr>
          <p:spPr bwMode="auto">
            <a:xfrm>
              <a:off x="5899816" y="2353437"/>
              <a:ext cx="217357" cy="2096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ea typeface="Segoe UI" pitchFamily="34" charset="0"/>
                <a:cs typeface="Segoe UI" pitchFamily="34" charset="0"/>
              </a:endParaRPr>
            </a:p>
          </p:txBody>
        </p:sp>
        <p:sp>
          <p:nvSpPr>
            <p:cNvPr id="75" name="Rectangle 13">
              <a:extLst>
                <a:ext uri="{FF2B5EF4-FFF2-40B4-BE49-F238E27FC236}">
                  <a16:creationId xmlns:a16="http://schemas.microsoft.com/office/drawing/2014/main" id="{AB895DF5-9299-4890-B6C0-D0928C603EC1}"/>
                </a:ext>
              </a:extLst>
            </p:cNvPr>
            <p:cNvSpPr/>
            <p:nvPr/>
          </p:nvSpPr>
          <p:spPr bwMode="auto">
            <a:xfrm rot="18900000">
              <a:off x="6001842" y="2384134"/>
              <a:ext cx="148215" cy="148215"/>
            </a:xfrm>
            <a:custGeom>
              <a:avLst/>
              <a:gdLst>
                <a:gd name="connsiteX0" fmla="*/ 0 w 508000"/>
                <a:gd name="connsiteY0" fmla="*/ 0 h 508000"/>
                <a:gd name="connsiteX1" fmla="*/ 508000 w 508000"/>
                <a:gd name="connsiteY1" fmla="*/ 0 h 508000"/>
                <a:gd name="connsiteX2" fmla="*/ 508000 w 508000"/>
                <a:gd name="connsiteY2" fmla="*/ 508000 h 508000"/>
                <a:gd name="connsiteX3" fmla="*/ 0 w 508000"/>
                <a:gd name="connsiteY3" fmla="*/ 508000 h 508000"/>
                <a:gd name="connsiteX4" fmla="*/ 0 w 508000"/>
                <a:gd name="connsiteY4" fmla="*/ 0 h 508000"/>
                <a:gd name="connsiteX0" fmla="*/ 508000 w 599440"/>
                <a:gd name="connsiteY0" fmla="*/ 508000 h 599440"/>
                <a:gd name="connsiteX1" fmla="*/ 0 w 599440"/>
                <a:gd name="connsiteY1" fmla="*/ 508000 h 599440"/>
                <a:gd name="connsiteX2" fmla="*/ 0 w 599440"/>
                <a:gd name="connsiteY2" fmla="*/ 0 h 599440"/>
                <a:gd name="connsiteX3" fmla="*/ 508000 w 599440"/>
                <a:gd name="connsiteY3" fmla="*/ 0 h 599440"/>
                <a:gd name="connsiteX4" fmla="*/ 599440 w 599440"/>
                <a:gd name="connsiteY4" fmla="*/ 599440 h 599440"/>
                <a:gd name="connsiteX0" fmla="*/ 508000 w 508000"/>
                <a:gd name="connsiteY0" fmla="*/ 508000 h 508000"/>
                <a:gd name="connsiteX1" fmla="*/ 0 w 508000"/>
                <a:gd name="connsiteY1" fmla="*/ 508000 h 508000"/>
                <a:gd name="connsiteX2" fmla="*/ 0 w 508000"/>
                <a:gd name="connsiteY2" fmla="*/ 0 h 508000"/>
                <a:gd name="connsiteX3" fmla="*/ 508000 w 508000"/>
                <a:gd name="connsiteY3" fmla="*/ 0 h 508000"/>
                <a:gd name="connsiteX0" fmla="*/ 0 w 508000"/>
                <a:gd name="connsiteY0" fmla="*/ 508000 h 508000"/>
                <a:gd name="connsiteX1" fmla="*/ 0 w 508000"/>
                <a:gd name="connsiteY1" fmla="*/ 0 h 508000"/>
                <a:gd name="connsiteX2" fmla="*/ 508000 w 508000"/>
                <a:gd name="connsiteY2" fmla="*/ 0 h 508000"/>
              </a:gdLst>
              <a:ahLst/>
              <a:cxnLst>
                <a:cxn ang="0">
                  <a:pos x="connsiteX0" y="connsiteY0"/>
                </a:cxn>
                <a:cxn ang="0">
                  <a:pos x="connsiteX1" y="connsiteY1"/>
                </a:cxn>
                <a:cxn ang="0">
                  <a:pos x="connsiteX2" y="connsiteY2"/>
                </a:cxn>
              </a:cxnLst>
              <a:rect l="l" t="t" r="r" b="b"/>
              <a:pathLst>
                <a:path w="508000" h="508000">
                  <a:moveTo>
                    <a:pt x="0" y="508000"/>
                  </a:moveTo>
                  <a:lnTo>
                    <a:pt x="0" y="0"/>
                  </a:lnTo>
                  <a:lnTo>
                    <a:pt x="508000" y="0"/>
                  </a:lnTo>
                </a:path>
              </a:pathLst>
            </a:custGeom>
            <a:grpFill/>
            <a:ln w="19050">
              <a:solidFill>
                <a:schemeClr val="bg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ea typeface="Segoe UI" pitchFamily="34" charset="0"/>
                <a:cs typeface="Segoe UI" pitchFamily="34" charset="0"/>
              </a:endParaRPr>
            </a:p>
          </p:txBody>
        </p:sp>
      </p:grpSp>
      <p:sp>
        <p:nvSpPr>
          <p:cNvPr id="76" name="Rectangle 75">
            <a:extLst>
              <a:ext uri="{FF2B5EF4-FFF2-40B4-BE49-F238E27FC236}">
                <a16:creationId xmlns:a16="http://schemas.microsoft.com/office/drawing/2014/main" id="{8F639AFC-E521-4FF8-8738-62BFBA217797}"/>
              </a:ext>
            </a:extLst>
          </p:cNvPr>
          <p:cNvSpPr/>
          <p:nvPr/>
        </p:nvSpPr>
        <p:spPr bwMode="auto">
          <a:xfrm>
            <a:off x="7294095" y="380754"/>
            <a:ext cx="1306739" cy="273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ctr" anchorCtr="0" forceAA="0" compatLnSpc="1">
            <a:prstTxWarp prst="textNoShape">
              <a:avLst/>
            </a:prstTxWarp>
            <a:noAutofit/>
          </a:bodyPr>
          <a:lstStyle/>
          <a:p>
            <a:pPr algn="ctr" defTabSz="931745" fontAlgn="base">
              <a:spcBef>
                <a:spcPct val="0"/>
              </a:spcBef>
              <a:spcAft>
                <a:spcPct val="0"/>
              </a:spcAft>
              <a:defRPr/>
            </a:pPr>
            <a:r>
              <a:rPr lang="en-US" sz="1400" kern="0">
                <a:solidFill>
                  <a:schemeClr val="accent1"/>
                </a:solidFill>
                <a:latin typeface="Segoe UI Semibold"/>
              </a:rPr>
              <a:t>Develop</a:t>
            </a:r>
          </a:p>
        </p:txBody>
      </p:sp>
      <p:sp>
        <p:nvSpPr>
          <p:cNvPr id="77" name="Rectangle 76">
            <a:extLst>
              <a:ext uri="{FF2B5EF4-FFF2-40B4-BE49-F238E27FC236}">
                <a16:creationId xmlns:a16="http://schemas.microsoft.com/office/drawing/2014/main" id="{B9043793-C609-4510-849A-4C7AF888D1C1}"/>
              </a:ext>
            </a:extLst>
          </p:cNvPr>
          <p:cNvSpPr/>
          <p:nvPr/>
        </p:nvSpPr>
        <p:spPr bwMode="auto">
          <a:xfrm>
            <a:off x="7294095" y="542363"/>
            <a:ext cx="1306739" cy="8179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t" anchorCtr="0" forceAA="0" compatLnSpc="1">
            <a:prstTxWarp prst="textNoShape">
              <a:avLst/>
            </a:prstTxWarp>
            <a:noAutofit/>
          </a:bodyPr>
          <a:lstStyle/>
          <a:p>
            <a:pPr algn="ctr" defTabSz="931745" fontAlgn="base">
              <a:lnSpc>
                <a:spcPct val="90000"/>
              </a:lnSpc>
              <a:spcBef>
                <a:spcPts val="400"/>
              </a:spcBef>
              <a:spcAft>
                <a:spcPct val="0"/>
              </a:spcAft>
              <a:defRPr/>
            </a:pPr>
            <a:r>
              <a:rPr lang="en-GB" sz="1200" kern="0">
                <a:solidFill>
                  <a:schemeClr val="accent1"/>
                </a:solidFill>
                <a:latin typeface="Segoe UI"/>
              </a:rPr>
              <a:t>GitHub</a:t>
            </a:r>
            <a:endParaRPr lang="en-US" sz="1200" kern="0">
              <a:solidFill>
                <a:schemeClr val="accent1"/>
              </a:solidFill>
              <a:latin typeface="Segoe UI"/>
            </a:endParaRPr>
          </a:p>
          <a:p>
            <a:pPr algn="ctr" defTabSz="931745" fontAlgn="base">
              <a:lnSpc>
                <a:spcPct val="90000"/>
              </a:lnSpc>
              <a:spcBef>
                <a:spcPts val="400"/>
              </a:spcBef>
              <a:spcAft>
                <a:spcPct val="0"/>
              </a:spcAft>
              <a:defRPr/>
            </a:pPr>
            <a:r>
              <a:rPr lang="en-US" sz="1200" kern="0">
                <a:solidFill>
                  <a:schemeClr val="accent1"/>
                </a:solidFill>
                <a:latin typeface="Segoe UI"/>
              </a:rPr>
              <a:t>Visual Studio</a:t>
            </a:r>
          </a:p>
          <a:p>
            <a:pPr algn="ctr" defTabSz="931745" fontAlgn="base">
              <a:lnSpc>
                <a:spcPct val="90000"/>
              </a:lnSpc>
              <a:spcBef>
                <a:spcPts val="400"/>
              </a:spcBef>
              <a:spcAft>
                <a:spcPct val="0"/>
              </a:spcAft>
              <a:defRPr/>
            </a:pPr>
            <a:r>
              <a:rPr lang="en-US" sz="1200" kern="0">
                <a:solidFill>
                  <a:schemeClr val="accent1"/>
                </a:solidFill>
              </a:rPr>
              <a:t>Visual Studio Code</a:t>
            </a:r>
          </a:p>
        </p:txBody>
      </p:sp>
      <p:sp>
        <p:nvSpPr>
          <p:cNvPr id="78" name="Oval 77">
            <a:extLst>
              <a:ext uri="{FF2B5EF4-FFF2-40B4-BE49-F238E27FC236}">
                <a16:creationId xmlns:a16="http://schemas.microsoft.com/office/drawing/2014/main" id="{8FB51851-700D-4823-9E5F-1B176E5EDB8D}"/>
              </a:ext>
            </a:extLst>
          </p:cNvPr>
          <p:cNvSpPr/>
          <p:nvPr/>
        </p:nvSpPr>
        <p:spPr bwMode="auto">
          <a:xfrm>
            <a:off x="6208444" y="2208845"/>
            <a:ext cx="3642689" cy="3642689"/>
          </a:xfrm>
          <a:prstGeom prst="ellipse">
            <a:avLst/>
          </a:prstGeom>
          <a:solidFill>
            <a:srgbClr val="FFFFFF"/>
          </a:solidFill>
          <a:ln w="10795" cap="flat" cmpd="sng" algn="ctr">
            <a:noFill/>
            <a:prstDash val="solid"/>
          </a:ln>
          <a:effectLst>
            <a:outerShdw blurRad="254000" dist="50800" dir="2700000" sx="101000" sy="101000" algn="tl" rotWithShape="0">
              <a:prstClr val="black">
                <a:alpha val="19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cs typeface="Segoe UI" pitchFamily="34" charset="0"/>
            </a:endParaRPr>
          </a:p>
        </p:txBody>
      </p:sp>
      <p:sp>
        <p:nvSpPr>
          <p:cNvPr id="79" name="Rectangle 78">
            <a:extLst>
              <a:ext uri="{FF2B5EF4-FFF2-40B4-BE49-F238E27FC236}">
                <a16:creationId xmlns:a16="http://schemas.microsoft.com/office/drawing/2014/main" id="{43A21A3C-DCAB-40E5-A8F3-F65E14BC2D13}"/>
              </a:ext>
            </a:extLst>
          </p:cNvPr>
          <p:cNvSpPr/>
          <p:nvPr/>
        </p:nvSpPr>
        <p:spPr bwMode="auto">
          <a:xfrm>
            <a:off x="4422275" y="4980642"/>
            <a:ext cx="1306739" cy="273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ctr" anchorCtr="0" forceAA="0" compatLnSpc="1">
            <a:prstTxWarp prst="textNoShape">
              <a:avLst/>
            </a:prstTxWarp>
            <a:noAutofit/>
          </a:bodyPr>
          <a:lstStyle/>
          <a:p>
            <a:pPr algn="r" defTabSz="931745" fontAlgn="base">
              <a:spcBef>
                <a:spcPct val="0"/>
              </a:spcBef>
              <a:spcAft>
                <a:spcPct val="0"/>
              </a:spcAft>
              <a:defRPr/>
            </a:pPr>
            <a:r>
              <a:rPr lang="en-US" sz="1400" kern="0">
                <a:solidFill>
                  <a:schemeClr val="accent1"/>
                </a:solidFill>
                <a:latin typeface="Segoe UI Semibold"/>
              </a:rPr>
              <a:t>Operate</a:t>
            </a:r>
          </a:p>
        </p:txBody>
      </p:sp>
      <p:sp>
        <p:nvSpPr>
          <p:cNvPr id="80" name="Oval 79">
            <a:extLst>
              <a:ext uri="{FF2B5EF4-FFF2-40B4-BE49-F238E27FC236}">
                <a16:creationId xmlns:a16="http://schemas.microsoft.com/office/drawing/2014/main" id="{7C152005-41EE-45BB-AAD4-1A61B75C38A4}"/>
              </a:ext>
            </a:extLst>
          </p:cNvPr>
          <p:cNvSpPr/>
          <p:nvPr/>
        </p:nvSpPr>
        <p:spPr bwMode="auto">
          <a:xfrm>
            <a:off x="5739010" y="4671605"/>
            <a:ext cx="950538" cy="950538"/>
          </a:xfrm>
          <a:prstGeom prst="ellipse">
            <a:avLst/>
          </a:prstGeom>
          <a:solidFill>
            <a:schemeClr val="bg1"/>
          </a:solidFill>
          <a:ln w="10795" cap="flat" cmpd="sng" algn="ctr">
            <a:solidFill>
              <a:srgbClr val="0878D4"/>
            </a:solid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cs typeface="Segoe UI" pitchFamily="34" charset="0"/>
            </a:endParaRPr>
          </a:p>
        </p:txBody>
      </p:sp>
      <p:grpSp>
        <p:nvGrpSpPr>
          <p:cNvPr id="83" name="Group 82">
            <a:extLst>
              <a:ext uri="{FF2B5EF4-FFF2-40B4-BE49-F238E27FC236}">
                <a16:creationId xmlns:a16="http://schemas.microsoft.com/office/drawing/2014/main" id="{F7F839E7-376B-436E-8C0D-A75E75C22EA0}"/>
              </a:ext>
            </a:extLst>
          </p:cNvPr>
          <p:cNvGrpSpPr/>
          <p:nvPr/>
        </p:nvGrpSpPr>
        <p:grpSpPr>
          <a:xfrm>
            <a:off x="7554520" y="1408505"/>
            <a:ext cx="950538" cy="950538"/>
            <a:chOff x="7709560" y="946149"/>
            <a:chExt cx="950808" cy="950808"/>
          </a:xfrm>
        </p:grpSpPr>
        <p:sp>
          <p:nvSpPr>
            <p:cNvPr id="84" name="Oval 83">
              <a:extLst>
                <a:ext uri="{FF2B5EF4-FFF2-40B4-BE49-F238E27FC236}">
                  <a16:creationId xmlns:a16="http://schemas.microsoft.com/office/drawing/2014/main" id="{A922569D-27FD-4E28-9641-D4D322FEB4CA}"/>
                </a:ext>
              </a:extLst>
            </p:cNvPr>
            <p:cNvSpPr/>
            <p:nvPr/>
          </p:nvSpPr>
          <p:spPr bwMode="auto">
            <a:xfrm>
              <a:off x="7709560" y="946149"/>
              <a:ext cx="950808" cy="950808"/>
            </a:xfrm>
            <a:prstGeom prst="ellipse">
              <a:avLst/>
            </a:prstGeom>
            <a:solidFill>
              <a:schemeClr val="bg1"/>
            </a:solidFill>
            <a:ln w="10795" cap="flat" cmpd="sng" algn="ctr">
              <a:solidFill>
                <a:srgbClr val="0878D4"/>
              </a:solid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cs typeface="Segoe UI" pitchFamily="34" charset="0"/>
              </a:endParaRPr>
            </a:p>
          </p:txBody>
        </p:sp>
        <p:sp>
          <p:nvSpPr>
            <p:cNvPr id="85" name="tool">
              <a:extLst>
                <a:ext uri="{FF2B5EF4-FFF2-40B4-BE49-F238E27FC236}">
                  <a16:creationId xmlns:a16="http://schemas.microsoft.com/office/drawing/2014/main" id="{B6B625B5-9FE5-4A41-97EE-23C0704E442F}"/>
                </a:ext>
              </a:extLst>
            </p:cNvPr>
            <p:cNvSpPr>
              <a:spLocks noChangeAspect="1" noEditPoints="1"/>
            </p:cNvSpPr>
            <p:nvPr/>
          </p:nvSpPr>
          <p:spPr bwMode="auto">
            <a:xfrm>
              <a:off x="8041158" y="1218988"/>
              <a:ext cx="287612" cy="405131"/>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flat">
              <a:solidFill>
                <a:srgbClr val="08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57" tIns="44780" rIns="89557" bIns="44780" numCol="1" anchor="t" anchorCtr="0" compatLnSpc="1">
              <a:prstTxWarp prst="textNoShape">
                <a:avLst/>
              </a:prstTxWarp>
            </a:bodyPr>
            <a:lstStyle/>
            <a:p>
              <a:pPr defTabSz="913467">
                <a:defRPr/>
              </a:pPr>
              <a:endParaRPr lang="en-US" sz="1600">
                <a:solidFill>
                  <a:schemeClr val="accent1"/>
                </a:solidFill>
                <a:latin typeface="Segoe UI Semilight"/>
              </a:endParaRPr>
            </a:p>
          </p:txBody>
        </p:sp>
      </p:grpSp>
      <p:sp>
        <p:nvSpPr>
          <p:cNvPr id="86" name="Rectangle 85">
            <a:extLst>
              <a:ext uri="{FF2B5EF4-FFF2-40B4-BE49-F238E27FC236}">
                <a16:creationId xmlns:a16="http://schemas.microsoft.com/office/drawing/2014/main" id="{05F7CC2E-44DC-454A-A3F2-2BE3DE2D123A}"/>
              </a:ext>
            </a:extLst>
          </p:cNvPr>
          <p:cNvSpPr/>
          <p:nvPr/>
        </p:nvSpPr>
        <p:spPr bwMode="auto">
          <a:xfrm>
            <a:off x="10299648" y="4980642"/>
            <a:ext cx="1306739" cy="273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ctr" anchorCtr="0" forceAA="0" compatLnSpc="1">
            <a:prstTxWarp prst="textNoShape">
              <a:avLst/>
            </a:prstTxWarp>
            <a:noAutofit/>
          </a:bodyPr>
          <a:lstStyle/>
          <a:p>
            <a:pPr defTabSz="931745" fontAlgn="base">
              <a:spcBef>
                <a:spcPct val="0"/>
              </a:spcBef>
              <a:spcAft>
                <a:spcPct val="0"/>
              </a:spcAft>
              <a:defRPr/>
            </a:pPr>
            <a:r>
              <a:rPr lang="en-US" sz="1400" kern="0">
                <a:solidFill>
                  <a:schemeClr val="accent1"/>
                </a:solidFill>
                <a:latin typeface="Segoe UI Semibold"/>
              </a:rPr>
              <a:t>Deliver</a:t>
            </a:r>
          </a:p>
        </p:txBody>
      </p:sp>
      <p:sp>
        <p:nvSpPr>
          <p:cNvPr id="88" name="algorithm">
            <a:extLst>
              <a:ext uri="{FF2B5EF4-FFF2-40B4-BE49-F238E27FC236}">
                <a16:creationId xmlns:a16="http://schemas.microsoft.com/office/drawing/2014/main" id="{86F5B232-3424-4173-A5FE-A9858058997B}"/>
              </a:ext>
            </a:extLst>
          </p:cNvPr>
          <p:cNvSpPr>
            <a:spLocks noChangeAspect="1" noEditPoints="1"/>
          </p:cNvSpPr>
          <p:nvPr/>
        </p:nvSpPr>
        <p:spPr bwMode="auto">
          <a:xfrm>
            <a:off x="5979184" y="4966093"/>
            <a:ext cx="417954" cy="361562"/>
          </a:xfrm>
          <a:custGeom>
            <a:avLst/>
            <a:gdLst>
              <a:gd name="T0" fmla="*/ 0 w 349"/>
              <a:gd name="T1" fmla="*/ 148 h 302"/>
              <a:gd name="T2" fmla="*/ 78 w 349"/>
              <a:gd name="T3" fmla="*/ 148 h 302"/>
              <a:gd name="T4" fmla="*/ 127 w 349"/>
              <a:gd name="T5" fmla="*/ 0 h 302"/>
              <a:gd name="T6" fmla="*/ 204 w 349"/>
              <a:gd name="T7" fmla="*/ 302 h 302"/>
              <a:gd name="T8" fmla="*/ 265 w 349"/>
              <a:gd name="T9" fmla="*/ 50 h 302"/>
              <a:gd name="T10" fmla="*/ 288 w 349"/>
              <a:gd name="T11" fmla="*/ 148 h 302"/>
              <a:gd name="T12" fmla="*/ 335 w 349"/>
              <a:gd name="T13" fmla="*/ 148 h 302"/>
              <a:gd name="T14" fmla="*/ 335 w 349"/>
              <a:gd name="T15" fmla="*/ 148 h 302"/>
              <a:gd name="T16" fmla="*/ 342 w 349"/>
              <a:gd name="T17" fmla="*/ 155 h 302"/>
              <a:gd name="T18" fmla="*/ 349 w 349"/>
              <a:gd name="T19" fmla="*/ 148 h 302"/>
              <a:gd name="T20" fmla="*/ 342 w 349"/>
              <a:gd name="T21" fmla="*/ 140 h 302"/>
              <a:gd name="T22" fmla="*/ 335 w 349"/>
              <a:gd name="T23" fmla="*/ 1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02">
                <a:moveTo>
                  <a:pt x="0" y="148"/>
                </a:moveTo>
                <a:cubicBezTo>
                  <a:pt x="78" y="148"/>
                  <a:pt x="78" y="148"/>
                  <a:pt x="78" y="148"/>
                </a:cubicBezTo>
                <a:cubicBezTo>
                  <a:pt x="127" y="0"/>
                  <a:pt x="127" y="0"/>
                  <a:pt x="127" y="0"/>
                </a:cubicBezTo>
                <a:cubicBezTo>
                  <a:pt x="204" y="302"/>
                  <a:pt x="204" y="302"/>
                  <a:pt x="204" y="302"/>
                </a:cubicBezTo>
                <a:cubicBezTo>
                  <a:pt x="265" y="50"/>
                  <a:pt x="265" y="50"/>
                  <a:pt x="265" y="50"/>
                </a:cubicBezTo>
                <a:cubicBezTo>
                  <a:pt x="288" y="148"/>
                  <a:pt x="288" y="148"/>
                  <a:pt x="288" y="148"/>
                </a:cubicBezTo>
                <a:cubicBezTo>
                  <a:pt x="335" y="148"/>
                  <a:pt x="335" y="148"/>
                  <a:pt x="335" y="148"/>
                </a:cubicBezTo>
                <a:moveTo>
                  <a:pt x="335" y="148"/>
                </a:moveTo>
                <a:cubicBezTo>
                  <a:pt x="335" y="152"/>
                  <a:pt x="338" y="155"/>
                  <a:pt x="342" y="155"/>
                </a:cubicBezTo>
                <a:cubicBezTo>
                  <a:pt x="346" y="155"/>
                  <a:pt x="349" y="152"/>
                  <a:pt x="349" y="148"/>
                </a:cubicBezTo>
                <a:cubicBezTo>
                  <a:pt x="349" y="144"/>
                  <a:pt x="346" y="140"/>
                  <a:pt x="342" y="140"/>
                </a:cubicBezTo>
                <a:cubicBezTo>
                  <a:pt x="338" y="140"/>
                  <a:pt x="335" y="144"/>
                  <a:pt x="335" y="148"/>
                </a:cubicBezTo>
                <a:close/>
              </a:path>
            </a:pathLst>
          </a:custGeom>
          <a:noFill/>
          <a:ln w="15875" cap="flat">
            <a:solidFill>
              <a:srgbClr val="08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09" tIns="43905" rIns="87809" bIns="43905" numCol="1" anchor="t" anchorCtr="0" compatLnSpc="1">
            <a:prstTxWarp prst="textNoShape">
              <a:avLst/>
            </a:prstTxWarp>
          </a:bodyPr>
          <a:lstStyle/>
          <a:p>
            <a:pPr defTabSz="895644">
              <a:defRPr/>
            </a:pPr>
            <a:endParaRPr lang="en-US" sz="1727">
              <a:solidFill>
                <a:schemeClr val="accent1"/>
              </a:solidFill>
              <a:latin typeface="Segoe UI Semilight"/>
            </a:endParaRPr>
          </a:p>
        </p:txBody>
      </p:sp>
      <p:sp>
        <p:nvSpPr>
          <p:cNvPr id="89" name="Rectangle 88">
            <a:extLst>
              <a:ext uri="{FF2B5EF4-FFF2-40B4-BE49-F238E27FC236}">
                <a16:creationId xmlns:a16="http://schemas.microsoft.com/office/drawing/2014/main" id="{53B94E38-7477-46FD-AB6A-BCF506678AE9}"/>
              </a:ext>
            </a:extLst>
          </p:cNvPr>
          <p:cNvSpPr/>
          <p:nvPr/>
        </p:nvSpPr>
        <p:spPr bwMode="auto">
          <a:xfrm>
            <a:off x="10276533" y="5146875"/>
            <a:ext cx="1306739" cy="1341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t" anchorCtr="0" forceAA="0" compatLnSpc="1">
            <a:prstTxWarp prst="textNoShape">
              <a:avLst/>
            </a:prstTxWarp>
            <a:noAutofit/>
          </a:bodyPr>
          <a:lstStyle/>
          <a:p>
            <a:pPr defTabSz="931745" fontAlgn="base">
              <a:lnSpc>
                <a:spcPct val="90000"/>
              </a:lnSpc>
              <a:spcBef>
                <a:spcPts val="400"/>
              </a:spcBef>
              <a:spcAft>
                <a:spcPct val="0"/>
              </a:spcAft>
              <a:defRPr/>
            </a:pPr>
            <a:r>
              <a:rPr lang="fr-FR" sz="1200" kern="0" dirty="0">
                <a:solidFill>
                  <a:schemeClr val="accent1"/>
                </a:solidFill>
              </a:rPr>
              <a:t>Azure </a:t>
            </a:r>
            <a:r>
              <a:rPr lang="fr-FR" sz="1200" kern="0" dirty="0" err="1">
                <a:solidFill>
                  <a:schemeClr val="accent1"/>
                </a:solidFill>
              </a:rPr>
              <a:t>Boards</a:t>
            </a:r>
            <a:endParaRPr lang="fr-FR" sz="1200" kern="0" dirty="0">
              <a:solidFill>
                <a:schemeClr val="accent1"/>
              </a:solidFill>
            </a:endParaRPr>
          </a:p>
          <a:p>
            <a:pPr defTabSz="931745" fontAlgn="base">
              <a:lnSpc>
                <a:spcPct val="90000"/>
              </a:lnSpc>
              <a:spcBef>
                <a:spcPts val="400"/>
              </a:spcBef>
              <a:spcAft>
                <a:spcPct val="0"/>
              </a:spcAft>
              <a:defRPr/>
            </a:pPr>
            <a:r>
              <a:rPr lang="fr-FR" sz="1200" kern="0" dirty="0">
                <a:solidFill>
                  <a:schemeClr val="accent1"/>
                </a:solidFill>
              </a:rPr>
              <a:t>Azure Repos</a:t>
            </a:r>
          </a:p>
          <a:p>
            <a:pPr defTabSz="931745" fontAlgn="base">
              <a:lnSpc>
                <a:spcPct val="90000"/>
              </a:lnSpc>
              <a:spcBef>
                <a:spcPts val="400"/>
              </a:spcBef>
              <a:spcAft>
                <a:spcPct val="0"/>
              </a:spcAft>
              <a:defRPr/>
            </a:pPr>
            <a:r>
              <a:rPr lang="fr-FR" sz="1200" kern="0" dirty="0">
                <a:solidFill>
                  <a:schemeClr val="accent1"/>
                </a:solidFill>
                <a:latin typeface="Segoe UI"/>
              </a:rPr>
              <a:t>Azure Pipelines</a:t>
            </a:r>
          </a:p>
          <a:p>
            <a:pPr defTabSz="931745" fontAlgn="base">
              <a:lnSpc>
                <a:spcPct val="90000"/>
              </a:lnSpc>
              <a:spcBef>
                <a:spcPts val="400"/>
              </a:spcBef>
              <a:spcAft>
                <a:spcPct val="0"/>
              </a:spcAft>
              <a:defRPr/>
            </a:pPr>
            <a:r>
              <a:rPr lang="fr-FR" sz="1200" kern="0" dirty="0">
                <a:solidFill>
                  <a:schemeClr val="accent1"/>
                </a:solidFill>
                <a:latin typeface="Segoe UI"/>
              </a:rPr>
              <a:t>Azure </a:t>
            </a:r>
            <a:r>
              <a:rPr lang="fr-FR" sz="1200" kern="0" dirty="0" err="1">
                <a:solidFill>
                  <a:schemeClr val="accent1"/>
                </a:solidFill>
                <a:latin typeface="Segoe UI"/>
              </a:rPr>
              <a:t>Artifacts</a:t>
            </a:r>
            <a:endParaRPr lang="fr-FR" sz="1200" kern="0" dirty="0">
              <a:solidFill>
                <a:schemeClr val="accent1"/>
              </a:solidFill>
              <a:latin typeface="Segoe UI"/>
            </a:endParaRPr>
          </a:p>
          <a:p>
            <a:pPr defTabSz="931745" fontAlgn="base">
              <a:lnSpc>
                <a:spcPct val="90000"/>
              </a:lnSpc>
              <a:spcBef>
                <a:spcPts val="400"/>
              </a:spcBef>
              <a:spcAft>
                <a:spcPct val="0"/>
              </a:spcAft>
              <a:defRPr/>
            </a:pPr>
            <a:r>
              <a:rPr lang="fr-FR" sz="1200" kern="0" dirty="0">
                <a:solidFill>
                  <a:schemeClr val="accent1"/>
                </a:solidFill>
                <a:latin typeface="Segoe UI"/>
              </a:rPr>
              <a:t>Azure Test Plans</a:t>
            </a:r>
          </a:p>
          <a:p>
            <a:pPr defTabSz="931745" fontAlgn="base">
              <a:lnSpc>
                <a:spcPct val="90000"/>
              </a:lnSpc>
              <a:spcBef>
                <a:spcPts val="400"/>
              </a:spcBef>
              <a:spcAft>
                <a:spcPct val="0"/>
              </a:spcAft>
              <a:defRPr/>
            </a:pPr>
            <a:r>
              <a:rPr lang="fr-FR" sz="1200" kern="0" dirty="0">
                <a:solidFill>
                  <a:schemeClr val="accent1"/>
                </a:solidFill>
                <a:latin typeface="Segoe UI"/>
              </a:rPr>
              <a:t>Azure </a:t>
            </a:r>
            <a:r>
              <a:rPr lang="fr-FR" sz="1200" kern="0" dirty="0" err="1">
                <a:solidFill>
                  <a:schemeClr val="accent1"/>
                </a:solidFill>
                <a:latin typeface="Segoe UI"/>
              </a:rPr>
              <a:t>Lab</a:t>
            </a:r>
            <a:r>
              <a:rPr lang="fr-FR" sz="1200" kern="0" dirty="0">
                <a:solidFill>
                  <a:schemeClr val="accent1"/>
                </a:solidFill>
                <a:latin typeface="Segoe UI"/>
              </a:rPr>
              <a:t> Services</a:t>
            </a:r>
          </a:p>
          <a:p>
            <a:pPr defTabSz="931745" fontAlgn="base">
              <a:lnSpc>
                <a:spcPct val="90000"/>
              </a:lnSpc>
              <a:spcBef>
                <a:spcPts val="400"/>
              </a:spcBef>
              <a:spcAft>
                <a:spcPct val="0"/>
              </a:spcAft>
              <a:defRPr/>
            </a:pPr>
            <a:endParaRPr lang="en-US" sz="1200" kern="0" dirty="0">
              <a:solidFill>
                <a:schemeClr val="accent1"/>
              </a:solidFill>
              <a:latin typeface="Segoe UI"/>
            </a:endParaRPr>
          </a:p>
        </p:txBody>
      </p:sp>
      <p:sp>
        <p:nvSpPr>
          <p:cNvPr id="90" name="Rectangle 89">
            <a:extLst>
              <a:ext uri="{FF2B5EF4-FFF2-40B4-BE49-F238E27FC236}">
                <a16:creationId xmlns:a16="http://schemas.microsoft.com/office/drawing/2014/main" id="{CE6A62A4-9ED8-483E-BDB7-A8D9D90BFBCF}"/>
              </a:ext>
            </a:extLst>
          </p:cNvPr>
          <p:cNvSpPr/>
          <p:nvPr/>
        </p:nvSpPr>
        <p:spPr bwMode="auto">
          <a:xfrm>
            <a:off x="4422275" y="5146874"/>
            <a:ext cx="1306739" cy="1146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t" anchorCtr="0" forceAA="0" compatLnSpc="1">
            <a:prstTxWarp prst="textNoShape">
              <a:avLst/>
            </a:prstTxWarp>
            <a:noAutofit/>
          </a:bodyPr>
          <a:lstStyle/>
          <a:p>
            <a:pPr algn="r" defTabSz="931745" fontAlgn="base">
              <a:lnSpc>
                <a:spcPct val="90000"/>
              </a:lnSpc>
              <a:spcBef>
                <a:spcPts val="400"/>
              </a:spcBef>
              <a:spcAft>
                <a:spcPct val="0"/>
              </a:spcAft>
              <a:defRPr/>
            </a:pPr>
            <a:r>
              <a:rPr lang="en-US" sz="1200" kern="0">
                <a:solidFill>
                  <a:schemeClr val="accent1"/>
                </a:solidFill>
                <a:latin typeface="Segoe UI"/>
              </a:rPr>
              <a:t>Azure Monitor</a:t>
            </a:r>
          </a:p>
          <a:p>
            <a:pPr algn="r" defTabSz="931745" fontAlgn="base">
              <a:lnSpc>
                <a:spcPct val="90000"/>
              </a:lnSpc>
              <a:spcBef>
                <a:spcPts val="400"/>
              </a:spcBef>
              <a:spcAft>
                <a:spcPct val="0"/>
              </a:spcAft>
              <a:defRPr/>
            </a:pPr>
            <a:r>
              <a:rPr lang="en-US" sz="1200" kern="0">
                <a:solidFill>
                  <a:schemeClr val="accent1"/>
                </a:solidFill>
                <a:latin typeface="Segoe UI"/>
              </a:rPr>
              <a:t>Azure Policy</a:t>
            </a:r>
          </a:p>
          <a:p>
            <a:pPr algn="r" defTabSz="931745" fontAlgn="base">
              <a:lnSpc>
                <a:spcPct val="90000"/>
              </a:lnSpc>
              <a:spcBef>
                <a:spcPts val="400"/>
              </a:spcBef>
              <a:spcAft>
                <a:spcPct val="0"/>
              </a:spcAft>
              <a:defRPr/>
            </a:pPr>
            <a:r>
              <a:rPr lang="en-US" sz="1200" kern="0">
                <a:solidFill>
                  <a:schemeClr val="accent1"/>
                </a:solidFill>
                <a:latin typeface="Segoe UI"/>
              </a:rPr>
              <a:t>Azure Automation</a:t>
            </a:r>
          </a:p>
          <a:p>
            <a:pPr algn="r" defTabSz="931745" fontAlgn="base">
              <a:lnSpc>
                <a:spcPct val="90000"/>
              </a:lnSpc>
              <a:spcBef>
                <a:spcPts val="400"/>
              </a:spcBef>
              <a:spcAft>
                <a:spcPct val="0"/>
              </a:spcAft>
              <a:defRPr/>
            </a:pPr>
            <a:r>
              <a:rPr lang="en-US" sz="1200" kern="0">
                <a:solidFill>
                  <a:schemeClr val="accent1"/>
                </a:solidFill>
                <a:latin typeface="Segoe UI"/>
              </a:rPr>
              <a:t>Azure Security Center</a:t>
            </a:r>
          </a:p>
        </p:txBody>
      </p:sp>
      <p:grpSp>
        <p:nvGrpSpPr>
          <p:cNvPr id="2" name="Group 1">
            <a:extLst>
              <a:ext uri="{FF2B5EF4-FFF2-40B4-BE49-F238E27FC236}">
                <a16:creationId xmlns:a16="http://schemas.microsoft.com/office/drawing/2014/main" id="{452D45D7-DF81-4767-9100-07C0EF15D418}"/>
              </a:ext>
            </a:extLst>
          </p:cNvPr>
          <p:cNvGrpSpPr/>
          <p:nvPr/>
        </p:nvGrpSpPr>
        <p:grpSpPr>
          <a:xfrm>
            <a:off x="9347461" y="4641918"/>
            <a:ext cx="950538" cy="950538"/>
            <a:chOff x="9232487" y="4471318"/>
            <a:chExt cx="950673" cy="950673"/>
          </a:xfrm>
        </p:grpSpPr>
        <p:sp>
          <p:nvSpPr>
            <p:cNvPr id="87" name="Oval 86">
              <a:extLst>
                <a:ext uri="{FF2B5EF4-FFF2-40B4-BE49-F238E27FC236}">
                  <a16:creationId xmlns:a16="http://schemas.microsoft.com/office/drawing/2014/main" id="{A69B76B5-CD5D-42FF-B48D-710EED2A26C6}"/>
                </a:ext>
              </a:extLst>
            </p:cNvPr>
            <p:cNvSpPr/>
            <p:nvPr/>
          </p:nvSpPr>
          <p:spPr bwMode="auto">
            <a:xfrm>
              <a:off x="9232487" y="4471318"/>
              <a:ext cx="950673" cy="950673"/>
            </a:xfrm>
            <a:prstGeom prst="ellipse">
              <a:avLst/>
            </a:prstGeom>
            <a:solidFill>
              <a:schemeClr val="bg1"/>
            </a:solidFill>
            <a:ln w="10795" cap="flat" cmpd="sng" algn="ctr">
              <a:solidFill>
                <a:srgbClr val="0878D4"/>
              </a:solidFill>
              <a:prstDash val="solid"/>
            </a:ln>
            <a:effectLst>
              <a:outerShdw blurRad="254000" dist="50800" dir="2700000" sx="101000" sy="101000" algn="tl" rotWithShape="0">
                <a:prstClr val="black">
                  <a:alpha val="3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solidFill>
                  <a:schemeClr val="accent1"/>
                </a:solidFill>
                <a:latin typeface="Segoe UI"/>
                <a:cs typeface="Segoe UI" pitchFamily="34" charset="0"/>
              </a:endParaRPr>
            </a:p>
          </p:txBody>
        </p:sp>
        <p:sp>
          <p:nvSpPr>
            <p:cNvPr id="82" name="rocket">
              <a:extLst>
                <a:ext uri="{FF2B5EF4-FFF2-40B4-BE49-F238E27FC236}">
                  <a16:creationId xmlns:a16="http://schemas.microsoft.com/office/drawing/2014/main" id="{6C1436AD-3579-4B1D-99D1-002FBAC80596}"/>
                </a:ext>
              </a:extLst>
            </p:cNvPr>
            <p:cNvSpPr>
              <a:spLocks noChangeAspect="1" noEditPoints="1"/>
            </p:cNvSpPr>
            <p:nvPr/>
          </p:nvSpPr>
          <p:spPr bwMode="auto">
            <a:xfrm>
              <a:off x="9529027" y="4771367"/>
              <a:ext cx="357592" cy="350579"/>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rgbClr val="08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57" tIns="44780" rIns="89557" bIns="44780" numCol="1" anchor="t" anchorCtr="0" compatLnSpc="1">
              <a:prstTxWarp prst="textNoShape">
                <a:avLst/>
              </a:prstTxWarp>
            </a:bodyPr>
            <a:lstStyle/>
            <a:p>
              <a:pPr defTabSz="913467">
                <a:defRPr/>
              </a:pPr>
              <a:endParaRPr lang="en-US" sz="1600">
                <a:solidFill>
                  <a:schemeClr val="accent1"/>
                </a:solidFill>
                <a:latin typeface="Segoe UI Semilight"/>
              </a:endParaRPr>
            </a:p>
          </p:txBody>
        </p:sp>
      </p:grpSp>
      <p:sp>
        <p:nvSpPr>
          <p:cNvPr id="40" name="Title 2">
            <a:extLst>
              <a:ext uri="{FF2B5EF4-FFF2-40B4-BE49-F238E27FC236}">
                <a16:creationId xmlns:a16="http://schemas.microsoft.com/office/drawing/2014/main" id="{EAC338B5-1655-42FB-A957-3FD466C6DB38}"/>
              </a:ext>
            </a:extLst>
          </p:cNvPr>
          <p:cNvSpPr txBox="1">
            <a:spLocks/>
          </p:cNvSpPr>
          <p:nvPr/>
        </p:nvSpPr>
        <p:spPr>
          <a:xfrm>
            <a:off x="585614" y="2047515"/>
            <a:ext cx="4945005" cy="1086215"/>
          </a:xfrm>
          <a:prstGeom prst="rect">
            <a:avLst/>
          </a:prstGeom>
        </p:spPr>
        <p:txBody>
          <a:bodyPr vert="horz" wrap="square" lIns="0" tIns="0" rIns="0" bIns="0" rtlCol="0" anchor="b">
            <a:spAutoFit/>
          </a:bodyPr>
          <a:lstStyle>
            <a:lvl1pPr algn="l" defTabSz="932462" rtl="0" eaLnBrk="1" latinLnBrk="0" hangingPunct="1">
              <a:lnSpc>
                <a:spcPct val="100000"/>
              </a:lnSpc>
              <a:spcBef>
                <a:spcPct val="0"/>
              </a:spcBef>
              <a:buNone/>
              <a:defRPr lang="en-US" sz="3599" b="1"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defTabSz="913916">
              <a:defRPr/>
            </a:pPr>
            <a:r>
              <a:rPr lang="en-US" sz="3529">
                <a:solidFill>
                  <a:schemeClr val="accent1"/>
                </a:solidFill>
                <a:latin typeface="Segoe UI Semibold"/>
              </a:rPr>
              <a:t>Innovate at scale.</a:t>
            </a:r>
          </a:p>
          <a:p>
            <a:pPr defTabSz="913916">
              <a:defRPr/>
            </a:pPr>
            <a:r>
              <a:rPr lang="en-US" sz="3529">
                <a:solidFill>
                  <a:schemeClr val="accent1"/>
                </a:solidFill>
                <a:latin typeface="Segoe UI Semibold"/>
              </a:rPr>
              <a:t>Deliver with confidence.</a:t>
            </a:r>
          </a:p>
        </p:txBody>
      </p:sp>
      <p:pic>
        <p:nvPicPr>
          <p:cNvPr id="3" name="Picture 2">
            <a:extLst>
              <a:ext uri="{FF2B5EF4-FFF2-40B4-BE49-F238E27FC236}">
                <a16:creationId xmlns:a16="http://schemas.microsoft.com/office/drawing/2014/main" id="{58CC9EF1-57E1-4859-B586-147EDA9C83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3846" y="2949280"/>
            <a:ext cx="3448244" cy="1821370"/>
          </a:xfrm>
          <a:prstGeom prst="rect">
            <a:avLst/>
          </a:prstGeom>
        </p:spPr>
      </p:pic>
    </p:spTree>
    <p:extLst>
      <p:ext uri="{BB962C8B-B14F-4D97-AF65-F5344CB8AC3E}">
        <p14:creationId xmlns:p14="http://schemas.microsoft.com/office/powerpoint/2010/main" val="14847957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A4D5356B-BD8C-44C1-83AF-D97C1ABA67BC}"/>
              </a:ext>
            </a:extLst>
          </p:cNvPr>
          <p:cNvSpPr/>
          <p:nvPr/>
        </p:nvSpPr>
        <p:spPr bwMode="auto">
          <a:xfrm rot="16200000">
            <a:off x="4788640" y="1751661"/>
            <a:ext cx="781226" cy="684796"/>
          </a:xfrm>
          <a:prstGeom prst="triangle">
            <a:avLst/>
          </a:prstGeom>
          <a:solidFill>
            <a:schemeClr val="accent1"/>
          </a:solidFill>
          <a:ln>
            <a:noFill/>
            <a:headEnd type="none" w="med" len="med"/>
            <a:tailEnd type="none" w="med" len="med"/>
          </a:ln>
          <a:effectLst>
            <a:innerShdw blurRad="127000" dist="50800" dir="16200000">
              <a:prstClr val="black">
                <a:alpha val="2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97D46773-183D-4F55-956E-4CE1DBB126E0}"/>
              </a:ext>
            </a:extLst>
          </p:cNvPr>
          <p:cNvSpPr/>
          <p:nvPr/>
        </p:nvSpPr>
        <p:spPr bwMode="auto">
          <a:xfrm>
            <a:off x="5469865" y="487"/>
            <a:ext cx="6721271" cy="68570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087E34D5-ECDB-4CE7-9EE0-63A3E533AF1F}"/>
              </a:ext>
            </a:extLst>
          </p:cNvPr>
          <p:cNvGrpSpPr/>
          <p:nvPr/>
        </p:nvGrpSpPr>
        <p:grpSpPr>
          <a:xfrm>
            <a:off x="1948013" y="1788106"/>
            <a:ext cx="2830547" cy="651068"/>
            <a:chOff x="1947424" y="1787873"/>
            <a:chExt cx="2830948" cy="651160"/>
          </a:xfrm>
        </p:grpSpPr>
        <p:pic>
          <p:nvPicPr>
            <p:cNvPr id="9" name="Picture 8" descr="A picture containing object&#10;&#10;Description generated with very high confidence">
              <a:extLst>
                <a:ext uri="{FF2B5EF4-FFF2-40B4-BE49-F238E27FC236}">
                  <a16:creationId xmlns:a16="http://schemas.microsoft.com/office/drawing/2014/main" id="{102A405B-A2A7-41F0-9310-E2F85601308F}"/>
                </a:ext>
              </a:extLst>
            </p:cNvPr>
            <p:cNvPicPr>
              <a:picLocks noChangeAspect="1"/>
            </p:cNvPicPr>
            <p:nvPr/>
          </p:nvPicPr>
          <p:blipFill>
            <a:blip r:embed="rId4"/>
            <a:stretch>
              <a:fillRect/>
            </a:stretch>
          </p:blipFill>
          <p:spPr>
            <a:xfrm>
              <a:off x="1947424" y="1899033"/>
              <a:ext cx="540168" cy="540000"/>
            </a:xfrm>
            <a:prstGeom prst="rect">
              <a:avLst/>
            </a:prstGeom>
          </p:spPr>
        </p:pic>
        <p:sp>
          <p:nvSpPr>
            <p:cNvPr id="10" name="TextBox 9">
              <a:extLst>
                <a:ext uri="{FF2B5EF4-FFF2-40B4-BE49-F238E27FC236}">
                  <a16:creationId xmlns:a16="http://schemas.microsoft.com/office/drawing/2014/main" id="{91D153E0-6888-49D4-AA6B-939BC22A0DE8}"/>
                </a:ext>
              </a:extLst>
            </p:cNvPr>
            <p:cNvSpPr txBox="1"/>
            <p:nvPr/>
          </p:nvSpPr>
          <p:spPr>
            <a:xfrm>
              <a:off x="2834372" y="178787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00B294"/>
                  </a:solidFill>
                  <a:latin typeface="+mj-lt"/>
                </a:rPr>
                <a:t>Azure Boards</a:t>
              </a:r>
              <a:endParaRPr lang="en-US" sz="2000">
                <a:solidFill>
                  <a:srgbClr val="00B294"/>
                </a:solidFill>
                <a:latin typeface="+mj-lt"/>
                <a:cs typeface="Segoe UI"/>
              </a:endParaRPr>
            </a:p>
          </p:txBody>
        </p:sp>
      </p:grpSp>
      <p:grpSp>
        <p:nvGrpSpPr>
          <p:cNvPr id="31" name="Group 30">
            <a:extLst>
              <a:ext uri="{FF2B5EF4-FFF2-40B4-BE49-F238E27FC236}">
                <a16:creationId xmlns:a16="http://schemas.microsoft.com/office/drawing/2014/main" id="{15BA6F68-D776-4E62-879A-D2ACAA17D59F}"/>
              </a:ext>
            </a:extLst>
          </p:cNvPr>
          <p:cNvGrpSpPr/>
          <p:nvPr/>
        </p:nvGrpSpPr>
        <p:grpSpPr>
          <a:xfrm>
            <a:off x="1932989" y="2861425"/>
            <a:ext cx="2845571" cy="611913"/>
            <a:chOff x="1932397" y="2861343"/>
            <a:chExt cx="2845975" cy="612000"/>
          </a:xfrm>
        </p:grpSpPr>
        <p:pic>
          <p:nvPicPr>
            <p:cNvPr id="12" name="Picture 10" descr="A picture containing stop, sign, outdoor, sitting&#10;&#10;Description generated with very high confidence">
              <a:extLst>
                <a:ext uri="{FF2B5EF4-FFF2-40B4-BE49-F238E27FC236}">
                  <a16:creationId xmlns:a16="http://schemas.microsoft.com/office/drawing/2014/main" id="{08126A3D-C050-4DF7-BB75-D90BC4070F4E}"/>
                </a:ext>
              </a:extLst>
            </p:cNvPr>
            <p:cNvPicPr>
              <a:picLocks noChangeAspect="1"/>
            </p:cNvPicPr>
            <p:nvPr/>
          </p:nvPicPr>
          <p:blipFill>
            <a:blip r:embed="rId5"/>
            <a:stretch>
              <a:fillRect/>
            </a:stretch>
          </p:blipFill>
          <p:spPr>
            <a:xfrm>
              <a:off x="1932397" y="2897342"/>
              <a:ext cx="540165" cy="540000"/>
            </a:xfrm>
            <a:prstGeom prst="rect">
              <a:avLst/>
            </a:prstGeom>
          </p:spPr>
        </p:pic>
        <p:sp>
          <p:nvSpPr>
            <p:cNvPr id="13" name="TextBox 12">
              <a:extLst>
                <a:ext uri="{FF2B5EF4-FFF2-40B4-BE49-F238E27FC236}">
                  <a16:creationId xmlns:a16="http://schemas.microsoft.com/office/drawing/2014/main" id="{A6940E72-C5F8-4456-87ED-D7F018E4D6D9}"/>
                </a:ext>
              </a:extLst>
            </p:cNvPr>
            <p:cNvSpPr txBox="1"/>
            <p:nvPr/>
          </p:nvSpPr>
          <p:spPr>
            <a:xfrm>
              <a:off x="2834372" y="286134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D83B01"/>
                  </a:solidFill>
                  <a:latin typeface="+mj-lt"/>
                </a:rPr>
                <a:t>Azure </a:t>
              </a:r>
              <a:r>
                <a:rPr lang="en-US" sz="2000">
                  <a:solidFill>
                    <a:srgbClr val="D83B01"/>
                  </a:solidFill>
                  <a:latin typeface="+mj-lt"/>
                  <a:cs typeface="Segoe UI"/>
                </a:rPr>
                <a:t>Repos</a:t>
              </a:r>
            </a:p>
          </p:txBody>
        </p:sp>
      </p:grpSp>
      <p:grpSp>
        <p:nvGrpSpPr>
          <p:cNvPr id="32" name="Group 31">
            <a:extLst>
              <a:ext uri="{FF2B5EF4-FFF2-40B4-BE49-F238E27FC236}">
                <a16:creationId xmlns:a16="http://schemas.microsoft.com/office/drawing/2014/main" id="{4B4AE526-A316-4EEA-B901-D8A3440C54AD}"/>
              </a:ext>
            </a:extLst>
          </p:cNvPr>
          <p:cNvGrpSpPr/>
          <p:nvPr/>
        </p:nvGrpSpPr>
        <p:grpSpPr>
          <a:xfrm>
            <a:off x="1932989" y="3859591"/>
            <a:ext cx="2845571" cy="611913"/>
            <a:chOff x="1932397" y="3859652"/>
            <a:chExt cx="2845975" cy="612000"/>
          </a:xfrm>
        </p:grpSpPr>
        <p:pic>
          <p:nvPicPr>
            <p:cNvPr id="15" name="Picture 4" descr="A picture containing object&#10;&#10;Description generated with very high confidence">
              <a:extLst>
                <a:ext uri="{FF2B5EF4-FFF2-40B4-BE49-F238E27FC236}">
                  <a16:creationId xmlns:a16="http://schemas.microsoft.com/office/drawing/2014/main" id="{1C35E9E6-1499-4536-A352-8E05FE9DBC95}"/>
                </a:ext>
              </a:extLst>
            </p:cNvPr>
            <p:cNvPicPr>
              <a:picLocks noChangeAspect="1"/>
            </p:cNvPicPr>
            <p:nvPr/>
          </p:nvPicPr>
          <p:blipFill>
            <a:blip r:embed="rId6"/>
            <a:stretch>
              <a:fillRect/>
            </a:stretch>
          </p:blipFill>
          <p:spPr>
            <a:xfrm>
              <a:off x="1932397" y="3895651"/>
              <a:ext cx="529800" cy="540000"/>
            </a:xfrm>
            <a:prstGeom prst="rect">
              <a:avLst/>
            </a:prstGeom>
          </p:spPr>
        </p:pic>
        <p:sp>
          <p:nvSpPr>
            <p:cNvPr id="16" name="TextBox 15">
              <a:extLst>
                <a:ext uri="{FF2B5EF4-FFF2-40B4-BE49-F238E27FC236}">
                  <a16:creationId xmlns:a16="http://schemas.microsoft.com/office/drawing/2014/main" id="{8B69EF58-27E8-45D2-8FEA-675E512D3E40}"/>
                </a:ext>
              </a:extLst>
            </p:cNvPr>
            <p:cNvSpPr txBox="1"/>
            <p:nvPr/>
          </p:nvSpPr>
          <p:spPr>
            <a:xfrm>
              <a:off x="2834372" y="3859652"/>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2560E0"/>
                  </a:solidFill>
                  <a:latin typeface="+mj-lt"/>
                </a:rPr>
                <a:t>Azure Pipelines</a:t>
              </a:r>
              <a:endParaRPr lang="en-US" sz="2000">
                <a:solidFill>
                  <a:srgbClr val="2560E0"/>
                </a:solidFill>
                <a:latin typeface="+mj-lt"/>
                <a:cs typeface="Segoe UI"/>
              </a:endParaRPr>
            </a:p>
          </p:txBody>
        </p:sp>
      </p:grpSp>
      <p:grpSp>
        <p:nvGrpSpPr>
          <p:cNvPr id="34" name="Group 33">
            <a:extLst>
              <a:ext uri="{FF2B5EF4-FFF2-40B4-BE49-F238E27FC236}">
                <a16:creationId xmlns:a16="http://schemas.microsoft.com/office/drawing/2014/main" id="{26AAB15F-8C9A-47F5-9536-5B5B120FF2A3}"/>
              </a:ext>
            </a:extLst>
          </p:cNvPr>
          <p:cNvGrpSpPr/>
          <p:nvPr/>
        </p:nvGrpSpPr>
        <p:grpSpPr>
          <a:xfrm>
            <a:off x="1927806" y="5855927"/>
            <a:ext cx="2850753" cy="611913"/>
            <a:chOff x="1927214" y="5856271"/>
            <a:chExt cx="2851158" cy="612000"/>
          </a:xfrm>
        </p:grpSpPr>
        <p:pic>
          <p:nvPicPr>
            <p:cNvPr id="18" name="Picture 12">
              <a:extLst>
                <a:ext uri="{FF2B5EF4-FFF2-40B4-BE49-F238E27FC236}">
                  <a16:creationId xmlns:a16="http://schemas.microsoft.com/office/drawing/2014/main" id="{1AFFBDBA-2E5C-4F2A-8D7D-B34F39525C74}"/>
                </a:ext>
              </a:extLst>
            </p:cNvPr>
            <p:cNvPicPr>
              <a:picLocks noChangeAspect="1"/>
            </p:cNvPicPr>
            <p:nvPr/>
          </p:nvPicPr>
          <p:blipFill>
            <a:blip r:embed="rId7"/>
            <a:stretch>
              <a:fillRect/>
            </a:stretch>
          </p:blipFill>
          <p:spPr>
            <a:xfrm>
              <a:off x="1927214" y="5892271"/>
              <a:ext cx="540165" cy="540000"/>
            </a:xfrm>
            <a:prstGeom prst="rect">
              <a:avLst/>
            </a:prstGeom>
          </p:spPr>
        </p:pic>
        <p:sp>
          <p:nvSpPr>
            <p:cNvPr id="19" name="TextBox 18">
              <a:extLst>
                <a:ext uri="{FF2B5EF4-FFF2-40B4-BE49-F238E27FC236}">
                  <a16:creationId xmlns:a16="http://schemas.microsoft.com/office/drawing/2014/main" id="{2EEFC0B9-737F-42C8-A3E1-6FF0FED9EB6F}"/>
                </a:ext>
              </a:extLst>
            </p:cNvPr>
            <p:cNvSpPr txBox="1"/>
            <p:nvPr/>
          </p:nvSpPr>
          <p:spPr>
            <a:xfrm>
              <a:off x="2834372" y="5856271"/>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854CC7"/>
                  </a:solidFill>
                  <a:latin typeface="+mj-lt"/>
                </a:rPr>
                <a:t>Azure Test</a:t>
              </a:r>
              <a:r>
                <a:rPr lang="en-US" sz="2000">
                  <a:solidFill>
                    <a:srgbClr val="854CC7"/>
                  </a:solidFill>
                  <a:latin typeface="+mj-lt"/>
                  <a:cs typeface="Segoe UI"/>
                </a:rPr>
                <a:t> Plans</a:t>
              </a:r>
            </a:p>
          </p:txBody>
        </p:sp>
      </p:grpSp>
      <p:grpSp>
        <p:nvGrpSpPr>
          <p:cNvPr id="33" name="Group 32">
            <a:extLst>
              <a:ext uri="{FF2B5EF4-FFF2-40B4-BE49-F238E27FC236}">
                <a16:creationId xmlns:a16="http://schemas.microsoft.com/office/drawing/2014/main" id="{1B4BE1C7-9FE1-4888-B5BD-C7552893A2F7}"/>
              </a:ext>
            </a:extLst>
          </p:cNvPr>
          <p:cNvGrpSpPr/>
          <p:nvPr/>
        </p:nvGrpSpPr>
        <p:grpSpPr>
          <a:xfrm>
            <a:off x="1924548" y="4877523"/>
            <a:ext cx="2854012" cy="572383"/>
            <a:chOff x="1923955" y="4877728"/>
            <a:chExt cx="2854417" cy="572464"/>
          </a:xfrm>
        </p:grpSpPr>
        <p:pic>
          <p:nvPicPr>
            <p:cNvPr id="21" name="Picture 6">
              <a:extLst>
                <a:ext uri="{FF2B5EF4-FFF2-40B4-BE49-F238E27FC236}">
                  <a16:creationId xmlns:a16="http://schemas.microsoft.com/office/drawing/2014/main" id="{4A77637F-02EA-41F7-AF36-CD72544FA1D5}"/>
                </a:ext>
              </a:extLst>
            </p:cNvPr>
            <p:cNvPicPr>
              <a:picLocks noChangeAspect="1"/>
            </p:cNvPicPr>
            <p:nvPr/>
          </p:nvPicPr>
          <p:blipFill>
            <a:blip r:embed="rId8"/>
            <a:stretch>
              <a:fillRect/>
            </a:stretch>
          </p:blipFill>
          <p:spPr>
            <a:xfrm>
              <a:off x="1923955" y="4893960"/>
              <a:ext cx="540165" cy="540000"/>
            </a:xfrm>
            <a:prstGeom prst="rect">
              <a:avLst/>
            </a:prstGeom>
          </p:spPr>
        </p:pic>
        <p:sp>
          <p:nvSpPr>
            <p:cNvPr id="22" name="TextBox 21">
              <a:extLst>
                <a:ext uri="{FF2B5EF4-FFF2-40B4-BE49-F238E27FC236}">
                  <a16:creationId xmlns:a16="http://schemas.microsoft.com/office/drawing/2014/main" id="{8D969149-417E-4781-95B3-83FAB02470E1}"/>
                </a:ext>
              </a:extLst>
            </p:cNvPr>
            <p:cNvSpPr txBox="1"/>
            <p:nvPr/>
          </p:nvSpPr>
          <p:spPr>
            <a:xfrm>
              <a:off x="2834372" y="4877728"/>
              <a:ext cx="1944000" cy="572464"/>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CB2E6D"/>
                  </a:solidFill>
                  <a:latin typeface="+mj-lt"/>
                </a:rPr>
                <a:t>Azure Artifacts</a:t>
              </a:r>
              <a:endParaRPr lang="en-US" sz="2000">
                <a:solidFill>
                  <a:srgbClr val="CB2E6D"/>
                </a:solidFill>
                <a:latin typeface="+mj-lt"/>
                <a:cs typeface="Segoe UI"/>
              </a:endParaRPr>
            </a:p>
          </p:txBody>
        </p:sp>
      </p:grpSp>
      <p:grpSp>
        <p:nvGrpSpPr>
          <p:cNvPr id="29" name="Group 28">
            <a:extLst>
              <a:ext uri="{FF2B5EF4-FFF2-40B4-BE49-F238E27FC236}">
                <a16:creationId xmlns:a16="http://schemas.microsoft.com/office/drawing/2014/main" id="{BCBFB7EE-27C7-4CA5-8846-F9A6CE32A523}"/>
              </a:ext>
            </a:extLst>
          </p:cNvPr>
          <p:cNvGrpSpPr/>
          <p:nvPr/>
        </p:nvGrpSpPr>
        <p:grpSpPr>
          <a:xfrm>
            <a:off x="778976" y="487"/>
            <a:ext cx="540088" cy="6857027"/>
            <a:chOff x="778222" y="0"/>
            <a:chExt cx="540165" cy="6858000"/>
          </a:xfrm>
          <a:solidFill>
            <a:srgbClr val="0878D4"/>
          </a:solidFill>
        </p:grpSpPr>
        <p:sp>
          <p:nvSpPr>
            <p:cNvPr id="26" name="Rectangle 25">
              <a:extLst>
                <a:ext uri="{FF2B5EF4-FFF2-40B4-BE49-F238E27FC236}">
                  <a16:creationId xmlns:a16="http://schemas.microsoft.com/office/drawing/2014/main" id="{01B15ADD-2B85-4D8C-9628-B234C60D4857}"/>
                </a:ext>
              </a:extLst>
            </p:cNvPr>
            <p:cNvSpPr/>
            <p:nvPr/>
          </p:nvSpPr>
          <p:spPr bwMode="auto">
            <a:xfrm>
              <a:off x="778222" y="0"/>
              <a:ext cx="540165" cy="6858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B182238E-5CE5-4BFB-9CA4-8FA5622E13B6}"/>
                </a:ext>
              </a:extLst>
            </p:cNvPr>
            <p:cNvCxnSpPr>
              <a:stCxn id="26" idx="0"/>
              <a:endCxn id="26" idx="2"/>
            </p:cNvCxnSpPr>
            <p:nvPr/>
          </p:nvCxnSpPr>
          <p:spPr>
            <a:xfrm>
              <a:off x="1048305" y="0"/>
              <a:ext cx="0" cy="6858000"/>
            </a:xfrm>
            <a:prstGeom prst="line">
              <a:avLst/>
            </a:prstGeom>
            <a:grpFill/>
            <a:ln>
              <a:solidFill>
                <a:schemeClr val="bg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0E785B4E-D15E-4A49-81B3-1ED5E1E44AE2}"/>
              </a:ext>
            </a:extLst>
          </p:cNvPr>
          <p:cNvSpPr/>
          <p:nvPr/>
        </p:nvSpPr>
        <p:spPr bwMode="auto">
          <a:xfrm>
            <a:off x="1698828" y="725421"/>
            <a:ext cx="2107870" cy="5058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ctr" anchorCtr="0" forceAA="0" compatLnSpc="1">
            <a:prstTxWarp prst="textNoShape">
              <a:avLst/>
            </a:prstTxWarp>
            <a:noAutofit/>
          </a:bodyPr>
          <a:lstStyle/>
          <a:p>
            <a:pPr defTabSz="931745" fontAlgn="base">
              <a:spcBef>
                <a:spcPct val="0"/>
              </a:spcBef>
              <a:spcAft>
                <a:spcPct val="0"/>
              </a:spcAft>
              <a:defRPr/>
            </a:pPr>
            <a:r>
              <a:rPr lang="en-US" sz="3600" kern="0">
                <a:gradFill>
                  <a:gsLst>
                    <a:gs pos="9735">
                      <a:srgbClr val="0078D4"/>
                    </a:gs>
                    <a:gs pos="41204">
                      <a:srgbClr val="0078D4"/>
                    </a:gs>
                  </a:gsLst>
                  <a:lin ang="5400000" scaled="1"/>
                </a:gradFill>
                <a:latin typeface="Segoe UI Semibold"/>
              </a:rPr>
              <a:t>Deliver</a:t>
            </a:r>
          </a:p>
        </p:txBody>
      </p:sp>
      <p:grpSp>
        <p:nvGrpSpPr>
          <p:cNvPr id="23" name="Group 22">
            <a:extLst>
              <a:ext uri="{FF2B5EF4-FFF2-40B4-BE49-F238E27FC236}">
                <a16:creationId xmlns:a16="http://schemas.microsoft.com/office/drawing/2014/main" id="{9C31A91F-C96E-4DDB-9218-D8EF4D3739AC}"/>
              </a:ext>
            </a:extLst>
          </p:cNvPr>
          <p:cNvGrpSpPr/>
          <p:nvPr/>
        </p:nvGrpSpPr>
        <p:grpSpPr>
          <a:xfrm>
            <a:off x="589797" y="503054"/>
            <a:ext cx="950538" cy="950538"/>
            <a:chOff x="9232487" y="4471318"/>
            <a:chExt cx="950673" cy="950673"/>
          </a:xfrm>
        </p:grpSpPr>
        <p:sp>
          <p:nvSpPr>
            <p:cNvPr id="24" name="Oval 23">
              <a:extLst>
                <a:ext uri="{FF2B5EF4-FFF2-40B4-BE49-F238E27FC236}">
                  <a16:creationId xmlns:a16="http://schemas.microsoft.com/office/drawing/2014/main" id="{366558DB-E2E9-4B61-A529-1CD314AFF12E}"/>
                </a:ext>
              </a:extLst>
            </p:cNvPr>
            <p:cNvSpPr/>
            <p:nvPr/>
          </p:nvSpPr>
          <p:spPr bwMode="auto">
            <a:xfrm>
              <a:off x="9232487" y="4471318"/>
              <a:ext cx="950673" cy="950673"/>
            </a:xfrm>
            <a:prstGeom prst="ellipse">
              <a:avLst/>
            </a:prstGeom>
            <a:solidFill>
              <a:schemeClr val="bg1"/>
            </a:solidFill>
            <a:ln w="10795" cap="flat" cmpd="sng" algn="ctr">
              <a:solidFill>
                <a:srgbClr val="0878D4"/>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gradFill>
                  <a:gsLst>
                    <a:gs pos="0">
                      <a:srgbClr val="FFFFFF"/>
                    </a:gs>
                    <a:gs pos="100000">
                      <a:srgbClr val="FFFFFF"/>
                    </a:gs>
                  </a:gsLst>
                  <a:lin ang="5400000" scaled="0"/>
                </a:gradFill>
                <a:latin typeface="Segoe UI"/>
                <a:cs typeface="Segoe UI" pitchFamily="34" charset="0"/>
              </a:endParaRPr>
            </a:p>
          </p:txBody>
        </p:sp>
        <p:sp>
          <p:nvSpPr>
            <p:cNvPr id="25" name="rocket">
              <a:extLst>
                <a:ext uri="{FF2B5EF4-FFF2-40B4-BE49-F238E27FC236}">
                  <a16:creationId xmlns:a16="http://schemas.microsoft.com/office/drawing/2014/main" id="{8B30F975-F96D-4369-9646-95E660A24836}"/>
                </a:ext>
              </a:extLst>
            </p:cNvPr>
            <p:cNvSpPr>
              <a:spLocks noChangeAspect="1" noEditPoints="1"/>
            </p:cNvSpPr>
            <p:nvPr/>
          </p:nvSpPr>
          <p:spPr bwMode="auto">
            <a:xfrm>
              <a:off x="9529027" y="4771367"/>
              <a:ext cx="357592" cy="350579"/>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rgbClr val="08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57" tIns="44780" rIns="89557" bIns="44780" numCol="1" anchor="t" anchorCtr="0" compatLnSpc="1">
              <a:prstTxWarp prst="textNoShape">
                <a:avLst/>
              </a:prstTxWarp>
            </a:bodyPr>
            <a:lstStyle/>
            <a:p>
              <a:pPr defTabSz="913467">
                <a:defRPr/>
              </a:pPr>
              <a:endParaRPr lang="en-US" sz="1600">
                <a:gradFill>
                  <a:gsLst>
                    <a:gs pos="0">
                      <a:srgbClr val="505050"/>
                    </a:gs>
                    <a:gs pos="100000">
                      <a:srgbClr val="505050"/>
                    </a:gs>
                  </a:gsLst>
                </a:gradFill>
                <a:latin typeface="Segoe UI Semilight"/>
              </a:endParaRPr>
            </a:p>
          </p:txBody>
        </p:sp>
      </p:grpSp>
      <p:pic>
        <p:nvPicPr>
          <p:cNvPr id="35" name="Picture 34" descr="A screenshot of Azure Boards showing a KanBan board">
            <a:extLst>
              <a:ext uri="{FF2B5EF4-FFF2-40B4-BE49-F238E27FC236}">
                <a16:creationId xmlns:a16="http://schemas.microsoft.com/office/drawing/2014/main" id="{C3BDD098-E050-46F1-B000-070121E5BA31}"/>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26" b="-126"/>
          <a:stretch/>
        </p:blipFill>
        <p:spPr>
          <a:xfrm>
            <a:off x="6045542" y="158476"/>
            <a:ext cx="5621702" cy="3524114"/>
          </a:xfrm>
          <a:prstGeom prst="rect">
            <a:avLst/>
          </a:prstGeom>
          <a:ln>
            <a:solidFill>
              <a:srgbClr val="D2D2D2"/>
            </a:solidFill>
          </a:ln>
          <a:effectLst>
            <a:outerShdw blurRad="190500" sx="103000" sy="103000" algn="ctr" rotWithShape="0">
              <a:prstClr val="black">
                <a:alpha val="20000"/>
              </a:prstClr>
            </a:outerShdw>
          </a:effectLst>
        </p:spPr>
      </p:pic>
      <p:sp>
        <p:nvSpPr>
          <p:cNvPr id="36" name="Text Placeholder 3">
            <a:extLst>
              <a:ext uri="{FF2B5EF4-FFF2-40B4-BE49-F238E27FC236}">
                <a16:creationId xmlns:a16="http://schemas.microsoft.com/office/drawing/2014/main" id="{BB56EB30-3D4B-4BA1-B89C-0784CA60783A}"/>
              </a:ext>
            </a:extLst>
          </p:cNvPr>
          <p:cNvSpPr txBox="1">
            <a:spLocks/>
          </p:cNvSpPr>
          <p:nvPr/>
        </p:nvSpPr>
        <p:spPr>
          <a:xfrm>
            <a:off x="6294330" y="3895584"/>
            <a:ext cx="5441950" cy="2803939"/>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spc="0" baseline="0">
                <a:solidFill>
                  <a:srgbClr val="000000"/>
                </a:solidFill>
                <a:latin typeface="+mn-lt"/>
                <a:ea typeface="+mn-ea"/>
                <a:cs typeface="Segoe UI Semilight" panose="020B0402040204020203" pitchFamily="34" charset="0"/>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999" kern="1200" spc="0" baseline="0">
                <a:gradFill>
                  <a:gsLst>
                    <a:gs pos="1250">
                      <a:schemeClr val="tx1"/>
                    </a:gs>
                    <a:gs pos="100000">
                      <a:schemeClr val="tx1"/>
                    </a:gs>
                  </a:gsLst>
                  <a:lin ang="5400000" scaled="0"/>
                </a:gradFill>
                <a:latin typeface="+mn-lt"/>
                <a:ea typeface="+mn-ea"/>
                <a:cs typeface="+mn-cs"/>
              </a:defRPr>
            </a:lvl2pPr>
            <a:lvl3pPr marL="448193"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72290"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96386" marR="0" indent="0" algn="l" defTabSz="93246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4270"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503"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734"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966" indent="-233116" algn="l" defTabSz="93246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fontAlgn="base"/>
            <a:r>
              <a:rPr lang="en-GB" sz="1400" dirty="0">
                <a:solidFill>
                  <a:srgbClr val="FFFFFF"/>
                </a:solidFill>
                <a:latin typeface="Rockwell" panose="02060603020205020403" pitchFamily="18" charset="0"/>
                <a:cs typeface="+mn-cs"/>
              </a:rPr>
              <a:t>Deliver value to your users faster using proven agile tools to plan, track, and discuss work across your teams.</a:t>
            </a:r>
          </a:p>
          <a:p>
            <a:pPr fontAlgn="base"/>
            <a:r>
              <a:rPr lang="en-GB" sz="1400" dirty="0">
                <a:solidFill>
                  <a:srgbClr val="FFFFFF"/>
                </a:solidFill>
                <a:latin typeface="Rockwell" panose="02060603020205020403" pitchFamily="18" charset="0"/>
                <a:cs typeface="+mn-cs"/>
              </a:rPr>
              <a:t>Feature:</a:t>
            </a:r>
            <a:br>
              <a:rPr lang="en-US" sz="1400" dirty="0">
                <a:solidFill>
                  <a:srgbClr val="FFFFFF"/>
                </a:solidFill>
                <a:latin typeface="Rockwell" panose="02060603020205020403" pitchFamily="18" charset="0"/>
                <a:cs typeface="+mn-cs"/>
              </a:rPr>
            </a:b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Product Backlog Management​</a:t>
            </a: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Prioritized Spring Backlog​</a:t>
            </a: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Release Planning ​</a:t>
            </a: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Manages Team Collaboration​</a:t>
            </a: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Manage Scrum Velocity​</a:t>
            </a:r>
            <a:br>
              <a:rPr lang="en-US" sz="1400" dirty="0">
                <a:solidFill>
                  <a:srgbClr val="FFFFFF"/>
                </a:solidFill>
                <a:latin typeface="Rockwell" panose="02060603020205020403" pitchFamily="18" charset="0"/>
                <a:cs typeface="+mn-cs"/>
              </a:rPr>
            </a:br>
            <a:r>
              <a:rPr lang="en-US" sz="1400" dirty="0">
                <a:solidFill>
                  <a:srgbClr val="FFFFFF"/>
                </a:solidFill>
                <a:latin typeface="Rockwell" panose="02060603020205020403" pitchFamily="18" charset="0"/>
                <a:cs typeface="+mn-cs"/>
              </a:rPr>
              <a:t>* Manages Teams Capacity</a:t>
            </a:r>
          </a:p>
        </p:txBody>
      </p:sp>
    </p:spTree>
    <p:extLst>
      <p:ext uri="{BB962C8B-B14F-4D97-AF65-F5344CB8AC3E}">
        <p14:creationId xmlns:p14="http://schemas.microsoft.com/office/powerpoint/2010/main" val="35972051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25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10" presetClass="entr" presetSubtype="0" fill="hold" nodeType="afterEffect">
                                  <p:stCondLst>
                                    <p:cond delay="25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Isosceles Triangle 39">
            <a:extLst>
              <a:ext uri="{FF2B5EF4-FFF2-40B4-BE49-F238E27FC236}">
                <a16:creationId xmlns:a16="http://schemas.microsoft.com/office/drawing/2014/main" id="{76E55E6E-F84C-4E66-8D4B-C3C8B38739F7}"/>
              </a:ext>
            </a:extLst>
          </p:cNvPr>
          <p:cNvSpPr/>
          <p:nvPr/>
        </p:nvSpPr>
        <p:spPr bwMode="auto">
          <a:xfrm rot="16200000">
            <a:off x="4788639" y="2824980"/>
            <a:ext cx="781226" cy="684796"/>
          </a:xfrm>
          <a:prstGeom prst="triangle">
            <a:avLst/>
          </a:prstGeom>
          <a:solidFill>
            <a:schemeClr val="accent1"/>
          </a:solidFill>
          <a:ln>
            <a:noFill/>
            <a:headEnd type="none" w="med" len="med"/>
            <a:tailEnd type="none" w="med" len="med"/>
          </a:ln>
          <a:effectLst>
            <a:innerShdw blurRad="127000" dist="50800" dir="16200000">
              <a:prstClr val="black">
                <a:alpha val="20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97D46773-183D-4F55-956E-4CE1DBB126E0}"/>
              </a:ext>
            </a:extLst>
          </p:cNvPr>
          <p:cNvSpPr/>
          <p:nvPr/>
        </p:nvSpPr>
        <p:spPr bwMode="auto">
          <a:xfrm>
            <a:off x="5470729" y="0"/>
            <a:ext cx="6721271" cy="68570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rtl="0" fontAlgn="base">
              <a:buFont typeface="Arial" panose="020B0604020202020204" pitchFamily="34" charset="0"/>
              <a:buChar char="•"/>
            </a:pPr>
            <a:endParaRPr lang="en-US" sz="2000" b="0" i="0" dirty="0">
              <a:solidFill>
                <a:srgbClr val="FFFFFF"/>
              </a:solidFill>
              <a:effectLst/>
              <a:latin typeface="Arial" panose="020B0604020202020204" pitchFamily="34" charset="0"/>
            </a:endParaRPr>
          </a:p>
        </p:txBody>
      </p:sp>
      <p:grpSp>
        <p:nvGrpSpPr>
          <p:cNvPr id="30" name="Group 29">
            <a:extLst>
              <a:ext uri="{FF2B5EF4-FFF2-40B4-BE49-F238E27FC236}">
                <a16:creationId xmlns:a16="http://schemas.microsoft.com/office/drawing/2014/main" id="{087E34D5-ECDB-4CE7-9EE0-63A3E533AF1F}"/>
              </a:ext>
            </a:extLst>
          </p:cNvPr>
          <p:cNvGrpSpPr/>
          <p:nvPr/>
        </p:nvGrpSpPr>
        <p:grpSpPr>
          <a:xfrm>
            <a:off x="1948013" y="1788106"/>
            <a:ext cx="2830547" cy="651068"/>
            <a:chOff x="1947424" y="1787873"/>
            <a:chExt cx="2830948" cy="651160"/>
          </a:xfrm>
        </p:grpSpPr>
        <p:pic>
          <p:nvPicPr>
            <p:cNvPr id="9" name="Picture 8" descr="A picture containing object&#10;&#10;Description generated with very high confidence">
              <a:extLst>
                <a:ext uri="{FF2B5EF4-FFF2-40B4-BE49-F238E27FC236}">
                  <a16:creationId xmlns:a16="http://schemas.microsoft.com/office/drawing/2014/main" id="{102A405B-A2A7-41F0-9310-E2F85601308F}"/>
                </a:ext>
              </a:extLst>
            </p:cNvPr>
            <p:cNvPicPr>
              <a:picLocks noChangeAspect="1"/>
            </p:cNvPicPr>
            <p:nvPr/>
          </p:nvPicPr>
          <p:blipFill>
            <a:blip r:embed="rId3"/>
            <a:stretch>
              <a:fillRect/>
            </a:stretch>
          </p:blipFill>
          <p:spPr>
            <a:xfrm>
              <a:off x="1947424" y="1899033"/>
              <a:ext cx="540168" cy="540000"/>
            </a:xfrm>
            <a:prstGeom prst="rect">
              <a:avLst/>
            </a:prstGeom>
          </p:spPr>
        </p:pic>
        <p:sp>
          <p:nvSpPr>
            <p:cNvPr id="10" name="TextBox 9">
              <a:extLst>
                <a:ext uri="{FF2B5EF4-FFF2-40B4-BE49-F238E27FC236}">
                  <a16:creationId xmlns:a16="http://schemas.microsoft.com/office/drawing/2014/main" id="{91D153E0-6888-49D4-AA6B-939BC22A0DE8}"/>
                </a:ext>
              </a:extLst>
            </p:cNvPr>
            <p:cNvSpPr txBox="1"/>
            <p:nvPr/>
          </p:nvSpPr>
          <p:spPr>
            <a:xfrm>
              <a:off x="2834372" y="178787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00B294"/>
                  </a:solidFill>
                  <a:latin typeface="+mj-lt"/>
                </a:rPr>
                <a:t>Azure Boards</a:t>
              </a:r>
              <a:endParaRPr lang="en-US" sz="2000">
                <a:solidFill>
                  <a:srgbClr val="00B294"/>
                </a:solidFill>
                <a:latin typeface="+mj-lt"/>
                <a:cs typeface="Segoe UI"/>
              </a:endParaRPr>
            </a:p>
          </p:txBody>
        </p:sp>
      </p:grpSp>
      <p:grpSp>
        <p:nvGrpSpPr>
          <p:cNvPr id="31" name="Group 30">
            <a:extLst>
              <a:ext uri="{FF2B5EF4-FFF2-40B4-BE49-F238E27FC236}">
                <a16:creationId xmlns:a16="http://schemas.microsoft.com/office/drawing/2014/main" id="{15BA6F68-D776-4E62-879A-D2ACAA17D59F}"/>
              </a:ext>
            </a:extLst>
          </p:cNvPr>
          <p:cNvGrpSpPr/>
          <p:nvPr/>
        </p:nvGrpSpPr>
        <p:grpSpPr>
          <a:xfrm>
            <a:off x="1932989" y="2861425"/>
            <a:ext cx="2845571" cy="611913"/>
            <a:chOff x="1932397" y="2861343"/>
            <a:chExt cx="2845975" cy="612000"/>
          </a:xfrm>
        </p:grpSpPr>
        <p:pic>
          <p:nvPicPr>
            <p:cNvPr id="12" name="Picture 10" descr="A picture containing stop, sign, outdoor, sitting&#10;&#10;Description generated with very high confidence">
              <a:extLst>
                <a:ext uri="{FF2B5EF4-FFF2-40B4-BE49-F238E27FC236}">
                  <a16:creationId xmlns:a16="http://schemas.microsoft.com/office/drawing/2014/main" id="{08126A3D-C050-4DF7-BB75-D90BC4070F4E}"/>
                </a:ext>
              </a:extLst>
            </p:cNvPr>
            <p:cNvPicPr>
              <a:picLocks noChangeAspect="1"/>
            </p:cNvPicPr>
            <p:nvPr/>
          </p:nvPicPr>
          <p:blipFill>
            <a:blip r:embed="rId4"/>
            <a:stretch>
              <a:fillRect/>
            </a:stretch>
          </p:blipFill>
          <p:spPr>
            <a:xfrm>
              <a:off x="1932397" y="2897342"/>
              <a:ext cx="540165" cy="540000"/>
            </a:xfrm>
            <a:prstGeom prst="rect">
              <a:avLst/>
            </a:prstGeom>
          </p:spPr>
        </p:pic>
        <p:sp>
          <p:nvSpPr>
            <p:cNvPr id="13" name="TextBox 12">
              <a:extLst>
                <a:ext uri="{FF2B5EF4-FFF2-40B4-BE49-F238E27FC236}">
                  <a16:creationId xmlns:a16="http://schemas.microsoft.com/office/drawing/2014/main" id="{A6940E72-C5F8-4456-87ED-D7F018E4D6D9}"/>
                </a:ext>
              </a:extLst>
            </p:cNvPr>
            <p:cNvSpPr txBox="1"/>
            <p:nvPr/>
          </p:nvSpPr>
          <p:spPr>
            <a:xfrm>
              <a:off x="2834372" y="2861343"/>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D83B01"/>
                  </a:solidFill>
                  <a:latin typeface="+mj-lt"/>
                </a:rPr>
                <a:t>Azure </a:t>
              </a:r>
              <a:r>
                <a:rPr lang="en-US" sz="2000">
                  <a:solidFill>
                    <a:srgbClr val="D83B01"/>
                  </a:solidFill>
                  <a:latin typeface="+mj-lt"/>
                  <a:cs typeface="Segoe UI"/>
                </a:rPr>
                <a:t>Repos</a:t>
              </a:r>
            </a:p>
          </p:txBody>
        </p:sp>
      </p:grpSp>
      <p:grpSp>
        <p:nvGrpSpPr>
          <p:cNvPr id="32" name="Group 31">
            <a:extLst>
              <a:ext uri="{FF2B5EF4-FFF2-40B4-BE49-F238E27FC236}">
                <a16:creationId xmlns:a16="http://schemas.microsoft.com/office/drawing/2014/main" id="{4B4AE526-A316-4EEA-B901-D8A3440C54AD}"/>
              </a:ext>
            </a:extLst>
          </p:cNvPr>
          <p:cNvGrpSpPr/>
          <p:nvPr/>
        </p:nvGrpSpPr>
        <p:grpSpPr>
          <a:xfrm>
            <a:off x="1932989" y="3859591"/>
            <a:ext cx="2845571" cy="611913"/>
            <a:chOff x="1932397" y="3859652"/>
            <a:chExt cx="2845975" cy="612000"/>
          </a:xfrm>
        </p:grpSpPr>
        <p:pic>
          <p:nvPicPr>
            <p:cNvPr id="15" name="Picture 4" descr="A picture containing object&#10;&#10;Description generated with very high confidence">
              <a:extLst>
                <a:ext uri="{FF2B5EF4-FFF2-40B4-BE49-F238E27FC236}">
                  <a16:creationId xmlns:a16="http://schemas.microsoft.com/office/drawing/2014/main" id="{1C35E9E6-1499-4536-A352-8E05FE9DBC95}"/>
                </a:ext>
              </a:extLst>
            </p:cNvPr>
            <p:cNvPicPr>
              <a:picLocks noChangeAspect="1"/>
            </p:cNvPicPr>
            <p:nvPr/>
          </p:nvPicPr>
          <p:blipFill>
            <a:blip r:embed="rId5"/>
            <a:stretch>
              <a:fillRect/>
            </a:stretch>
          </p:blipFill>
          <p:spPr>
            <a:xfrm>
              <a:off x="1932397" y="3895651"/>
              <a:ext cx="529800" cy="540000"/>
            </a:xfrm>
            <a:prstGeom prst="rect">
              <a:avLst/>
            </a:prstGeom>
          </p:spPr>
        </p:pic>
        <p:sp>
          <p:nvSpPr>
            <p:cNvPr id="16" name="TextBox 15">
              <a:extLst>
                <a:ext uri="{FF2B5EF4-FFF2-40B4-BE49-F238E27FC236}">
                  <a16:creationId xmlns:a16="http://schemas.microsoft.com/office/drawing/2014/main" id="{8B69EF58-27E8-45D2-8FEA-675E512D3E40}"/>
                </a:ext>
              </a:extLst>
            </p:cNvPr>
            <p:cNvSpPr txBox="1"/>
            <p:nvPr/>
          </p:nvSpPr>
          <p:spPr>
            <a:xfrm>
              <a:off x="2834372" y="3859652"/>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2560E0"/>
                  </a:solidFill>
                  <a:latin typeface="+mj-lt"/>
                </a:rPr>
                <a:t>Azure Pipelines</a:t>
              </a:r>
              <a:endParaRPr lang="en-US" sz="2000">
                <a:solidFill>
                  <a:srgbClr val="2560E0"/>
                </a:solidFill>
                <a:latin typeface="+mj-lt"/>
                <a:cs typeface="Segoe UI"/>
              </a:endParaRPr>
            </a:p>
          </p:txBody>
        </p:sp>
      </p:grpSp>
      <p:grpSp>
        <p:nvGrpSpPr>
          <p:cNvPr id="34" name="Group 33">
            <a:extLst>
              <a:ext uri="{FF2B5EF4-FFF2-40B4-BE49-F238E27FC236}">
                <a16:creationId xmlns:a16="http://schemas.microsoft.com/office/drawing/2014/main" id="{26AAB15F-8C9A-47F5-9536-5B5B120FF2A3}"/>
              </a:ext>
            </a:extLst>
          </p:cNvPr>
          <p:cNvGrpSpPr/>
          <p:nvPr/>
        </p:nvGrpSpPr>
        <p:grpSpPr>
          <a:xfrm>
            <a:off x="1927806" y="5855927"/>
            <a:ext cx="2850753" cy="611913"/>
            <a:chOff x="1927214" y="5856271"/>
            <a:chExt cx="2851158" cy="612000"/>
          </a:xfrm>
        </p:grpSpPr>
        <p:pic>
          <p:nvPicPr>
            <p:cNvPr id="18" name="Picture 12">
              <a:extLst>
                <a:ext uri="{FF2B5EF4-FFF2-40B4-BE49-F238E27FC236}">
                  <a16:creationId xmlns:a16="http://schemas.microsoft.com/office/drawing/2014/main" id="{1AFFBDBA-2E5C-4F2A-8D7D-B34F39525C74}"/>
                </a:ext>
              </a:extLst>
            </p:cNvPr>
            <p:cNvPicPr>
              <a:picLocks noChangeAspect="1"/>
            </p:cNvPicPr>
            <p:nvPr/>
          </p:nvPicPr>
          <p:blipFill>
            <a:blip r:embed="rId6"/>
            <a:stretch>
              <a:fillRect/>
            </a:stretch>
          </p:blipFill>
          <p:spPr>
            <a:xfrm>
              <a:off x="1927214" y="5892271"/>
              <a:ext cx="540165" cy="540000"/>
            </a:xfrm>
            <a:prstGeom prst="rect">
              <a:avLst/>
            </a:prstGeom>
          </p:spPr>
        </p:pic>
        <p:sp>
          <p:nvSpPr>
            <p:cNvPr id="19" name="TextBox 18">
              <a:extLst>
                <a:ext uri="{FF2B5EF4-FFF2-40B4-BE49-F238E27FC236}">
                  <a16:creationId xmlns:a16="http://schemas.microsoft.com/office/drawing/2014/main" id="{2EEFC0B9-737F-42C8-A3E1-6FF0FED9EB6F}"/>
                </a:ext>
              </a:extLst>
            </p:cNvPr>
            <p:cNvSpPr txBox="1"/>
            <p:nvPr/>
          </p:nvSpPr>
          <p:spPr>
            <a:xfrm>
              <a:off x="2834372" y="5856271"/>
              <a:ext cx="1944000" cy="612000"/>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854CC7"/>
                  </a:solidFill>
                  <a:latin typeface="+mj-lt"/>
                </a:rPr>
                <a:t>Azure Test</a:t>
              </a:r>
              <a:r>
                <a:rPr lang="en-US" sz="2000">
                  <a:solidFill>
                    <a:srgbClr val="854CC7"/>
                  </a:solidFill>
                  <a:latin typeface="+mj-lt"/>
                  <a:cs typeface="Segoe UI"/>
                </a:rPr>
                <a:t> Plans</a:t>
              </a:r>
            </a:p>
          </p:txBody>
        </p:sp>
      </p:grpSp>
      <p:grpSp>
        <p:nvGrpSpPr>
          <p:cNvPr id="33" name="Group 32">
            <a:extLst>
              <a:ext uri="{FF2B5EF4-FFF2-40B4-BE49-F238E27FC236}">
                <a16:creationId xmlns:a16="http://schemas.microsoft.com/office/drawing/2014/main" id="{1B4BE1C7-9FE1-4888-B5BD-C7552893A2F7}"/>
              </a:ext>
            </a:extLst>
          </p:cNvPr>
          <p:cNvGrpSpPr/>
          <p:nvPr/>
        </p:nvGrpSpPr>
        <p:grpSpPr>
          <a:xfrm>
            <a:off x="1924548" y="4877523"/>
            <a:ext cx="2854012" cy="572383"/>
            <a:chOff x="1923955" y="4877728"/>
            <a:chExt cx="2854417" cy="572464"/>
          </a:xfrm>
        </p:grpSpPr>
        <p:pic>
          <p:nvPicPr>
            <p:cNvPr id="21" name="Picture 6">
              <a:extLst>
                <a:ext uri="{FF2B5EF4-FFF2-40B4-BE49-F238E27FC236}">
                  <a16:creationId xmlns:a16="http://schemas.microsoft.com/office/drawing/2014/main" id="{4A77637F-02EA-41F7-AF36-CD72544FA1D5}"/>
                </a:ext>
              </a:extLst>
            </p:cNvPr>
            <p:cNvPicPr>
              <a:picLocks noChangeAspect="1"/>
            </p:cNvPicPr>
            <p:nvPr/>
          </p:nvPicPr>
          <p:blipFill>
            <a:blip r:embed="rId7"/>
            <a:stretch>
              <a:fillRect/>
            </a:stretch>
          </p:blipFill>
          <p:spPr>
            <a:xfrm>
              <a:off x="1923955" y="4893960"/>
              <a:ext cx="540165" cy="540000"/>
            </a:xfrm>
            <a:prstGeom prst="rect">
              <a:avLst/>
            </a:prstGeom>
          </p:spPr>
        </p:pic>
        <p:sp>
          <p:nvSpPr>
            <p:cNvPr id="22" name="TextBox 21">
              <a:extLst>
                <a:ext uri="{FF2B5EF4-FFF2-40B4-BE49-F238E27FC236}">
                  <a16:creationId xmlns:a16="http://schemas.microsoft.com/office/drawing/2014/main" id="{8D969149-417E-4781-95B3-83FAB02470E1}"/>
                </a:ext>
              </a:extLst>
            </p:cNvPr>
            <p:cNvSpPr txBox="1"/>
            <p:nvPr/>
          </p:nvSpPr>
          <p:spPr>
            <a:xfrm>
              <a:off x="2834372" y="4877728"/>
              <a:ext cx="1944000" cy="572464"/>
            </a:xfrm>
            <a:prstGeom prst="rect">
              <a:avLst/>
            </a:prstGeom>
            <a:noFill/>
          </p:spPr>
          <p:txBody>
            <a:bodyPr rot="0" spcFirstLastPara="0" vertOverflow="overflow" horzOverflow="overflow" vert="horz" wrap="square" lIns="0" tIns="146284" rIns="0" bIns="146284" numCol="1" spcCol="0" rtlCol="0" fromWordArt="0" anchor="t" anchorCtr="0" forceAA="0" compatLnSpc="1">
              <a:prstTxWarp prst="textNoShape">
                <a:avLst/>
              </a:prstTxWarp>
              <a:noAutofit/>
            </a:bodyPr>
            <a:lstStyle/>
            <a:p>
              <a:r>
                <a:rPr lang="en-US" sz="2000">
                  <a:solidFill>
                    <a:srgbClr val="CB2E6D"/>
                  </a:solidFill>
                  <a:latin typeface="+mj-lt"/>
                </a:rPr>
                <a:t>Azure Artifacts</a:t>
              </a:r>
              <a:endParaRPr lang="en-US" sz="2000">
                <a:solidFill>
                  <a:srgbClr val="CB2E6D"/>
                </a:solidFill>
                <a:latin typeface="+mj-lt"/>
                <a:cs typeface="Segoe UI"/>
              </a:endParaRPr>
            </a:p>
          </p:txBody>
        </p:sp>
      </p:grpSp>
      <p:grpSp>
        <p:nvGrpSpPr>
          <p:cNvPr id="29" name="Group 28">
            <a:extLst>
              <a:ext uri="{FF2B5EF4-FFF2-40B4-BE49-F238E27FC236}">
                <a16:creationId xmlns:a16="http://schemas.microsoft.com/office/drawing/2014/main" id="{BCBFB7EE-27C7-4CA5-8846-F9A6CE32A523}"/>
              </a:ext>
            </a:extLst>
          </p:cNvPr>
          <p:cNvGrpSpPr/>
          <p:nvPr/>
        </p:nvGrpSpPr>
        <p:grpSpPr>
          <a:xfrm>
            <a:off x="778976" y="487"/>
            <a:ext cx="540088" cy="6857027"/>
            <a:chOff x="778222" y="0"/>
            <a:chExt cx="540165" cy="6858000"/>
          </a:xfrm>
          <a:solidFill>
            <a:srgbClr val="0878D4"/>
          </a:solidFill>
        </p:grpSpPr>
        <p:sp>
          <p:nvSpPr>
            <p:cNvPr id="26" name="Rectangle 25">
              <a:extLst>
                <a:ext uri="{FF2B5EF4-FFF2-40B4-BE49-F238E27FC236}">
                  <a16:creationId xmlns:a16="http://schemas.microsoft.com/office/drawing/2014/main" id="{01B15ADD-2B85-4D8C-9628-B234C60D4857}"/>
                </a:ext>
              </a:extLst>
            </p:cNvPr>
            <p:cNvSpPr/>
            <p:nvPr/>
          </p:nvSpPr>
          <p:spPr bwMode="auto">
            <a:xfrm>
              <a:off x="778222" y="0"/>
              <a:ext cx="540165" cy="6858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B182238E-5CE5-4BFB-9CA4-8FA5622E13B6}"/>
                </a:ext>
              </a:extLst>
            </p:cNvPr>
            <p:cNvCxnSpPr>
              <a:stCxn id="26" idx="0"/>
              <a:endCxn id="26" idx="2"/>
            </p:cNvCxnSpPr>
            <p:nvPr/>
          </p:nvCxnSpPr>
          <p:spPr>
            <a:xfrm>
              <a:off x="1048305" y="0"/>
              <a:ext cx="0" cy="6858000"/>
            </a:xfrm>
            <a:prstGeom prst="line">
              <a:avLst/>
            </a:prstGeom>
            <a:grpFill/>
            <a:ln>
              <a:solidFill>
                <a:schemeClr val="bg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0E785B4E-D15E-4A49-81B3-1ED5E1E44AE2}"/>
              </a:ext>
            </a:extLst>
          </p:cNvPr>
          <p:cNvSpPr/>
          <p:nvPr/>
        </p:nvSpPr>
        <p:spPr bwMode="auto">
          <a:xfrm>
            <a:off x="1698828" y="725421"/>
            <a:ext cx="2107870" cy="5058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5" tIns="146204" rIns="182755" bIns="146204" numCol="1" spcCol="0" rtlCol="0" fromWordArt="0" anchor="ctr" anchorCtr="0" forceAA="0" compatLnSpc="1">
            <a:prstTxWarp prst="textNoShape">
              <a:avLst/>
            </a:prstTxWarp>
            <a:noAutofit/>
          </a:bodyPr>
          <a:lstStyle/>
          <a:p>
            <a:pPr defTabSz="931745" fontAlgn="base">
              <a:spcBef>
                <a:spcPct val="0"/>
              </a:spcBef>
              <a:spcAft>
                <a:spcPct val="0"/>
              </a:spcAft>
              <a:defRPr/>
            </a:pPr>
            <a:r>
              <a:rPr lang="en-US" sz="3600" kern="0">
                <a:gradFill>
                  <a:gsLst>
                    <a:gs pos="9735">
                      <a:srgbClr val="0078D4"/>
                    </a:gs>
                    <a:gs pos="41204">
                      <a:srgbClr val="0078D4"/>
                    </a:gs>
                  </a:gsLst>
                  <a:lin ang="5400000" scaled="1"/>
                </a:gradFill>
                <a:latin typeface="Segoe UI Semibold"/>
              </a:rPr>
              <a:t>Deliver</a:t>
            </a:r>
          </a:p>
        </p:txBody>
      </p:sp>
      <p:grpSp>
        <p:nvGrpSpPr>
          <p:cNvPr id="23" name="Group 22">
            <a:extLst>
              <a:ext uri="{FF2B5EF4-FFF2-40B4-BE49-F238E27FC236}">
                <a16:creationId xmlns:a16="http://schemas.microsoft.com/office/drawing/2014/main" id="{9C31A91F-C96E-4DDB-9218-D8EF4D3739AC}"/>
              </a:ext>
            </a:extLst>
          </p:cNvPr>
          <p:cNvGrpSpPr/>
          <p:nvPr/>
        </p:nvGrpSpPr>
        <p:grpSpPr>
          <a:xfrm>
            <a:off x="589797" y="503054"/>
            <a:ext cx="950538" cy="950538"/>
            <a:chOff x="9232487" y="4471318"/>
            <a:chExt cx="950673" cy="950673"/>
          </a:xfrm>
        </p:grpSpPr>
        <p:sp>
          <p:nvSpPr>
            <p:cNvPr id="24" name="Oval 23">
              <a:extLst>
                <a:ext uri="{FF2B5EF4-FFF2-40B4-BE49-F238E27FC236}">
                  <a16:creationId xmlns:a16="http://schemas.microsoft.com/office/drawing/2014/main" id="{366558DB-E2E9-4B61-A529-1CD314AFF12E}"/>
                </a:ext>
              </a:extLst>
            </p:cNvPr>
            <p:cNvSpPr/>
            <p:nvPr/>
          </p:nvSpPr>
          <p:spPr bwMode="auto">
            <a:xfrm>
              <a:off x="9232487" y="4471318"/>
              <a:ext cx="950673" cy="950673"/>
            </a:xfrm>
            <a:prstGeom prst="ellipse">
              <a:avLst/>
            </a:prstGeom>
            <a:solidFill>
              <a:schemeClr val="bg1"/>
            </a:solidFill>
            <a:ln w="10795" cap="flat" cmpd="sng" algn="ctr">
              <a:solidFill>
                <a:srgbClr val="0878D4"/>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4" rIns="182755" bIns="146204" numCol="1" spcCol="0" rtlCol="0" fromWordArt="0" anchor="t" anchorCtr="0" forceAA="0" compatLnSpc="1">
              <a:prstTxWarp prst="textNoShape">
                <a:avLst/>
              </a:prstTxWarp>
              <a:noAutofit/>
            </a:bodyPr>
            <a:lstStyle/>
            <a:p>
              <a:pPr defTabSz="931745" fontAlgn="base">
                <a:spcBef>
                  <a:spcPct val="0"/>
                </a:spcBef>
                <a:spcAft>
                  <a:spcPct val="0"/>
                </a:spcAft>
                <a:defRPr/>
              </a:pPr>
              <a:endParaRPr lang="en-US" sz="1764" err="1">
                <a:gradFill>
                  <a:gsLst>
                    <a:gs pos="0">
                      <a:srgbClr val="FFFFFF"/>
                    </a:gs>
                    <a:gs pos="100000">
                      <a:srgbClr val="FFFFFF"/>
                    </a:gs>
                  </a:gsLst>
                  <a:lin ang="5400000" scaled="0"/>
                </a:gradFill>
                <a:latin typeface="Segoe UI"/>
                <a:cs typeface="Segoe UI" pitchFamily="34" charset="0"/>
              </a:endParaRPr>
            </a:p>
          </p:txBody>
        </p:sp>
        <p:sp>
          <p:nvSpPr>
            <p:cNvPr id="25" name="rocket">
              <a:extLst>
                <a:ext uri="{FF2B5EF4-FFF2-40B4-BE49-F238E27FC236}">
                  <a16:creationId xmlns:a16="http://schemas.microsoft.com/office/drawing/2014/main" id="{8B30F975-F96D-4369-9646-95E660A24836}"/>
                </a:ext>
              </a:extLst>
            </p:cNvPr>
            <p:cNvSpPr>
              <a:spLocks noChangeAspect="1" noEditPoints="1"/>
            </p:cNvSpPr>
            <p:nvPr/>
          </p:nvSpPr>
          <p:spPr bwMode="auto">
            <a:xfrm>
              <a:off x="9529027" y="4771367"/>
              <a:ext cx="357592" cy="350579"/>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rgbClr val="08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57" tIns="44780" rIns="89557" bIns="44780" numCol="1" anchor="t" anchorCtr="0" compatLnSpc="1">
              <a:prstTxWarp prst="textNoShape">
                <a:avLst/>
              </a:prstTxWarp>
            </a:bodyPr>
            <a:lstStyle/>
            <a:p>
              <a:pPr defTabSz="913467">
                <a:defRPr/>
              </a:pPr>
              <a:endParaRPr lang="en-US" sz="1600">
                <a:gradFill>
                  <a:gsLst>
                    <a:gs pos="0">
                      <a:srgbClr val="505050"/>
                    </a:gs>
                    <a:gs pos="100000">
                      <a:srgbClr val="505050"/>
                    </a:gs>
                  </a:gsLst>
                </a:gradFill>
                <a:latin typeface="Segoe UI Semilight"/>
              </a:endParaRPr>
            </a:p>
          </p:txBody>
        </p:sp>
      </p:grpSp>
      <p:pic>
        <p:nvPicPr>
          <p:cNvPr id="35" name="Picture 34">
            <a:extLst>
              <a:ext uri="{FF2B5EF4-FFF2-40B4-BE49-F238E27FC236}">
                <a16:creationId xmlns:a16="http://schemas.microsoft.com/office/drawing/2014/main" id="{C3BDD098-E050-46F1-B000-070121E5BA3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45542" y="119361"/>
            <a:ext cx="5621702" cy="3513564"/>
          </a:xfrm>
          <a:prstGeom prst="rect">
            <a:avLst/>
          </a:prstGeom>
          <a:ln>
            <a:noFill/>
          </a:ln>
          <a:effectLst>
            <a:outerShdw blurRad="190500" sx="103000" sy="103000" algn="ctr" rotWithShape="0">
              <a:prstClr val="black">
                <a:alpha val="20000"/>
              </a:prstClr>
            </a:outerShdw>
          </a:effectLst>
        </p:spPr>
      </p:pic>
      <p:sp>
        <p:nvSpPr>
          <p:cNvPr id="5" name="TextBox 4">
            <a:extLst>
              <a:ext uri="{FF2B5EF4-FFF2-40B4-BE49-F238E27FC236}">
                <a16:creationId xmlns:a16="http://schemas.microsoft.com/office/drawing/2014/main" id="{B422855B-681C-4ADB-8B36-00A3162913BE}"/>
              </a:ext>
            </a:extLst>
          </p:cNvPr>
          <p:cNvSpPr txBox="1"/>
          <p:nvPr/>
        </p:nvSpPr>
        <p:spPr>
          <a:xfrm>
            <a:off x="5585801" y="3895585"/>
            <a:ext cx="6392271" cy="3170099"/>
          </a:xfrm>
          <a:prstGeom prst="rect">
            <a:avLst/>
          </a:prstGeom>
          <a:noFill/>
        </p:spPr>
        <p:txBody>
          <a:bodyPr wrap="square" rtlCol="0">
            <a:spAutoFit/>
          </a:bodyPr>
          <a:lstStyle/>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Azure Repos is a set of version control tools that you can use to manage your code.</a:t>
            </a:r>
            <a:r>
              <a:rPr lang="en-US" sz="1400" b="0" i="0" dirty="0">
                <a:solidFill>
                  <a:srgbClr val="FFFFFF"/>
                </a:solidFill>
                <a:effectLst/>
                <a:latin typeface="Rockwell" panose="02060603020205020403" pitchFamily="18" charset="0"/>
              </a:rPr>
              <a:t>​</a:t>
            </a:r>
            <a:endParaRPr lang="en-US" sz="1400" b="0" i="0" dirty="0">
              <a:solidFill>
                <a:srgbClr val="FFFFFF"/>
              </a:solidFill>
              <a:effectLst/>
              <a:latin typeface="Arial" panose="020B0604020202020204" pitchFamily="34" charset="0"/>
            </a:endParaRPr>
          </a:p>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 Azure Repos provides two types of version control:</a:t>
            </a:r>
            <a:r>
              <a:rPr lang="en-US" sz="1400" b="0" i="0" dirty="0">
                <a:solidFill>
                  <a:srgbClr val="FFFFFF"/>
                </a:solidFill>
                <a:effectLst/>
                <a:latin typeface="Rockwell" panose="02060603020205020403" pitchFamily="18" charset="0"/>
              </a:rPr>
              <a:t>​</a:t>
            </a:r>
            <a:endParaRPr lang="en-US" sz="1400" b="0" i="0" dirty="0">
              <a:solidFill>
                <a:srgbClr val="FFFFFF"/>
              </a:solidFill>
              <a:effectLst/>
              <a:latin typeface="Arial" panose="020B0604020202020204" pitchFamily="34" charset="0"/>
            </a:endParaRPr>
          </a:p>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Git: distributed version control</a:t>
            </a:r>
            <a:r>
              <a:rPr lang="en-US" sz="1400" b="0" i="0" dirty="0">
                <a:solidFill>
                  <a:srgbClr val="FFFFFF"/>
                </a:solidFill>
                <a:effectLst/>
                <a:latin typeface="Rockwell" panose="02060603020205020403" pitchFamily="18" charset="0"/>
              </a:rPr>
              <a:t>​</a:t>
            </a:r>
            <a:endParaRPr lang="en-US" sz="1400" b="0" i="0" dirty="0">
              <a:solidFill>
                <a:srgbClr val="FFFFFF"/>
              </a:solidFill>
              <a:effectLst/>
              <a:latin typeface="Arial" panose="020B0604020202020204" pitchFamily="34" charset="0"/>
            </a:endParaRPr>
          </a:p>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Team Foundation Version Control (TFVC): centralized version control</a:t>
            </a:r>
            <a:r>
              <a:rPr lang="en-US" sz="1400" b="0" i="0" dirty="0">
                <a:solidFill>
                  <a:srgbClr val="FFFFFF"/>
                </a:solidFill>
                <a:effectLst/>
                <a:latin typeface="Rockwell" panose="02060603020205020403" pitchFamily="18" charset="0"/>
              </a:rPr>
              <a:t>​</a:t>
            </a:r>
            <a:endParaRPr lang="en-US" sz="1400" b="0" i="0" dirty="0">
              <a:solidFill>
                <a:srgbClr val="FFFFFF"/>
              </a:solidFill>
              <a:effectLst/>
              <a:latin typeface="Arial" panose="020B0604020202020204" pitchFamily="34" charset="0"/>
            </a:endParaRPr>
          </a:p>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Git in Azure Repos is standard Git. You can use the clients and tools of your choice, such as Git for Windows, Mac, partners' Git services, and tools such as Visual Studio and Visual Studio Code.</a:t>
            </a:r>
            <a:r>
              <a:rPr lang="en-US" sz="1400" b="0" i="0" dirty="0">
                <a:solidFill>
                  <a:srgbClr val="FFFFFF"/>
                </a:solidFill>
                <a:effectLst/>
                <a:latin typeface="Rockwell" panose="02060603020205020403" pitchFamily="18" charset="0"/>
              </a:rPr>
              <a:t>​</a:t>
            </a:r>
            <a:endParaRPr lang="en-US" sz="1400" b="0" i="0" dirty="0">
              <a:solidFill>
                <a:srgbClr val="FFFFFF"/>
              </a:solidFill>
              <a:effectLst/>
              <a:latin typeface="Arial" panose="020B0604020202020204" pitchFamily="34" charset="0"/>
            </a:endParaRPr>
          </a:p>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 Manage Your Branches </a:t>
            </a:r>
            <a:r>
              <a:rPr lang="en-US" sz="1400" b="0" i="0" dirty="0">
                <a:solidFill>
                  <a:srgbClr val="FFFFFF"/>
                </a:solidFill>
                <a:effectLst/>
                <a:latin typeface="Rockwell" panose="02060603020205020403" pitchFamily="18" charset="0"/>
              </a:rPr>
              <a:t>​</a:t>
            </a:r>
            <a:endParaRPr lang="en-US" sz="1400" b="0" i="0" dirty="0">
              <a:solidFill>
                <a:srgbClr val="FFFFFF"/>
              </a:solidFill>
              <a:effectLst/>
              <a:latin typeface="Arial" panose="020B0604020202020204" pitchFamily="34" charset="0"/>
            </a:endParaRPr>
          </a:p>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Main Branch</a:t>
            </a:r>
            <a:r>
              <a:rPr lang="en-US" sz="1400" b="0" i="0" dirty="0">
                <a:solidFill>
                  <a:srgbClr val="FFFFFF"/>
                </a:solidFill>
                <a:effectLst/>
                <a:latin typeface="Rockwell" panose="02060603020205020403" pitchFamily="18" charset="0"/>
              </a:rPr>
              <a:t>​</a:t>
            </a:r>
            <a:endParaRPr lang="en-US" sz="1400" b="0" i="0" dirty="0">
              <a:solidFill>
                <a:srgbClr val="FFFFFF"/>
              </a:solidFill>
              <a:effectLst/>
              <a:latin typeface="Arial" panose="020B0604020202020204" pitchFamily="34" charset="0"/>
            </a:endParaRPr>
          </a:p>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Release Branch</a:t>
            </a:r>
            <a:r>
              <a:rPr lang="en-US" sz="1400" b="0" i="0" dirty="0">
                <a:solidFill>
                  <a:srgbClr val="FFFFFF"/>
                </a:solidFill>
                <a:effectLst/>
                <a:latin typeface="Rockwell" panose="02060603020205020403" pitchFamily="18" charset="0"/>
              </a:rPr>
              <a:t>​</a:t>
            </a:r>
            <a:endParaRPr lang="en-US" sz="1400" b="0" i="0" dirty="0">
              <a:solidFill>
                <a:srgbClr val="FFFFFF"/>
              </a:solidFill>
              <a:effectLst/>
              <a:latin typeface="Arial" panose="020B0604020202020204" pitchFamily="34" charset="0"/>
            </a:endParaRPr>
          </a:p>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Merging, Push / Pull Strategy</a:t>
            </a:r>
            <a:r>
              <a:rPr lang="en-US" sz="1400" b="0" i="0" dirty="0">
                <a:solidFill>
                  <a:srgbClr val="FFFFFF"/>
                </a:solidFill>
                <a:effectLst/>
                <a:latin typeface="Rockwell" panose="02060603020205020403" pitchFamily="18" charset="0"/>
              </a:rPr>
              <a:t>​</a:t>
            </a:r>
            <a:endParaRPr lang="en-US" sz="1400" b="0" i="0" dirty="0">
              <a:solidFill>
                <a:srgbClr val="FFFFFF"/>
              </a:solidFill>
              <a:effectLst/>
              <a:latin typeface="Arial" panose="020B0604020202020204" pitchFamily="34" charset="0"/>
            </a:endParaRPr>
          </a:p>
          <a:p>
            <a:pPr marL="285750" indent="-285750" algn="l" rtl="0" fontAlgn="base">
              <a:buFont typeface="Arial" panose="020B0604020202020204" pitchFamily="34" charset="0"/>
              <a:buChar char="•"/>
            </a:pPr>
            <a:r>
              <a:rPr lang="en-US" sz="1400" b="0" i="0" u="none" strike="noStrike" dirty="0">
                <a:solidFill>
                  <a:srgbClr val="FFFFFF"/>
                </a:solidFill>
                <a:effectLst/>
                <a:latin typeface="Rockwell" panose="02060603020205020403" pitchFamily="18" charset="0"/>
              </a:rPr>
              <a:t>Branching Policies &amp; Permissions</a:t>
            </a:r>
            <a:endParaRPr lang="en-US" sz="1400" b="0" i="0" dirty="0">
              <a:solidFill>
                <a:srgbClr val="FFFFFF"/>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26195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29167E-6 -0.1544 L -2.29167E-6 -2.22222E-6 " pathEditMode="relative" rAng="0" ptsTypes="AA">
                                      <p:cBhvr>
                                        <p:cTn id="6" dur="500" fill="hold"/>
                                        <p:tgtEl>
                                          <p:spTgt spid="40"/>
                                        </p:tgtEl>
                                        <p:attrNameLst>
                                          <p:attrName>ppt_x</p:attrName>
                                          <p:attrName>ppt_y</p:attrName>
                                        </p:attrNameLst>
                                      </p:cBhvr>
                                      <p:rCtr x="0" y="7708"/>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otalTime>19</TotalTime>
  <Words>868</Words>
  <Application>Microsoft Office PowerPoint</Application>
  <PresentationFormat>Widescreen</PresentationFormat>
  <Paragraphs>121</Paragraphs>
  <Slides>15</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Calibri</vt:lpstr>
      <vt:lpstr>Century Gothic</vt:lpstr>
      <vt:lpstr>Rockwell</vt:lpstr>
      <vt:lpstr>Rockwell Extra Bold</vt:lpstr>
      <vt:lpstr>Segoe UI</vt:lpstr>
      <vt:lpstr>Segoe UI Light</vt:lpstr>
      <vt:lpstr>Segoe UI Semibold</vt:lpstr>
      <vt:lpstr>Segoe UI Semilight</vt:lpstr>
      <vt:lpstr>SegoeUI-Semibold</vt:lpstr>
      <vt:lpstr>Wingdings</vt:lpstr>
      <vt:lpstr>Wingdings 2</vt:lpstr>
      <vt:lpstr>Quotable</vt:lpstr>
      <vt:lpstr>Devops Implementation</vt:lpstr>
      <vt:lpstr>What is DevOps</vt:lpstr>
      <vt:lpstr>Why DevOps</vt:lpstr>
      <vt:lpstr>CI/CD Pipeline</vt:lpstr>
      <vt:lpstr>CI CD LifeCycle</vt:lpstr>
      <vt:lpstr>Technical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Pipeline Looks in Azure DevOps</vt:lpstr>
      <vt:lpstr>Costing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Implementation</dc:title>
  <dc:creator>Aditya Mishra</dc:creator>
  <cp:lastModifiedBy>Aditya Mishra</cp:lastModifiedBy>
  <cp:revision>6</cp:revision>
  <dcterms:created xsi:type="dcterms:W3CDTF">2020-07-22T19:37:24Z</dcterms:created>
  <dcterms:modified xsi:type="dcterms:W3CDTF">2020-07-23T04:57:46Z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5a3753a3-554b-43bf-8136-9e7f0a8491e2</vt:lpwstr>
  </property>
  <property fmtid="{D5CDD505-2E9C-101B-9397-08002B2CF9AE}" pid="3" name="HCLClassification">
    <vt:lpwstr>HCL_Cla5s_Publ1c</vt:lpwstr>
  </property>
  <property fmtid="{D5CDD505-2E9C-101B-9397-08002B2CF9AE}" pid="4" name="HCL_Cla5s_D6">
    <vt:lpwstr>False</vt:lpwstr>
  </property>
</Properties>
</file>