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322" r:id="rId13"/>
    <p:sldId id="267" r:id="rId14"/>
    <p:sldId id="268" r:id="rId15"/>
    <p:sldId id="269" r:id="rId16"/>
    <p:sldId id="270" r:id="rId17"/>
    <p:sldId id="271" r:id="rId18"/>
    <p:sldId id="272" r:id="rId19"/>
    <p:sldId id="323" r:id="rId20"/>
    <p:sldId id="273" r:id="rId21"/>
    <p:sldId id="274" r:id="rId22"/>
    <p:sldId id="275" r:id="rId23"/>
    <p:sldId id="277" r:id="rId24"/>
    <p:sldId id="276" r:id="rId25"/>
    <p:sldId id="278" r:id="rId26"/>
    <p:sldId id="279" r:id="rId27"/>
    <p:sldId id="280" r:id="rId28"/>
    <p:sldId id="281" r:id="rId29"/>
    <p:sldId id="282" r:id="rId30"/>
    <p:sldId id="283" r:id="rId31"/>
    <p:sldId id="289" r:id="rId32"/>
    <p:sldId id="290" r:id="rId33"/>
    <p:sldId id="291" r:id="rId34"/>
    <p:sldId id="284" r:id="rId35"/>
    <p:sldId id="286" r:id="rId36"/>
    <p:sldId id="285" r:id="rId37"/>
    <p:sldId id="292" r:id="rId38"/>
    <p:sldId id="287" r:id="rId39"/>
    <p:sldId id="293" r:id="rId40"/>
    <p:sldId id="296" r:id="rId41"/>
    <p:sldId id="298" r:id="rId42"/>
    <p:sldId id="295" r:id="rId43"/>
    <p:sldId id="300" r:id="rId44"/>
    <p:sldId id="299" r:id="rId45"/>
    <p:sldId id="331" r:id="rId46"/>
    <p:sldId id="294" r:id="rId47"/>
    <p:sldId id="297"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28" r:id="rId63"/>
    <p:sldId id="315" r:id="rId64"/>
    <p:sldId id="324" r:id="rId65"/>
    <p:sldId id="317" r:id="rId66"/>
    <p:sldId id="318" r:id="rId67"/>
    <p:sldId id="319" r:id="rId68"/>
    <p:sldId id="325" r:id="rId69"/>
    <p:sldId id="316" r:id="rId70"/>
    <p:sldId id="320" r:id="rId71"/>
    <p:sldId id="330" r:id="rId72"/>
    <p:sldId id="326" r:id="rId73"/>
    <p:sldId id="327" r:id="rId74"/>
    <p:sldId id="321" r:id="rId75"/>
    <p:sldId id="329" r:id="rId7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87" autoAdjust="0"/>
    <p:restoredTop sz="98308" autoAdjust="0"/>
  </p:normalViewPr>
  <p:slideViewPr>
    <p:cSldViewPr>
      <p:cViewPr varScale="1">
        <p:scale>
          <a:sx n="61" d="100"/>
          <a:sy n="61" d="100"/>
        </p:scale>
        <p:origin x="-960" y="-84"/>
      </p:cViewPr>
      <p:guideLst>
        <p:guide orient="horz" pos="2160"/>
        <p:guide pos="2880"/>
      </p:guideLst>
    </p:cSldViewPr>
  </p:slideViewPr>
  <p:outlineViewPr>
    <p:cViewPr>
      <p:scale>
        <a:sx n="33" d="100"/>
        <a:sy n="33" d="100"/>
      </p:scale>
      <p:origin x="18" y="2531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47CAE-B560-4133-861A-241D966E9496}" type="datetimeFigureOut">
              <a:rPr kumimoji="1" lang="ja-JP" altLang="en-US" smtClean="0"/>
              <a:pPr/>
              <a:t>2012/11/27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B8BD7-2A6A-4D36-A7D2-C633A63F5B9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4</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6</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18</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34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49</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66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68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EFB8BD7-2A6A-4D36-A7D2-C633A63F5B9A}" type="slidenum">
              <a:rPr kumimoji="1" lang="ja-JP" altLang="en-US" smtClean="0"/>
              <a:pPr/>
              <a:t>70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642942"/>
          </a:xfrm>
        </p:spPr>
        <p:txBody>
          <a:bodyPr/>
          <a:lstStyle>
            <a:lvl1pPr>
              <a:defRPr>
                <a:effectLst>
                  <a:outerShdw blurRad="38100" dist="38100" dir="2700000" algn="tl">
                    <a:srgbClr val="000000">
                      <a:alpha val="43137"/>
                    </a:srgbClr>
                  </a:outerShdw>
                </a:effectLst>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214282" y="928670"/>
            <a:ext cx="8715436" cy="5357850"/>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a:xfrm>
            <a:off x="214282" y="6421461"/>
            <a:ext cx="2133600" cy="365125"/>
          </a:xfrm>
        </p:spPr>
        <p:txBody>
          <a:body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11"/>
          </p:nvPr>
        </p:nvSpPr>
        <p:spPr>
          <a:xfrm>
            <a:off x="3124200" y="6421461"/>
            <a:ext cx="2895600" cy="365125"/>
          </a:xfrm>
        </p:spPr>
        <p:txBody>
          <a:bodyPr/>
          <a:lstStyle/>
          <a:p>
            <a:endParaRPr kumimoji="1" lang="ja-JP" altLang="en-US" dirty="0"/>
          </a:p>
        </p:txBody>
      </p:sp>
      <p:sp>
        <p:nvSpPr>
          <p:cNvPr id="6" name="スライド番号プレースホルダ 5"/>
          <p:cNvSpPr>
            <a:spLocks noGrp="1"/>
          </p:cNvSpPr>
          <p:nvPr>
            <p:ph type="sldNum" sz="quarter" idx="12"/>
          </p:nvPr>
        </p:nvSpPr>
        <p:spPr>
          <a:xfrm>
            <a:off x="6796118" y="6421461"/>
            <a:ext cx="2133600" cy="365125"/>
          </a:xfrm>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CBAA055-6162-4410-84C1-C37953FE2EA9}" type="datetimeFigureOut">
              <a:rPr kumimoji="1" lang="ja-JP" altLang="en-US" smtClean="0"/>
              <a:pPr/>
              <a:t>2012/11/27</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F7BCBADE-2107-47CE-A569-A486E8489F52}"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AA055-6162-4410-84C1-C37953FE2EA9}" type="datetimeFigureOut">
              <a:rPr kumimoji="1" lang="ja-JP" altLang="en-US" smtClean="0"/>
              <a:pPr/>
              <a:t>2012/11/27</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CBADE-2107-47CE-A569-A486E8489F52}"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github.com/kumagi/nanaha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あなたの知らない</a:t>
            </a:r>
            <a:r>
              <a:rPr kumimoji="1" lang="en-US" altLang="ja-JP" dirty="0" smtClean="0"/>
              <a:t/>
            </a:r>
            <a:br>
              <a:rPr kumimoji="1" lang="en-US" altLang="ja-JP" dirty="0" smtClean="0"/>
            </a:br>
            <a:r>
              <a:rPr kumimoji="1" lang="ja-JP" altLang="en-US" dirty="0" smtClean="0"/>
              <a:t>ハッシュテーブルの世界</a:t>
            </a:r>
            <a:endParaRPr kumimoji="1" lang="ja-JP" altLang="en-US" dirty="0"/>
          </a:p>
        </p:txBody>
      </p:sp>
      <p:sp>
        <p:nvSpPr>
          <p:cNvPr id="3" name="サブタイトル 2"/>
          <p:cNvSpPr>
            <a:spLocks noGrp="1"/>
          </p:cNvSpPr>
          <p:nvPr>
            <p:ph type="subTitle" idx="1"/>
          </p:nvPr>
        </p:nvSpPr>
        <p:spPr>
          <a:xfrm>
            <a:off x="4786314" y="3886200"/>
            <a:ext cx="2986086" cy="757246"/>
          </a:xfrm>
        </p:spPr>
        <p:txBody>
          <a:bodyPr/>
          <a:lstStyle/>
          <a:p>
            <a:r>
              <a:rPr kumimoji="1" lang="en-US" altLang="ja-JP" dirty="0" smtClean="0"/>
              <a:t>@kumagi</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角丸四角形 52"/>
          <p:cNvSpPr/>
          <p:nvPr/>
        </p:nvSpPr>
        <p:spPr>
          <a:xfrm>
            <a:off x="6000760" y="2786058"/>
            <a:ext cx="2286016" cy="1285884"/>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：ポインタ</a:t>
            </a:r>
            <a:endParaRPr kumimoji="1" lang="ja-JP" altLang="en-US" dirty="0"/>
          </a:p>
        </p:txBody>
      </p:sp>
      <p:sp>
        <p:nvSpPr>
          <p:cNvPr id="2" name="タイトル 1"/>
          <p:cNvSpPr>
            <a:spLocks noGrp="1"/>
          </p:cNvSpPr>
          <p:nvPr>
            <p:ph type="title"/>
          </p:nvPr>
        </p:nvSpPr>
        <p:spPr/>
        <p:txBody>
          <a:bodyPr>
            <a:normAutofit fontScale="90000"/>
          </a:bodyPr>
          <a:lstStyle/>
          <a:p>
            <a:r>
              <a:rPr kumimoji="1" lang="en-US" altLang="ja-JP" dirty="0" err="1" smtClean="0"/>
              <a:t>ClosedAddressing</a:t>
            </a:r>
            <a:endParaRPr kumimoji="1" lang="ja-JP" altLang="en-US" dirty="0"/>
          </a:p>
        </p:txBody>
      </p:sp>
      <p:sp>
        <p:nvSpPr>
          <p:cNvPr id="3" name="コンテンツ プレースホルダ 2"/>
          <p:cNvSpPr>
            <a:spLocks noGrp="1"/>
          </p:cNvSpPr>
          <p:nvPr>
            <p:ph idx="1"/>
          </p:nvPr>
        </p:nvSpPr>
        <p:spPr>
          <a:xfrm>
            <a:off x="214282" y="928670"/>
            <a:ext cx="8715436" cy="1928826"/>
          </a:xfrm>
        </p:spPr>
        <p:txBody>
          <a:bodyPr>
            <a:normAutofit/>
          </a:bodyPr>
          <a:lstStyle/>
          <a:p>
            <a:r>
              <a:rPr kumimoji="1" lang="ja-JP" altLang="en-US" dirty="0" smtClean="0"/>
              <a:t>別名</a:t>
            </a:r>
            <a:r>
              <a:rPr kumimoji="1" lang="en-US" altLang="ja-JP" dirty="0" err="1" smtClean="0"/>
              <a:t>OpenHash</a:t>
            </a:r>
            <a:r>
              <a:rPr kumimoji="1" lang="ja-JP" altLang="en-US" dirty="0" err="1" smtClean="0"/>
              <a:t>。</a:t>
            </a:r>
            <a:r>
              <a:rPr kumimoji="1" lang="ja-JP" altLang="en-US" dirty="0" smtClean="0"/>
              <a:t>もしくは</a:t>
            </a:r>
            <a:r>
              <a:rPr kumimoji="1" lang="en-US" altLang="ja-JP" dirty="0" err="1" smtClean="0"/>
              <a:t>ChainHash</a:t>
            </a:r>
            <a:endParaRPr kumimoji="1" lang="en-US" altLang="ja-JP" dirty="0" smtClean="0"/>
          </a:p>
          <a:p>
            <a:r>
              <a:rPr lang="ja-JP" altLang="en-US" dirty="0" smtClean="0"/>
              <a:t>ポインタで繋ぎハッシュ</a:t>
            </a:r>
            <a:r>
              <a:rPr lang="ja-JP" altLang="en-US" dirty="0" smtClean="0"/>
              <a:t>の衝突を解決</a:t>
            </a:r>
            <a:endParaRPr lang="en-US" altLang="ja-JP" dirty="0" smtClean="0"/>
          </a:p>
          <a:p>
            <a:r>
              <a:rPr lang="ja-JP" altLang="en-US" dirty="0" smtClean="0"/>
              <a:t>よく</a:t>
            </a:r>
            <a:r>
              <a:rPr lang="en-US" altLang="ja-JP" dirty="0" smtClean="0"/>
              <a:t>C</a:t>
            </a:r>
            <a:r>
              <a:rPr lang="ja-JP" altLang="en-US" dirty="0" smtClean="0"/>
              <a:t>言語の教科書とかに載ってる</a:t>
            </a:r>
            <a:endParaRPr lang="en-US" altLang="ja-JP" dirty="0" smtClean="0"/>
          </a:p>
        </p:txBody>
      </p:sp>
      <p:sp>
        <p:nvSpPr>
          <p:cNvPr id="4" name="正方形/長方形 3"/>
          <p:cNvSpPr/>
          <p:nvPr/>
        </p:nvSpPr>
        <p:spPr>
          <a:xfrm>
            <a:off x="1664298"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1967601"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2270903"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2574206"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2877509"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3180812"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3484115"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3787416"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4090721"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4394024"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4697325"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1969618"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1969619"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885249"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885250"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786182"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3786183"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4840201"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4840202"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8" name="直線矢印コネクタ 27"/>
          <p:cNvCxnSpPr>
            <a:stCxn id="5" idx="2"/>
          </p:cNvCxnSpPr>
          <p:nvPr/>
        </p:nvCxnSpPr>
        <p:spPr>
          <a:xfrm rot="16200000" flipH="1">
            <a:off x="1905947" y="3928057"/>
            <a:ext cx="428628"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2"/>
          </p:cNvCxnSpPr>
          <p:nvPr/>
        </p:nvCxnSpPr>
        <p:spPr>
          <a:xfrm rot="5400000">
            <a:off x="3724137" y="3928449"/>
            <a:ext cx="428628"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8" idx="2"/>
          </p:cNvCxnSpPr>
          <p:nvPr/>
        </p:nvCxnSpPr>
        <p:spPr>
          <a:xfrm rot="16200000" flipH="1">
            <a:off x="2818717" y="3925196"/>
            <a:ext cx="428628"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4" idx="2"/>
          </p:cNvCxnSpPr>
          <p:nvPr/>
        </p:nvCxnSpPr>
        <p:spPr>
          <a:xfrm rot="16200000" flipH="1">
            <a:off x="4706101" y="3857628"/>
            <a:ext cx="428628"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4357686"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4357687"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41" name="直線矢印コネクタ 40"/>
          <p:cNvCxnSpPr>
            <a:stCxn id="13" idx="2"/>
          </p:cNvCxnSpPr>
          <p:nvPr/>
        </p:nvCxnSpPr>
        <p:spPr>
          <a:xfrm rot="5400000">
            <a:off x="4313193" y="3910897"/>
            <a:ext cx="428628"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2883614" y="521495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2883615" y="564357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47" name="直線矢印コネクタ 46"/>
          <p:cNvCxnSpPr/>
          <p:nvPr/>
        </p:nvCxnSpPr>
        <p:spPr>
          <a:xfrm rot="16200000" flipH="1">
            <a:off x="2817382" y="4997066"/>
            <a:ext cx="428628"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6268961" y="3000372"/>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1" name="直線矢印コネクタ 50"/>
          <p:cNvCxnSpPr>
            <a:stCxn id="50" idx="2"/>
          </p:cNvCxnSpPr>
          <p:nvPr/>
        </p:nvCxnSpPr>
        <p:spPr>
          <a:xfrm rot="16200000" flipH="1">
            <a:off x="6210686" y="3638926"/>
            <a:ext cx="428628" cy="87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OpenAddressing</a:t>
            </a:r>
            <a:endParaRPr kumimoji="1" lang="ja-JP" altLang="en-US" dirty="0"/>
          </a:p>
        </p:txBody>
      </p:sp>
      <p:sp>
        <p:nvSpPr>
          <p:cNvPr id="3" name="コンテンツ プレースホルダ 2"/>
          <p:cNvSpPr>
            <a:spLocks noGrp="1"/>
          </p:cNvSpPr>
          <p:nvPr>
            <p:ph idx="1"/>
          </p:nvPr>
        </p:nvSpPr>
        <p:spPr>
          <a:xfrm>
            <a:off x="214282" y="928670"/>
            <a:ext cx="8715436" cy="1928826"/>
          </a:xfrm>
        </p:spPr>
        <p:txBody>
          <a:bodyPr/>
          <a:lstStyle/>
          <a:p>
            <a:r>
              <a:rPr kumimoji="1" lang="ja-JP" altLang="en-US" dirty="0" smtClean="0"/>
              <a:t>別名</a:t>
            </a:r>
            <a:r>
              <a:rPr kumimoji="1" lang="en-US" altLang="ja-JP" dirty="0" err="1" smtClean="0"/>
              <a:t>ClosedHash</a:t>
            </a:r>
            <a:r>
              <a:rPr kumimoji="1" lang="ja-JP" altLang="en-US" dirty="0" err="1" smtClean="0"/>
              <a:t>。</a:t>
            </a:r>
            <a:r>
              <a:rPr kumimoji="1" lang="ja-JP" altLang="en-US" dirty="0" smtClean="0"/>
              <a:t>←超紛らわしい</a:t>
            </a:r>
            <a:endParaRPr kumimoji="1" lang="en-US" altLang="ja-JP" dirty="0" smtClean="0"/>
          </a:p>
          <a:p>
            <a:r>
              <a:rPr kumimoji="1" lang="ja-JP" altLang="en-US" dirty="0" smtClean="0"/>
              <a:t>一つの配列の中に全要素を入れる</a:t>
            </a:r>
            <a:endParaRPr kumimoji="1" lang="en-US" altLang="ja-JP" dirty="0" smtClean="0"/>
          </a:p>
          <a:p>
            <a:pPr lvl="1"/>
            <a:r>
              <a:rPr kumimoji="1" lang="ja-JP" altLang="en-US" dirty="0" smtClean="0"/>
              <a:t>ぶつかったら隣の場所に</a:t>
            </a:r>
            <a:r>
              <a:rPr kumimoji="1" lang="en-US" altLang="ja-JP" dirty="0" smtClean="0"/>
              <a:t>insert</a:t>
            </a:r>
            <a:r>
              <a:rPr kumimoji="1" lang="ja-JP" altLang="en-US" dirty="0" smtClean="0"/>
              <a:t>し直す</a:t>
            </a:r>
            <a:endParaRPr kumimoji="1" lang="en-US" altLang="ja-JP" dirty="0" smtClean="0"/>
          </a:p>
        </p:txBody>
      </p:sp>
      <p:sp>
        <p:nvSpPr>
          <p:cNvPr id="67" name="正方形/長方形 66"/>
          <p:cNvSpPr/>
          <p:nvPr/>
        </p:nvSpPr>
        <p:spPr>
          <a:xfrm>
            <a:off x="2031779"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8" name="正方形/長方形 67"/>
          <p:cNvSpPr/>
          <p:nvPr/>
        </p:nvSpPr>
        <p:spPr>
          <a:xfrm>
            <a:off x="2334147"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9" name="正方形/長方形 68"/>
          <p:cNvSpPr/>
          <p:nvPr/>
        </p:nvSpPr>
        <p:spPr>
          <a:xfrm>
            <a:off x="2636513"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0" name="正方形/長方形 69"/>
          <p:cNvSpPr/>
          <p:nvPr/>
        </p:nvSpPr>
        <p:spPr>
          <a:xfrm>
            <a:off x="2938880"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1" name="正方形/長方形 70"/>
          <p:cNvSpPr/>
          <p:nvPr/>
        </p:nvSpPr>
        <p:spPr>
          <a:xfrm>
            <a:off x="3241248"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2" name="正方形/長方形 71"/>
          <p:cNvSpPr/>
          <p:nvPr/>
        </p:nvSpPr>
        <p:spPr>
          <a:xfrm>
            <a:off x="3543616"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3" name="正方形/長方形 72"/>
          <p:cNvSpPr/>
          <p:nvPr/>
        </p:nvSpPr>
        <p:spPr>
          <a:xfrm>
            <a:off x="3845982"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4" name="正方形/長方形 73"/>
          <p:cNvSpPr/>
          <p:nvPr/>
        </p:nvSpPr>
        <p:spPr>
          <a:xfrm>
            <a:off x="4148347"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5" name="正方形/長方形 74"/>
          <p:cNvSpPr/>
          <p:nvPr/>
        </p:nvSpPr>
        <p:spPr>
          <a:xfrm>
            <a:off x="4450718"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6" name="正方形/長方形 75"/>
          <p:cNvSpPr/>
          <p:nvPr/>
        </p:nvSpPr>
        <p:spPr>
          <a:xfrm>
            <a:off x="4753085"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7" name="正方形/長方形 76"/>
          <p:cNvSpPr/>
          <p:nvPr/>
        </p:nvSpPr>
        <p:spPr>
          <a:xfrm>
            <a:off x="5055450"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8" name="正方形/長方形 77"/>
          <p:cNvSpPr/>
          <p:nvPr/>
        </p:nvSpPr>
        <p:spPr>
          <a:xfrm>
            <a:off x="2351642"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79" name="正方形/長方形 78"/>
          <p:cNvSpPr/>
          <p:nvPr/>
        </p:nvSpPr>
        <p:spPr>
          <a:xfrm>
            <a:off x="3529126"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80" name="正方形/長方形 79"/>
          <p:cNvSpPr/>
          <p:nvPr/>
        </p:nvSpPr>
        <p:spPr>
          <a:xfrm>
            <a:off x="4769698" y="364331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81" name="正方形/長方形 80"/>
          <p:cNvSpPr/>
          <p:nvPr/>
        </p:nvSpPr>
        <p:spPr>
          <a:xfrm>
            <a:off x="5055450"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82" name="正方形/長方形 81"/>
          <p:cNvSpPr/>
          <p:nvPr/>
        </p:nvSpPr>
        <p:spPr>
          <a:xfrm>
            <a:off x="4152882"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83" name="正方形/長方形 82"/>
          <p:cNvSpPr/>
          <p:nvPr/>
        </p:nvSpPr>
        <p:spPr>
          <a:xfrm>
            <a:off x="3208270"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84" name="角丸四角形吹き出し 83"/>
          <p:cNvSpPr/>
          <p:nvPr/>
        </p:nvSpPr>
        <p:spPr>
          <a:xfrm>
            <a:off x="2143108" y="4429132"/>
            <a:ext cx="5929354" cy="1143008"/>
          </a:xfrm>
          <a:prstGeom prst="wedgeRoundRectCallout">
            <a:avLst>
              <a:gd name="adj1" fmla="val -23782"/>
              <a:gd name="adj2" fmla="val -75785"/>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3200" dirty="0" smtClean="0">
                <a:solidFill>
                  <a:schemeClr val="tx1"/>
                </a:solidFill>
                <a:effectLst>
                  <a:outerShdw blurRad="38100" dist="38100" dir="2700000" algn="tl">
                    <a:srgbClr val="000000">
                      <a:alpha val="43137"/>
                    </a:srgbClr>
                  </a:outerShdw>
                </a:effectLst>
              </a:rPr>
              <a:t>I</a:t>
            </a:r>
            <a:r>
              <a:rPr kumimoji="1" lang="ja-JP" altLang="en-US" sz="3200" dirty="0" smtClean="0">
                <a:solidFill>
                  <a:schemeClr val="tx1"/>
                </a:solidFill>
                <a:effectLst>
                  <a:outerShdw blurRad="38100" dist="38100" dir="2700000" algn="tl">
                    <a:srgbClr val="000000">
                      <a:alpha val="43137"/>
                    </a:srgbClr>
                  </a:outerShdw>
                </a:effectLst>
              </a:rPr>
              <a:t>と</a:t>
            </a:r>
            <a:r>
              <a:rPr kumimoji="1" lang="en-US" altLang="ja-JP" sz="3200" dirty="0" smtClean="0">
                <a:solidFill>
                  <a:schemeClr val="tx1"/>
                </a:solidFill>
                <a:effectLst>
                  <a:outerShdw blurRad="38100" dist="38100" dir="2700000" algn="tl">
                    <a:srgbClr val="000000">
                      <a:alpha val="43137"/>
                    </a:srgbClr>
                  </a:outerShdw>
                </a:effectLst>
              </a:rPr>
              <a:t>K</a:t>
            </a:r>
            <a:r>
              <a:rPr lang="ja-JP" altLang="en-US" sz="3200" dirty="0" smtClean="0">
                <a:solidFill>
                  <a:schemeClr val="tx1"/>
                </a:solidFill>
                <a:effectLst>
                  <a:outerShdw blurRad="38100" dist="38100" dir="2700000" algn="tl">
                    <a:srgbClr val="000000">
                      <a:alpha val="43137"/>
                    </a:srgbClr>
                  </a:outerShdw>
                </a:effectLst>
              </a:rPr>
              <a:t>で</a:t>
            </a:r>
            <a:r>
              <a:rPr kumimoji="1" lang="ja-JP" altLang="en-US" sz="3200" dirty="0" smtClean="0">
                <a:solidFill>
                  <a:schemeClr val="tx1"/>
                </a:solidFill>
                <a:effectLst>
                  <a:outerShdw blurRad="38100" dist="38100" dir="2700000" algn="tl">
                    <a:srgbClr val="000000">
                      <a:alpha val="43137"/>
                    </a:srgbClr>
                  </a:outerShdw>
                </a:effectLst>
              </a:rPr>
              <a:t>ハッシュ値が</a:t>
            </a:r>
            <a:r>
              <a:rPr lang="ja-JP" altLang="en-US" sz="3200" dirty="0" smtClean="0">
                <a:solidFill>
                  <a:schemeClr val="tx1"/>
                </a:solidFill>
                <a:effectLst>
                  <a:outerShdw blurRad="38100" dist="38100" dir="2700000" algn="tl">
                    <a:srgbClr val="000000">
                      <a:alpha val="43137"/>
                    </a:srgbClr>
                  </a:outerShdw>
                </a:effectLst>
              </a:rPr>
              <a:t>衝突したので隣に入れた</a:t>
            </a:r>
            <a:endParaRPr kumimoji="1" lang="ja-JP" altLang="en-US" sz="32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OpenAddressing</a:t>
            </a:r>
            <a:r>
              <a:rPr kumimoji="1" lang="ja-JP" altLang="en-US" dirty="0" smtClean="0"/>
              <a:t>と</a:t>
            </a:r>
            <a:r>
              <a:rPr kumimoji="1" lang="en-US" altLang="ja-JP" dirty="0" err="1" smtClean="0"/>
              <a:t>ClosedAddressing</a:t>
            </a:r>
            <a:endParaRPr kumimoji="1" lang="ja-JP" altLang="en-US" dirty="0"/>
          </a:p>
        </p:txBody>
      </p:sp>
      <p:sp>
        <p:nvSpPr>
          <p:cNvPr id="3" name="コンテンツ プレースホルダ 2"/>
          <p:cNvSpPr>
            <a:spLocks noGrp="1"/>
          </p:cNvSpPr>
          <p:nvPr>
            <p:ph idx="1"/>
          </p:nvPr>
        </p:nvSpPr>
        <p:spPr>
          <a:xfrm>
            <a:off x="214282" y="928670"/>
            <a:ext cx="8715436" cy="1643074"/>
          </a:xfrm>
        </p:spPr>
        <p:txBody>
          <a:bodyPr>
            <a:normAutofit/>
          </a:bodyPr>
          <a:lstStyle/>
          <a:p>
            <a:r>
              <a:rPr kumimoji="1" lang="ja-JP" altLang="en-US" dirty="0" smtClean="0"/>
              <a:t>平たく言うと、数珠つなぎにするかしないか</a:t>
            </a:r>
            <a:endParaRPr kumimoji="1" lang="en-US" altLang="ja-JP" dirty="0" smtClean="0"/>
          </a:p>
          <a:p>
            <a:pPr lvl="1"/>
            <a:r>
              <a:rPr kumimoji="1" lang="ja-JP" altLang="en-US" dirty="0" smtClean="0"/>
              <a:t>下の図の　</a:t>
            </a:r>
            <a:r>
              <a:rPr kumimoji="1" lang="en-US" altLang="ja-JP" dirty="0" smtClean="0"/>
              <a:t>K</a:t>
            </a:r>
            <a:r>
              <a:rPr kumimoji="1" lang="ja-JP" altLang="en-US" dirty="0" smtClean="0"/>
              <a:t>　と　</a:t>
            </a:r>
            <a:r>
              <a:rPr kumimoji="1" lang="en-US" altLang="ja-JP" dirty="0" smtClean="0"/>
              <a:t>I</a:t>
            </a:r>
            <a:r>
              <a:rPr kumimoji="1" lang="ja-JP" altLang="en-US" dirty="0" smtClean="0"/>
              <a:t>　の処理に注目</a:t>
            </a:r>
            <a:endParaRPr kumimoji="1" lang="en-US" altLang="ja-JP" dirty="0" smtClean="0"/>
          </a:p>
          <a:p>
            <a:pPr lvl="2"/>
            <a:r>
              <a:rPr lang="ja-JP" altLang="en-US" dirty="0" smtClean="0"/>
              <a:t>同じハッシュ関数</a:t>
            </a:r>
            <a:r>
              <a:rPr lang="ja-JP" altLang="en-US" dirty="0" smtClean="0"/>
              <a:t>を使った仮定</a:t>
            </a:r>
            <a:endParaRPr kumimoji="1" lang="ja-JP" altLang="en-US" dirty="0"/>
          </a:p>
        </p:txBody>
      </p:sp>
      <p:grpSp>
        <p:nvGrpSpPr>
          <p:cNvPr id="33" name="グループ化 32"/>
          <p:cNvGrpSpPr/>
          <p:nvPr/>
        </p:nvGrpSpPr>
        <p:grpSpPr>
          <a:xfrm>
            <a:off x="1071538" y="3071810"/>
            <a:ext cx="3050578" cy="2254934"/>
            <a:chOff x="1664298" y="3286124"/>
            <a:chExt cx="3479206" cy="2571768"/>
          </a:xfrm>
        </p:grpSpPr>
        <p:sp>
          <p:nvSpPr>
            <p:cNvPr id="4" name="正方形/長方形 3"/>
            <p:cNvSpPr/>
            <p:nvPr/>
          </p:nvSpPr>
          <p:spPr>
            <a:xfrm>
              <a:off x="1664298"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1967601"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2270903"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2574206"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2877509"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3180812"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3484115"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3787416"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4090721"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4394024"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4697325" y="328612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1969618"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1969619"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2885249"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2885250"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3786182"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3786183"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4840201"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4840202"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3" name="直線矢印コネクタ 22"/>
            <p:cNvCxnSpPr>
              <a:stCxn id="5" idx="2"/>
            </p:cNvCxnSpPr>
            <p:nvPr/>
          </p:nvCxnSpPr>
          <p:spPr>
            <a:xfrm rot="16200000" flipH="1">
              <a:off x="1905947" y="3928057"/>
              <a:ext cx="428628"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1" idx="2"/>
            </p:cNvCxnSpPr>
            <p:nvPr/>
          </p:nvCxnSpPr>
          <p:spPr>
            <a:xfrm rot="5400000">
              <a:off x="3724137" y="3928449"/>
              <a:ext cx="428628"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 idx="2"/>
            </p:cNvCxnSpPr>
            <p:nvPr/>
          </p:nvCxnSpPr>
          <p:spPr>
            <a:xfrm rot="16200000" flipH="1">
              <a:off x="2818717" y="3925196"/>
              <a:ext cx="428628"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4" idx="2"/>
            </p:cNvCxnSpPr>
            <p:nvPr/>
          </p:nvCxnSpPr>
          <p:spPr>
            <a:xfrm rot="16200000" flipH="1">
              <a:off x="4706101" y="3857628"/>
              <a:ext cx="428628"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4357686" y="414338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4357687" y="457200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9" name="直線矢印コネクタ 28"/>
            <p:cNvCxnSpPr>
              <a:stCxn id="13" idx="2"/>
            </p:cNvCxnSpPr>
            <p:nvPr/>
          </p:nvCxnSpPr>
          <p:spPr>
            <a:xfrm rot="5400000">
              <a:off x="4313193" y="3910897"/>
              <a:ext cx="428628"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883614" y="521495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2883615" y="564357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2" name="直線矢印コネクタ 31"/>
            <p:cNvCxnSpPr/>
            <p:nvPr/>
          </p:nvCxnSpPr>
          <p:spPr>
            <a:xfrm rot="16200000" flipH="1">
              <a:off x="2817382" y="4997066"/>
              <a:ext cx="428628"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5143504" y="3143248"/>
            <a:ext cx="2714652" cy="349838"/>
            <a:chOff x="2031779" y="3643314"/>
            <a:chExt cx="3326039" cy="428628"/>
          </a:xfrm>
        </p:grpSpPr>
        <p:sp>
          <p:nvSpPr>
            <p:cNvPr id="34" name="正方形/長方形 33"/>
            <p:cNvSpPr/>
            <p:nvPr/>
          </p:nvSpPr>
          <p:spPr>
            <a:xfrm>
              <a:off x="2031779"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2334147"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2636513"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2938880"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3241248"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3543616"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3845982"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4148347"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4450718"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4753085"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055450" y="364463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2351642"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3529126"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4769698" y="364331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5055450"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4152882"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50" name="正方形/長方形 49"/>
            <p:cNvSpPr/>
            <p:nvPr/>
          </p:nvSpPr>
          <p:spPr>
            <a:xfrm>
              <a:off x="3208270" y="364463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grpSp>
      <p:sp>
        <p:nvSpPr>
          <p:cNvPr id="52" name="円/楕円 51"/>
          <p:cNvSpPr/>
          <p:nvPr/>
        </p:nvSpPr>
        <p:spPr>
          <a:xfrm>
            <a:off x="1857356" y="3571876"/>
            <a:ext cx="857256" cy="1857388"/>
          </a:xfrm>
          <a:prstGeom prst="ellips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5929322" y="3000372"/>
            <a:ext cx="857256" cy="642942"/>
          </a:xfrm>
          <a:prstGeom prst="ellips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テキスト ボックス 53"/>
          <p:cNvSpPr txBox="1"/>
          <p:nvPr/>
        </p:nvSpPr>
        <p:spPr>
          <a:xfrm>
            <a:off x="1214414" y="2571744"/>
            <a:ext cx="2571768" cy="461665"/>
          </a:xfrm>
          <a:prstGeom prst="rect">
            <a:avLst/>
          </a:prstGeom>
          <a:noFill/>
        </p:spPr>
        <p:txBody>
          <a:bodyPr wrap="square" rtlCol="0">
            <a:spAutoFit/>
          </a:bodyPr>
          <a:lstStyle/>
          <a:p>
            <a:pPr algn="ctr"/>
            <a:r>
              <a:rPr kumimoji="1" lang="en-US" altLang="ja-JP" sz="2400" dirty="0" smtClean="0"/>
              <a:t>Closed Addressing</a:t>
            </a:r>
            <a:endParaRPr kumimoji="1" lang="ja-JP" altLang="en-US" sz="2400" dirty="0"/>
          </a:p>
        </p:txBody>
      </p:sp>
      <p:sp>
        <p:nvSpPr>
          <p:cNvPr id="55" name="テキスト ボックス 54"/>
          <p:cNvSpPr txBox="1"/>
          <p:nvPr/>
        </p:nvSpPr>
        <p:spPr>
          <a:xfrm>
            <a:off x="5286380" y="2643182"/>
            <a:ext cx="2571768" cy="461665"/>
          </a:xfrm>
          <a:prstGeom prst="rect">
            <a:avLst/>
          </a:prstGeom>
          <a:noFill/>
        </p:spPr>
        <p:txBody>
          <a:bodyPr wrap="square" rtlCol="0">
            <a:spAutoFit/>
          </a:bodyPr>
          <a:lstStyle/>
          <a:p>
            <a:pPr algn="ctr"/>
            <a:r>
              <a:rPr lang="en-US" altLang="ja-JP" sz="2400" dirty="0" smtClean="0"/>
              <a:t>Open</a:t>
            </a:r>
            <a:r>
              <a:rPr kumimoji="1" lang="en-US" altLang="ja-JP" sz="2400" dirty="0" smtClean="0"/>
              <a:t> Addressing</a:t>
            </a:r>
            <a:endParaRPr kumimoji="1" lang="ja-JP" altLang="en-US" sz="2400" dirty="0"/>
          </a:p>
        </p:txBody>
      </p:sp>
      <p:sp>
        <p:nvSpPr>
          <p:cNvPr id="56" name="テキスト ボックス 55"/>
          <p:cNvSpPr txBox="1"/>
          <p:nvPr/>
        </p:nvSpPr>
        <p:spPr>
          <a:xfrm>
            <a:off x="4500562" y="4071942"/>
            <a:ext cx="4286280" cy="2246769"/>
          </a:xfrm>
          <a:prstGeom prst="rect">
            <a:avLst/>
          </a:prstGeom>
          <a:noFill/>
        </p:spPr>
        <p:txBody>
          <a:bodyPr wrap="square" rtlCol="0">
            <a:spAutoFit/>
          </a:bodyPr>
          <a:lstStyle/>
          <a:p>
            <a:pPr>
              <a:buFont typeface="Arial" pitchFamily="34" charset="0"/>
              <a:buChar char="•"/>
            </a:pPr>
            <a:r>
              <a:rPr kumimoji="1" lang="ja-JP" altLang="en-US" sz="2800" dirty="0" smtClean="0"/>
              <a:t>衝突したら別の場所に入れるのが</a:t>
            </a:r>
            <a:r>
              <a:rPr kumimoji="1" lang="en-US" altLang="ja-JP" sz="2800" dirty="0" smtClean="0"/>
              <a:t>Open Addressing</a:t>
            </a:r>
          </a:p>
          <a:p>
            <a:pPr>
              <a:buFont typeface="Arial" pitchFamily="34" charset="0"/>
              <a:buChar char="•"/>
            </a:pPr>
            <a:r>
              <a:rPr kumimoji="1" lang="ja-JP" altLang="en-US" sz="2800" dirty="0" smtClean="0"/>
              <a:t>衝突したとき数珠つなぎにするのが</a:t>
            </a:r>
            <a:r>
              <a:rPr kumimoji="1" lang="en-US" altLang="ja-JP" sz="2800" dirty="0" smtClean="0"/>
              <a:t>Closed Addressing</a:t>
            </a:r>
          </a:p>
          <a:p>
            <a:pPr>
              <a:buFont typeface="Arial" pitchFamily="34" charset="0"/>
              <a:buChar char="•"/>
            </a:pPr>
            <a:endParaRPr kumimoji="1" lang="ja-JP" altLang="en-US" sz="2800" dirty="0"/>
          </a:p>
        </p:txBody>
      </p:sp>
      <p:cxnSp>
        <p:nvCxnSpPr>
          <p:cNvPr id="58" name="直線矢印コネクタ 57"/>
          <p:cNvCxnSpPr>
            <a:endCxn id="53" idx="4"/>
          </p:cNvCxnSpPr>
          <p:nvPr/>
        </p:nvCxnSpPr>
        <p:spPr>
          <a:xfrm rot="5400000" flipH="1" flipV="1">
            <a:off x="6143636" y="3857628"/>
            <a:ext cx="42862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rot="10800000">
            <a:off x="2714612" y="4643446"/>
            <a:ext cx="1785950" cy="7143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正方形/長方形 127"/>
          <p:cNvSpPr/>
          <p:nvPr/>
        </p:nvSpPr>
        <p:spPr>
          <a:xfrm>
            <a:off x="3769566" y="278605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 name="タイトル 1"/>
          <p:cNvSpPr>
            <a:spLocks noGrp="1"/>
          </p:cNvSpPr>
          <p:nvPr>
            <p:ph type="title"/>
          </p:nvPr>
        </p:nvSpPr>
        <p:spPr/>
        <p:txBody>
          <a:bodyPr>
            <a:normAutofit fontScale="90000"/>
          </a:bodyPr>
          <a:lstStyle/>
          <a:p>
            <a:r>
              <a:rPr kumimoji="1" lang="en-US" altLang="ja-JP" dirty="0" err="1" smtClean="0"/>
              <a:t>OpenAddressing</a:t>
            </a:r>
            <a:r>
              <a:rPr kumimoji="1" lang="ja-JP" altLang="en-US" dirty="0" smtClean="0"/>
              <a:t>の衝突回避手法</a:t>
            </a:r>
            <a:endParaRPr kumimoji="1" lang="ja-JP" altLang="en-US" dirty="0"/>
          </a:p>
        </p:txBody>
      </p:sp>
      <p:sp>
        <p:nvSpPr>
          <p:cNvPr id="3" name="コンテンツ プレースホルダ 2"/>
          <p:cNvSpPr>
            <a:spLocks noGrp="1"/>
          </p:cNvSpPr>
          <p:nvPr>
            <p:ph idx="1"/>
          </p:nvPr>
        </p:nvSpPr>
        <p:spPr>
          <a:xfrm>
            <a:off x="214282" y="928670"/>
            <a:ext cx="8715436" cy="1143008"/>
          </a:xfrm>
        </p:spPr>
        <p:txBody>
          <a:bodyPr>
            <a:normAutofit/>
          </a:bodyPr>
          <a:lstStyle/>
          <a:p>
            <a:r>
              <a:rPr lang="ja-JP" altLang="en-US" dirty="0" smtClean="0"/>
              <a:t>ハッシュ値が衝突した場合の処理</a:t>
            </a:r>
            <a:endParaRPr lang="en-US" altLang="ja-JP" dirty="0" smtClean="0"/>
          </a:p>
          <a:p>
            <a:pPr lvl="1"/>
            <a:r>
              <a:rPr lang="ja-JP" altLang="en-US" dirty="0" smtClean="0"/>
              <a:t>設計方針によって変わる</a:t>
            </a:r>
            <a:endParaRPr kumimoji="1" lang="ja-JP" altLang="en-US" dirty="0"/>
          </a:p>
        </p:txBody>
      </p:sp>
      <p:cxnSp>
        <p:nvCxnSpPr>
          <p:cNvPr id="4" name="曲線コネクタ 65"/>
          <p:cNvCxnSpPr>
            <a:endCxn id="34" idx="0"/>
          </p:cNvCxnSpPr>
          <p:nvPr/>
        </p:nvCxnSpPr>
        <p:spPr>
          <a:xfrm>
            <a:off x="1707501" y="2336427"/>
            <a:ext cx="2505664" cy="450954"/>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曲線コネクタ 4"/>
          <p:cNvCxnSpPr>
            <a:stCxn id="34" idx="0"/>
            <a:endCxn id="35" idx="0"/>
          </p:cNvCxnSpPr>
          <p:nvPr/>
        </p:nvCxnSpPr>
        <p:spPr>
          <a:xfrm rot="5400000" flipH="1" flipV="1">
            <a:off x="4364348" y="2636198"/>
            <a:ext cx="1588" cy="302367"/>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曲線コネクタ 5"/>
          <p:cNvCxnSpPr>
            <a:stCxn id="35" idx="0"/>
            <a:endCxn id="36" idx="0"/>
          </p:cNvCxnSpPr>
          <p:nvPr/>
        </p:nvCxnSpPr>
        <p:spPr>
          <a:xfrm rot="5400000" flipH="1" flipV="1">
            <a:off x="4666714" y="2636199"/>
            <a:ext cx="1588" cy="302365"/>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36" idx="0"/>
            <a:endCxn id="43" idx="0"/>
          </p:cNvCxnSpPr>
          <p:nvPr/>
        </p:nvCxnSpPr>
        <p:spPr>
          <a:xfrm rot="5400000" flipH="1" flipV="1">
            <a:off x="4969081" y="263619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43" idx="0"/>
            <a:endCxn id="44" idx="0"/>
          </p:cNvCxnSpPr>
          <p:nvPr/>
        </p:nvCxnSpPr>
        <p:spPr>
          <a:xfrm rot="5400000" flipH="1" flipV="1">
            <a:off x="5271449" y="263619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曲線コネクタ 65"/>
          <p:cNvCxnSpPr>
            <a:endCxn id="103" idx="0"/>
          </p:cNvCxnSpPr>
          <p:nvPr/>
        </p:nvCxnSpPr>
        <p:spPr>
          <a:xfrm>
            <a:off x="1691680" y="3490681"/>
            <a:ext cx="2521485" cy="512357"/>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線コネクタ 10"/>
          <p:cNvCxnSpPr>
            <a:stCxn id="103" idx="0"/>
            <a:endCxn id="105" idx="0"/>
          </p:cNvCxnSpPr>
          <p:nvPr/>
        </p:nvCxnSpPr>
        <p:spPr>
          <a:xfrm rot="5400000" flipH="1" flipV="1">
            <a:off x="4515531" y="3700672"/>
            <a:ext cx="1588" cy="604732"/>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線コネクタ 11"/>
          <p:cNvCxnSpPr>
            <a:stCxn id="103" idx="0"/>
            <a:endCxn id="101" idx="0"/>
          </p:cNvCxnSpPr>
          <p:nvPr/>
        </p:nvCxnSpPr>
        <p:spPr>
          <a:xfrm rot="16200000" flipV="1">
            <a:off x="3910797" y="3700670"/>
            <a:ext cx="1588" cy="604736"/>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線コネクタ 12"/>
          <p:cNvCxnSpPr>
            <a:stCxn id="103" idx="0"/>
            <a:endCxn id="102" idx="0"/>
          </p:cNvCxnSpPr>
          <p:nvPr/>
        </p:nvCxnSpPr>
        <p:spPr>
          <a:xfrm rot="16200000" flipV="1">
            <a:off x="4061980" y="3851852"/>
            <a:ext cx="1588" cy="302371"/>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線コネクタ 13"/>
          <p:cNvCxnSpPr>
            <a:stCxn id="103" idx="0"/>
            <a:endCxn id="113" idx="0"/>
          </p:cNvCxnSpPr>
          <p:nvPr/>
        </p:nvCxnSpPr>
        <p:spPr>
          <a:xfrm rot="5400000" flipH="1" flipV="1">
            <a:off x="4817899" y="3398304"/>
            <a:ext cx="1588" cy="12094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線コネクタ 14"/>
          <p:cNvCxnSpPr>
            <a:stCxn id="103" idx="0"/>
            <a:endCxn id="118" idx="0"/>
          </p:cNvCxnSpPr>
          <p:nvPr/>
        </p:nvCxnSpPr>
        <p:spPr>
          <a:xfrm rot="5400000" flipH="1" flipV="1">
            <a:off x="5573211" y="2641782"/>
            <a:ext cx="1211" cy="2721303"/>
          </a:xfrm>
          <a:prstGeom prst="curvedConnector3">
            <a:avLst>
              <a:gd name="adj1" fmla="val 1897696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線コネクタ 15"/>
          <p:cNvCxnSpPr>
            <a:stCxn id="103" idx="0"/>
            <a:endCxn id="99" idx="0"/>
          </p:cNvCxnSpPr>
          <p:nvPr/>
        </p:nvCxnSpPr>
        <p:spPr>
          <a:xfrm rot="16200000" flipV="1">
            <a:off x="3608430" y="3398303"/>
            <a:ext cx="1588" cy="1209470"/>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rot="1177255">
            <a:off x="4166253" y="2153609"/>
            <a:ext cx="677324" cy="400110"/>
          </a:xfrm>
          <a:prstGeom prst="rect">
            <a:avLst/>
          </a:prstGeom>
          <a:noFill/>
        </p:spPr>
        <p:txBody>
          <a:bodyPr wrap="square" rtlCol="0">
            <a:spAutoFit/>
          </a:bodyPr>
          <a:lstStyle/>
          <a:p>
            <a:r>
              <a:rPr lang="en-US" altLang="ja-JP" sz="2000" dirty="0" smtClean="0"/>
              <a:t>+1</a:t>
            </a:r>
            <a:endParaRPr kumimoji="1" lang="ja-JP" altLang="en-US" sz="2000" dirty="0"/>
          </a:p>
        </p:txBody>
      </p:sp>
      <p:sp>
        <p:nvSpPr>
          <p:cNvPr id="18" name="テキスト ボックス 17"/>
          <p:cNvSpPr txBox="1"/>
          <p:nvPr/>
        </p:nvSpPr>
        <p:spPr>
          <a:xfrm rot="1177255">
            <a:off x="4476638" y="2168371"/>
            <a:ext cx="677324" cy="400110"/>
          </a:xfrm>
          <a:prstGeom prst="rect">
            <a:avLst/>
          </a:prstGeom>
          <a:noFill/>
        </p:spPr>
        <p:txBody>
          <a:bodyPr wrap="square" rtlCol="0">
            <a:spAutoFit/>
          </a:bodyPr>
          <a:lstStyle/>
          <a:p>
            <a:r>
              <a:rPr lang="en-US" altLang="ja-JP" sz="2000" dirty="0" smtClean="0"/>
              <a:t>+1</a:t>
            </a:r>
            <a:endParaRPr kumimoji="1" lang="ja-JP" altLang="en-US" sz="2000" dirty="0"/>
          </a:p>
        </p:txBody>
      </p:sp>
      <p:cxnSp>
        <p:nvCxnSpPr>
          <p:cNvPr id="19" name="曲線コネクタ 18"/>
          <p:cNvCxnSpPr>
            <a:stCxn id="44" idx="0"/>
            <a:endCxn id="45" idx="0"/>
          </p:cNvCxnSpPr>
          <p:nvPr/>
        </p:nvCxnSpPr>
        <p:spPr>
          <a:xfrm rot="5400000" flipH="1" flipV="1">
            <a:off x="5573816" y="2636198"/>
            <a:ext cx="1588" cy="302366"/>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203848" y="3316311"/>
            <a:ext cx="2112728" cy="400110"/>
          </a:xfrm>
          <a:prstGeom prst="rect">
            <a:avLst/>
          </a:prstGeom>
          <a:noFill/>
        </p:spPr>
        <p:txBody>
          <a:bodyPr wrap="square" rtlCol="0">
            <a:spAutoFit/>
          </a:bodyPr>
          <a:lstStyle/>
          <a:p>
            <a:r>
              <a:rPr lang="en-US" altLang="ja-JP" sz="2000" dirty="0"/>
              <a:t>±</a:t>
            </a:r>
            <a:r>
              <a:rPr lang="en-US" altLang="ja-JP" sz="2000" dirty="0" smtClean="0"/>
              <a:t>1, 2, 4, 8, 16…</a:t>
            </a:r>
            <a:endParaRPr kumimoji="1" lang="ja-JP" altLang="en-US" sz="2000" dirty="0"/>
          </a:p>
        </p:txBody>
      </p:sp>
      <p:cxnSp>
        <p:nvCxnSpPr>
          <p:cNvPr id="21" name="曲線コネクタ 65"/>
          <p:cNvCxnSpPr>
            <a:endCxn id="181" idx="0"/>
          </p:cNvCxnSpPr>
          <p:nvPr/>
        </p:nvCxnSpPr>
        <p:spPr>
          <a:xfrm>
            <a:off x="1691680" y="5266076"/>
            <a:ext cx="2531438" cy="45026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線コネクタ 65"/>
          <p:cNvCxnSpPr>
            <a:stCxn id="181" idx="0"/>
            <a:endCxn id="189" idx="0"/>
          </p:cNvCxnSpPr>
          <p:nvPr/>
        </p:nvCxnSpPr>
        <p:spPr>
          <a:xfrm rot="16200000" flipV="1">
            <a:off x="3615234" y="5108455"/>
            <a:ext cx="1323" cy="1214446"/>
          </a:xfrm>
          <a:prstGeom prst="curvedConnector3">
            <a:avLst>
              <a:gd name="adj1" fmla="val 1737891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550472" y="1900078"/>
            <a:ext cx="2736304" cy="584775"/>
          </a:xfrm>
          <a:prstGeom prst="rect">
            <a:avLst/>
          </a:prstGeom>
          <a:noFill/>
        </p:spPr>
        <p:txBody>
          <a:bodyPr wrap="square" rtlCol="0">
            <a:spAutoFit/>
          </a:bodyPr>
          <a:lstStyle/>
          <a:p>
            <a:r>
              <a:rPr kumimoji="1" lang="en-US" altLang="ja-JP" sz="3200" dirty="0" smtClean="0">
                <a:solidFill>
                  <a:srgbClr val="FF0000"/>
                </a:solidFill>
                <a:effectLst>
                  <a:outerShdw blurRad="38100" dist="38100" dir="2700000" algn="tl">
                    <a:srgbClr val="000000">
                      <a:alpha val="43137"/>
                    </a:srgbClr>
                  </a:outerShdw>
                </a:effectLst>
              </a:rPr>
              <a:t>Liner Probing</a:t>
            </a:r>
            <a:endParaRPr kumimoji="1" lang="ja-JP" altLang="en-US" sz="3200" dirty="0">
              <a:solidFill>
                <a:srgbClr val="FF0000"/>
              </a:solidFill>
              <a:effectLst>
                <a:outerShdw blurRad="38100" dist="38100" dir="2700000" algn="tl">
                  <a:srgbClr val="000000">
                    <a:alpha val="43137"/>
                  </a:srgbClr>
                </a:outerShdw>
              </a:effectLst>
            </a:endParaRPr>
          </a:p>
        </p:txBody>
      </p:sp>
      <p:sp>
        <p:nvSpPr>
          <p:cNvPr id="25" name="テキスト ボックス 24"/>
          <p:cNvSpPr txBox="1"/>
          <p:nvPr/>
        </p:nvSpPr>
        <p:spPr>
          <a:xfrm>
            <a:off x="5442319" y="3273061"/>
            <a:ext cx="3207300" cy="584775"/>
          </a:xfrm>
          <a:prstGeom prst="rect">
            <a:avLst/>
          </a:prstGeom>
          <a:noFill/>
        </p:spPr>
        <p:txBody>
          <a:bodyPr wrap="square" rtlCol="0">
            <a:spAutoFit/>
          </a:bodyPr>
          <a:lstStyle/>
          <a:p>
            <a:r>
              <a:rPr lang="en-US" altLang="ja-JP" sz="3200" dirty="0" smtClean="0">
                <a:solidFill>
                  <a:srgbClr val="FF0000"/>
                </a:solidFill>
                <a:effectLst>
                  <a:outerShdw blurRad="38100" dist="38100" dir="2700000" algn="tl">
                    <a:srgbClr val="000000">
                      <a:alpha val="43137"/>
                    </a:srgbClr>
                  </a:outerShdw>
                </a:effectLst>
              </a:rPr>
              <a:t>Quadratic Probing</a:t>
            </a:r>
            <a:endParaRPr kumimoji="1" lang="ja-JP" altLang="en-US" sz="3200" dirty="0">
              <a:solidFill>
                <a:srgbClr val="FF0000"/>
              </a:solidFill>
              <a:effectLst>
                <a:outerShdw blurRad="38100" dist="38100" dir="2700000" algn="tl">
                  <a:srgbClr val="000000">
                    <a:alpha val="43137"/>
                  </a:srgbClr>
                </a:outerShdw>
              </a:effectLst>
            </a:endParaRPr>
          </a:p>
        </p:txBody>
      </p:sp>
      <p:sp>
        <p:nvSpPr>
          <p:cNvPr id="26" name="正方形/長方形 25"/>
          <p:cNvSpPr/>
          <p:nvPr/>
        </p:nvSpPr>
        <p:spPr>
          <a:xfrm>
            <a:off x="1643042"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1945410"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2247776"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2550143"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2852511"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3154879"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3457245"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4" name="正方形/長方形 33"/>
          <p:cNvSpPr/>
          <p:nvPr/>
        </p:nvSpPr>
        <p:spPr>
          <a:xfrm>
            <a:off x="4061981"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4364348"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4666713"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4071934" y="278738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4969081"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271449"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5573815"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5876182"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6178550"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6480918"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6783284"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90" name="曲線コネクタ 89"/>
          <p:cNvCxnSpPr>
            <a:stCxn id="103" idx="0"/>
            <a:endCxn id="104" idx="0"/>
          </p:cNvCxnSpPr>
          <p:nvPr/>
        </p:nvCxnSpPr>
        <p:spPr>
          <a:xfrm rot="5400000" flipH="1" flipV="1">
            <a:off x="4364348" y="3851855"/>
            <a:ext cx="1588" cy="302367"/>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1643042"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6" name="正方形/長方形 95"/>
          <p:cNvSpPr/>
          <p:nvPr/>
        </p:nvSpPr>
        <p:spPr>
          <a:xfrm>
            <a:off x="1945410"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7" name="正方形/長方形 96"/>
          <p:cNvSpPr/>
          <p:nvPr/>
        </p:nvSpPr>
        <p:spPr>
          <a:xfrm>
            <a:off x="2247776"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8" name="正方形/長方形 97"/>
          <p:cNvSpPr/>
          <p:nvPr/>
        </p:nvSpPr>
        <p:spPr>
          <a:xfrm>
            <a:off x="2550143"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9" name="正方形/長方形 98"/>
          <p:cNvSpPr/>
          <p:nvPr/>
        </p:nvSpPr>
        <p:spPr>
          <a:xfrm>
            <a:off x="2852511"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0" name="正方形/長方形 99"/>
          <p:cNvSpPr/>
          <p:nvPr/>
        </p:nvSpPr>
        <p:spPr>
          <a:xfrm>
            <a:off x="3154879"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1" name="正方形/長方形 100"/>
          <p:cNvSpPr/>
          <p:nvPr/>
        </p:nvSpPr>
        <p:spPr>
          <a:xfrm>
            <a:off x="3457245"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2" name="正方形/長方形 101"/>
          <p:cNvSpPr/>
          <p:nvPr/>
        </p:nvSpPr>
        <p:spPr>
          <a:xfrm>
            <a:off x="3759610"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3" name="正方形/長方形 102"/>
          <p:cNvSpPr/>
          <p:nvPr/>
        </p:nvSpPr>
        <p:spPr>
          <a:xfrm>
            <a:off x="4061981"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4" name="正方形/長方形 103"/>
          <p:cNvSpPr/>
          <p:nvPr/>
        </p:nvSpPr>
        <p:spPr>
          <a:xfrm>
            <a:off x="4364348"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5" name="正方形/長方形 104"/>
          <p:cNvSpPr/>
          <p:nvPr/>
        </p:nvSpPr>
        <p:spPr>
          <a:xfrm>
            <a:off x="4666713"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2" name="正方形/長方形 111"/>
          <p:cNvSpPr/>
          <p:nvPr/>
        </p:nvSpPr>
        <p:spPr>
          <a:xfrm>
            <a:off x="4969081"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3" name="正方形/長方形 112"/>
          <p:cNvSpPr/>
          <p:nvPr/>
        </p:nvSpPr>
        <p:spPr>
          <a:xfrm>
            <a:off x="5271449"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4" name="正方形/長方形 113"/>
          <p:cNvSpPr/>
          <p:nvPr/>
        </p:nvSpPr>
        <p:spPr>
          <a:xfrm>
            <a:off x="5573815"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5" name="正方形/長方形 114"/>
          <p:cNvSpPr/>
          <p:nvPr/>
        </p:nvSpPr>
        <p:spPr>
          <a:xfrm>
            <a:off x="5876182"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6" name="正方形/長方形 115"/>
          <p:cNvSpPr/>
          <p:nvPr/>
        </p:nvSpPr>
        <p:spPr>
          <a:xfrm>
            <a:off x="6178550"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7" name="正方形/長方形 116"/>
          <p:cNvSpPr/>
          <p:nvPr/>
        </p:nvSpPr>
        <p:spPr>
          <a:xfrm>
            <a:off x="6480918"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8" name="正方形/長方形 117"/>
          <p:cNvSpPr/>
          <p:nvPr/>
        </p:nvSpPr>
        <p:spPr>
          <a:xfrm>
            <a:off x="6783284" y="400182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9" name="正方形/長方形 118"/>
          <p:cNvSpPr/>
          <p:nvPr/>
        </p:nvSpPr>
        <p:spPr>
          <a:xfrm>
            <a:off x="7085649"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0" name="正方形/長方形 119"/>
          <p:cNvSpPr/>
          <p:nvPr/>
        </p:nvSpPr>
        <p:spPr>
          <a:xfrm>
            <a:off x="7388020"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1" name="正方形/長方形 120"/>
          <p:cNvSpPr/>
          <p:nvPr/>
        </p:nvSpPr>
        <p:spPr>
          <a:xfrm>
            <a:off x="7690387"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2" name="正方形/長方形 121"/>
          <p:cNvSpPr/>
          <p:nvPr/>
        </p:nvSpPr>
        <p:spPr>
          <a:xfrm>
            <a:off x="7992752" y="40030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1" name="正方形/長方形 130"/>
          <p:cNvSpPr/>
          <p:nvPr/>
        </p:nvSpPr>
        <p:spPr>
          <a:xfrm>
            <a:off x="4357686" y="278605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132" name="正方形/長方形 131"/>
          <p:cNvSpPr/>
          <p:nvPr/>
        </p:nvSpPr>
        <p:spPr>
          <a:xfrm>
            <a:off x="4669564" y="278605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133" name="正方形/長方形 132"/>
          <p:cNvSpPr/>
          <p:nvPr/>
        </p:nvSpPr>
        <p:spPr>
          <a:xfrm>
            <a:off x="4984012" y="278605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134" name="正方形/長方形 133"/>
          <p:cNvSpPr/>
          <p:nvPr/>
        </p:nvSpPr>
        <p:spPr>
          <a:xfrm>
            <a:off x="5286380" y="278605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135" name="正方形/長方形 134"/>
          <p:cNvSpPr/>
          <p:nvPr/>
        </p:nvSpPr>
        <p:spPr>
          <a:xfrm>
            <a:off x="5572132" y="278605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136" name="正方形/長方形 135"/>
          <p:cNvSpPr/>
          <p:nvPr/>
        </p:nvSpPr>
        <p:spPr>
          <a:xfrm>
            <a:off x="7072330" y="278605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1" name="正方形/長方形 50"/>
          <p:cNvSpPr/>
          <p:nvPr/>
        </p:nvSpPr>
        <p:spPr>
          <a:xfrm>
            <a:off x="7374957"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2" name="正方形/長方形 51"/>
          <p:cNvSpPr/>
          <p:nvPr/>
        </p:nvSpPr>
        <p:spPr>
          <a:xfrm>
            <a:off x="7677324"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3" name="正方形/長方形 52"/>
          <p:cNvSpPr/>
          <p:nvPr/>
        </p:nvSpPr>
        <p:spPr>
          <a:xfrm>
            <a:off x="7979689" y="27873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5" name="正方形/長方形 154"/>
          <p:cNvSpPr/>
          <p:nvPr/>
        </p:nvSpPr>
        <p:spPr>
          <a:xfrm>
            <a:off x="3740870"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153" name="正方形/長方形 152"/>
          <p:cNvSpPr/>
          <p:nvPr/>
        </p:nvSpPr>
        <p:spPr>
          <a:xfrm>
            <a:off x="4071934"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54" name="正方形/長方形 153"/>
          <p:cNvSpPr/>
          <p:nvPr/>
        </p:nvSpPr>
        <p:spPr>
          <a:xfrm>
            <a:off x="4370749"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156" name="正方形/長方形 155"/>
          <p:cNvSpPr/>
          <p:nvPr/>
        </p:nvSpPr>
        <p:spPr>
          <a:xfrm>
            <a:off x="4688750"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157" name="正方形/長方形 156"/>
          <p:cNvSpPr/>
          <p:nvPr/>
        </p:nvSpPr>
        <p:spPr>
          <a:xfrm>
            <a:off x="3428992"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158" name="正方形/長方形 157"/>
          <p:cNvSpPr/>
          <p:nvPr/>
        </p:nvSpPr>
        <p:spPr>
          <a:xfrm>
            <a:off x="5286380"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159" name="正方形/長方形 158"/>
          <p:cNvSpPr/>
          <p:nvPr/>
        </p:nvSpPr>
        <p:spPr>
          <a:xfrm>
            <a:off x="2857488" y="400182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161" name="正方形/長方形 160"/>
          <p:cNvSpPr/>
          <p:nvPr/>
        </p:nvSpPr>
        <p:spPr>
          <a:xfrm>
            <a:off x="6786578" y="400050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H</a:t>
            </a:r>
            <a:endParaRPr kumimoji="1" lang="ja-JP" altLang="en-US" sz="2800" dirty="0">
              <a:effectLst>
                <a:outerShdw blurRad="38100" dist="38100" dir="2700000" algn="tl">
                  <a:srgbClr val="000000">
                    <a:alpha val="43137"/>
                  </a:srgbClr>
                </a:outerShdw>
              </a:effectLst>
            </a:endParaRPr>
          </a:p>
        </p:txBody>
      </p:sp>
      <p:sp>
        <p:nvSpPr>
          <p:cNvPr id="165" name="正方形/長方形 164"/>
          <p:cNvSpPr/>
          <p:nvPr/>
        </p:nvSpPr>
        <p:spPr>
          <a:xfrm>
            <a:off x="3769566" y="571501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1" name="正方形/長方形 170"/>
          <p:cNvSpPr/>
          <p:nvPr/>
        </p:nvSpPr>
        <p:spPr>
          <a:xfrm>
            <a:off x="1643042"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2" name="正方形/長方形 171"/>
          <p:cNvSpPr/>
          <p:nvPr/>
        </p:nvSpPr>
        <p:spPr>
          <a:xfrm>
            <a:off x="1945410"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3" name="正方形/長方形 172"/>
          <p:cNvSpPr/>
          <p:nvPr/>
        </p:nvSpPr>
        <p:spPr>
          <a:xfrm>
            <a:off x="2247776"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4" name="正方形/長方形 173"/>
          <p:cNvSpPr/>
          <p:nvPr/>
        </p:nvSpPr>
        <p:spPr>
          <a:xfrm>
            <a:off x="2550143"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5" name="正方形/長方形 174"/>
          <p:cNvSpPr/>
          <p:nvPr/>
        </p:nvSpPr>
        <p:spPr>
          <a:xfrm>
            <a:off x="2852511"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6" name="正方形/長方形 175"/>
          <p:cNvSpPr/>
          <p:nvPr/>
        </p:nvSpPr>
        <p:spPr>
          <a:xfrm>
            <a:off x="3154879"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7" name="正方形/長方形 176"/>
          <p:cNvSpPr/>
          <p:nvPr/>
        </p:nvSpPr>
        <p:spPr>
          <a:xfrm>
            <a:off x="3457245"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8" name="正方形/長方形 177"/>
          <p:cNvSpPr/>
          <p:nvPr/>
        </p:nvSpPr>
        <p:spPr>
          <a:xfrm>
            <a:off x="4061981"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9" name="正方形/長方形 178"/>
          <p:cNvSpPr/>
          <p:nvPr/>
        </p:nvSpPr>
        <p:spPr>
          <a:xfrm>
            <a:off x="4364348"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0" name="正方形/長方形 179"/>
          <p:cNvSpPr/>
          <p:nvPr/>
        </p:nvSpPr>
        <p:spPr>
          <a:xfrm>
            <a:off x="4666713"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1" name="正方形/長方形 180"/>
          <p:cNvSpPr/>
          <p:nvPr/>
        </p:nvSpPr>
        <p:spPr>
          <a:xfrm>
            <a:off x="4071934" y="571633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82" name="正方形/長方形 181"/>
          <p:cNvSpPr/>
          <p:nvPr/>
        </p:nvSpPr>
        <p:spPr>
          <a:xfrm>
            <a:off x="4969081"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3" name="正方形/長方形 182"/>
          <p:cNvSpPr/>
          <p:nvPr/>
        </p:nvSpPr>
        <p:spPr>
          <a:xfrm>
            <a:off x="5271449"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4" name="正方形/長方形 183"/>
          <p:cNvSpPr/>
          <p:nvPr/>
        </p:nvSpPr>
        <p:spPr>
          <a:xfrm>
            <a:off x="5573815"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5" name="正方形/長方形 184"/>
          <p:cNvSpPr/>
          <p:nvPr/>
        </p:nvSpPr>
        <p:spPr>
          <a:xfrm>
            <a:off x="5876182"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6" name="正方形/長方形 185"/>
          <p:cNvSpPr/>
          <p:nvPr/>
        </p:nvSpPr>
        <p:spPr>
          <a:xfrm>
            <a:off x="6178550"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7" name="正方形/長方形 186"/>
          <p:cNvSpPr/>
          <p:nvPr/>
        </p:nvSpPr>
        <p:spPr>
          <a:xfrm>
            <a:off x="6480918"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8" name="正方形/長方形 187"/>
          <p:cNvSpPr/>
          <p:nvPr/>
        </p:nvSpPr>
        <p:spPr>
          <a:xfrm>
            <a:off x="6783284"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9" name="正方形/長方形 188"/>
          <p:cNvSpPr/>
          <p:nvPr/>
        </p:nvSpPr>
        <p:spPr>
          <a:xfrm>
            <a:off x="2857488" y="571501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190" name="正方形/長方形 189"/>
          <p:cNvSpPr/>
          <p:nvPr/>
        </p:nvSpPr>
        <p:spPr>
          <a:xfrm>
            <a:off x="6487763" y="571501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191" name="正方形/長方形 190"/>
          <p:cNvSpPr/>
          <p:nvPr/>
        </p:nvSpPr>
        <p:spPr>
          <a:xfrm>
            <a:off x="1928794" y="571501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192" name="正方形/長方形 191"/>
          <p:cNvSpPr/>
          <p:nvPr/>
        </p:nvSpPr>
        <p:spPr>
          <a:xfrm>
            <a:off x="5286380" y="571501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194" name="正方形/長方形 193"/>
          <p:cNvSpPr/>
          <p:nvPr/>
        </p:nvSpPr>
        <p:spPr>
          <a:xfrm>
            <a:off x="7072330" y="571501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5" name="正方形/長方形 194"/>
          <p:cNvSpPr/>
          <p:nvPr/>
        </p:nvSpPr>
        <p:spPr>
          <a:xfrm>
            <a:off x="7374957"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6" name="正方形/長方形 195"/>
          <p:cNvSpPr/>
          <p:nvPr/>
        </p:nvSpPr>
        <p:spPr>
          <a:xfrm>
            <a:off x="7677324"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7" name="正方形/長方形 196"/>
          <p:cNvSpPr/>
          <p:nvPr/>
        </p:nvSpPr>
        <p:spPr>
          <a:xfrm>
            <a:off x="7979689" y="571633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8" name="テキスト ボックス 197"/>
          <p:cNvSpPr txBox="1"/>
          <p:nvPr/>
        </p:nvSpPr>
        <p:spPr>
          <a:xfrm>
            <a:off x="4071934" y="5000636"/>
            <a:ext cx="4857784" cy="400110"/>
          </a:xfrm>
          <a:prstGeom prst="rect">
            <a:avLst/>
          </a:prstGeom>
          <a:noFill/>
        </p:spPr>
        <p:txBody>
          <a:bodyPr wrap="square" rtlCol="0">
            <a:spAutoFit/>
          </a:bodyPr>
          <a:lstStyle/>
          <a:p>
            <a:r>
              <a:rPr lang="en-US" altLang="ja-JP" sz="2000" dirty="0" smtClean="0"/>
              <a:t>Hash(x), Hash(Hash(x)), Hash(Hash(Hash(x)))..</a:t>
            </a:r>
            <a:endParaRPr kumimoji="1" lang="ja-JP" altLang="en-US" sz="2000" dirty="0"/>
          </a:p>
        </p:txBody>
      </p:sp>
      <p:sp>
        <p:nvSpPr>
          <p:cNvPr id="199" name="テキスト ボックス 198"/>
          <p:cNvSpPr txBox="1"/>
          <p:nvPr/>
        </p:nvSpPr>
        <p:spPr>
          <a:xfrm>
            <a:off x="5500694" y="4572008"/>
            <a:ext cx="3240360" cy="584775"/>
          </a:xfrm>
          <a:prstGeom prst="rect">
            <a:avLst/>
          </a:prstGeom>
          <a:noFill/>
        </p:spPr>
        <p:txBody>
          <a:bodyPr wrap="square" rtlCol="0">
            <a:spAutoFit/>
          </a:bodyPr>
          <a:lstStyle/>
          <a:p>
            <a:r>
              <a:rPr lang="en-US" altLang="ja-JP" sz="3200" dirty="0" smtClean="0">
                <a:solidFill>
                  <a:srgbClr val="FF0000"/>
                </a:solidFill>
                <a:effectLst>
                  <a:outerShdw blurRad="38100" dist="38100" dir="2700000" algn="tl">
                    <a:srgbClr val="000000">
                      <a:alpha val="43137"/>
                    </a:srgbClr>
                  </a:outerShdw>
                </a:effectLst>
              </a:rPr>
              <a:t>Double Hashing</a:t>
            </a:r>
            <a:endParaRPr kumimoji="1" lang="ja-JP" altLang="en-US" sz="3200" dirty="0">
              <a:solidFill>
                <a:srgbClr val="FF0000"/>
              </a:solidFill>
              <a:effectLst>
                <a:outerShdw blurRad="38100" dist="38100" dir="2700000" algn="tl">
                  <a:srgbClr val="000000">
                    <a:alpha val="43137"/>
                  </a:srgbClr>
                </a:outerShdw>
              </a:effectLst>
            </a:endParaRPr>
          </a:p>
        </p:txBody>
      </p:sp>
      <p:cxnSp>
        <p:nvCxnSpPr>
          <p:cNvPr id="203" name="曲線コネクタ 65"/>
          <p:cNvCxnSpPr>
            <a:stCxn id="189" idx="0"/>
            <a:endCxn id="187" idx="0"/>
          </p:cNvCxnSpPr>
          <p:nvPr/>
        </p:nvCxnSpPr>
        <p:spPr>
          <a:xfrm rot="16200000" flipH="1">
            <a:off x="4819725" y="3903962"/>
            <a:ext cx="1323" cy="3623430"/>
          </a:xfrm>
          <a:prstGeom prst="curvedConnector3">
            <a:avLst>
              <a:gd name="adj1" fmla="val -1727891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6" name="曲線コネクタ 65"/>
          <p:cNvCxnSpPr>
            <a:stCxn id="190" idx="0"/>
            <a:endCxn id="191" idx="0"/>
          </p:cNvCxnSpPr>
          <p:nvPr/>
        </p:nvCxnSpPr>
        <p:spPr>
          <a:xfrm rot="16200000" flipV="1">
            <a:off x="4359463" y="3435531"/>
            <a:ext cx="1588" cy="4558969"/>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9" name="曲線コネクタ 65"/>
          <p:cNvCxnSpPr>
            <a:stCxn id="172" idx="0"/>
            <a:endCxn id="192" idx="0"/>
          </p:cNvCxnSpPr>
          <p:nvPr/>
        </p:nvCxnSpPr>
        <p:spPr>
          <a:xfrm rot="5400000" flipH="1" flipV="1">
            <a:off x="3766418" y="4045193"/>
            <a:ext cx="1323" cy="3340970"/>
          </a:xfrm>
          <a:prstGeom prst="curvedConnector3">
            <a:avLst>
              <a:gd name="adj1" fmla="val 2330310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4" name="テキスト ボックス 213"/>
          <p:cNvSpPr txBox="1"/>
          <p:nvPr/>
        </p:nvSpPr>
        <p:spPr>
          <a:xfrm rot="1177255">
            <a:off x="4762390" y="2173782"/>
            <a:ext cx="677324" cy="400110"/>
          </a:xfrm>
          <a:prstGeom prst="rect">
            <a:avLst/>
          </a:prstGeom>
          <a:noFill/>
        </p:spPr>
        <p:txBody>
          <a:bodyPr wrap="square" rtlCol="0">
            <a:spAutoFit/>
          </a:bodyPr>
          <a:lstStyle/>
          <a:p>
            <a:r>
              <a:rPr lang="en-US" altLang="ja-JP" sz="2000" dirty="0" smtClean="0"/>
              <a:t>+1</a:t>
            </a:r>
            <a:endParaRPr kumimoji="1" lang="ja-JP" altLang="en-US" sz="2000" dirty="0"/>
          </a:p>
        </p:txBody>
      </p:sp>
      <p:sp>
        <p:nvSpPr>
          <p:cNvPr id="215" name="テキスト ボックス 214"/>
          <p:cNvSpPr txBox="1"/>
          <p:nvPr/>
        </p:nvSpPr>
        <p:spPr>
          <a:xfrm rot="1177255">
            <a:off x="5048142" y="2173783"/>
            <a:ext cx="677324" cy="400110"/>
          </a:xfrm>
          <a:prstGeom prst="rect">
            <a:avLst/>
          </a:prstGeom>
          <a:noFill/>
        </p:spPr>
        <p:txBody>
          <a:bodyPr wrap="square" rtlCol="0">
            <a:spAutoFit/>
          </a:bodyPr>
          <a:lstStyle/>
          <a:p>
            <a:r>
              <a:rPr lang="en-US" altLang="ja-JP" sz="2000" dirty="0" smtClean="0"/>
              <a:t>+1</a:t>
            </a:r>
            <a:endParaRPr kumimoji="1" lang="ja-JP" altLang="en-US" sz="2000" dirty="0"/>
          </a:p>
        </p:txBody>
      </p:sp>
      <p:sp>
        <p:nvSpPr>
          <p:cNvPr id="216" name="テキスト ボックス 215"/>
          <p:cNvSpPr txBox="1"/>
          <p:nvPr/>
        </p:nvSpPr>
        <p:spPr>
          <a:xfrm rot="1177255">
            <a:off x="5333894" y="2173783"/>
            <a:ext cx="677324" cy="400110"/>
          </a:xfrm>
          <a:prstGeom prst="rect">
            <a:avLst/>
          </a:prstGeom>
          <a:noFill/>
        </p:spPr>
        <p:txBody>
          <a:bodyPr wrap="square" rtlCol="0">
            <a:spAutoFit/>
          </a:bodyPr>
          <a:lstStyle/>
          <a:p>
            <a:r>
              <a:rPr lang="en-US" altLang="ja-JP" sz="2000" dirty="0" smtClean="0"/>
              <a:t>+1</a:t>
            </a:r>
            <a:endParaRPr kumimoji="1" lang="ja-JP"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 calcmode="lin" valueType="num">
                                      <p:cBhvr>
                                        <p:cTn id="13" dur="500" fill="hold"/>
                                        <p:tgtEl>
                                          <p:spTgt spid="41"/>
                                        </p:tgtEl>
                                        <p:attrNameLst>
                                          <p:attrName>style.rotation</p:attrName>
                                        </p:attrNameLst>
                                      </p:cBhvr>
                                      <p:tavLst>
                                        <p:tav tm="0">
                                          <p:val>
                                            <p:fltVal val="360"/>
                                          </p:val>
                                        </p:tav>
                                        <p:tav tm="100000">
                                          <p:val>
                                            <p:fltVal val="0"/>
                                          </p:val>
                                        </p:tav>
                                      </p:tavLst>
                                    </p:anim>
                                    <p:animEffect transition="in" filter="fade">
                                      <p:cBhvr>
                                        <p:cTn id="14" dur="500"/>
                                        <p:tgtEl>
                                          <p:spTgt spid="41"/>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Right)">
                                      <p:cBhvr>
                                        <p:cTn id="18" dur="500"/>
                                        <p:tgtEl>
                                          <p:spTgt spid="5"/>
                                        </p:tgtEl>
                                      </p:cBhvr>
                                    </p:animEffect>
                                  </p:childTnLst>
                                </p:cTn>
                              </p:par>
                              <p:par>
                                <p:cTn id="19" presetID="42"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9" presetClass="entr" presetSubtype="0" decel="100000" fill="hold" nodeType="afterEffect">
                                  <p:stCondLst>
                                    <p:cond delay="0"/>
                                  </p:stCondLst>
                                  <p:childTnLst>
                                    <p:set>
                                      <p:cBhvr>
                                        <p:cTn id="26" dur="1" fill="hold">
                                          <p:stCondLst>
                                            <p:cond delay="0"/>
                                          </p:stCondLst>
                                        </p:cTn>
                                        <p:tgtEl>
                                          <p:spTgt spid="131"/>
                                        </p:tgtEl>
                                        <p:attrNameLst>
                                          <p:attrName>style.visibility</p:attrName>
                                        </p:attrNameLst>
                                      </p:cBhvr>
                                      <p:to>
                                        <p:strVal val="visible"/>
                                      </p:to>
                                    </p:set>
                                    <p:anim calcmode="lin" valueType="num">
                                      <p:cBhvr>
                                        <p:cTn id="27" dur="500" fill="hold"/>
                                        <p:tgtEl>
                                          <p:spTgt spid="131"/>
                                        </p:tgtEl>
                                        <p:attrNameLst>
                                          <p:attrName>ppt_w</p:attrName>
                                        </p:attrNameLst>
                                      </p:cBhvr>
                                      <p:tavLst>
                                        <p:tav tm="0">
                                          <p:val>
                                            <p:fltVal val="0"/>
                                          </p:val>
                                        </p:tav>
                                        <p:tav tm="100000">
                                          <p:val>
                                            <p:strVal val="#ppt_w"/>
                                          </p:val>
                                        </p:tav>
                                      </p:tavLst>
                                    </p:anim>
                                    <p:anim calcmode="lin" valueType="num">
                                      <p:cBhvr>
                                        <p:cTn id="28" dur="500" fill="hold"/>
                                        <p:tgtEl>
                                          <p:spTgt spid="131"/>
                                        </p:tgtEl>
                                        <p:attrNameLst>
                                          <p:attrName>ppt_h</p:attrName>
                                        </p:attrNameLst>
                                      </p:cBhvr>
                                      <p:tavLst>
                                        <p:tav tm="0">
                                          <p:val>
                                            <p:fltVal val="0"/>
                                          </p:val>
                                        </p:tav>
                                        <p:tav tm="100000">
                                          <p:val>
                                            <p:strVal val="#ppt_h"/>
                                          </p:val>
                                        </p:tav>
                                      </p:tavLst>
                                    </p:anim>
                                    <p:anim calcmode="lin" valueType="num">
                                      <p:cBhvr>
                                        <p:cTn id="29" dur="500" fill="hold"/>
                                        <p:tgtEl>
                                          <p:spTgt spid="131"/>
                                        </p:tgtEl>
                                        <p:attrNameLst>
                                          <p:attrName>style.rotation</p:attrName>
                                        </p:attrNameLst>
                                      </p:cBhvr>
                                      <p:tavLst>
                                        <p:tav tm="0">
                                          <p:val>
                                            <p:fltVal val="360"/>
                                          </p:val>
                                        </p:tav>
                                        <p:tav tm="100000">
                                          <p:val>
                                            <p:fltVal val="0"/>
                                          </p:val>
                                        </p:tav>
                                      </p:tavLst>
                                    </p:anim>
                                    <p:animEffect transition="in" filter="fade">
                                      <p:cBhvr>
                                        <p:cTn id="30" dur="500"/>
                                        <p:tgtEl>
                                          <p:spTgt spid="131"/>
                                        </p:tgtEl>
                                      </p:cBhvr>
                                    </p:animEffect>
                                  </p:childTnLst>
                                </p:cTn>
                              </p:par>
                            </p:childTnLst>
                          </p:cTn>
                        </p:par>
                        <p:par>
                          <p:cTn id="31" fill="hold">
                            <p:stCondLst>
                              <p:cond delay="2000"/>
                            </p:stCondLst>
                            <p:childTnLst>
                              <p:par>
                                <p:cTn id="32" presetID="18" presetClass="entr" presetSubtype="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downRight)">
                                      <p:cBhvr>
                                        <p:cTn id="34" dur="500"/>
                                        <p:tgtEl>
                                          <p:spTgt spid="6"/>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9" presetClass="entr" presetSubtype="0" decel="100000" fill="hold" grpId="0" nodeType="afterEffect">
                                  <p:stCondLst>
                                    <p:cond delay="0"/>
                                  </p:stCondLst>
                                  <p:childTnLst>
                                    <p:set>
                                      <p:cBhvr>
                                        <p:cTn id="42" dur="1" fill="hold">
                                          <p:stCondLst>
                                            <p:cond delay="0"/>
                                          </p:stCondLst>
                                        </p:cTn>
                                        <p:tgtEl>
                                          <p:spTgt spid="132"/>
                                        </p:tgtEl>
                                        <p:attrNameLst>
                                          <p:attrName>style.visibility</p:attrName>
                                        </p:attrNameLst>
                                      </p:cBhvr>
                                      <p:to>
                                        <p:strVal val="visible"/>
                                      </p:to>
                                    </p:set>
                                    <p:anim calcmode="lin" valueType="num">
                                      <p:cBhvr>
                                        <p:cTn id="43" dur="500" fill="hold"/>
                                        <p:tgtEl>
                                          <p:spTgt spid="132"/>
                                        </p:tgtEl>
                                        <p:attrNameLst>
                                          <p:attrName>ppt_w</p:attrName>
                                        </p:attrNameLst>
                                      </p:cBhvr>
                                      <p:tavLst>
                                        <p:tav tm="0">
                                          <p:val>
                                            <p:fltVal val="0"/>
                                          </p:val>
                                        </p:tav>
                                        <p:tav tm="100000">
                                          <p:val>
                                            <p:strVal val="#ppt_w"/>
                                          </p:val>
                                        </p:tav>
                                      </p:tavLst>
                                    </p:anim>
                                    <p:anim calcmode="lin" valueType="num">
                                      <p:cBhvr>
                                        <p:cTn id="44" dur="500" fill="hold"/>
                                        <p:tgtEl>
                                          <p:spTgt spid="132"/>
                                        </p:tgtEl>
                                        <p:attrNameLst>
                                          <p:attrName>ppt_h</p:attrName>
                                        </p:attrNameLst>
                                      </p:cBhvr>
                                      <p:tavLst>
                                        <p:tav tm="0">
                                          <p:val>
                                            <p:fltVal val="0"/>
                                          </p:val>
                                        </p:tav>
                                        <p:tav tm="100000">
                                          <p:val>
                                            <p:strVal val="#ppt_h"/>
                                          </p:val>
                                        </p:tav>
                                      </p:tavLst>
                                    </p:anim>
                                    <p:anim calcmode="lin" valueType="num">
                                      <p:cBhvr>
                                        <p:cTn id="45" dur="500" fill="hold"/>
                                        <p:tgtEl>
                                          <p:spTgt spid="132"/>
                                        </p:tgtEl>
                                        <p:attrNameLst>
                                          <p:attrName>style.rotation</p:attrName>
                                        </p:attrNameLst>
                                      </p:cBhvr>
                                      <p:tavLst>
                                        <p:tav tm="0">
                                          <p:val>
                                            <p:fltVal val="360"/>
                                          </p:val>
                                        </p:tav>
                                        <p:tav tm="100000">
                                          <p:val>
                                            <p:fltVal val="0"/>
                                          </p:val>
                                        </p:tav>
                                      </p:tavLst>
                                    </p:anim>
                                    <p:animEffect transition="in" filter="fade">
                                      <p:cBhvr>
                                        <p:cTn id="46" dur="500"/>
                                        <p:tgtEl>
                                          <p:spTgt spid="132"/>
                                        </p:tgtEl>
                                      </p:cBhvr>
                                    </p:animEffect>
                                  </p:childTnLst>
                                </p:cTn>
                              </p:par>
                            </p:childTnLst>
                          </p:cTn>
                        </p:par>
                        <p:par>
                          <p:cTn id="47" fill="hold">
                            <p:stCondLst>
                              <p:cond delay="3000"/>
                            </p:stCondLst>
                            <p:childTnLst>
                              <p:par>
                                <p:cTn id="48" presetID="18" presetClass="entr" presetSubtype="6"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strips(downRight)">
                                      <p:cBhvr>
                                        <p:cTn id="50" dur="500"/>
                                        <p:tgtEl>
                                          <p:spTgt spid="7"/>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214"/>
                                        </p:tgtEl>
                                        <p:attrNameLst>
                                          <p:attrName>style.visibility</p:attrName>
                                        </p:attrNameLst>
                                      </p:cBhvr>
                                      <p:to>
                                        <p:strVal val="visible"/>
                                      </p:to>
                                    </p:set>
                                    <p:animEffect transition="in" filter="fade">
                                      <p:cBhvr>
                                        <p:cTn id="53" dur="500"/>
                                        <p:tgtEl>
                                          <p:spTgt spid="214"/>
                                        </p:tgtEl>
                                      </p:cBhvr>
                                    </p:animEffect>
                                    <p:anim calcmode="lin" valueType="num">
                                      <p:cBhvr>
                                        <p:cTn id="54" dur="500" fill="hold"/>
                                        <p:tgtEl>
                                          <p:spTgt spid="214"/>
                                        </p:tgtEl>
                                        <p:attrNameLst>
                                          <p:attrName>ppt_x</p:attrName>
                                        </p:attrNameLst>
                                      </p:cBhvr>
                                      <p:tavLst>
                                        <p:tav tm="0">
                                          <p:val>
                                            <p:strVal val="#ppt_x"/>
                                          </p:val>
                                        </p:tav>
                                        <p:tav tm="100000">
                                          <p:val>
                                            <p:strVal val="#ppt_x"/>
                                          </p:val>
                                        </p:tav>
                                      </p:tavLst>
                                    </p:anim>
                                    <p:anim calcmode="lin" valueType="num">
                                      <p:cBhvr>
                                        <p:cTn id="55" dur="500" fill="hold"/>
                                        <p:tgtEl>
                                          <p:spTgt spid="214"/>
                                        </p:tgtEl>
                                        <p:attrNameLst>
                                          <p:attrName>ppt_y</p:attrName>
                                        </p:attrNameLst>
                                      </p:cBhvr>
                                      <p:tavLst>
                                        <p:tav tm="0">
                                          <p:val>
                                            <p:strVal val="#ppt_y+.1"/>
                                          </p:val>
                                        </p:tav>
                                        <p:tav tm="100000">
                                          <p:val>
                                            <p:strVal val="#ppt_y"/>
                                          </p:val>
                                        </p:tav>
                                      </p:tavLst>
                                    </p:anim>
                                  </p:childTnLst>
                                </p:cTn>
                              </p:par>
                            </p:childTnLst>
                          </p:cTn>
                        </p:par>
                        <p:par>
                          <p:cTn id="56" fill="hold">
                            <p:stCondLst>
                              <p:cond delay="3500"/>
                            </p:stCondLst>
                            <p:childTnLst>
                              <p:par>
                                <p:cTn id="57" presetID="49" presetClass="entr" presetSubtype="0" decel="100000" fill="hold" grpId="0" nodeType="afterEffect">
                                  <p:stCondLst>
                                    <p:cond delay="0"/>
                                  </p:stCondLst>
                                  <p:childTnLst>
                                    <p:set>
                                      <p:cBhvr>
                                        <p:cTn id="58" dur="1" fill="hold">
                                          <p:stCondLst>
                                            <p:cond delay="0"/>
                                          </p:stCondLst>
                                        </p:cTn>
                                        <p:tgtEl>
                                          <p:spTgt spid="133"/>
                                        </p:tgtEl>
                                        <p:attrNameLst>
                                          <p:attrName>style.visibility</p:attrName>
                                        </p:attrNameLst>
                                      </p:cBhvr>
                                      <p:to>
                                        <p:strVal val="visible"/>
                                      </p:to>
                                    </p:set>
                                    <p:anim calcmode="lin" valueType="num">
                                      <p:cBhvr>
                                        <p:cTn id="59" dur="500" fill="hold"/>
                                        <p:tgtEl>
                                          <p:spTgt spid="133"/>
                                        </p:tgtEl>
                                        <p:attrNameLst>
                                          <p:attrName>ppt_w</p:attrName>
                                        </p:attrNameLst>
                                      </p:cBhvr>
                                      <p:tavLst>
                                        <p:tav tm="0">
                                          <p:val>
                                            <p:fltVal val="0"/>
                                          </p:val>
                                        </p:tav>
                                        <p:tav tm="100000">
                                          <p:val>
                                            <p:strVal val="#ppt_w"/>
                                          </p:val>
                                        </p:tav>
                                      </p:tavLst>
                                    </p:anim>
                                    <p:anim calcmode="lin" valueType="num">
                                      <p:cBhvr>
                                        <p:cTn id="60" dur="500" fill="hold"/>
                                        <p:tgtEl>
                                          <p:spTgt spid="133"/>
                                        </p:tgtEl>
                                        <p:attrNameLst>
                                          <p:attrName>ppt_h</p:attrName>
                                        </p:attrNameLst>
                                      </p:cBhvr>
                                      <p:tavLst>
                                        <p:tav tm="0">
                                          <p:val>
                                            <p:fltVal val="0"/>
                                          </p:val>
                                        </p:tav>
                                        <p:tav tm="100000">
                                          <p:val>
                                            <p:strVal val="#ppt_h"/>
                                          </p:val>
                                        </p:tav>
                                      </p:tavLst>
                                    </p:anim>
                                    <p:anim calcmode="lin" valueType="num">
                                      <p:cBhvr>
                                        <p:cTn id="61" dur="500" fill="hold"/>
                                        <p:tgtEl>
                                          <p:spTgt spid="133"/>
                                        </p:tgtEl>
                                        <p:attrNameLst>
                                          <p:attrName>style.rotation</p:attrName>
                                        </p:attrNameLst>
                                      </p:cBhvr>
                                      <p:tavLst>
                                        <p:tav tm="0">
                                          <p:val>
                                            <p:fltVal val="360"/>
                                          </p:val>
                                        </p:tav>
                                        <p:tav tm="100000">
                                          <p:val>
                                            <p:fltVal val="0"/>
                                          </p:val>
                                        </p:tav>
                                      </p:tavLst>
                                    </p:anim>
                                    <p:animEffect transition="in" filter="fade">
                                      <p:cBhvr>
                                        <p:cTn id="62" dur="500"/>
                                        <p:tgtEl>
                                          <p:spTgt spid="133"/>
                                        </p:tgtEl>
                                      </p:cBhvr>
                                    </p:animEffect>
                                  </p:childTnLst>
                                </p:cTn>
                              </p:par>
                            </p:childTnLst>
                          </p:cTn>
                        </p:par>
                        <p:par>
                          <p:cTn id="63" fill="hold">
                            <p:stCondLst>
                              <p:cond delay="4000"/>
                            </p:stCondLst>
                            <p:childTnLst>
                              <p:par>
                                <p:cTn id="64" presetID="18" presetClass="entr" presetSubtype="6"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strips(downRight)">
                                      <p:cBhvr>
                                        <p:cTn id="66" dur="500"/>
                                        <p:tgtEl>
                                          <p:spTgt spid="8"/>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215"/>
                                        </p:tgtEl>
                                        <p:attrNameLst>
                                          <p:attrName>style.visibility</p:attrName>
                                        </p:attrNameLst>
                                      </p:cBhvr>
                                      <p:to>
                                        <p:strVal val="visible"/>
                                      </p:to>
                                    </p:set>
                                    <p:animEffect transition="in" filter="fade">
                                      <p:cBhvr>
                                        <p:cTn id="69" dur="500"/>
                                        <p:tgtEl>
                                          <p:spTgt spid="215"/>
                                        </p:tgtEl>
                                      </p:cBhvr>
                                    </p:animEffect>
                                    <p:anim calcmode="lin" valueType="num">
                                      <p:cBhvr>
                                        <p:cTn id="70" dur="500" fill="hold"/>
                                        <p:tgtEl>
                                          <p:spTgt spid="215"/>
                                        </p:tgtEl>
                                        <p:attrNameLst>
                                          <p:attrName>ppt_x</p:attrName>
                                        </p:attrNameLst>
                                      </p:cBhvr>
                                      <p:tavLst>
                                        <p:tav tm="0">
                                          <p:val>
                                            <p:strVal val="#ppt_x"/>
                                          </p:val>
                                        </p:tav>
                                        <p:tav tm="100000">
                                          <p:val>
                                            <p:strVal val="#ppt_x"/>
                                          </p:val>
                                        </p:tav>
                                      </p:tavLst>
                                    </p:anim>
                                    <p:anim calcmode="lin" valueType="num">
                                      <p:cBhvr>
                                        <p:cTn id="71" dur="500" fill="hold"/>
                                        <p:tgtEl>
                                          <p:spTgt spid="215"/>
                                        </p:tgtEl>
                                        <p:attrNameLst>
                                          <p:attrName>ppt_y</p:attrName>
                                        </p:attrNameLst>
                                      </p:cBhvr>
                                      <p:tavLst>
                                        <p:tav tm="0">
                                          <p:val>
                                            <p:strVal val="#ppt_y+.1"/>
                                          </p:val>
                                        </p:tav>
                                        <p:tav tm="100000">
                                          <p:val>
                                            <p:strVal val="#ppt_y"/>
                                          </p:val>
                                        </p:tav>
                                      </p:tavLst>
                                    </p:anim>
                                  </p:childTnLst>
                                </p:cTn>
                              </p:par>
                            </p:childTnLst>
                          </p:cTn>
                        </p:par>
                        <p:par>
                          <p:cTn id="72" fill="hold">
                            <p:stCondLst>
                              <p:cond delay="4500"/>
                            </p:stCondLst>
                            <p:childTnLst>
                              <p:par>
                                <p:cTn id="73" presetID="49" presetClass="entr" presetSubtype="0" decel="100000" fill="hold" grpId="0" nodeType="afterEffect">
                                  <p:stCondLst>
                                    <p:cond delay="0"/>
                                  </p:stCondLst>
                                  <p:childTnLst>
                                    <p:set>
                                      <p:cBhvr>
                                        <p:cTn id="74" dur="1" fill="hold">
                                          <p:stCondLst>
                                            <p:cond delay="0"/>
                                          </p:stCondLst>
                                        </p:cTn>
                                        <p:tgtEl>
                                          <p:spTgt spid="134"/>
                                        </p:tgtEl>
                                        <p:attrNameLst>
                                          <p:attrName>style.visibility</p:attrName>
                                        </p:attrNameLst>
                                      </p:cBhvr>
                                      <p:to>
                                        <p:strVal val="visible"/>
                                      </p:to>
                                    </p:set>
                                    <p:anim calcmode="lin" valueType="num">
                                      <p:cBhvr>
                                        <p:cTn id="75" dur="500" fill="hold"/>
                                        <p:tgtEl>
                                          <p:spTgt spid="134"/>
                                        </p:tgtEl>
                                        <p:attrNameLst>
                                          <p:attrName>ppt_w</p:attrName>
                                        </p:attrNameLst>
                                      </p:cBhvr>
                                      <p:tavLst>
                                        <p:tav tm="0">
                                          <p:val>
                                            <p:fltVal val="0"/>
                                          </p:val>
                                        </p:tav>
                                        <p:tav tm="100000">
                                          <p:val>
                                            <p:strVal val="#ppt_w"/>
                                          </p:val>
                                        </p:tav>
                                      </p:tavLst>
                                    </p:anim>
                                    <p:anim calcmode="lin" valueType="num">
                                      <p:cBhvr>
                                        <p:cTn id="76" dur="500" fill="hold"/>
                                        <p:tgtEl>
                                          <p:spTgt spid="134"/>
                                        </p:tgtEl>
                                        <p:attrNameLst>
                                          <p:attrName>ppt_h</p:attrName>
                                        </p:attrNameLst>
                                      </p:cBhvr>
                                      <p:tavLst>
                                        <p:tav tm="0">
                                          <p:val>
                                            <p:fltVal val="0"/>
                                          </p:val>
                                        </p:tav>
                                        <p:tav tm="100000">
                                          <p:val>
                                            <p:strVal val="#ppt_h"/>
                                          </p:val>
                                        </p:tav>
                                      </p:tavLst>
                                    </p:anim>
                                    <p:anim calcmode="lin" valueType="num">
                                      <p:cBhvr>
                                        <p:cTn id="77" dur="500" fill="hold"/>
                                        <p:tgtEl>
                                          <p:spTgt spid="134"/>
                                        </p:tgtEl>
                                        <p:attrNameLst>
                                          <p:attrName>style.rotation</p:attrName>
                                        </p:attrNameLst>
                                      </p:cBhvr>
                                      <p:tavLst>
                                        <p:tav tm="0">
                                          <p:val>
                                            <p:fltVal val="360"/>
                                          </p:val>
                                        </p:tav>
                                        <p:tav tm="100000">
                                          <p:val>
                                            <p:fltVal val="0"/>
                                          </p:val>
                                        </p:tav>
                                      </p:tavLst>
                                    </p:anim>
                                    <p:animEffect transition="in" filter="fade">
                                      <p:cBhvr>
                                        <p:cTn id="78" dur="500"/>
                                        <p:tgtEl>
                                          <p:spTgt spid="134"/>
                                        </p:tgtEl>
                                      </p:cBhvr>
                                    </p:animEffect>
                                  </p:childTnLst>
                                </p:cTn>
                              </p:par>
                            </p:childTnLst>
                          </p:cTn>
                        </p:par>
                        <p:par>
                          <p:cTn id="79" fill="hold">
                            <p:stCondLst>
                              <p:cond delay="5000"/>
                            </p:stCondLst>
                            <p:childTnLst>
                              <p:par>
                                <p:cTn id="80" presetID="18" presetClass="entr" presetSubtype="6"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strips(downRight)">
                                      <p:cBhvr>
                                        <p:cTn id="82" dur="500"/>
                                        <p:tgtEl>
                                          <p:spTgt spid="19"/>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216"/>
                                        </p:tgtEl>
                                        <p:attrNameLst>
                                          <p:attrName>style.visibility</p:attrName>
                                        </p:attrNameLst>
                                      </p:cBhvr>
                                      <p:to>
                                        <p:strVal val="visible"/>
                                      </p:to>
                                    </p:set>
                                    <p:animEffect transition="in" filter="fade">
                                      <p:cBhvr>
                                        <p:cTn id="85" dur="500"/>
                                        <p:tgtEl>
                                          <p:spTgt spid="216"/>
                                        </p:tgtEl>
                                      </p:cBhvr>
                                    </p:animEffect>
                                    <p:anim calcmode="lin" valueType="num">
                                      <p:cBhvr>
                                        <p:cTn id="86" dur="500" fill="hold"/>
                                        <p:tgtEl>
                                          <p:spTgt spid="216"/>
                                        </p:tgtEl>
                                        <p:attrNameLst>
                                          <p:attrName>ppt_x</p:attrName>
                                        </p:attrNameLst>
                                      </p:cBhvr>
                                      <p:tavLst>
                                        <p:tav tm="0">
                                          <p:val>
                                            <p:strVal val="#ppt_x"/>
                                          </p:val>
                                        </p:tav>
                                        <p:tav tm="100000">
                                          <p:val>
                                            <p:strVal val="#ppt_x"/>
                                          </p:val>
                                        </p:tav>
                                      </p:tavLst>
                                    </p:anim>
                                    <p:anim calcmode="lin" valueType="num">
                                      <p:cBhvr>
                                        <p:cTn id="87" dur="500" fill="hold"/>
                                        <p:tgtEl>
                                          <p:spTgt spid="216"/>
                                        </p:tgtEl>
                                        <p:attrNameLst>
                                          <p:attrName>ppt_y</p:attrName>
                                        </p:attrNameLst>
                                      </p:cBhvr>
                                      <p:tavLst>
                                        <p:tav tm="0">
                                          <p:val>
                                            <p:strVal val="#ppt_y+.1"/>
                                          </p:val>
                                        </p:tav>
                                        <p:tav tm="100000">
                                          <p:val>
                                            <p:strVal val="#ppt_y"/>
                                          </p:val>
                                        </p:tav>
                                      </p:tavLst>
                                    </p:anim>
                                  </p:childTnLst>
                                </p:cTn>
                              </p:par>
                            </p:childTnLst>
                          </p:cTn>
                        </p:par>
                        <p:par>
                          <p:cTn id="88" fill="hold">
                            <p:stCondLst>
                              <p:cond delay="5500"/>
                            </p:stCondLst>
                            <p:childTnLst>
                              <p:par>
                                <p:cTn id="89" presetID="49" presetClass="entr" presetSubtype="0" decel="100000"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 calcmode="lin" valueType="num">
                                      <p:cBhvr>
                                        <p:cTn id="93" dur="500" fill="hold"/>
                                        <p:tgtEl>
                                          <p:spTgt spid="135"/>
                                        </p:tgtEl>
                                        <p:attrNameLst>
                                          <p:attrName>style.rotation</p:attrName>
                                        </p:attrNameLst>
                                      </p:cBhvr>
                                      <p:tavLst>
                                        <p:tav tm="0">
                                          <p:val>
                                            <p:fltVal val="360"/>
                                          </p:val>
                                        </p:tav>
                                        <p:tav tm="100000">
                                          <p:val>
                                            <p:fltVal val="0"/>
                                          </p:val>
                                        </p:tav>
                                      </p:tavLst>
                                    </p:anim>
                                    <p:animEffect transition="in" filter="fade">
                                      <p:cBhvr>
                                        <p:cTn id="94" dur="500"/>
                                        <p:tgtEl>
                                          <p:spTgt spid="135"/>
                                        </p:tgtEl>
                                      </p:cBhvr>
                                    </p:animEffect>
                                  </p:childTnLst>
                                </p:cTn>
                              </p:par>
                            </p:childTnLst>
                          </p:cTn>
                        </p:par>
                        <p:par>
                          <p:cTn id="95" fill="hold">
                            <p:stCondLst>
                              <p:cond delay="6000"/>
                            </p:stCondLst>
                            <p:childTnLst>
                              <p:par>
                                <p:cTn id="96" presetID="42" presetClass="entr" presetSubtype="0" fill="hold" grpId="0" nodeType="after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anim calcmode="lin" valueType="num">
                                      <p:cBhvr>
                                        <p:cTn id="99" dur="500" fill="hold"/>
                                        <p:tgtEl>
                                          <p:spTgt spid="24"/>
                                        </p:tgtEl>
                                        <p:attrNameLst>
                                          <p:attrName>ppt_x</p:attrName>
                                        </p:attrNameLst>
                                      </p:cBhvr>
                                      <p:tavLst>
                                        <p:tav tm="0">
                                          <p:val>
                                            <p:strVal val="#ppt_x"/>
                                          </p:val>
                                        </p:tav>
                                        <p:tav tm="100000">
                                          <p:val>
                                            <p:strVal val="#ppt_x"/>
                                          </p:val>
                                        </p:tav>
                                      </p:tavLst>
                                    </p:anim>
                                    <p:anim calcmode="lin" valueType="num">
                                      <p:cBhvr>
                                        <p:cTn id="100"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8" presetClass="entr" presetSubtype="6" fill="hold"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strips(downRight)">
                                      <p:cBhvr>
                                        <p:cTn id="105" dur="500"/>
                                        <p:tgtEl>
                                          <p:spTgt spid="9"/>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153"/>
                                        </p:tgtEl>
                                        <p:attrNameLst>
                                          <p:attrName>style.visibility</p:attrName>
                                        </p:attrNameLst>
                                      </p:cBhvr>
                                      <p:to>
                                        <p:strVal val="visible"/>
                                      </p:to>
                                    </p:set>
                                    <p:anim calcmode="lin" valueType="num">
                                      <p:cBhvr>
                                        <p:cTn id="108" dur="500" fill="hold"/>
                                        <p:tgtEl>
                                          <p:spTgt spid="153"/>
                                        </p:tgtEl>
                                        <p:attrNameLst>
                                          <p:attrName>ppt_w</p:attrName>
                                        </p:attrNameLst>
                                      </p:cBhvr>
                                      <p:tavLst>
                                        <p:tav tm="0">
                                          <p:val>
                                            <p:fltVal val="0"/>
                                          </p:val>
                                        </p:tav>
                                        <p:tav tm="100000">
                                          <p:val>
                                            <p:strVal val="#ppt_w"/>
                                          </p:val>
                                        </p:tav>
                                      </p:tavLst>
                                    </p:anim>
                                    <p:anim calcmode="lin" valueType="num">
                                      <p:cBhvr>
                                        <p:cTn id="109" dur="500" fill="hold"/>
                                        <p:tgtEl>
                                          <p:spTgt spid="153"/>
                                        </p:tgtEl>
                                        <p:attrNameLst>
                                          <p:attrName>ppt_h</p:attrName>
                                        </p:attrNameLst>
                                      </p:cBhvr>
                                      <p:tavLst>
                                        <p:tav tm="0">
                                          <p:val>
                                            <p:fltVal val="0"/>
                                          </p:val>
                                        </p:tav>
                                        <p:tav tm="100000">
                                          <p:val>
                                            <p:strVal val="#ppt_h"/>
                                          </p:val>
                                        </p:tav>
                                      </p:tavLst>
                                    </p:anim>
                                    <p:anim calcmode="lin" valueType="num">
                                      <p:cBhvr>
                                        <p:cTn id="110" dur="500" fill="hold"/>
                                        <p:tgtEl>
                                          <p:spTgt spid="153"/>
                                        </p:tgtEl>
                                        <p:attrNameLst>
                                          <p:attrName>style.rotation</p:attrName>
                                        </p:attrNameLst>
                                      </p:cBhvr>
                                      <p:tavLst>
                                        <p:tav tm="0">
                                          <p:val>
                                            <p:fltVal val="360"/>
                                          </p:val>
                                        </p:tav>
                                        <p:tav tm="100000">
                                          <p:val>
                                            <p:fltVal val="0"/>
                                          </p:val>
                                        </p:tav>
                                      </p:tavLst>
                                    </p:anim>
                                    <p:animEffect transition="in" filter="fade">
                                      <p:cBhvr>
                                        <p:cTn id="111" dur="500"/>
                                        <p:tgtEl>
                                          <p:spTgt spid="153"/>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fade">
                                      <p:cBhvr>
                                        <p:cTn id="115" dur="500"/>
                                        <p:tgtEl>
                                          <p:spTgt spid="90"/>
                                        </p:tgtEl>
                                      </p:cBhvr>
                                    </p:animEffect>
                                  </p:childTnLst>
                                </p:cTn>
                              </p:par>
                              <p:par>
                                <p:cTn id="116" presetID="49" presetClass="entr" presetSubtype="0" decel="100000" fill="hold" grpId="0" nodeType="withEffect">
                                  <p:stCondLst>
                                    <p:cond delay="0"/>
                                  </p:stCondLst>
                                  <p:childTnLst>
                                    <p:set>
                                      <p:cBhvr>
                                        <p:cTn id="117" dur="1" fill="hold">
                                          <p:stCondLst>
                                            <p:cond delay="0"/>
                                          </p:stCondLst>
                                        </p:cTn>
                                        <p:tgtEl>
                                          <p:spTgt spid="154"/>
                                        </p:tgtEl>
                                        <p:attrNameLst>
                                          <p:attrName>style.visibility</p:attrName>
                                        </p:attrNameLst>
                                      </p:cBhvr>
                                      <p:to>
                                        <p:strVal val="visible"/>
                                      </p:to>
                                    </p:set>
                                    <p:anim calcmode="lin" valueType="num">
                                      <p:cBhvr>
                                        <p:cTn id="118" dur="500" fill="hold"/>
                                        <p:tgtEl>
                                          <p:spTgt spid="154"/>
                                        </p:tgtEl>
                                        <p:attrNameLst>
                                          <p:attrName>ppt_w</p:attrName>
                                        </p:attrNameLst>
                                      </p:cBhvr>
                                      <p:tavLst>
                                        <p:tav tm="0">
                                          <p:val>
                                            <p:fltVal val="0"/>
                                          </p:val>
                                        </p:tav>
                                        <p:tav tm="100000">
                                          <p:val>
                                            <p:strVal val="#ppt_w"/>
                                          </p:val>
                                        </p:tav>
                                      </p:tavLst>
                                    </p:anim>
                                    <p:anim calcmode="lin" valueType="num">
                                      <p:cBhvr>
                                        <p:cTn id="119" dur="500" fill="hold"/>
                                        <p:tgtEl>
                                          <p:spTgt spid="154"/>
                                        </p:tgtEl>
                                        <p:attrNameLst>
                                          <p:attrName>ppt_h</p:attrName>
                                        </p:attrNameLst>
                                      </p:cBhvr>
                                      <p:tavLst>
                                        <p:tav tm="0">
                                          <p:val>
                                            <p:fltVal val="0"/>
                                          </p:val>
                                        </p:tav>
                                        <p:tav tm="100000">
                                          <p:val>
                                            <p:strVal val="#ppt_h"/>
                                          </p:val>
                                        </p:tav>
                                      </p:tavLst>
                                    </p:anim>
                                    <p:anim calcmode="lin" valueType="num">
                                      <p:cBhvr>
                                        <p:cTn id="120" dur="500" fill="hold"/>
                                        <p:tgtEl>
                                          <p:spTgt spid="154"/>
                                        </p:tgtEl>
                                        <p:attrNameLst>
                                          <p:attrName>style.rotation</p:attrName>
                                        </p:attrNameLst>
                                      </p:cBhvr>
                                      <p:tavLst>
                                        <p:tav tm="0">
                                          <p:val>
                                            <p:fltVal val="360"/>
                                          </p:val>
                                        </p:tav>
                                        <p:tav tm="100000">
                                          <p:val>
                                            <p:fltVal val="0"/>
                                          </p:val>
                                        </p:tav>
                                      </p:tavLst>
                                    </p:anim>
                                    <p:animEffect transition="in" filter="fade">
                                      <p:cBhvr>
                                        <p:cTn id="121" dur="500"/>
                                        <p:tgtEl>
                                          <p:spTgt spid="154"/>
                                        </p:tgtEl>
                                      </p:cBhvr>
                                    </p:animEffect>
                                  </p:childTnLst>
                                </p:cTn>
                              </p:par>
                              <p:par>
                                <p:cTn id="122" presetID="42"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anim calcmode="lin" valueType="num">
                                      <p:cBhvr>
                                        <p:cTn id="125" dur="500" fill="hold"/>
                                        <p:tgtEl>
                                          <p:spTgt spid="20"/>
                                        </p:tgtEl>
                                        <p:attrNameLst>
                                          <p:attrName>ppt_x</p:attrName>
                                        </p:attrNameLst>
                                      </p:cBhvr>
                                      <p:tavLst>
                                        <p:tav tm="0">
                                          <p:val>
                                            <p:strVal val="#ppt_x"/>
                                          </p:val>
                                        </p:tav>
                                        <p:tav tm="100000">
                                          <p:val>
                                            <p:strVal val="#ppt_x"/>
                                          </p:val>
                                        </p:tav>
                                      </p:tavLst>
                                    </p:anim>
                                    <p:anim calcmode="lin" valueType="num">
                                      <p:cBhvr>
                                        <p:cTn id="126" dur="500" fill="hold"/>
                                        <p:tgtEl>
                                          <p:spTgt spid="20"/>
                                        </p:tgtEl>
                                        <p:attrNameLst>
                                          <p:attrName>ppt_y</p:attrName>
                                        </p:attrNameLst>
                                      </p:cBhvr>
                                      <p:tavLst>
                                        <p:tav tm="0">
                                          <p:val>
                                            <p:strVal val="#ppt_y+.1"/>
                                          </p:val>
                                        </p:tav>
                                        <p:tav tm="100000">
                                          <p:val>
                                            <p:strVal val="#ppt_y"/>
                                          </p:val>
                                        </p:tav>
                                      </p:tavLst>
                                    </p:anim>
                                  </p:childTnLst>
                                </p:cTn>
                              </p:par>
                            </p:childTnLst>
                          </p:cTn>
                        </p:par>
                        <p:par>
                          <p:cTn id="127" fill="hold">
                            <p:stCondLst>
                              <p:cond delay="1000"/>
                            </p:stCondLst>
                            <p:childTnLst>
                              <p:par>
                                <p:cTn id="128" presetID="18" presetClass="entr" presetSubtype="12" fill="hold" nodeType="afterEffect">
                                  <p:stCondLst>
                                    <p:cond delay="0"/>
                                  </p:stCondLst>
                                  <p:childTnLst>
                                    <p:set>
                                      <p:cBhvr>
                                        <p:cTn id="129" dur="1" fill="hold">
                                          <p:stCondLst>
                                            <p:cond delay="0"/>
                                          </p:stCondLst>
                                        </p:cTn>
                                        <p:tgtEl>
                                          <p:spTgt spid="13"/>
                                        </p:tgtEl>
                                        <p:attrNameLst>
                                          <p:attrName>style.visibility</p:attrName>
                                        </p:attrNameLst>
                                      </p:cBhvr>
                                      <p:to>
                                        <p:strVal val="visible"/>
                                      </p:to>
                                    </p:set>
                                    <p:animEffect transition="in" filter="strips(downLeft)">
                                      <p:cBhvr>
                                        <p:cTn id="130" dur="500"/>
                                        <p:tgtEl>
                                          <p:spTgt spid="13"/>
                                        </p:tgtEl>
                                      </p:cBhvr>
                                    </p:animEffect>
                                  </p:childTnLst>
                                </p:cTn>
                              </p:par>
                              <p:par>
                                <p:cTn id="131" presetID="49" presetClass="entr" presetSubtype="0" decel="100000" fill="hold" grpId="0" nodeType="withEffect">
                                  <p:stCondLst>
                                    <p:cond delay="0"/>
                                  </p:stCondLst>
                                  <p:childTnLst>
                                    <p:set>
                                      <p:cBhvr>
                                        <p:cTn id="132" dur="1" fill="hold">
                                          <p:stCondLst>
                                            <p:cond delay="0"/>
                                          </p:stCondLst>
                                        </p:cTn>
                                        <p:tgtEl>
                                          <p:spTgt spid="155"/>
                                        </p:tgtEl>
                                        <p:attrNameLst>
                                          <p:attrName>style.visibility</p:attrName>
                                        </p:attrNameLst>
                                      </p:cBhvr>
                                      <p:to>
                                        <p:strVal val="visible"/>
                                      </p:to>
                                    </p:set>
                                    <p:anim calcmode="lin" valueType="num">
                                      <p:cBhvr>
                                        <p:cTn id="133" dur="500" fill="hold"/>
                                        <p:tgtEl>
                                          <p:spTgt spid="155"/>
                                        </p:tgtEl>
                                        <p:attrNameLst>
                                          <p:attrName>ppt_w</p:attrName>
                                        </p:attrNameLst>
                                      </p:cBhvr>
                                      <p:tavLst>
                                        <p:tav tm="0">
                                          <p:val>
                                            <p:fltVal val="0"/>
                                          </p:val>
                                        </p:tav>
                                        <p:tav tm="100000">
                                          <p:val>
                                            <p:strVal val="#ppt_w"/>
                                          </p:val>
                                        </p:tav>
                                      </p:tavLst>
                                    </p:anim>
                                    <p:anim calcmode="lin" valueType="num">
                                      <p:cBhvr>
                                        <p:cTn id="134" dur="500" fill="hold"/>
                                        <p:tgtEl>
                                          <p:spTgt spid="155"/>
                                        </p:tgtEl>
                                        <p:attrNameLst>
                                          <p:attrName>ppt_h</p:attrName>
                                        </p:attrNameLst>
                                      </p:cBhvr>
                                      <p:tavLst>
                                        <p:tav tm="0">
                                          <p:val>
                                            <p:fltVal val="0"/>
                                          </p:val>
                                        </p:tav>
                                        <p:tav tm="100000">
                                          <p:val>
                                            <p:strVal val="#ppt_h"/>
                                          </p:val>
                                        </p:tav>
                                      </p:tavLst>
                                    </p:anim>
                                    <p:anim calcmode="lin" valueType="num">
                                      <p:cBhvr>
                                        <p:cTn id="135" dur="500" fill="hold"/>
                                        <p:tgtEl>
                                          <p:spTgt spid="155"/>
                                        </p:tgtEl>
                                        <p:attrNameLst>
                                          <p:attrName>style.rotation</p:attrName>
                                        </p:attrNameLst>
                                      </p:cBhvr>
                                      <p:tavLst>
                                        <p:tav tm="0">
                                          <p:val>
                                            <p:fltVal val="360"/>
                                          </p:val>
                                        </p:tav>
                                        <p:tav tm="100000">
                                          <p:val>
                                            <p:fltVal val="0"/>
                                          </p:val>
                                        </p:tav>
                                      </p:tavLst>
                                    </p:anim>
                                    <p:animEffect transition="in" filter="fade">
                                      <p:cBhvr>
                                        <p:cTn id="136" dur="500"/>
                                        <p:tgtEl>
                                          <p:spTgt spid="155"/>
                                        </p:tgtEl>
                                      </p:cBhvr>
                                    </p:animEffect>
                                  </p:childTnLst>
                                </p:cTn>
                              </p:par>
                            </p:childTnLst>
                          </p:cTn>
                        </p:par>
                        <p:par>
                          <p:cTn id="137" fill="hold">
                            <p:stCondLst>
                              <p:cond delay="1500"/>
                            </p:stCondLst>
                            <p:childTnLst>
                              <p:par>
                                <p:cTn id="138" presetID="18" presetClass="entr" presetSubtype="6" fill="hold" nodeType="after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strips(downRight)">
                                      <p:cBhvr>
                                        <p:cTn id="140" dur="500"/>
                                        <p:tgtEl>
                                          <p:spTgt spid="11"/>
                                        </p:tgtEl>
                                      </p:cBhvr>
                                    </p:animEffect>
                                  </p:childTnLst>
                                </p:cTn>
                              </p:par>
                              <p:par>
                                <p:cTn id="141" presetID="49" presetClass="entr" presetSubtype="0" decel="100000" fill="hold" grpId="0" nodeType="withEffect">
                                  <p:stCondLst>
                                    <p:cond delay="0"/>
                                  </p:stCondLst>
                                  <p:childTnLst>
                                    <p:set>
                                      <p:cBhvr>
                                        <p:cTn id="142" dur="1" fill="hold">
                                          <p:stCondLst>
                                            <p:cond delay="0"/>
                                          </p:stCondLst>
                                        </p:cTn>
                                        <p:tgtEl>
                                          <p:spTgt spid="156"/>
                                        </p:tgtEl>
                                        <p:attrNameLst>
                                          <p:attrName>style.visibility</p:attrName>
                                        </p:attrNameLst>
                                      </p:cBhvr>
                                      <p:to>
                                        <p:strVal val="visible"/>
                                      </p:to>
                                    </p:set>
                                    <p:anim calcmode="lin" valueType="num">
                                      <p:cBhvr>
                                        <p:cTn id="143" dur="500" fill="hold"/>
                                        <p:tgtEl>
                                          <p:spTgt spid="156"/>
                                        </p:tgtEl>
                                        <p:attrNameLst>
                                          <p:attrName>ppt_w</p:attrName>
                                        </p:attrNameLst>
                                      </p:cBhvr>
                                      <p:tavLst>
                                        <p:tav tm="0">
                                          <p:val>
                                            <p:fltVal val="0"/>
                                          </p:val>
                                        </p:tav>
                                        <p:tav tm="100000">
                                          <p:val>
                                            <p:strVal val="#ppt_w"/>
                                          </p:val>
                                        </p:tav>
                                      </p:tavLst>
                                    </p:anim>
                                    <p:anim calcmode="lin" valueType="num">
                                      <p:cBhvr>
                                        <p:cTn id="144" dur="500" fill="hold"/>
                                        <p:tgtEl>
                                          <p:spTgt spid="156"/>
                                        </p:tgtEl>
                                        <p:attrNameLst>
                                          <p:attrName>ppt_h</p:attrName>
                                        </p:attrNameLst>
                                      </p:cBhvr>
                                      <p:tavLst>
                                        <p:tav tm="0">
                                          <p:val>
                                            <p:fltVal val="0"/>
                                          </p:val>
                                        </p:tav>
                                        <p:tav tm="100000">
                                          <p:val>
                                            <p:strVal val="#ppt_h"/>
                                          </p:val>
                                        </p:tav>
                                      </p:tavLst>
                                    </p:anim>
                                    <p:anim calcmode="lin" valueType="num">
                                      <p:cBhvr>
                                        <p:cTn id="145" dur="500" fill="hold"/>
                                        <p:tgtEl>
                                          <p:spTgt spid="156"/>
                                        </p:tgtEl>
                                        <p:attrNameLst>
                                          <p:attrName>style.rotation</p:attrName>
                                        </p:attrNameLst>
                                      </p:cBhvr>
                                      <p:tavLst>
                                        <p:tav tm="0">
                                          <p:val>
                                            <p:fltVal val="360"/>
                                          </p:val>
                                        </p:tav>
                                        <p:tav tm="100000">
                                          <p:val>
                                            <p:fltVal val="0"/>
                                          </p:val>
                                        </p:tav>
                                      </p:tavLst>
                                    </p:anim>
                                    <p:animEffect transition="in" filter="fade">
                                      <p:cBhvr>
                                        <p:cTn id="146" dur="500"/>
                                        <p:tgtEl>
                                          <p:spTgt spid="156"/>
                                        </p:tgtEl>
                                      </p:cBhvr>
                                    </p:animEffect>
                                  </p:childTnLst>
                                </p:cTn>
                              </p:par>
                            </p:childTnLst>
                          </p:cTn>
                        </p:par>
                        <p:par>
                          <p:cTn id="147" fill="hold">
                            <p:stCondLst>
                              <p:cond delay="2000"/>
                            </p:stCondLst>
                            <p:childTnLst>
                              <p:par>
                                <p:cTn id="148" presetID="18" presetClass="entr" presetSubtype="12" fill="hold" nodeType="after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strips(downLeft)">
                                      <p:cBhvr>
                                        <p:cTn id="150" dur="500"/>
                                        <p:tgtEl>
                                          <p:spTgt spid="12"/>
                                        </p:tgtEl>
                                      </p:cBhvr>
                                    </p:animEffect>
                                  </p:childTnLst>
                                </p:cTn>
                              </p:par>
                              <p:par>
                                <p:cTn id="151" presetID="49" presetClass="entr" presetSubtype="0" decel="100000" fill="hold" grpId="0" nodeType="withEffect">
                                  <p:stCondLst>
                                    <p:cond delay="0"/>
                                  </p:stCondLst>
                                  <p:childTnLst>
                                    <p:set>
                                      <p:cBhvr>
                                        <p:cTn id="152" dur="1" fill="hold">
                                          <p:stCondLst>
                                            <p:cond delay="0"/>
                                          </p:stCondLst>
                                        </p:cTn>
                                        <p:tgtEl>
                                          <p:spTgt spid="157"/>
                                        </p:tgtEl>
                                        <p:attrNameLst>
                                          <p:attrName>style.visibility</p:attrName>
                                        </p:attrNameLst>
                                      </p:cBhvr>
                                      <p:to>
                                        <p:strVal val="visible"/>
                                      </p:to>
                                    </p:set>
                                    <p:anim calcmode="lin" valueType="num">
                                      <p:cBhvr>
                                        <p:cTn id="153" dur="500" fill="hold"/>
                                        <p:tgtEl>
                                          <p:spTgt spid="157"/>
                                        </p:tgtEl>
                                        <p:attrNameLst>
                                          <p:attrName>ppt_w</p:attrName>
                                        </p:attrNameLst>
                                      </p:cBhvr>
                                      <p:tavLst>
                                        <p:tav tm="0">
                                          <p:val>
                                            <p:fltVal val="0"/>
                                          </p:val>
                                        </p:tav>
                                        <p:tav tm="100000">
                                          <p:val>
                                            <p:strVal val="#ppt_w"/>
                                          </p:val>
                                        </p:tav>
                                      </p:tavLst>
                                    </p:anim>
                                    <p:anim calcmode="lin" valueType="num">
                                      <p:cBhvr>
                                        <p:cTn id="154" dur="500" fill="hold"/>
                                        <p:tgtEl>
                                          <p:spTgt spid="157"/>
                                        </p:tgtEl>
                                        <p:attrNameLst>
                                          <p:attrName>ppt_h</p:attrName>
                                        </p:attrNameLst>
                                      </p:cBhvr>
                                      <p:tavLst>
                                        <p:tav tm="0">
                                          <p:val>
                                            <p:fltVal val="0"/>
                                          </p:val>
                                        </p:tav>
                                        <p:tav tm="100000">
                                          <p:val>
                                            <p:strVal val="#ppt_h"/>
                                          </p:val>
                                        </p:tav>
                                      </p:tavLst>
                                    </p:anim>
                                    <p:anim calcmode="lin" valueType="num">
                                      <p:cBhvr>
                                        <p:cTn id="155" dur="500" fill="hold"/>
                                        <p:tgtEl>
                                          <p:spTgt spid="157"/>
                                        </p:tgtEl>
                                        <p:attrNameLst>
                                          <p:attrName>style.rotation</p:attrName>
                                        </p:attrNameLst>
                                      </p:cBhvr>
                                      <p:tavLst>
                                        <p:tav tm="0">
                                          <p:val>
                                            <p:fltVal val="360"/>
                                          </p:val>
                                        </p:tav>
                                        <p:tav tm="100000">
                                          <p:val>
                                            <p:fltVal val="0"/>
                                          </p:val>
                                        </p:tav>
                                      </p:tavLst>
                                    </p:anim>
                                    <p:animEffect transition="in" filter="fade">
                                      <p:cBhvr>
                                        <p:cTn id="156" dur="500"/>
                                        <p:tgtEl>
                                          <p:spTgt spid="157"/>
                                        </p:tgtEl>
                                      </p:cBhvr>
                                    </p:animEffect>
                                  </p:childTnLst>
                                </p:cTn>
                              </p:par>
                            </p:childTnLst>
                          </p:cTn>
                        </p:par>
                        <p:par>
                          <p:cTn id="157" fill="hold">
                            <p:stCondLst>
                              <p:cond delay="2500"/>
                            </p:stCondLst>
                            <p:childTnLst>
                              <p:par>
                                <p:cTn id="158" presetID="18" presetClass="entr" presetSubtype="6" fill="hold" nodeType="afterEffect">
                                  <p:stCondLst>
                                    <p:cond delay="0"/>
                                  </p:stCondLst>
                                  <p:childTnLst>
                                    <p:set>
                                      <p:cBhvr>
                                        <p:cTn id="159" dur="1" fill="hold">
                                          <p:stCondLst>
                                            <p:cond delay="0"/>
                                          </p:stCondLst>
                                        </p:cTn>
                                        <p:tgtEl>
                                          <p:spTgt spid="14"/>
                                        </p:tgtEl>
                                        <p:attrNameLst>
                                          <p:attrName>style.visibility</p:attrName>
                                        </p:attrNameLst>
                                      </p:cBhvr>
                                      <p:to>
                                        <p:strVal val="visible"/>
                                      </p:to>
                                    </p:set>
                                    <p:animEffect transition="in" filter="strips(downRight)">
                                      <p:cBhvr>
                                        <p:cTn id="160" dur="500"/>
                                        <p:tgtEl>
                                          <p:spTgt spid="14"/>
                                        </p:tgtEl>
                                      </p:cBhvr>
                                    </p:animEffect>
                                  </p:childTnLst>
                                </p:cTn>
                              </p:par>
                              <p:par>
                                <p:cTn id="161" presetID="49" presetClass="entr" presetSubtype="0" decel="100000" fill="hold" grpId="0" nodeType="withEffect">
                                  <p:stCondLst>
                                    <p:cond delay="0"/>
                                  </p:stCondLst>
                                  <p:childTnLst>
                                    <p:set>
                                      <p:cBhvr>
                                        <p:cTn id="162" dur="1" fill="hold">
                                          <p:stCondLst>
                                            <p:cond delay="0"/>
                                          </p:stCondLst>
                                        </p:cTn>
                                        <p:tgtEl>
                                          <p:spTgt spid="158"/>
                                        </p:tgtEl>
                                        <p:attrNameLst>
                                          <p:attrName>style.visibility</p:attrName>
                                        </p:attrNameLst>
                                      </p:cBhvr>
                                      <p:to>
                                        <p:strVal val="visible"/>
                                      </p:to>
                                    </p:set>
                                    <p:anim calcmode="lin" valueType="num">
                                      <p:cBhvr>
                                        <p:cTn id="163" dur="500" fill="hold"/>
                                        <p:tgtEl>
                                          <p:spTgt spid="158"/>
                                        </p:tgtEl>
                                        <p:attrNameLst>
                                          <p:attrName>ppt_w</p:attrName>
                                        </p:attrNameLst>
                                      </p:cBhvr>
                                      <p:tavLst>
                                        <p:tav tm="0">
                                          <p:val>
                                            <p:fltVal val="0"/>
                                          </p:val>
                                        </p:tav>
                                        <p:tav tm="100000">
                                          <p:val>
                                            <p:strVal val="#ppt_w"/>
                                          </p:val>
                                        </p:tav>
                                      </p:tavLst>
                                    </p:anim>
                                    <p:anim calcmode="lin" valueType="num">
                                      <p:cBhvr>
                                        <p:cTn id="164" dur="500" fill="hold"/>
                                        <p:tgtEl>
                                          <p:spTgt spid="158"/>
                                        </p:tgtEl>
                                        <p:attrNameLst>
                                          <p:attrName>ppt_h</p:attrName>
                                        </p:attrNameLst>
                                      </p:cBhvr>
                                      <p:tavLst>
                                        <p:tav tm="0">
                                          <p:val>
                                            <p:fltVal val="0"/>
                                          </p:val>
                                        </p:tav>
                                        <p:tav tm="100000">
                                          <p:val>
                                            <p:strVal val="#ppt_h"/>
                                          </p:val>
                                        </p:tav>
                                      </p:tavLst>
                                    </p:anim>
                                    <p:anim calcmode="lin" valueType="num">
                                      <p:cBhvr>
                                        <p:cTn id="165" dur="500" fill="hold"/>
                                        <p:tgtEl>
                                          <p:spTgt spid="158"/>
                                        </p:tgtEl>
                                        <p:attrNameLst>
                                          <p:attrName>style.rotation</p:attrName>
                                        </p:attrNameLst>
                                      </p:cBhvr>
                                      <p:tavLst>
                                        <p:tav tm="0">
                                          <p:val>
                                            <p:fltVal val="360"/>
                                          </p:val>
                                        </p:tav>
                                        <p:tav tm="100000">
                                          <p:val>
                                            <p:fltVal val="0"/>
                                          </p:val>
                                        </p:tav>
                                      </p:tavLst>
                                    </p:anim>
                                    <p:animEffect transition="in" filter="fade">
                                      <p:cBhvr>
                                        <p:cTn id="166" dur="500"/>
                                        <p:tgtEl>
                                          <p:spTgt spid="158"/>
                                        </p:tgtEl>
                                      </p:cBhvr>
                                    </p:animEffect>
                                  </p:childTnLst>
                                </p:cTn>
                              </p:par>
                            </p:childTnLst>
                          </p:cTn>
                        </p:par>
                        <p:par>
                          <p:cTn id="167" fill="hold">
                            <p:stCondLst>
                              <p:cond delay="3000"/>
                            </p:stCondLst>
                            <p:childTnLst>
                              <p:par>
                                <p:cTn id="168" presetID="18" presetClass="entr" presetSubtype="12" fill="hold" nodeType="afterEffect">
                                  <p:stCondLst>
                                    <p:cond delay="0"/>
                                  </p:stCondLst>
                                  <p:childTnLst>
                                    <p:set>
                                      <p:cBhvr>
                                        <p:cTn id="169" dur="1" fill="hold">
                                          <p:stCondLst>
                                            <p:cond delay="0"/>
                                          </p:stCondLst>
                                        </p:cTn>
                                        <p:tgtEl>
                                          <p:spTgt spid="16"/>
                                        </p:tgtEl>
                                        <p:attrNameLst>
                                          <p:attrName>style.visibility</p:attrName>
                                        </p:attrNameLst>
                                      </p:cBhvr>
                                      <p:to>
                                        <p:strVal val="visible"/>
                                      </p:to>
                                    </p:set>
                                    <p:animEffect transition="in" filter="strips(downLeft)">
                                      <p:cBhvr>
                                        <p:cTn id="170" dur="500"/>
                                        <p:tgtEl>
                                          <p:spTgt spid="16"/>
                                        </p:tgtEl>
                                      </p:cBhvr>
                                    </p:animEffect>
                                  </p:childTnLst>
                                </p:cTn>
                              </p:par>
                              <p:par>
                                <p:cTn id="171" presetID="49" presetClass="entr" presetSubtype="0" decel="100000" fill="hold" grpId="0" nodeType="withEffect">
                                  <p:stCondLst>
                                    <p:cond delay="0"/>
                                  </p:stCondLst>
                                  <p:childTnLst>
                                    <p:set>
                                      <p:cBhvr>
                                        <p:cTn id="172" dur="1" fill="hold">
                                          <p:stCondLst>
                                            <p:cond delay="0"/>
                                          </p:stCondLst>
                                        </p:cTn>
                                        <p:tgtEl>
                                          <p:spTgt spid="159"/>
                                        </p:tgtEl>
                                        <p:attrNameLst>
                                          <p:attrName>style.visibility</p:attrName>
                                        </p:attrNameLst>
                                      </p:cBhvr>
                                      <p:to>
                                        <p:strVal val="visible"/>
                                      </p:to>
                                    </p:set>
                                    <p:anim calcmode="lin" valueType="num">
                                      <p:cBhvr>
                                        <p:cTn id="173" dur="500" fill="hold"/>
                                        <p:tgtEl>
                                          <p:spTgt spid="159"/>
                                        </p:tgtEl>
                                        <p:attrNameLst>
                                          <p:attrName>ppt_w</p:attrName>
                                        </p:attrNameLst>
                                      </p:cBhvr>
                                      <p:tavLst>
                                        <p:tav tm="0">
                                          <p:val>
                                            <p:fltVal val="0"/>
                                          </p:val>
                                        </p:tav>
                                        <p:tav tm="100000">
                                          <p:val>
                                            <p:strVal val="#ppt_w"/>
                                          </p:val>
                                        </p:tav>
                                      </p:tavLst>
                                    </p:anim>
                                    <p:anim calcmode="lin" valueType="num">
                                      <p:cBhvr>
                                        <p:cTn id="174" dur="500" fill="hold"/>
                                        <p:tgtEl>
                                          <p:spTgt spid="159"/>
                                        </p:tgtEl>
                                        <p:attrNameLst>
                                          <p:attrName>ppt_h</p:attrName>
                                        </p:attrNameLst>
                                      </p:cBhvr>
                                      <p:tavLst>
                                        <p:tav tm="0">
                                          <p:val>
                                            <p:fltVal val="0"/>
                                          </p:val>
                                        </p:tav>
                                        <p:tav tm="100000">
                                          <p:val>
                                            <p:strVal val="#ppt_h"/>
                                          </p:val>
                                        </p:tav>
                                      </p:tavLst>
                                    </p:anim>
                                    <p:anim calcmode="lin" valueType="num">
                                      <p:cBhvr>
                                        <p:cTn id="175" dur="500" fill="hold"/>
                                        <p:tgtEl>
                                          <p:spTgt spid="159"/>
                                        </p:tgtEl>
                                        <p:attrNameLst>
                                          <p:attrName>style.rotation</p:attrName>
                                        </p:attrNameLst>
                                      </p:cBhvr>
                                      <p:tavLst>
                                        <p:tav tm="0">
                                          <p:val>
                                            <p:fltVal val="360"/>
                                          </p:val>
                                        </p:tav>
                                        <p:tav tm="100000">
                                          <p:val>
                                            <p:fltVal val="0"/>
                                          </p:val>
                                        </p:tav>
                                      </p:tavLst>
                                    </p:anim>
                                    <p:animEffect transition="in" filter="fade">
                                      <p:cBhvr>
                                        <p:cTn id="176" dur="500"/>
                                        <p:tgtEl>
                                          <p:spTgt spid="159"/>
                                        </p:tgtEl>
                                      </p:cBhvr>
                                    </p:animEffect>
                                  </p:childTnLst>
                                </p:cTn>
                              </p:par>
                            </p:childTnLst>
                          </p:cTn>
                        </p:par>
                        <p:par>
                          <p:cTn id="177" fill="hold">
                            <p:stCondLst>
                              <p:cond delay="3500"/>
                            </p:stCondLst>
                            <p:childTnLst>
                              <p:par>
                                <p:cTn id="178" presetID="10" presetClass="entr" presetSubtype="0" fill="hold" nodeType="afterEffect">
                                  <p:stCondLst>
                                    <p:cond delay="0"/>
                                  </p:stCondLst>
                                  <p:childTnLst>
                                    <p:set>
                                      <p:cBhvr>
                                        <p:cTn id="179" dur="1" fill="hold">
                                          <p:stCondLst>
                                            <p:cond delay="0"/>
                                          </p:stCondLst>
                                        </p:cTn>
                                        <p:tgtEl>
                                          <p:spTgt spid="15"/>
                                        </p:tgtEl>
                                        <p:attrNameLst>
                                          <p:attrName>style.visibility</p:attrName>
                                        </p:attrNameLst>
                                      </p:cBhvr>
                                      <p:to>
                                        <p:strVal val="visible"/>
                                      </p:to>
                                    </p:set>
                                    <p:animEffect transition="in" filter="fade">
                                      <p:cBhvr>
                                        <p:cTn id="180" dur="500"/>
                                        <p:tgtEl>
                                          <p:spTgt spid="15"/>
                                        </p:tgtEl>
                                      </p:cBhvr>
                                    </p:animEffect>
                                  </p:childTnLst>
                                </p:cTn>
                              </p:par>
                              <p:par>
                                <p:cTn id="181" presetID="49" presetClass="entr" presetSubtype="0" decel="100000" fill="hold" grpId="0" nodeType="withEffect">
                                  <p:stCondLst>
                                    <p:cond delay="0"/>
                                  </p:stCondLst>
                                  <p:childTnLst>
                                    <p:set>
                                      <p:cBhvr>
                                        <p:cTn id="182" dur="1" fill="hold">
                                          <p:stCondLst>
                                            <p:cond delay="0"/>
                                          </p:stCondLst>
                                        </p:cTn>
                                        <p:tgtEl>
                                          <p:spTgt spid="161"/>
                                        </p:tgtEl>
                                        <p:attrNameLst>
                                          <p:attrName>style.visibility</p:attrName>
                                        </p:attrNameLst>
                                      </p:cBhvr>
                                      <p:to>
                                        <p:strVal val="visible"/>
                                      </p:to>
                                    </p:set>
                                    <p:anim calcmode="lin" valueType="num">
                                      <p:cBhvr>
                                        <p:cTn id="183" dur="500" fill="hold"/>
                                        <p:tgtEl>
                                          <p:spTgt spid="161"/>
                                        </p:tgtEl>
                                        <p:attrNameLst>
                                          <p:attrName>ppt_w</p:attrName>
                                        </p:attrNameLst>
                                      </p:cBhvr>
                                      <p:tavLst>
                                        <p:tav tm="0">
                                          <p:val>
                                            <p:fltVal val="0"/>
                                          </p:val>
                                        </p:tav>
                                        <p:tav tm="100000">
                                          <p:val>
                                            <p:strVal val="#ppt_w"/>
                                          </p:val>
                                        </p:tav>
                                      </p:tavLst>
                                    </p:anim>
                                    <p:anim calcmode="lin" valueType="num">
                                      <p:cBhvr>
                                        <p:cTn id="184" dur="500" fill="hold"/>
                                        <p:tgtEl>
                                          <p:spTgt spid="161"/>
                                        </p:tgtEl>
                                        <p:attrNameLst>
                                          <p:attrName>ppt_h</p:attrName>
                                        </p:attrNameLst>
                                      </p:cBhvr>
                                      <p:tavLst>
                                        <p:tav tm="0">
                                          <p:val>
                                            <p:fltVal val="0"/>
                                          </p:val>
                                        </p:tav>
                                        <p:tav tm="100000">
                                          <p:val>
                                            <p:strVal val="#ppt_h"/>
                                          </p:val>
                                        </p:tav>
                                      </p:tavLst>
                                    </p:anim>
                                    <p:anim calcmode="lin" valueType="num">
                                      <p:cBhvr>
                                        <p:cTn id="185" dur="500" fill="hold"/>
                                        <p:tgtEl>
                                          <p:spTgt spid="161"/>
                                        </p:tgtEl>
                                        <p:attrNameLst>
                                          <p:attrName>style.rotation</p:attrName>
                                        </p:attrNameLst>
                                      </p:cBhvr>
                                      <p:tavLst>
                                        <p:tav tm="0">
                                          <p:val>
                                            <p:fltVal val="360"/>
                                          </p:val>
                                        </p:tav>
                                        <p:tav tm="100000">
                                          <p:val>
                                            <p:fltVal val="0"/>
                                          </p:val>
                                        </p:tav>
                                      </p:tavLst>
                                    </p:anim>
                                    <p:animEffect transition="in" filter="fade">
                                      <p:cBhvr>
                                        <p:cTn id="186" dur="500"/>
                                        <p:tgtEl>
                                          <p:spTgt spid="161"/>
                                        </p:tgtEl>
                                      </p:cBhvr>
                                    </p:animEffect>
                                  </p:childTnLst>
                                </p:cTn>
                              </p:par>
                            </p:childTnLst>
                          </p:cTn>
                        </p:par>
                        <p:par>
                          <p:cTn id="187" fill="hold">
                            <p:stCondLst>
                              <p:cond delay="4000"/>
                            </p:stCondLst>
                            <p:childTnLst>
                              <p:par>
                                <p:cTn id="188" presetID="42" presetClass="entr" presetSubtype="0" fill="hold" grpId="0" nodeType="afterEffect">
                                  <p:stCondLst>
                                    <p:cond delay="0"/>
                                  </p:stCondLst>
                                  <p:childTnLst>
                                    <p:set>
                                      <p:cBhvr>
                                        <p:cTn id="189" dur="1" fill="hold">
                                          <p:stCondLst>
                                            <p:cond delay="0"/>
                                          </p:stCondLst>
                                        </p:cTn>
                                        <p:tgtEl>
                                          <p:spTgt spid="25"/>
                                        </p:tgtEl>
                                        <p:attrNameLst>
                                          <p:attrName>style.visibility</p:attrName>
                                        </p:attrNameLst>
                                      </p:cBhvr>
                                      <p:to>
                                        <p:strVal val="visible"/>
                                      </p:to>
                                    </p:set>
                                    <p:animEffect transition="in" filter="fade">
                                      <p:cBhvr>
                                        <p:cTn id="190" dur="500"/>
                                        <p:tgtEl>
                                          <p:spTgt spid="25"/>
                                        </p:tgtEl>
                                      </p:cBhvr>
                                    </p:animEffect>
                                    <p:anim calcmode="lin" valueType="num">
                                      <p:cBhvr>
                                        <p:cTn id="191" dur="500" fill="hold"/>
                                        <p:tgtEl>
                                          <p:spTgt spid="25"/>
                                        </p:tgtEl>
                                        <p:attrNameLst>
                                          <p:attrName>ppt_x</p:attrName>
                                        </p:attrNameLst>
                                      </p:cBhvr>
                                      <p:tavLst>
                                        <p:tav tm="0">
                                          <p:val>
                                            <p:strVal val="#ppt_x"/>
                                          </p:val>
                                        </p:tav>
                                        <p:tav tm="100000">
                                          <p:val>
                                            <p:strVal val="#ppt_x"/>
                                          </p:val>
                                        </p:tav>
                                      </p:tavLst>
                                    </p:anim>
                                    <p:anim calcmode="lin" valueType="num">
                                      <p:cBhvr>
                                        <p:cTn id="192"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18" presetClass="entr" presetSubtype="6" fill="hold" nodeType="clickEffect">
                                  <p:stCondLst>
                                    <p:cond delay="0"/>
                                  </p:stCondLst>
                                  <p:childTnLst>
                                    <p:set>
                                      <p:cBhvr>
                                        <p:cTn id="196" dur="1" fill="hold">
                                          <p:stCondLst>
                                            <p:cond delay="0"/>
                                          </p:stCondLst>
                                        </p:cTn>
                                        <p:tgtEl>
                                          <p:spTgt spid="21"/>
                                        </p:tgtEl>
                                        <p:attrNameLst>
                                          <p:attrName>style.visibility</p:attrName>
                                        </p:attrNameLst>
                                      </p:cBhvr>
                                      <p:to>
                                        <p:strVal val="visible"/>
                                      </p:to>
                                    </p:set>
                                    <p:animEffect transition="in" filter="strips(downRight)">
                                      <p:cBhvr>
                                        <p:cTn id="197" dur="500"/>
                                        <p:tgtEl>
                                          <p:spTgt spid="21"/>
                                        </p:tgtEl>
                                      </p:cBhvr>
                                    </p:animEffect>
                                  </p:childTnLst>
                                </p:cTn>
                              </p:par>
                            </p:childTnLst>
                          </p:cTn>
                        </p:par>
                        <p:par>
                          <p:cTn id="198" fill="hold">
                            <p:stCondLst>
                              <p:cond delay="500"/>
                            </p:stCondLst>
                            <p:childTnLst>
                              <p:par>
                                <p:cTn id="199" presetID="49" presetClass="entr" presetSubtype="0" decel="100000" fill="hold" nodeType="afterEffect">
                                  <p:stCondLst>
                                    <p:cond delay="0"/>
                                  </p:stCondLst>
                                  <p:childTnLst>
                                    <p:set>
                                      <p:cBhvr>
                                        <p:cTn id="200" dur="1" fill="hold">
                                          <p:stCondLst>
                                            <p:cond delay="0"/>
                                          </p:stCondLst>
                                        </p:cTn>
                                        <p:tgtEl>
                                          <p:spTgt spid="181"/>
                                        </p:tgtEl>
                                        <p:attrNameLst>
                                          <p:attrName>style.visibility</p:attrName>
                                        </p:attrNameLst>
                                      </p:cBhvr>
                                      <p:to>
                                        <p:strVal val="visible"/>
                                      </p:to>
                                    </p:set>
                                    <p:anim calcmode="lin" valueType="num">
                                      <p:cBhvr>
                                        <p:cTn id="201" dur="500" fill="hold"/>
                                        <p:tgtEl>
                                          <p:spTgt spid="181"/>
                                        </p:tgtEl>
                                        <p:attrNameLst>
                                          <p:attrName>ppt_w</p:attrName>
                                        </p:attrNameLst>
                                      </p:cBhvr>
                                      <p:tavLst>
                                        <p:tav tm="0">
                                          <p:val>
                                            <p:fltVal val="0"/>
                                          </p:val>
                                        </p:tav>
                                        <p:tav tm="100000">
                                          <p:val>
                                            <p:strVal val="#ppt_w"/>
                                          </p:val>
                                        </p:tav>
                                      </p:tavLst>
                                    </p:anim>
                                    <p:anim calcmode="lin" valueType="num">
                                      <p:cBhvr>
                                        <p:cTn id="202" dur="500" fill="hold"/>
                                        <p:tgtEl>
                                          <p:spTgt spid="181"/>
                                        </p:tgtEl>
                                        <p:attrNameLst>
                                          <p:attrName>ppt_h</p:attrName>
                                        </p:attrNameLst>
                                      </p:cBhvr>
                                      <p:tavLst>
                                        <p:tav tm="0">
                                          <p:val>
                                            <p:fltVal val="0"/>
                                          </p:val>
                                        </p:tav>
                                        <p:tav tm="100000">
                                          <p:val>
                                            <p:strVal val="#ppt_h"/>
                                          </p:val>
                                        </p:tav>
                                      </p:tavLst>
                                    </p:anim>
                                    <p:anim calcmode="lin" valueType="num">
                                      <p:cBhvr>
                                        <p:cTn id="203" dur="500" fill="hold"/>
                                        <p:tgtEl>
                                          <p:spTgt spid="181"/>
                                        </p:tgtEl>
                                        <p:attrNameLst>
                                          <p:attrName>style.rotation</p:attrName>
                                        </p:attrNameLst>
                                      </p:cBhvr>
                                      <p:tavLst>
                                        <p:tav tm="0">
                                          <p:val>
                                            <p:fltVal val="360"/>
                                          </p:val>
                                        </p:tav>
                                        <p:tav tm="100000">
                                          <p:val>
                                            <p:fltVal val="0"/>
                                          </p:val>
                                        </p:tav>
                                      </p:tavLst>
                                    </p:anim>
                                    <p:animEffect transition="in" filter="fade">
                                      <p:cBhvr>
                                        <p:cTn id="204" dur="500"/>
                                        <p:tgtEl>
                                          <p:spTgt spid="181"/>
                                        </p:tgtEl>
                                      </p:cBhvr>
                                    </p:animEffect>
                                  </p:childTnLst>
                                </p:cTn>
                              </p:par>
                            </p:childTnLst>
                          </p:cTn>
                        </p:par>
                        <p:par>
                          <p:cTn id="205" fill="hold">
                            <p:stCondLst>
                              <p:cond delay="1000"/>
                            </p:stCondLst>
                            <p:childTnLst>
                              <p:par>
                                <p:cTn id="206" presetID="18" presetClass="entr" presetSubtype="12" fill="hold" nodeType="afterEffect">
                                  <p:stCondLst>
                                    <p:cond delay="0"/>
                                  </p:stCondLst>
                                  <p:childTnLst>
                                    <p:set>
                                      <p:cBhvr>
                                        <p:cTn id="207" dur="1" fill="hold">
                                          <p:stCondLst>
                                            <p:cond delay="0"/>
                                          </p:stCondLst>
                                        </p:cTn>
                                        <p:tgtEl>
                                          <p:spTgt spid="22"/>
                                        </p:tgtEl>
                                        <p:attrNameLst>
                                          <p:attrName>style.visibility</p:attrName>
                                        </p:attrNameLst>
                                      </p:cBhvr>
                                      <p:to>
                                        <p:strVal val="visible"/>
                                      </p:to>
                                    </p:set>
                                    <p:animEffect transition="in" filter="strips(downLeft)">
                                      <p:cBhvr>
                                        <p:cTn id="208" dur="500"/>
                                        <p:tgtEl>
                                          <p:spTgt spid="22"/>
                                        </p:tgtEl>
                                      </p:cBhvr>
                                    </p:animEffect>
                                  </p:childTnLst>
                                </p:cTn>
                              </p:par>
                              <p:par>
                                <p:cTn id="209" presetID="42" presetClass="entr" presetSubtype="0" fill="hold" grpId="0" nodeType="withEffect">
                                  <p:stCondLst>
                                    <p:cond delay="0"/>
                                  </p:stCondLst>
                                  <p:childTnLst>
                                    <p:set>
                                      <p:cBhvr>
                                        <p:cTn id="210" dur="1" fill="hold">
                                          <p:stCondLst>
                                            <p:cond delay="0"/>
                                          </p:stCondLst>
                                        </p:cTn>
                                        <p:tgtEl>
                                          <p:spTgt spid="198"/>
                                        </p:tgtEl>
                                        <p:attrNameLst>
                                          <p:attrName>style.visibility</p:attrName>
                                        </p:attrNameLst>
                                      </p:cBhvr>
                                      <p:to>
                                        <p:strVal val="visible"/>
                                      </p:to>
                                    </p:set>
                                    <p:animEffect transition="in" filter="fade">
                                      <p:cBhvr>
                                        <p:cTn id="211" dur="500"/>
                                        <p:tgtEl>
                                          <p:spTgt spid="198"/>
                                        </p:tgtEl>
                                      </p:cBhvr>
                                    </p:animEffect>
                                    <p:anim calcmode="lin" valueType="num">
                                      <p:cBhvr>
                                        <p:cTn id="212" dur="500" fill="hold"/>
                                        <p:tgtEl>
                                          <p:spTgt spid="198"/>
                                        </p:tgtEl>
                                        <p:attrNameLst>
                                          <p:attrName>ppt_x</p:attrName>
                                        </p:attrNameLst>
                                      </p:cBhvr>
                                      <p:tavLst>
                                        <p:tav tm="0">
                                          <p:val>
                                            <p:strVal val="#ppt_x"/>
                                          </p:val>
                                        </p:tav>
                                        <p:tav tm="100000">
                                          <p:val>
                                            <p:strVal val="#ppt_x"/>
                                          </p:val>
                                        </p:tav>
                                      </p:tavLst>
                                    </p:anim>
                                    <p:anim calcmode="lin" valueType="num">
                                      <p:cBhvr>
                                        <p:cTn id="213" dur="500" fill="hold"/>
                                        <p:tgtEl>
                                          <p:spTgt spid="198"/>
                                        </p:tgtEl>
                                        <p:attrNameLst>
                                          <p:attrName>ppt_y</p:attrName>
                                        </p:attrNameLst>
                                      </p:cBhvr>
                                      <p:tavLst>
                                        <p:tav tm="0">
                                          <p:val>
                                            <p:strVal val="#ppt_y+.1"/>
                                          </p:val>
                                        </p:tav>
                                        <p:tav tm="100000">
                                          <p:val>
                                            <p:strVal val="#ppt_y"/>
                                          </p:val>
                                        </p:tav>
                                      </p:tavLst>
                                    </p:anim>
                                  </p:childTnLst>
                                </p:cTn>
                              </p:par>
                            </p:childTnLst>
                          </p:cTn>
                        </p:par>
                        <p:par>
                          <p:cTn id="214" fill="hold">
                            <p:stCondLst>
                              <p:cond delay="1500"/>
                            </p:stCondLst>
                            <p:childTnLst>
                              <p:par>
                                <p:cTn id="215" presetID="49" presetClass="entr" presetSubtype="0" decel="100000" fill="hold" nodeType="afterEffect">
                                  <p:stCondLst>
                                    <p:cond delay="0"/>
                                  </p:stCondLst>
                                  <p:childTnLst>
                                    <p:set>
                                      <p:cBhvr>
                                        <p:cTn id="216" dur="1" fill="hold">
                                          <p:stCondLst>
                                            <p:cond delay="0"/>
                                          </p:stCondLst>
                                        </p:cTn>
                                        <p:tgtEl>
                                          <p:spTgt spid="189"/>
                                        </p:tgtEl>
                                        <p:attrNameLst>
                                          <p:attrName>style.visibility</p:attrName>
                                        </p:attrNameLst>
                                      </p:cBhvr>
                                      <p:to>
                                        <p:strVal val="visible"/>
                                      </p:to>
                                    </p:set>
                                    <p:anim calcmode="lin" valueType="num">
                                      <p:cBhvr>
                                        <p:cTn id="217" dur="500" fill="hold"/>
                                        <p:tgtEl>
                                          <p:spTgt spid="189"/>
                                        </p:tgtEl>
                                        <p:attrNameLst>
                                          <p:attrName>ppt_w</p:attrName>
                                        </p:attrNameLst>
                                      </p:cBhvr>
                                      <p:tavLst>
                                        <p:tav tm="0">
                                          <p:val>
                                            <p:fltVal val="0"/>
                                          </p:val>
                                        </p:tav>
                                        <p:tav tm="100000">
                                          <p:val>
                                            <p:strVal val="#ppt_w"/>
                                          </p:val>
                                        </p:tav>
                                      </p:tavLst>
                                    </p:anim>
                                    <p:anim calcmode="lin" valueType="num">
                                      <p:cBhvr>
                                        <p:cTn id="218" dur="500" fill="hold"/>
                                        <p:tgtEl>
                                          <p:spTgt spid="189"/>
                                        </p:tgtEl>
                                        <p:attrNameLst>
                                          <p:attrName>ppt_h</p:attrName>
                                        </p:attrNameLst>
                                      </p:cBhvr>
                                      <p:tavLst>
                                        <p:tav tm="0">
                                          <p:val>
                                            <p:fltVal val="0"/>
                                          </p:val>
                                        </p:tav>
                                        <p:tav tm="100000">
                                          <p:val>
                                            <p:strVal val="#ppt_h"/>
                                          </p:val>
                                        </p:tav>
                                      </p:tavLst>
                                    </p:anim>
                                    <p:anim calcmode="lin" valueType="num">
                                      <p:cBhvr>
                                        <p:cTn id="219" dur="500" fill="hold"/>
                                        <p:tgtEl>
                                          <p:spTgt spid="189"/>
                                        </p:tgtEl>
                                        <p:attrNameLst>
                                          <p:attrName>style.rotation</p:attrName>
                                        </p:attrNameLst>
                                      </p:cBhvr>
                                      <p:tavLst>
                                        <p:tav tm="0">
                                          <p:val>
                                            <p:fltVal val="360"/>
                                          </p:val>
                                        </p:tav>
                                        <p:tav tm="100000">
                                          <p:val>
                                            <p:fltVal val="0"/>
                                          </p:val>
                                        </p:tav>
                                      </p:tavLst>
                                    </p:anim>
                                    <p:animEffect transition="in" filter="fade">
                                      <p:cBhvr>
                                        <p:cTn id="220" dur="500"/>
                                        <p:tgtEl>
                                          <p:spTgt spid="189"/>
                                        </p:tgtEl>
                                      </p:cBhvr>
                                    </p:animEffect>
                                  </p:childTnLst>
                                </p:cTn>
                              </p:par>
                            </p:childTnLst>
                          </p:cTn>
                        </p:par>
                        <p:par>
                          <p:cTn id="221" fill="hold">
                            <p:stCondLst>
                              <p:cond delay="2000"/>
                            </p:stCondLst>
                            <p:childTnLst>
                              <p:par>
                                <p:cTn id="222" presetID="18" presetClass="entr" presetSubtype="6" fill="hold" nodeType="afterEffect">
                                  <p:stCondLst>
                                    <p:cond delay="0"/>
                                  </p:stCondLst>
                                  <p:childTnLst>
                                    <p:set>
                                      <p:cBhvr>
                                        <p:cTn id="223" dur="1" fill="hold">
                                          <p:stCondLst>
                                            <p:cond delay="0"/>
                                          </p:stCondLst>
                                        </p:cTn>
                                        <p:tgtEl>
                                          <p:spTgt spid="203"/>
                                        </p:tgtEl>
                                        <p:attrNameLst>
                                          <p:attrName>style.visibility</p:attrName>
                                        </p:attrNameLst>
                                      </p:cBhvr>
                                      <p:to>
                                        <p:strVal val="visible"/>
                                      </p:to>
                                    </p:set>
                                    <p:animEffect transition="in" filter="strips(downRight)">
                                      <p:cBhvr>
                                        <p:cTn id="224" dur="500"/>
                                        <p:tgtEl>
                                          <p:spTgt spid="203"/>
                                        </p:tgtEl>
                                      </p:cBhvr>
                                    </p:animEffect>
                                  </p:childTnLst>
                                </p:cTn>
                              </p:par>
                            </p:childTnLst>
                          </p:cTn>
                        </p:par>
                        <p:par>
                          <p:cTn id="225" fill="hold">
                            <p:stCondLst>
                              <p:cond delay="2500"/>
                            </p:stCondLst>
                            <p:childTnLst>
                              <p:par>
                                <p:cTn id="226" presetID="49" presetClass="entr" presetSubtype="0" decel="100000" fill="hold" nodeType="afterEffect">
                                  <p:stCondLst>
                                    <p:cond delay="0"/>
                                  </p:stCondLst>
                                  <p:childTnLst>
                                    <p:set>
                                      <p:cBhvr>
                                        <p:cTn id="227" dur="1" fill="hold">
                                          <p:stCondLst>
                                            <p:cond delay="0"/>
                                          </p:stCondLst>
                                        </p:cTn>
                                        <p:tgtEl>
                                          <p:spTgt spid="190"/>
                                        </p:tgtEl>
                                        <p:attrNameLst>
                                          <p:attrName>style.visibility</p:attrName>
                                        </p:attrNameLst>
                                      </p:cBhvr>
                                      <p:to>
                                        <p:strVal val="visible"/>
                                      </p:to>
                                    </p:set>
                                    <p:anim calcmode="lin" valueType="num">
                                      <p:cBhvr>
                                        <p:cTn id="228" dur="500" fill="hold"/>
                                        <p:tgtEl>
                                          <p:spTgt spid="190"/>
                                        </p:tgtEl>
                                        <p:attrNameLst>
                                          <p:attrName>ppt_w</p:attrName>
                                        </p:attrNameLst>
                                      </p:cBhvr>
                                      <p:tavLst>
                                        <p:tav tm="0">
                                          <p:val>
                                            <p:fltVal val="0"/>
                                          </p:val>
                                        </p:tav>
                                        <p:tav tm="100000">
                                          <p:val>
                                            <p:strVal val="#ppt_w"/>
                                          </p:val>
                                        </p:tav>
                                      </p:tavLst>
                                    </p:anim>
                                    <p:anim calcmode="lin" valueType="num">
                                      <p:cBhvr>
                                        <p:cTn id="229" dur="500" fill="hold"/>
                                        <p:tgtEl>
                                          <p:spTgt spid="190"/>
                                        </p:tgtEl>
                                        <p:attrNameLst>
                                          <p:attrName>ppt_h</p:attrName>
                                        </p:attrNameLst>
                                      </p:cBhvr>
                                      <p:tavLst>
                                        <p:tav tm="0">
                                          <p:val>
                                            <p:fltVal val="0"/>
                                          </p:val>
                                        </p:tav>
                                        <p:tav tm="100000">
                                          <p:val>
                                            <p:strVal val="#ppt_h"/>
                                          </p:val>
                                        </p:tav>
                                      </p:tavLst>
                                    </p:anim>
                                    <p:anim calcmode="lin" valueType="num">
                                      <p:cBhvr>
                                        <p:cTn id="230" dur="500" fill="hold"/>
                                        <p:tgtEl>
                                          <p:spTgt spid="190"/>
                                        </p:tgtEl>
                                        <p:attrNameLst>
                                          <p:attrName>style.rotation</p:attrName>
                                        </p:attrNameLst>
                                      </p:cBhvr>
                                      <p:tavLst>
                                        <p:tav tm="0">
                                          <p:val>
                                            <p:fltVal val="360"/>
                                          </p:val>
                                        </p:tav>
                                        <p:tav tm="100000">
                                          <p:val>
                                            <p:fltVal val="0"/>
                                          </p:val>
                                        </p:tav>
                                      </p:tavLst>
                                    </p:anim>
                                    <p:animEffect transition="in" filter="fade">
                                      <p:cBhvr>
                                        <p:cTn id="231" dur="500"/>
                                        <p:tgtEl>
                                          <p:spTgt spid="190"/>
                                        </p:tgtEl>
                                      </p:cBhvr>
                                    </p:animEffect>
                                  </p:childTnLst>
                                </p:cTn>
                              </p:par>
                            </p:childTnLst>
                          </p:cTn>
                        </p:par>
                        <p:par>
                          <p:cTn id="232" fill="hold">
                            <p:stCondLst>
                              <p:cond delay="3000"/>
                            </p:stCondLst>
                            <p:childTnLst>
                              <p:par>
                                <p:cTn id="233" presetID="18" presetClass="entr" presetSubtype="12" fill="hold" nodeType="afterEffect">
                                  <p:stCondLst>
                                    <p:cond delay="0"/>
                                  </p:stCondLst>
                                  <p:childTnLst>
                                    <p:set>
                                      <p:cBhvr>
                                        <p:cTn id="234" dur="1" fill="hold">
                                          <p:stCondLst>
                                            <p:cond delay="0"/>
                                          </p:stCondLst>
                                        </p:cTn>
                                        <p:tgtEl>
                                          <p:spTgt spid="206"/>
                                        </p:tgtEl>
                                        <p:attrNameLst>
                                          <p:attrName>style.visibility</p:attrName>
                                        </p:attrNameLst>
                                      </p:cBhvr>
                                      <p:to>
                                        <p:strVal val="visible"/>
                                      </p:to>
                                    </p:set>
                                    <p:animEffect transition="in" filter="strips(downLeft)">
                                      <p:cBhvr>
                                        <p:cTn id="235" dur="500"/>
                                        <p:tgtEl>
                                          <p:spTgt spid="206"/>
                                        </p:tgtEl>
                                      </p:cBhvr>
                                    </p:animEffect>
                                  </p:childTnLst>
                                </p:cTn>
                              </p:par>
                            </p:childTnLst>
                          </p:cTn>
                        </p:par>
                        <p:par>
                          <p:cTn id="236" fill="hold">
                            <p:stCondLst>
                              <p:cond delay="3500"/>
                            </p:stCondLst>
                            <p:childTnLst>
                              <p:par>
                                <p:cTn id="237" presetID="49" presetClass="entr" presetSubtype="0" decel="100000" fill="hold" nodeType="afterEffect">
                                  <p:stCondLst>
                                    <p:cond delay="0"/>
                                  </p:stCondLst>
                                  <p:childTnLst>
                                    <p:set>
                                      <p:cBhvr>
                                        <p:cTn id="238" dur="1" fill="hold">
                                          <p:stCondLst>
                                            <p:cond delay="0"/>
                                          </p:stCondLst>
                                        </p:cTn>
                                        <p:tgtEl>
                                          <p:spTgt spid="191"/>
                                        </p:tgtEl>
                                        <p:attrNameLst>
                                          <p:attrName>style.visibility</p:attrName>
                                        </p:attrNameLst>
                                      </p:cBhvr>
                                      <p:to>
                                        <p:strVal val="visible"/>
                                      </p:to>
                                    </p:set>
                                    <p:anim calcmode="lin" valueType="num">
                                      <p:cBhvr>
                                        <p:cTn id="239" dur="500" fill="hold"/>
                                        <p:tgtEl>
                                          <p:spTgt spid="191"/>
                                        </p:tgtEl>
                                        <p:attrNameLst>
                                          <p:attrName>ppt_w</p:attrName>
                                        </p:attrNameLst>
                                      </p:cBhvr>
                                      <p:tavLst>
                                        <p:tav tm="0">
                                          <p:val>
                                            <p:fltVal val="0"/>
                                          </p:val>
                                        </p:tav>
                                        <p:tav tm="100000">
                                          <p:val>
                                            <p:strVal val="#ppt_w"/>
                                          </p:val>
                                        </p:tav>
                                      </p:tavLst>
                                    </p:anim>
                                    <p:anim calcmode="lin" valueType="num">
                                      <p:cBhvr>
                                        <p:cTn id="240" dur="500" fill="hold"/>
                                        <p:tgtEl>
                                          <p:spTgt spid="191"/>
                                        </p:tgtEl>
                                        <p:attrNameLst>
                                          <p:attrName>ppt_h</p:attrName>
                                        </p:attrNameLst>
                                      </p:cBhvr>
                                      <p:tavLst>
                                        <p:tav tm="0">
                                          <p:val>
                                            <p:fltVal val="0"/>
                                          </p:val>
                                        </p:tav>
                                        <p:tav tm="100000">
                                          <p:val>
                                            <p:strVal val="#ppt_h"/>
                                          </p:val>
                                        </p:tav>
                                      </p:tavLst>
                                    </p:anim>
                                    <p:anim calcmode="lin" valueType="num">
                                      <p:cBhvr>
                                        <p:cTn id="241" dur="500" fill="hold"/>
                                        <p:tgtEl>
                                          <p:spTgt spid="191"/>
                                        </p:tgtEl>
                                        <p:attrNameLst>
                                          <p:attrName>style.rotation</p:attrName>
                                        </p:attrNameLst>
                                      </p:cBhvr>
                                      <p:tavLst>
                                        <p:tav tm="0">
                                          <p:val>
                                            <p:fltVal val="360"/>
                                          </p:val>
                                        </p:tav>
                                        <p:tav tm="100000">
                                          <p:val>
                                            <p:fltVal val="0"/>
                                          </p:val>
                                        </p:tav>
                                      </p:tavLst>
                                    </p:anim>
                                    <p:animEffect transition="in" filter="fade">
                                      <p:cBhvr>
                                        <p:cTn id="242" dur="500"/>
                                        <p:tgtEl>
                                          <p:spTgt spid="191"/>
                                        </p:tgtEl>
                                      </p:cBhvr>
                                    </p:animEffect>
                                  </p:childTnLst>
                                </p:cTn>
                              </p:par>
                            </p:childTnLst>
                          </p:cTn>
                        </p:par>
                        <p:par>
                          <p:cTn id="243" fill="hold">
                            <p:stCondLst>
                              <p:cond delay="4000"/>
                            </p:stCondLst>
                            <p:childTnLst>
                              <p:par>
                                <p:cTn id="244" presetID="18" presetClass="entr" presetSubtype="6" fill="hold" nodeType="afterEffect">
                                  <p:stCondLst>
                                    <p:cond delay="0"/>
                                  </p:stCondLst>
                                  <p:childTnLst>
                                    <p:set>
                                      <p:cBhvr>
                                        <p:cTn id="245" dur="1" fill="hold">
                                          <p:stCondLst>
                                            <p:cond delay="0"/>
                                          </p:stCondLst>
                                        </p:cTn>
                                        <p:tgtEl>
                                          <p:spTgt spid="209"/>
                                        </p:tgtEl>
                                        <p:attrNameLst>
                                          <p:attrName>style.visibility</p:attrName>
                                        </p:attrNameLst>
                                      </p:cBhvr>
                                      <p:to>
                                        <p:strVal val="visible"/>
                                      </p:to>
                                    </p:set>
                                    <p:animEffect transition="in" filter="strips(downRight)">
                                      <p:cBhvr>
                                        <p:cTn id="246" dur="500"/>
                                        <p:tgtEl>
                                          <p:spTgt spid="209"/>
                                        </p:tgtEl>
                                      </p:cBhvr>
                                    </p:animEffect>
                                  </p:childTnLst>
                                </p:cTn>
                              </p:par>
                            </p:childTnLst>
                          </p:cTn>
                        </p:par>
                        <p:par>
                          <p:cTn id="247" fill="hold">
                            <p:stCondLst>
                              <p:cond delay="4500"/>
                            </p:stCondLst>
                            <p:childTnLst>
                              <p:par>
                                <p:cTn id="248" presetID="49" presetClass="entr" presetSubtype="0" decel="100000" fill="hold" nodeType="afterEffect">
                                  <p:stCondLst>
                                    <p:cond delay="0"/>
                                  </p:stCondLst>
                                  <p:childTnLst>
                                    <p:set>
                                      <p:cBhvr>
                                        <p:cTn id="249" dur="1" fill="hold">
                                          <p:stCondLst>
                                            <p:cond delay="0"/>
                                          </p:stCondLst>
                                        </p:cTn>
                                        <p:tgtEl>
                                          <p:spTgt spid="192"/>
                                        </p:tgtEl>
                                        <p:attrNameLst>
                                          <p:attrName>style.visibility</p:attrName>
                                        </p:attrNameLst>
                                      </p:cBhvr>
                                      <p:to>
                                        <p:strVal val="visible"/>
                                      </p:to>
                                    </p:set>
                                    <p:anim calcmode="lin" valueType="num">
                                      <p:cBhvr>
                                        <p:cTn id="250" dur="500" fill="hold"/>
                                        <p:tgtEl>
                                          <p:spTgt spid="192"/>
                                        </p:tgtEl>
                                        <p:attrNameLst>
                                          <p:attrName>ppt_w</p:attrName>
                                        </p:attrNameLst>
                                      </p:cBhvr>
                                      <p:tavLst>
                                        <p:tav tm="0">
                                          <p:val>
                                            <p:fltVal val="0"/>
                                          </p:val>
                                        </p:tav>
                                        <p:tav tm="100000">
                                          <p:val>
                                            <p:strVal val="#ppt_w"/>
                                          </p:val>
                                        </p:tav>
                                      </p:tavLst>
                                    </p:anim>
                                    <p:anim calcmode="lin" valueType="num">
                                      <p:cBhvr>
                                        <p:cTn id="251" dur="500" fill="hold"/>
                                        <p:tgtEl>
                                          <p:spTgt spid="192"/>
                                        </p:tgtEl>
                                        <p:attrNameLst>
                                          <p:attrName>ppt_h</p:attrName>
                                        </p:attrNameLst>
                                      </p:cBhvr>
                                      <p:tavLst>
                                        <p:tav tm="0">
                                          <p:val>
                                            <p:fltVal val="0"/>
                                          </p:val>
                                        </p:tav>
                                        <p:tav tm="100000">
                                          <p:val>
                                            <p:strVal val="#ppt_h"/>
                                          </p:val>
                                        </p:tav>
                                      </p:tavLst>
                                    </p:anim>
                                    <p:anim calcmode="lin" valueType="num">
                                      <p:cBhvr>
                                        <p:cTn id="252" dur="500" fill="hold"/>
                                        <p:tgtEl>
                                          <p:spTgt spid="192"/>
                                        </p:tgtEl>
                                        <p:attrNameLst>
                                          <p:attrName>style.rotation</p:attrName>
                                        </p:attrNameLst>
                                      </p:cBhvr>
                                      <p:tavLst>
                                        <p:tav tm="0">
                                          <p:val>
                                            <p:fltVal val="360"/>
                                          </p:val>
                                        </p:tav>
                                        <p:tav tm="100000">
                                          <p:val>
                                            <p:fltVal val="0"/>
                                          </p:val>
                                        </p:tav>
                                      </p:tavLst>
                                    </p:anim>
                                    <p:animEffect transition="in" filter="fade">
                                      <p:cBhvr>
                                        <p:cTn id="253" dur="500"/>
                                        <p:tgtEl>
                                          <p:spTgt spid="192"/>
                                        </p:tgtEl>
                                      </p:cBhvr>
                                    </p:animEffect>
                                  </p:childTnLst>
                                </p:cTn>
                              </p:par>
                            </p:childTnLst>
                          </p:cTn>
                        </p:par>
                        <p:par>
                          <p:cTn id="254" fill="hold">
                            <p:stCondLst>
                              <p:cond delay="5000"/>
                            </p:stCondLst>
                            <p:childTnLst>
                              <p:par>
                                <p:cTn id="255" presetID="42" presetClass="entr" presetSubtype="0" fill="hold" grpId="0" nodeType="afterEffect">
                                  <p:stCondLst>
                                    <p:cond delay="0"/>
                                  </p:stCondLst>
                                  <p:childTnLst>
                                    <p:set>
                                      <p:cBhvr>
                                        <p:cTn id="256" dur="1" fill="hold">
                                          <p:stCondLst>
                                            <p:cond delay="0"/>
                                          </p:stCondLst>
                                        </p:cTn>
                                        <p:tgtEl>
                                          <p:spTgt spid="199"/>
                                        </p:tgtEl>
                                        <p:attrNameLst>
                                          <p:attrName>style.visibility</p:attrName>
                                        </p:attrNameLst>
                                      </p:cBhvr>
                                      <p:to>
                                        <p:strVal val="visible"/>
                                      </p:to>
                                    </p:set>
                                    <p:animEffect transition="in" filter="fade">
                                      <p:cBhvr>
                                        <p:cTn id="257" dur="500"/>
                                        <p:tgtEl>
                                          <p:spTgt spid="199"/>
                                        </p:tgtEl>
                                      </p:cBhvr>
                                    </p:animEffect>
                                    <p:anim calcmode="lin" valueType="num">
                                      <p:cBhvr>
                                        <p:cTn id="258" dur="500" fill="hold"/>
                                        <p:tgtEl>
                                          <p:spTgt spid="199"/>
                                        </p:tgtEl>
                                        <p:attrNameLst>
                                          <p:attrName>ppt_x</p:attrName>
                                        </p:attrNameLst>
                                      </p:cBhvr>
                                      <p:tavLst>
                                        <p:tav tm="0">
                                          <p:val>
                                            <p:strVal val="#ppt_x"/>
                                          </p:val>
                                        </p:tav>
                                        <p:tav tm="100000">
                                          <p:val>
                                            <p:strVal val="#ppt_x"/>
                                          </p:val>
                                        </p:tav>
                                      </p:tavLst>
                                    </p:anim>
                                    <p:anim calcmode="lin" valueType="num">
                                      <p:cBhvr>
                                        <p:cTn id="259" dur="500" fill="hold"/>
                                        <p:tgtEl>
                                          <p:spTgt spid="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4" grpId="0"/>
      <p:bldP spid="25" grpId="0"/>
      <p:bldP spid="132" grpId="0" animBg="1"/>
      <p:bldP spid="133" grpId="0" animBg="1"/>
      <p:bldP spid="134" grpId="0" animBg="1"/>
      <p:bldP spid="135" grpId="0" animBg="1"/>
      <p:bldP spid="155" grpId="0" animBg="1"/>
      <p:bldP spid="153" grpId="0" animBg="1"/>
      <p:bldP spid="154" grpId="0" animBg="1"/>
      <p:bldP spid="156" grpId="0" animBg="1"/>
      <p:bldP spid="157" grpId="0" animBg="1"/>
      <p:bldP spid="158" grpId="0" animBg="1"/>
      <p:bldP spid="159" grpId="0" animBg="1"/>
      <p:bldP spid="161" grpId="0" animBg="1"/>
      <p:bldP spid="198" grpId="0"/>
      <p:bldP spid="199" grpId="0"/>
      <p:bldP spid="214" grpId="0"/>
      <p:bldP spid="215" grpId="0"/>
      <p:bldP spid="2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Open</a:t>
            </a:r>
            <a:r>
              <a:rPr lang="ja-JP" altLang="en-US" dirty="0" smtClean="0"/>
              <a:t>と</a:t>
            </a:r>
            <a:r>
              <a:rPr lang="en-US" altLang="ja-JP" dirty="0" smtClean="0"/>
              <a:t>Closed</a:t>
            </a:r>
            <a:r>
              <a:rPr lang="ja-JP" altLang="en-US" dirty="0" smtClean="0"/>
              <a:t>でどう</a:t>
            </a:r>
            <a:r>
              <a:rPr lang="ja-JP" altLang="en-US" dirty="0" smtClean="0"/>
              <a:t>違うの？</a:t>
            </a:r>
            <a:endParaRPr kumimoji="1" lang="ja-JP" altLang="en-US" dirty="0"/>
          </a:p>
        </p:txBody>
      </p:sp>
      <p:sp>
        <p:nvSpPr>
          <p:cNvPr id="3" name="コンテンツ プレースホルダ 2"/>
          <p:cNvSpPr>
            <a:spLocks noGrp="1"/>
          </p:cNvSpPr>
          <p:nvPr>
            <p:ph idx="1"/>
          </p:nvPr>
        </p:nvSpPr>
        <p:spPr>
          <a:xfrm>
            <a:off x="214282" y="928670"/>
            <a:ext cx="8715436" cy="1500198"/>
          </a:xfrm>
        </p:spPr>
        <p:txBody>
          <a:bodyPr/>
          <a:lstStyle/>
          <a:p>
            <a:r>
              <a:rPr kumimoji="1" lang="ja-JP" altLang="en-US" dirty="0" smtClean="0"/>
              <a:t>速度が違う</a:t>
            </a:r>
            <a:endParaRPr kumimoji="1" lang="en-US" altLang="ja-JP" dirty="0" smtClean="0"/>
          </a:p>
          <a:p>
            <a:pPr lvl="1"/>
            <a:r>
              <a:rPr kumimoji="1" lang="ja-JP" altLang="en-US" dirty="0" smtClean="0"/>
              <a:t>キャッシュに当たるかどうかは重要な問題</a:t>
            </a:r>
            <a:endParaRPr kumimoji="1" lang="ja-JP" altLang="en-US" dirty="0"/>
          </a:p>
        </p:txBody>
      </p:sp>
      <p:sp>
        <p:nvSpPr>
          <p:cNvPr id="4" name="正方形/長方形 3"/>
          <p:cNvSpPr/>
          <p:nvPr/>
        </p:nvSpPr>
        <p:spPr>
          <a:xfrm>
            <a:off x="642910"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946213"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1249515"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1552818"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856121"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2159424"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462727"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766028"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3069333"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372636"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675937" y="314324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948230"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948231"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1863861"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1863862"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764794"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764795"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3818813"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818814"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3" name="直線矢印コネクタ 22"/>
          <p:cNvCxnSpPr>
            <a:stCxn id="5" idx="2"/>
          </p:cNvCxnSpPr>
          <p:nvPr/>
        </p:nvCxnSpPr>
        <p:spPr>
          <a:xfrm rot="16200000" flipH="1">
            <a:off x="884559" y="3785181"/>
            <a:ext cx="428628"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1" idx="2"/>
          </p:cNvCxnSpPr>
          <p:nvPr/>
        </p:nvCxnSpPr>
        <p:spPr>
          <a:xfrm rot="5400000">
            <a:off x="2702749" y="3785573"/>
            <a:ext cx="428628"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 idx="2"/>
          </p:cNvCxnSpPr>
          <p:nvPr/>
        </p:nvCxnSpPr>
        <p:spPr>
          <a:xfrm rot="16200000" flipH="1">
            <a:off x="1797329" y="3782320"/>
            <a:ext cx="428628"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4" idx="2"/>
          </p:cNvCxnSpPr>
          <p:nvPr/>
        </p:nvCxnSpPr>
        <p:spPr>
          <a:xfrm rot="16200000" flipH="1">
            <a:off x="3684713" y="3714752"/>
            <a:ext cx="428628"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336298"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3336299"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9" name="直線矢印コネクタ 28"/>
          <p:cNvCxnSpPr>
            <a:stCxn id="13" idx="2"/>
          </p:cNvCxnSpPr>
          <p:nvPr/>
        </p:nvCxnSpPr>
        <p:spPr>
          <a:xfrm rot="5400000">
            <a:off x="3291805" y="3768021"/>
            <a:ext cx="428628"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862226" y="507207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1862227" y="550070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2" name="直線矢印コネクタ 31"/>
          <p:cNvCxnSpPr/>
          <p:nvPr/>
        </p:nvCxnSpPr>
        <p:spPr>
          <a:xfrm rot="16200000" flipH="1">
            <a:off x="1795994" y="4854190"/>
            <a:ext cx="428628"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5048791"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4" name="正方形/長方形 33"/>
          <p:cNvSpPr/>
          <p:nvPr/>
        </p:nvSpPr>
        <p:spPr>
          <a:xfrm>
            <a:off x="5351159"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5653525"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5955892"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6258260"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6560628"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6862994"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7165359"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7467730"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7770097"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8072462" y="314457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368654" y="314457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6546138" y="314457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7786710" y="314324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8072462" y="314457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7169894" y="314457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6225282" y="314457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51" name="テキスト ボックス 50"/>
          <p:cNvSpPr txBox="1"/>
          <p:nvPr/>
        </p:nvSpPr>
        <p:spPr>
          <a:xfrm>
            <a:off x="4929190" y="2136338"/>
            <a:ext cx="3571900" cy="646331"/>
          </a:xfrm>
          <a:prstGeom prst="rect">
            <a:avLst/>
          </a:prstGeom>
          <a:noFill/>
        </p:spPr>
        <p:txBody>
          <a:bodyPr wrap="square" rtlCol="0">
            <a:spAutoFit/>
          </a:bodyPr>
          <a:lstStyle/>
          <a:p>
            <a:r>
              <a:rPr kumimoji="1" lang="en-US" altLang="ja-JP" sz="3600" dirty="0" smtClean="0"/>
              <a:t>Open Addressing</a:t>
            </a:r>
            <a:endParaRPr kumimoji="1" lang="ja-JP" altLang="en-US" sz="3600" dirty="0"/>
          </a:p>
        </p:txBody>
      </p:sp>
      <p:sp>
        <p:nvSpPr>
          <p:cNvPr id="52" name="テキスト ボックス 51"/>
          <p:cNvSpPr txBox="1"/>
          <p:nvPr/>
        </p:nvSpPr>
        <p:spPr>
          <a:xfrm>
            <a:off x="500034" y="2139727"/>
            <a:ext cx="3571900" cy="646331"/>
          </a:xfrm>
          <a:prstGeom prst="rect">
            <a:avLst/>
          </a:prstGeom>
          <a:noFill/>
        </p:spPr>
        <p:txBody>
          <a:bodyPr wrap="square" rtlCol="0">
            <a:spAutoFit/>
          </a:bodyPr>
          <a:lstStyle/>
          <a:p>
            <a:r>
              <a:rPr kumimoji="1" lang="en-US" altLang="ja-JP" sz="3600" dirty="0" smtClean="0"/>
              <a:t>Closed Addressing</a:t>
            </a:r>
            <a:endParaRPr kumimoji="1" lang="ja-JP" altLang="en-US" sz="3600" dirty="0"/>
          </a:p>
        </p:txBody>
      </p:sp>
      <p:sp>
        <p:nvSpPr>
          <p:cNvPr id="53" name="角丸四角形吹き出し 52"/>
          <p:cNvSpPr/>
          <p:nvPr/>
        </p:nvSpPr>
        <p:spPr>
          <a:xfrm>
            <a:off x="2643174" y="5429264"/>
            <a:ext cx="6286544" cy="857256"/>
          </a:xfrm>
          <a:prstGeom prst="wedgeRoundRectCallout">
            <a:avLst>
              <a:gd name="adj1" fmla="val -59989"/>
              <a:gd name="adj2" fmla="val -104770"/>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ポインタを使う≒キャッシュミスする</a:t>
            </a:r>
            <a:endParaRPr kumimoji="1" lang="ja-JP" altLang="en-US" sz="32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2500298" y="2071678"/>
            <a:ext cx="3643338" cy="29289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3200" dirty="0">
              <a:solidFill>
                <a:schemeClr val="tx1"/>
              </a:solidFill>
              <a:effectLst>
                <a:outerShdw blurRad="38100" dist="38100" dir="2700000" algn="tl">
                  <a:srgbClr val="000000">
                    <a:alpha val="43137"/>
                  </a:srgbClr>
                </a:outerShdw>
              </a:effectLst>
            </a:endParaRPr>
          </a:p>
        </p:txBody>
      </p:sp>
      <p:sp>
        <p:nvSpPr>
          <p:cNvPr id="19" name="正方形/長方形 18"/>
          <p:cNvSpPr/>
          <p:nvPr/>
        </p:nvSpPr>
        <p:spPr>
          <a:xfrm>
            <a:off x="4286248" y="4572008"/>
            <a:ext cx="285752" cy="1571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500430" y="3286124"/>
            <a:ext cx="1857388" cy="10715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857620" y="2428868"/>
            <a:ext cx="1000132" cy="10715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キャッシュミス？</a:t>
            </a:r>
            <a:endParaRPr kumimoji="1" lang="ja-JP" altLang="en-US" dirty="0"/>
          </a:p>
        </p:txBody>
      </p:sp>
      <p:sp>
        <p:nvSpPr>
          <p:cNvPr id="3" name="コンテンツ プレースホルダ 2"/>
          <p:cNvSpPr>
            <a:spLocks noGrp="1"/>
          </p:cNvSpPr>
          <p:nvPr>
            <p:ph idx="1"/>
          </p:nvPr>
        </p:nvSpPr>
        <p:spPr>
          <a:xfrm>
            <a:off x="214282" y="928670"/>
            <a:ext cx="8715436" cy="1214446"/>
          </a:xfrm>
        </p:spPr>
        <p:txBody>
          <a:bodyPr/>
          <a:lstStyle/>
          <a:p>
            <a:r>
              <a:rPr kumimoji="1" lang="ja-JP" altLang="en-US" dirty="0" smtClean="0"/>
              <a:t>メインメモリは遅いので、</a:t>
            </a:r>
            <a:r>
              <a:rPr kumimoji="1" lang="en-US" altLang="ja-JP" dirty="0" smtClean="0"/>
              <a:t>CPU</a:t>
            </a:r>
            <a:r>
              <a:rPr kumimoji="1" lang="ja-JP" altLang="en-US" dirty="0" smtClean="0"/>
              <a:t>は使うデータとその前後を自動で手近に置くようにできている</a:t>
            </a:r>
            <a:endParaRPr kumimoji="1" lang="ja-JP" altLang="en-US" dirty="0"/>
          </a:p>
        </p:txBody>
      </p:sp>
      <p:sp>
        <p:nvSpPr>
          <p:cNvPr id="4" name="正方形/長方形 3"/>
          <p:cNvSpPr/>
          <p:nvPr/>
        </p:nvSpPr>
        <p:spPr>
          <a:xfrm>
            <a:off x="3786182" y="2285992"/>
            <a:ext cx="1143008" cy="57150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4000" dirty="0" smtClean="0">
                <a:solidFill>
                  <a:schemeClr val="tx1"/>
                </a:solidFill>
                <a:effectLst>
                  <a:outerShdw blurRad="38100" dist="38100" dir="2700000" algn="tl">
                    <a:srgbClr val="000000">
                      <a:alpha val="43137"/>
                    </a:srgbClr>
                  </a:outerShdw>
                </a:effectLst>
              </a:rPr>
              <a:t>CPU</a:t>
            </a:r>
            <a:endParaRPr kumimoji="1" lang="ja-JP" altLang="en-US" sz="4000" dirty="0">
              <a:solidFill>
                <a:schemeClr val="tx1"/>
              </a:solidFill>
              <a:effectLst>
                <a:outerShdw blurRad="38100" dist="38100" dir="2700000" algn="tl">
                  <a:srgbClr val="000000">
                    <a:alpha val="43137"/>
                  </a:srgbClr>
                </a:outerShdw>
              </a:effectLst>
            </a:endParaRPr>
          </a:p>
        </p:txBody>
      </p:sp>
      <p:sp>
        <p:nvSpPr>
          <p:cNvPr id="5" name="正方形/長方形 4"/>
          <p:cNvSpPr/>
          <p:nvPr/>
        </p:nvSpPr>
        <p:spPr>
          <a:xfrm>
            <a:off x="3214678" y="3000372"/>
            <a:ext cx="2357454"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200" dirty="0" smtClean="0">
                <a:solidFill>
                  <a:schemeClr val="tx1"/>
                </a:solidFill>
                <a:effectLst>
                  <a:outerShdw blurRad="38100" dist="38100" dir="2700000" algn="tl">
                    <a:srgbClr val="000000">
                      <a:alpha val="43137"/>
                    </a:srgbClr>
                  </a:outerShdw>
                </a:effectLst>
              </a:rPr>
              <a:t>L1</a:t>
            </a:r>
            <a:r>
              <a:rPr kumimoji="1" lang="ja-JP" altLang="en-US" sz="3200" dirty="0" smtClean="0">
                <a:solidFill>
                  <a:schemeClr val="tx1"/>
                </a:solidFill>
                <a:effectLst>
                  <a:outerShdw blurRad="38100" dist="38100" dir="2700000" algn="tl">
                    <a:srgbClr val="000000">
                      <a:alpha val="43137"/>
                    </a:srgbClr>
                  </a:outerShdw>
                </a:effectLst>
              </a:rPr>
              <a:t>キャッシュ</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6" name="正方形/長方形 5"/>
          <p:cNvSpPr/>
          <p:nvPr/>
        </p:nvSpPr>
        <p:spPr>
          <a:xfrm>
            <a:off x="2714612" y="3929066"/>
            <a:ext cx="3286148" cy="7858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200" dirty="0" smtClean="0">
                <a:solidFill>
                  <a:schemeClr val="tx1"/>
                </a:solidFill>
                <a:effectLst>
                  <a:outerShdw blurRad="38100" dist="38100" dir="2700000" algn="tl">
                    <a:srgbClr val="000000">
                      <a:alpha val="43137"/>
                    </a:srgbClr>
                  </a:outerShdw>
                </a:effectLst>
              </a:rPr>
              <a:t>L2</a:t>
            </a:r>
            <a:r>
              <a:rPr kumimoji="1" lang="ja-JP" altLang="en-US" sz="3200" dirty="0" smtClean="0">
                <a:solidFill>
                  <a:schemeClr val="tx1"/>
                </a:solidFill>
                <a:effectLst>
                  <a:outerShdw blurRad="38100" dist="38100" dir="2700000" algn="tl">
                    <a:srgbClr val="000000">
                      <a:alpha val="43137"/>
                    </a:srgbClr>
                  </a:outerShdw>
                </a:effectLst>
              </a:rPr>
              <a:t>キャッシュ</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7" name="正方形/長方形 6"/>
          <p:cNvSpPr/>
          <p:nvPr/>
        </p:nvSpPr>
        <p:spPr>
          <a:xfrm>
            <a:off x="357158" y="5929330"/>
            <a:ext cx="8358246" cy="7858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メインメモリ</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8" name="右中かっこ 7"/>
          <p:cNvSpPr/>
          <p:nvPr/>
        </p:nvSpPr>
        <p:spPr>
          <a:xfrm>
            <a:off x="5643570" y="3000372"/>
            <a:ext cx="357190" cy="714380"/>
          </a:xfrm>
          <a:prstGeom prst="rightBrace">
            <a:avLst>
              <a:gd name="adj1" fmla="val 2688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6072198" y="3143248"/>
            <a:ext cx="2857520" cy="461665"/>
          </a:xfrm>
          <a:prstGeom prst="rect">
            <a:avLst/>
          </a:prstGeom>
          <a:noFill/>
        </p:spPr>
        <p:txBody>
          <a:bodyPr wrap="square" rtlCol="0">
            <a:spAutoFit/>
          </a:bodyPr>
          <a:lstStyle/>
          <a:p>
            <a:r>
              <a:rPr lang="ja-JP" altLang="en-US" sz="2400" dirty="0" smtClean="0"/>
              <a:t>データ</a:t>
            </a:r>
            <a:r>
              <a:rPr lang="en-US" altLang="ja-JP" sz="2400" dirty="0" smtClean="0"/>
              <a:t>+</a:t>
            </a:r>
            <a:r>
              <a:rPr lang="ja-JP" altLang="en-US" sz="2400" dirty="0" smtClean="0"/>
              <a:t>命令で</a:t>
            </a:r>
            <a:r>
              <a:rPr lang="en-US" altLang="ja-JP" sz="2400" dirty="0" smtClean="0"/>
              <a:t>64KB</a:t>
            </a:r>
            <a:endParaRPr kumimoji="1" lang="ja-JP" altLang="en-US" sz="2400" dirty="0"/>
          </a:p>
        </p:txBody>
      </p:sp>
      <p:sp>
        <p:nvSpPr>
          <p:cNvPr id="10" name="右中かっこ 9"/>
          <p:cNvSpPr/>
          <p:nvPr/>
        </p:nvSpPr>
        <p:spPr>
          <a:xfrm>
            <a:off x="6103880" y="3960748"/>
            <a:ext cx="357190" cy="714380"/>
          </a:xfrm>
          <a:prstGeom prst="rightBrace">
            <a:avLst>
              <a:gd name="adj1" fmla="val 2688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6532508" y="4103624"/>
            <a:ext cx="1214446" cy="461665"/>
          </a:xfrm>
          <a:prstGeom prst="rect">
            <a:avLst/>
          </a:prstGeom>
          <a:noFill/>
        </p:spPr>
        <p:txBody>
          <a:bodyPr wrap="square" rtlCol="0">
            <a:spAutoFit/>
          </a:bodyPr>
          <a:lstStyle/>
          <a:p>
            <a:r>
              <a:rPr lang="ja-JP" altLang="en-US" sz="2400" dirty="0" smtClean="0"/>
              <a:t>数</a:t>
            </a:r>
            <a:r>
              <a:rPr lang="en-US" altLang="ja-JP" sz="2400" dirty="0" smtClean="0"/>
              <a:t>MB</a:t>
            </a:r>
            <a:endParaRPr kumimoji="1" lang="ja-JP" altLang="en-US" sz="2400" dirty="0"/>
          </a:p>
        </p:txBody>
      </p:sp>
      <p:sp>
        <p:nvSpPr>
          <p:cNvPr id="15" name="テキスト ボックス 14"/>
          <p:cNvSpPr txBox="1"/>
          <p:nvPr/>
        </p:nvSpPr>
        <p:spPr>
          <a:xfrm>
            <a:off x="1500166" y="2681583"/>
            <a:ext cx="1571636" cy="461665"/>
          </a:xfrm>
          <a:prstGeom prst="rect">
            <a:avLst/>
          </a:prstGeom>
          <a:noFill/>
        </p:spPr>
        <p:txBody>
          <a:bodyPr wrap="square" rtlCol="0">
            <a:spAutoFit/>
          </a:bodyPr>
          <a:lstStyle/>
          <a:p>
            <a:r>
              <a:rPr kumimoji="1" lang="ja-JP" altLang="en-US" sz="2400" dirty="0" smtClean="0"/>
              <a:t>数クロック</a:t>
            </a:r>
            <a:endParaRPr kumimoji="1" lang="ja-JP" altLang="en-US" sz="2400" dirty="0"/>
          </a:p>
        </p:txBody>
      </p:sp>
      <p:sp>
        <p:nvSpPr>
          <p:cNvPr id="16" name="左中かっこ 15"/>
          <p:cNvSpPr/>
          <p:nvPr/>
        </p:nvSpPr>
        <p:spPr>
          <a:xfrm>
            <a:off x="2928926" y="2786058"/>
            <a:ext cx="285752" cy="285752"/>
          </a:xfrm>
          <a:prstGeom prst="leftBrace">
            <a:avLst>
              <a:gd name="adj1" fmla="val 4455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 name="テキスト ボックス 16"/>
          <p:cNvSpPr txBox="1"/>
          <p:nvPr/>
        </p:nvSpPr>
        <p:spPr>
          <a:xfrm>
            <a:off x="714348" y="3643314"/>
            <a:ext cx="2143140" cy="461665"/>
          </a:xfrm>
          <a:prstGeom prst="rect">
            <a:avLst/>
          </a:prstGeom>
          <a:noFill/>
        </p:spPr>
        <p:txBody>
          <a:bodyPr wrap="square" rtlCol="0">
            <a:spAutoFit/>
          </a:bodyPr>
          <a:lstStyle/>
          <a:p>
            <a:r>
              <a:rPr lang="en-US" altLang="ja-JP" sz="2400" dirty="0" smtClean="0"/>
              <a:t>10</a:t>
            </a:r>
            <a:r>
              <a:rPr kumimoji="1" lang="ja-JP" altLang="en-US" sz="2400" dirty="0" smtClean="0"/>
              <a:t>数クロック</a:t>
            </a:r>
            <a:endParaRPr kumimoji="1" lang="ja-JP" altLang="en-US" sz="2400" dirty="0"/>
          </a:p>
        </p:txBody>
      </p:sp>
      <p:sp>
        <p:nvSpPr>
          <p:cNvPr id="18" name="左中かっこ 17"/>
          <p:cNvSpPr/>
          <p:nvPr/>
        </p:nvSpPr>
        <p:spPr>
          <a:xfrm>
            <a:off x="2428860" y="3747789"/>
            <a:ext cx="285752" cy="285752"/>
          </a:xfrm>
          <a:prstGeom prst="leftBrace">
            <a:avLst>
              <a:gd name="adj1" fmla="val 4455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 name="テキスト ボックス 19"/>
          <p:cNvSpPr txBox="1"/>
          <p:nvPr/>
        </p:nvSpPr>
        <p:spPr>
          <a:xfrm>
            <a:off x="214282" y="5072074"/>
            <a:ext cx="2500330" cy="461665"/>
          </a:xfrm>
          <a:prstGeom prst="rect">
            <a:avLst/>
          </a:prstGeom>
          <a:noFill/>
        </p:spPr>
        <p:txBody>
          <a:bodyPr wrap="square" rtlCol="0">
            <a:spAutoFit/>
          </a:bodyPr>
          <a:lstStyle/>
          <a:p>
            <a:r>
              <a:rPr lang="en-US" altLang="ja-JP" sz="2400" dirty="0" smtClean="0">
                <a:solidFill>
                  <a:srgbClr val="FF0000"/>
                </a:solidFill>
              </a:rPr>
              <a:t>200</a:t>
            </a:r>
            <a:r>
              <a:rPr kumimoji="1" lang="ja-JP" altLang="en-US" sz="2400" dirty="0" smtClean="0">
                <a:solidFill>
                  <a:srgbClr val="FF0000"/>
                </a:solidFill>
              </a:rPr>
              <a:t>クロック以上</a:t>
            </a:r>
            <a:endParaRPr kumimoji="1" lang="ja-JP" altLang="en-US" sz="2400" dirty="0">
              <a:solidFill>
                <a:srgbClr val="FF0000"/>
              </a:solidFill>
            </a:endParaRPr>
          </a:p>
        </p:txBody>
      </p:sp>
      <p:sp>
        <p:nvSpPr>
          <p:cNvPr id="21" name="左中かっこ 20"/>
          <p:cNvSpPr/>
          <p:nvPr/>
        </p:nvSpPr>
        <p:spPr>
          <a:xfrm>
            <a:off x="2428860" y="4714884"/>
            <a:ext cx="214314" cy="1143008"/>
          </a:xfrm>
          <a:prstGeom prst="leftBrace">
            <a:avLst>
              <a:gd name="adj1" fmla="val 4455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VBOXSVR\share_win\material\エネル驚愕.jpg"/>
          <p:cNvPicPr>
            <a:picLocks noChangeAspect="1" noChangeArrowheads="1"/>
          </p:cNvPicPr>
          <p:nvPr/>
        </p:nvPicPr>
        <p:blipFill>
          <a:blip r:embed="rId2"/>
          <a:srcRect/>
          <a:stretch>
            <a:fillRect/>
          </a:stretch>
        </p:blipFill>
        <p:spPr bwMode="auto">
          <a:xfrm>
            <a:off x="285720" y="1857364"/>
            <a:ext cx="1858237" cy="3306114"/>
          </a:xfrm>
          <a:prstGeom prst="rect">
            <a:avLst/>
          </a:prstGeom>
          <a:noFill/>
        </p:spPr>
      </p:pic>
      <p:sp>
        <p:nvSpPr>
          <p:cNvPr id="49" name="正方形/長方形 48"/>
          <p:cNvSpPr/>
          <p:nvPr/>
        </p:nvSpPr>
        <p:spPr>
          <a:xfrm>
            <a:off x="2500298" y="2071678"/>
            <a:ext cx="3643338" cy="29289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3200" dirty="0">
              <a:solidFill>
                <a:schemeClr val="tx1"/>
              </a:solidFill>
              <a:effectLst>
                <a:outerShdw blurRad="38100" dist="38100" dir="2700000" algn="tl">
                  <a:srgbClr val="000000">
                    <a:alpha val="43137"/>
                  </a:srgbClr>
                </a:outerShdw>
              </a:effectLst>
            </a:endParaRPr>
          </a:p>
        </p:txBody>
      </p:sp>
      <p:sp>
        <p:nvSpPr>
          <p:cNvPr id="48" name="正方形/長方形 47"/>
          <p:cNvSpPr/>
          <p:nvPr/>
        </p:nvSpPr>
        <p:spPr>
          <a:xfrm>
            <a:off x="4286248" y="4572008"/>
            <a:ext cx="285752" cy="1571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3500430" y="3286124"/>
            <a:ext cx="1857388" cy="10715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3857620" y="2428868"/>
            <a:ext cx="1000132" cy="10715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キャッシュミス？</a:t>
            </a:r>
            <a:endParaRPr kumimoji="1" lang="ja-JP" altLang="en-US" dirty="0"/>
          </a:p>
        </p:txBody>
      </p:sp>
      <p:sp>
        <p:nvSpPr>
          <p:cNvPr id="3" name="コンテンツ プレースホルダ 2"/>
          <p:cNvSpPr>
            <a:spLocks noGrp="1"/>
          </p:cNvSpPr>
          <p:nvPr>
            <p:ph idx="1"/>
          </p:nvPr>
        </p:nvSpPr>
        <p:spPr>
          <a:xfrm>
            <a:off x="214282" y="928670"/>
            <a:ext cx="8715436" cy="1214446"/>
          </a:xfrm>
        </p:spPr>
        <p:txBody>
          <a:bodyPr/>
          <a:lstStyle/>
          <a:p>
            <a:r>
              <a:rPr lang="ja-JP" altLang="en-US" dirty="0" smtClean="0"/>
              <a:t>キャッシュ内に無いデータへのアクセスは遅い</a:t>
            </a:r>
            <a:endParaRPr kumimoji="1" lang="ja-JP" altLang="en-US" dirty="0"/>
          </a:p>
        </p:txBody>
      </p:sp>
      <p:sp>
        <p:nvSpPr>
          <p:cNvPr id="4" name="正方形/長方形 3"/>
          <p:cNvSpPr/>
          <p:nvPr/>
        </p:nvSpPr>
        <p:spPr>
          <a:xfrm>
            <a:off x="3786182" y="2285992"/>
            <a:ext cx="1143008" cy="57150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4000" dirty="0" smtClean="0">
                <a:solidFill>
                  <a:schemeClr val="tx1"/>
                </a:solidFill>
                <a:effectLst>
                  <a:outerShdw blurRad="38100" dist="38100" dir="2700000" algn="tl">
                    <a:srgbClr val="000000">
                      <a:alpha val="43137"/>
                    </a:srgbClr>
                  </a:outerShdw>
                </a:effectLst>
              </a:rPr>
              <a:t>CPU</a:t>
            </a:r>
            <a:endParaRPr kumimoji="1" lang="ja-JP" altLang="en-US" sz="4000" dirty="0">
              <a:solidFill>
                <a:schemeClr val="tx1"/>
              </a:solidFill>
              <a:effectLst>
                <a:outerShdw blurRad="38100" dist="38100" dir="2700000" algn="tl">
                  <a:srgbClr val="000000">
                    <a:alpha val="43137"/>
                  </a:srgbClr>
                </a:outerShdw>
              </a:effectLst>
            </a:endParaRPr>
          </a:p>
        </p:txBody>
      </p:sp>
      <p:sp>
        <p:nvSpPr>
          <p:cNvPr id="5" name="正方形/長方形 4"/>
          <p:cNvSpPr/>
          <p:nvPr/>
        </p:nvSpPr>
        <p:spPr>
          <a:xfrm>
            <a:off x="3214678" y="3000372"/>
            <a:ext cx="2357454" cy="7143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dirty="0">
              <a:solidFill>
                <a:schemeClr val="tx1"/>
              </a:solidFill>
              <a:effectLst>
                <a:outerShdw blurRad="38100" dist="38100" dir="2700000" algn="tl">
                  <a:srgbClr val="000000">
                    <a:alpha val="43137"/>
                  </a:srgbClr>
                </a:outerShdw>
              </a:effectLst>
            </a:endParaRPr>
          </a:p>
        </p:txBody>
      </p:sp>
      <p:sp>
        <p:nvSpPr>
          <p:cNvPr id="6" name="正方形/長方形 5"/>
          <p:cNvSpPr/>
          <p:nvPr/>
        </p:nvSpPr>
        <p:spPr>
          <a:xfrm>
            <a:off x="2714612" y="3929066"/>
            <a:ext cx="3286148" cy="7858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3200" dirty="0">
              <a:solidFill>
                <a:schemeClr val="tx1"/>
              </a:solidFill>
              <a:effectLst>
                <a:outerShdw blurRad="38100" dist="38100" dir="2700000" algn="tl">
                  <a:srgbClr val="000000">
                    <a:alpha val="43137"/>
                  </a:srgbClr>
                </a:outerShdw>
              </a:effectLst>
            </a:endParaRPr>
          </a:p>
        </p:txBody>
      </p:sp>
      <p:sp>
        <p:nvSpPr>
          <p:cNvPr id="7" name="正方形/長方形 6"/>
          <p:cNvSpPr/>
          <p:nvPr/>
        </p:nvSpPr>
        <p:spPr>
          <a:xfrm>
            <a:off x="357158" y="5500702"/>
            <a:ext cx="8358246" cy="121444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メインメモリ</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19" name="正方形/長方形 18"/>
          <p:cNvSpPr/>
          <p:nvPr/>
        </p:nvSpPr>
        <p:spPr>
          <a:xfrm>
            <a:off x="500033" y="56435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00034" y="60722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1785917" y="5715016"/>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1785918" y="6143644"/>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4857751"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4857752"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6143635" y="56435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6143636" y="60722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3071801" y="400050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3071802" y="442913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3286116"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3483914"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3681710"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3879508"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4077306"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4275103"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4472901"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4670697"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4868496"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5066293"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5264089" y="3143248"/>
            <a:ext cx="197798" cy="2795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7" name="直線矢印コネクタ 26"/>
          <p:cNvCxnSpPr>
            <a:stCxn id="9" idx="2"/>
            <a:endCxn id="19" idx="0"/>
          </p:cNvCxnSpPr>
          <p:nvPr/>
        </p:nvCxnSpPr>
        <p:spPr>
          <a:xfrm rot="5400000">
            <a:off x="1006848" y="3067613"/>
            <a:ext cx="2220802" cy="29311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5" idx="2"/>
            <a:endCxn id="23" idx="0"/>
          </p:cNvCxnSpPr>
          <p:nvPr/>
        </p:nvCxnSpPr>
        <p:spPr>
          <a:xfrm rot="16200000" flipH="1">
            <a:off x="4600635" y="3591736"/>
            <a:ext cx="577728" cy="2398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2" idx="2"/>
            <a:endCxn id="21" idx="0"/>
          </p:cNvCxnSpPr>
          <p:nvPr/>
        </p:nvCxnSpPr>
        <p:spPr>
          <a:xfrm rot="5400000">
            <a:off x="1910767" y="3449578"/>
            <a:ext cx="2292240" cy="22386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8" idx="2"/>
            <a:endCxn id="25" idx="0"/>
          </p:cNvCxnSpPr>
          <p:nvPr/>
        </p:nvCxnSpPr>
        <p:spPr>
          <a:xfrm rot="16200000" flipH="1">
            <a:off x="4718736" y="4067027"/>
            <a:ext cx="2220802" cy="9322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7" idx="2"/>
            <a:endCxn id="31" idx="0"/>
          </p:cNvCxnSpPr>
          <p:nvPr/>
        </p:nvCxnSpPr>
        <p:spPr>
          <a:xfrm rot="5400000">
            <a:off x="3905459" y="2740771"/>
            <a:ext cx="577728" cy="19417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214677" y="60007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3214678" y="64293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6" name="直線矢印コネクタ 35"/>
          <p:cNvCxnSpPr>
            <a:stCxn id="22" idx="2"/>
          </p:cNvCxnSpPr>
          <p:nvPr/>
        </p:nvCxnSpPr>
        <p:spPr>
          <a:xfrm rot="5400000" flipH="1" flipV="1">
            <a:off x="2468966" y="5460595"/>
            <a:ext cx="357190" cy="14375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Open</a:t>
            </a:r>
            <a:r>
              <a:rPr kumimoji="1" lang="ja-JP" altLang="en-US" dirty="0" smtClean="0"/>
              <a:t>と</a:t>
            </a:r>
            <a:r>
              <a:rPr kumimoji="1" lang="en-US" altLang="ja-JP" dirty="0" smtClean="0"/>
              <a:t>Closed</a:t>
            </a:r>
            <a:r>
              <a:rPr kumimoji="1" lang="ja-JP" altLang="en-US" dirty="0" smtClean="0"/>
              <a:t>のどっち</a:t>
            </a:r>
            <a:r>
              <a:rPr kumimoji="1" lang="ja-JP" altLang="en-US" dirty="0" smtClean="0"/>
              <a:t>が良いの？</a:t>
            </a:r>
            <a:endParaRPr kumimoji="1" lang="ja-JP" altLang="en-US" dirty="0"/>
          </a:p>
        </p:txBody>
      </p:sp>
      <p:sp>
        <p:nvSpPr>
          <p:cNvPr id="3" name="コンテンツ プレースホルダ 2"/>
          <p:cNvSpPr>
            <a:spLocks noGrp="1"/>
          </p:cNvSpPr>
          <p:nvPr>
            <p:ph idx="1"/>
          </p:nvPr>
        </p:nvSpPr>
        <p:spPr>
          <a:xfrm>
            <a:off x="214282" y="928670"/>
            <a:ext cx="8715436" cy="1928826"/>
          </a:xfrm>
        </p:spPr>
        <p:txBody>
          <a:bodyPr>
            <a:normAutofit fontScale="92500" lnSpcReduction="10000"/>
          </a:bodyPr>
          <a:lstStyle/>
          <a:p>
            <a:r>
              <a:rPr kumimoji="1" lang="ja-JP" altLang="en-US" dirty="0" smtClean="0"/>
              <a:t>ポインタを使うと遅くなるならポインタを使わない</a:t>
            </a:r>
            <a:r>
              <a:rPr kumimoji="1" lang="en-US" altLang="ja-JP" dirty="0" err="1" smtClean="0"/>
              <a:t>OpenAddressing</a:t>
            </a:r>
            <a:r>
              <a:rPr kumimoji="1" lang="ja-JP" altLang="en-US" dirty="0" smtClean="0"/>
              <a:t>が最強では？</a:t>
            </a:r>
            <a:endParaRPr kumimoji="1" lang="en-US" altLang="ja-JP" dirty="0" smtClean="0"/>
          </a:p>
          <a:p>
            <a:r>
              <a:rPr lang="ja-JP" altLang="en-US" dirty="0" smtClean="0"/>
              <a:t>とくに</a:t>
            </a:r>
            <a:r>
              <a:rPr lang="en-US" altLang="ja-JP" dirty="0" err="1" smtClean="0"/>
              <a:t>LinearProbing</a:t>
            </a:r>
            <a:r>
              <a:rPr lang="ja-JP" altLang="en-US" dirty="0" smtClean="0"/>
              <a:t>はキャッシュに当たりまくるので最強に見える</a:t>
            </a:r>
            <a:endParaRPr kumimoji="1" lang="ja-JP" altLang="en-US" dirty="0"/>
          </a:p>
        </p:txBody>
      </p:sp>
      <p:sp>
        <p:nvSpPr>
          <p:cNvPr id="4" name="正方形/長方形 3"/>
          <p:cNvSpPr/>
          <p:nvPr/>
        </p:nvSpPr>
        <p:spPr>
          <a:xfrm>
            <a:off x="3483814" y="350043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 name="曲線コネクタ 65"/>
          <p:cNvCxnSpPr>
            <a:endCxn id="20" idx="0"/>
          </p:cNvCxnSpPr>
          <p:nvPr/>
        </p:nvCxnSpPr>
        <p:spPr>
          <a:xfrm>
            <a:off x="2857488" y="3143248"/>
            <a:ext cx="1069925" cy="35851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曲線コネクタ 5"/>
          <p:cNvCxnSpPr>
            <a:stCxn id="20" idx="0"/>
            <a:endCxn id="21" idx="0"/>
          </p:cNvCxnSpPr>
          <p:nvPr/>
        </p:nvCxnSpPr>
        <p:spPr>
          <a:xfrm rot="5400000" flipH="1" flipV="1">
            <a:off x="4078596" y="3350578"/>
            <a:ext cx="1588" cy="302367"/>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21" idx="0"/>
            <a:endCxn id="22" idx="0"/>
          </p:cNvCxnSpPr>
          <p:nvPr/>
        </p:nvCxnSpPr>
        <p:spPr>
          <a:xfrm rot="5400000" flipH="1" flipV="1">
            <a:off x="4380962" y="3350579"/>
            <a:ext cx="1588" cy="302365"/>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22" idx="0"/>
            <a:endCxn id="24" idx="0"/>
          </p:cNvCxnSpPr>
          <p:nvPr/>
        </p:nvCxnSpPr>
        <p:spPr>
          <a:xfrm rot="5400000" flipH="1" flipV="1">
            <a:off x="4683329" y="335057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曲線コネクタ 8"/>
          <p:cNvCxnSpPr>
            <a:stCxn id="24" idx="0"/>
            <a:endCxn id="25" idx="0"/>
          </p:cNvCxnSpPr>
          <p:nvPr/>
        </p:nvCxnSpPr>
        <p:spPr>
          <a:xfrm rot="5400000" flipH="1" flipV="1">
            <a:off x="4985697" y="335057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曲線コネクタ 11"/>
          <p:cNvCxnSpPr>
            <a:stCxn id="25" idx="0"/>
            <a:endCxn id="26" idx="0"/>
          </p:cNvCxnSpPr>
          <p:nvPr/>
        </p:nvCxnSpPr>
        <p:spPr>
          <a:xfrm rot="5400000" flipH="1" flipV="1">
            <a:off x="5288064" y="3350578"/>
            <a:ext cx="1588" cy="302366"/>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2869127"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3171493"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3776229"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4078596"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4380961"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3786182" y="350176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4683329"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4985697"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5288063"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5590430" y="350176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4071934" y="350043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4383812" y="350043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4698260" y="350043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5000628" y="350043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5286380" y="350043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37" name="コンテンツ プレースホルダ 2"/>
          <p:cNvSpPr txBox="1">
            <a:spLocks/>
          </p:cNvSpPr>
          <p:nvPr/>
        </p:nvSpPr>
        <p:spPr>
          <a:xfrm>
            <a:off x="214282" y="4214818"/>
            <a:ext cx="8715436" cy="12858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確かに速いけど欠点</a:t>
            </a: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がいくつかある</a:t>
            </a: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8" name="テキスト ボックス 37"/>
          <p:cNvSpPr txBox="1"/>
          <p:nvPr/>
        </p:nvSpPr>
        <p:spPr>
          <a:xfrm>
            <a:off x="6000760" y="3500438"/>
            <a:ext cx="3143240" cy="461665"/>
          </a:xfrm>
          <a:prstGeom prst="rect">
            <a:avLst/>
          </a:prstGeom>
          <a:noFill/>
        </p:spPr>
        <p:txBody>
          <a:bodyPr wrap="squar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キャッシュミス少ない！</a:t>
            </a:r>
            <a:endParaRPr kumimoji="1" lang="ja-JP" altLang="en-US" sz="2400"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 calcmode="lin" valueType="num">
                                      <p:cBhvr>
                                        <p:cTn id="13" dur="500" fill="hold"/>
                                        <p:tgtEl>
                                          <p:spTgt spid="23"/>
                                        </p:tgtEl>
                                        <p:attrNameLst>
                                          <p:attrName>style.rotation</p:attrName>
                                        </p:attrNameLst>
                                      </p:cBhvr>
                                      <p:tavLst>
                                        <p:tav tm="0">
                                          <p:val>
                                            <p:fltVal val="360"/>
                                          </p:val>
                                        </p:tav>
                                        <p:tav tm="100000">
                                          <p:val>
                                            <p:fltVal val="0"/>
                                          </p:val>
                                        </p:tav>
                                      </p:tavLst>
                                    </p:anim>
                                    <p:animEffect transition="in" filter="fade">
                                      <p:cBhvr>
                                        <p:cTn id="14" dur="500"/>
                                        <p:tgtEl>
                                          <p:spTgt spid="23"/>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 calcmode="lin" valueType="num">
                                      <p:cBhvr>
                                        <p:cTn id="24" dur="500" fill="hold"/>
                                        <p:tgtEl>
                                          <p:spTgt spid="28"/>
                                        </p:tgtEl>
                                        <p:attrNameLst>
                                          <p:attrName>style.rotation</p:attrName>
                                        </p:attrNameLst>
                                      </p:cBhvr>
                                      <p:tavLst>
                                        <p:tav tm="0">
                                          <p:val>
                                            <p:fltVal val="360"/>
                                          </p:val>
                                        </p:tav>
                                        <p:tav tm="100000">
                                          <p:val>
                                            <p:fltVal val="0"/>
                                          </p:val>
                                        </p:tav>
                                      </p:tavLst>
                                    </p:anim>
                                    <p:animEffect transition="in" filter="fade">
                                      <p:cBhvr>
                                        <p:cTn id="25" dur="500"/>
                                        <p:tgtEl>
                                          <p:spTgt spid="28"/>
                                        </p:tgtEl>
                                      </p:cBhvr>
                                    </p:animEffect>
                                  </p:childTnLst>
                                </p:cTn>
                              </p:par>
                            </p:childTnLst>
                          </p:cTn>
                        </p:par>
                        <p:par>
                          <p:cTn id="26" fill="hold">
                            <p:stCondLst>
                              <p:cond delay="2000"/>
                            </p:stCondLst>
                            <p:childTnLst>
                              <p:par>
                                <p:cTn id="27" presetID="18" presetClass="entr" presetSubtype="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trips(downRight)">
                                      <p:cBhvr>
                                        <p:cTn id="29" dur="500"/>
                                        <p:tgtEl>
                                          <p:spTgt spid="7"/>
                                        </p:tgtEl>
                                      </p:cBhvr>
                                    </p:animEffect>
                                  </p:childTnLst>
                                </p:cTn>
                              </p:par>
                            </p:childTnLst>
                          </p:cTn>
                        </p:par>
                        <p:par>
                          <p:cTn id="30" fill="hold">
                            <p:stCondLst>
                              <p:cond delay="2500"/>
                            </p:stCondLst>
                            <p:childTnLst>
                              <p:par>
                                <p:cTn id="31" presetID="49" presetClass="entr" presetSubtype="0" decel="10000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 calcmode="lin" valueType="num">
                                      <p:cBhvr>
                                        <p:cTn id="35" dur="500" fill="hold"/>
                                        <p:tgtEl>
                                          <p:spTgt spid="29"/>
                                        </p:tgtEl>
                                        <p:attrNameLst>
                                          <p:attrName>style.rotation</p:attrName>
                                        </p:attrNameLst>
                                      </p:cBhvr>
                                      <p:tavLst>
                                        <p:tav tm="0">
                                          <p:val>
                                            <p:fltVal val="360"/>
                                          </p:val>
                                        </p:tav>
                                        <p:tav tm="100000">
                                          <p:val>
                                            <p:fltVal val="0"/>
                                          </p:val>
                                        </p:tav>
                                      </p:tavLst>
                                    </p:anim>
                                    <p:animEffect transition="in" filter="fade">
                                      <p:cBhvr>
                                        <p:cTn id="36" dur="500"/>
                                        <p:tgtEl>
                                          <p:spTgt spid="29"/>
                                        </p:tgtEl>
                                      </p:cBhvr>
                                    </p:animEffect>
                                  </p:childTnLst>
                                </p:cTn>
                              </p:par>
                            </p:childTnLst>
                          </p:cTn>
                        </p:par>
                        <p:par>
                          <p:cTn id="37" fill="hold">
                            <p:stCondLst>
                              <p:cond delay="3000"/>
                            </p:stCondLst>
                            <p:childTnLst>
                              <p:par>
                                <p:cTn id="38" presetID="18" presetClass="entr" presetSubtype="6"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Right)">
                                      <p:cBhvr>
                                        <p:cTn id="40" dur="500"/>
                                        <p:tgtEl>
                                          <p:spTgt spid="8"/>
                                        </p:tgtEl>
                                      </p:cBhvr>
                                    </p:animEffect>
                                  </p:childTnLst>
                                </p:cTn>
                              </p:par>
                            </p:childTnLst>
                          </p:cTn>
                        </p:par>
                        <p:par>
                          <p:cTn id="41" fill="hold">
                            <p:stCondLst>
                              <p:cond delay="3500"/>
                            </p:stCondLst>
                            <p:childTnLst>
                              <p:par>
                                <p:cTn id="42" presetID="49" presetClass="entr" presetSubtype="0" decel="10000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 calcmode="lin" valueType="num">
                                      <p:cBhvr>
                                        <p:cTn id="46" dur="500" fill="hold"/>
                                        <p:tgtEl>
                                          <p:spTgt spid="30"/>
                                        </p:tgtEl>
                                        <p:attrNameLst>
                                          <p:attrName>style.rotation</p:attrName>
                                        </p:attrNameLst>
                                      </p:cBhvr>
                                      <p:tavLst>
                                        <p:tav tm="0">
                                          <p:val>
                                            <p:fltVal val="360"/>
                                          </p:val>
                                        </p:tav>
                                        <p:tav tm="100000">
                                          <p:val>
                                            <p:fltVal val="0"/>
                                          </p:val>
                                        </p:tav>
                                      </p:tavLst>
                                    </p:anim>
                                    <p:animEffect transition="in" filter="fade">
                                      <p:cBhvr>
                                        <p:cTn id="47" dur="500"/>
                                        <p:tgtEl>
                                          <p:spTgt spid="30"/>
                                        </p:tgtEl>
                                      </p:cBhvr>
                                    </p:animEffect>
                                  </p:childTnLst>
                                </p:cTn>
                              </p:par>
                            </p:childTnLst>
                          </p:cTn>
                        </p:par>
                        <p:par>
                          <p:cTn id="48" fill="hold">
                            <p:stCondLst>
                              <p:cond delay="4000"/>
                            </p:stCondLst>
                            <p:childTnLst>
                              <p:par>
                                <p:cTn id="49" presetID="18" presetClass="entr" presetSubtype="6"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strips(downRight)">
                                      <p:cBhvr>
                                        <p:cTn id="51" dur="500"/>
                                        <p:tgtEl>
                                          <p:spTgt spid="9"/>
                                        </p:tgtEl>
                                      </p:cBhvr>
                                    </p:animEffect>
                                  </p:childTnLst>
                                </p:cTn>
                              </p:par>
                            </p:childTnLst>
                          </p:cTn>
                        </p:par>
                        <p:par>
                          <p:cTn id="52" fill="hold">
                            <p:stCondLst>
                              <p:cond delay="4500"/>
                            </p:stCondLst>
                            <p:childTnLst>
                              <p:par>
                                <p:cTn id="53" presetID="49" presetClass="entr" presetSubtype="0" decel="100000"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style.rotation</p:attrName>
                                        </p:attrNameLst>
                                      </p:cBhvr>
                                      <p:tavLst>
                                        <p:tav tm="0">
                                          <p:val>
                                            <p:fltVal val="360"/>
                                          </p:val>
                                        </p:tav>
                                        <p:tav tm="100000">
                                          <p:val>
                                            <p:fltVal val="0"/>
                                          </p:val>
                                        </p:tav>
                                      </p:tavLst>
                                    </p:anim>
                                    <p:animEffect transition="in" filter="fade">
                                      <p:cBhvr>
                                        <p:cTn id="58" dur="500"/>
                                        <p:tgtEl>
                                          <p:spTgt spid="31"/>
                                        </p:tgtEl>
                                      </p:cBhvr>
                                    </p:animEffect>
                                  </p:childTnLst>
                                </p:cTn>
                              </p:par>
                            </p:childTnLst>
                          </p:cTn>
                        </p:par>
                        <p:par>
                          <p:cTn id="59" fill="hold">
                            <p:stCondLst>
                              <p:cond delay="5000"/>
                            </p:stCondLst>
                            <p:childTnLst>
                              <p:par>
                                <p:cTn id="60" presetID="18" presetClass="entr" presetSubtype="6"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strips(downRight)">
                                      <p:cBhvr>
                                        <p:cTn id="62" dur="500"/>
                                        <p:tgtEl>
                                          <p:spTgt spid="12"/>
                                        </p:tgtEl>
                                      </p:cBhvr>
                                    </p:animEffect>
                                  </p:childTnLst>
                                </p:cTn>
                              </p:par>
                            </p:childTnLst>
                          </p:cTn>
                        </p:par>
                        <p:par>
                          <p:cTn id="63" fill="hold">
                            <p:stCondLst>
                              <p:cond delay="5500"/>
                            </p:stCondLst>
                            <p:childTnLst>
                              <p:par>
                                <p:cTn id="64" presetID="49" presetClass="entr" presetSubtype="0" decel="10000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500" fill="hold"/>
                                        <p:tgtEl>
                                          <p:spTgt spid="32"/>
                                        </p:tgtEl>
                                        <p:attrNameLst>
                                          <p:attrName>ppt_w</p:attrName>
                                        </p:attrNameLst>
                                      </p:cBhvr>
                                      <p:tavLst>
                                        <p:tav tm="0">
                                          <p:val>
                                            <p:fltVal val="0"/>
                                          </p:val>
                                        </p:tav>
                                        <p:tav tm="100000">
                                          <p:val>
                                            <p:strVal val="#ppt_w"/>
                                          </p:val>
                                        </p:tav>
                                      </p:tavLst>
                                    </p:anim>
                                    <p:anim calcmode="lin" valueType="num">
                                      <p:cBhvr>
                                        <p:cTn id="67" dur="500" fill="hold"/>
                                        <p:tgtEl>
                                          <p:spTgt spid="32"/>
                                        </p:tgtEl>
                                        <p:attrNameLst>
                                          <p:attrName>ppt_h</p:attrName>
                                        </p:attrNameLst>
                                      </p:cBhvr>
                                      <p:tavLst>
                                        <p:tav tm="0">
                                          <p:val>
                                            <p:fltVal val="0"/>
                                          </p:val>
                                        </p:tav>
                                        <p:tav tm="100000">
                                          <p:val>
                                            <p:strVal val="#ppt_h"/>
                                          </p:val>
                                        </p:tav>
                                      </p:tavLst>
                                    </p:anim>
                                    <p:anim calcmode="lin" valueType="num">
                                      <p:cBhvr>
                                        <p:cTn id="68" dur="500" fill="hold"/>
                                        <p:tgtEl>
                                          <p:spTgt spid="32"/>
                                        </p:tgtEl>
                                        <p:attrNameLst>
                                          <p:attrName>style.rotation</p:attrName>
                                        </p:attrNameLst>
                                      </p:cBhvr>
                                      <p:tavLst>
                                        <p:tav tm="0">
                                          <p:val>
                                            <p:fltVal val="360"/>
                                          </p:val>
                                        </p:tav>
                                        <p:tav tm="100000">
                                          <p:val>
                                            <p:fltVal val="0"/>
                                          </p:val>
                                        </p:tav>
                                      </p:tavLst>
                                    </p:anim>
                                    <p:animEffect transition="in" filter="fade">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OpenAddressing</a:t>
            </a:r>
            <a:r>
              <a:rPr kumimoji="1" lang="ja-JP" altLang="en-US" dirty="0" smtClean="0"/>
              <a:t>の欠点</a:t>
            </a:r>
            <a:endParaRPr kumimoji="1" lang="ja-JP" altLang="en-US" dirty="0"/>
          </a:p>
        </p:txBody>
      </p:sp>
      <p:sp>
        <p:nvSpPr>
          <p:cNvPr id="3" name="コンテンツ プレースホルダ 2"/>
          <p:cNvSpPr>
            <a:spLocks noGrp="1"/>
          </p:cNvSpPr>
          <p:nvPr>
            <p:ph idx="1"/>
          </p:nvPr>
        </p:nvSpPr>
        <p:spPr>
          <a:xfrm>
            <a:off x="214282" y="928670"/>
            <a:ext cx="8715436" cy="1643074"/>
          </a:xfrm>
        </p:spPr>
        <p:txBody>
          <a:bodyPr>
            <a:normAutofit fontScale="92500" lnSpcReduction="20000"/>
          </a:bodyPr>
          <a:lstStyle/>
          <a:p>
            <a:r>
              <a:rPr lang="ja-JP" altLang="en-US" dirty="0" smtClean="0"/>
              <a:t>クラスタリング現象と削除回りの挙動</a:t>
            </a:r>
            <a:endParaRPr lang="en-US" altLang="ja-JP" dirty="0" smtClean="0"/>
          </a:p>
          <a:p>
            <a:pPr lvl="1"/>
            <a:r>
              <a:rPr kumimoji="1" lang="ja-JP" altLang="en-US" dirty="0" smtClean="0"/>
              <a:t>こんな感じに特定の部分が高密度で埋まると</a:t>
            </a:r>
            <a:r>
              <a:rPr kumimoji="1" lang="en-US" altLang="ja-JP" dirty="0" smtClean="0"/>
              <a:t>Hop</a:t>
            </a:r>
            <a:r>
              <a:rPr kumimoji="1" lang="ja-JP" altLang="en-US" dirty="0" smtClean="0"/>
              <a:t>数ばかり増えて遅い</a:t>
            </a:r>
            <a:endParaRPr kumimoji="1" lang="en-US" altLang="ja-JP" dirty="0" smtClean="0"/>
          </a:p>
          <a:p>
            <a:pPr lvl="1"/>
            <a:r>
              <a:rPr lang="ja-JP" altLang="en-US" dirty="0" smtClean="0"/>
              <a:t>具体的にはホップ数が一定数を超える場合にリハッシュ</a:t>
            </a:r>
            <a:endParaRPr kumimoji="1" lang="ja-JP" altLang="en-US" dirty="0"/>
          </a:p>
        </p:txBody>
      </p:sp>
      <p:sp>
        <p:nvSpPr>
          <p:cNvPr id="4" name="コンテンツ プレースホルダ 2"/>
          <p:cNvSpPr txBox="1">
            <a:spLocks/>
          </p:cNvSpPr>
          <p:nvPr/>
        </p:nvSpPr>
        <p:spPr>
          <a:xfrm>
            <a:off x="214282" y="3500438"/>
            <a:ext cx="8715436" cy="12858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正方形/長方形 4"/>
          <p:cNvSpPr/>
          <p:nvPr/>
        </p:nvSpPr>
        <p:spPr>
          <a:xfrm>
            <a:off x="3610074" y="3071810"/>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6" name="曲線コネクタ 65"/>
          <p:cNvCxnSpPr>
            <a:endCxn id="14" idx="0"/>
          </p:cNvCxnSpPr>
          <p:nvPr/>
        </p:nvCxnSpPr>
        <p:spPr>
          <a:xfrm>
            <a:off x="2983748" y="2714620"/>
            <a:ext cx="1069925" cy="35851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14" idx="0"/>
            <a:endCxn id="15" idx="0"/>
          </p:cNvCxnSpPr>
          <p:nvPr/>
        </p:nvCxnSpPr>
        <p:spPr>
          <a:xfrm rot="5400000" flipH="1" flipV="1">
            <a:off x="4204856" y="2921950"/>
            <a:ext cx="1588" cy="302367"/>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15" idx="0"/>
            <a:endCxn id="16" idx="0"/>
          </p:cNvCxnSpPr>
          <p:nvPr/>
        </p:nvCxnSpPr>
        <p:spPr>
          <a:xfrm rot="5400000" flipH="1" flipV="1">
            <a:off x="4507222" y="2921951"/>
            <a:ext cx="1588" cy="302365"/>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曲線コネクタ 8"/>
          <p:cNvCxnSpPr>
            <a:stCxn id="16" idx="0"/>
            <a:endCxn id="18" idx="0"/>
          </p:cNvCxnSpPr>
          <p:nvPr/>
        </p:nvCxnSpPr>
        <p:spPr>
          <a:xfrm rot="5400000" flipH="1" flipV="1">
            <a:off x="4809589" y="2921949"/>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線コネクタ 9"/>
          <p:cNvCxnSpPr>
            <a:stCxn id="18" idx="0"/>
            <a:endCxn id="19" idx="0"/>
          </p:cNvCxnSpPr>
          <p:nvPr/>
        </p:nvCxnSpPr>
        <p:spPr>
          <a:xfrm rot="5400000" flipH="1" flipV="1">
            <a:off x="5111957" y="2921949"/>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線コネクタ 10"/>
          <p:cNvCxnSpPr>
            <a:stCxn id="19" idx="0"/>
            <a:endCxn id="20" idx="0"/>
          </p:cNvCxnSpPr>
          <p:nvPr/>
        </p:nvCxnSpPr>
        <p:spPr>
          <a:xfrm rot="5400000" flipH="1" flipV="1">
            <a:off x="5414324" y="2921950"/>
            <a:ext cx="1588" cy="302366"/>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2995387"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297753"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902489"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4204856"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4507221"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3912442" y="3073133"/>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809589"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5111957"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414323" y="307313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5698392" y="3071810"/>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4198194" y="3071810"/>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4510072" y="3071810"/>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4824520" y="3071810"/>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5126888" y="3071810"/>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5412640" y="3071810"/>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46" name="コンテンツ プレースホルダ 2"/>
          <p:cNvSpPr txBox="1">
            <a:spLocks/>
          </p:cNvSpPr>
          <p:nvPr/>
        </p:nvSpPr>
        <p:spPr>
          <a:xfrm>
            <a:off x="214282" y="3786190"/>
            <a:ext cx="8715436" cy="164307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Google</a:t>
            </a:r>
            <a:r>
              <a:rPr kumimoji="1" lang="en-US" altLang="ja-JP" sz="2800" b="0" i="0" u="none" strike="noStrike" kern="1200" cap="none" spc="0" normalizeH="0" noProof="0" dirty="0" smtClean="0">
                <a:ln>
                  <a:noFill/>
                </a:ln>
                <a:solidFill>
                  <a:schemeClr val="tx1"/>
                </a:solidFill>
                <a:effectLst/>
                <a:uLnTx/>
                <a:uFillTx/>
                <a:latin typeface="+mn-lt"/>
                <a:ea typeface="+mn-ea"/>
                <a:cs typeface="+mn-cs"/>
              </a:rPr>
              <a:t> Dense Hash</a:t>
            </a:r>
            <a:r>
              <a:rPr kumimoji="1" lang="ja-JP" altLang="en-US" sz="2800" b="0" i="0" u="none" strike="noStrike" kern="1200" cap="none" spc="0" normalizeH="0" noProof="0" dirty="0" smtClean="0">
                <a:ln>
                  <a:noFill/>
                </a:ln>
                <a:solidFill>
                  <a:schemeClr val="tx1"/>
                </a:solidFill>
                <a:effectLst/>
                <a:uLnTx/>
                <a:uFillTx/>
                <a:latin typeface="+mn-lt"/>
                <a:ea typeface="+mn-ea"/>
                <a:cs typeface="+mn-cs"/>
              </a:rPr>
              <a:t>は</a:t>
            </a:r>
            <a:r>
              <a:rPr kumimoji="1" lang="en-US" altLang="ja-JP" sz="2800" b="0" i="0" u="none" strike="noStrike" kern="1200" cap="none" spc="0" normalizeH="0" noProof="0" dirty="0" smtClean="0">
                <a:ln>
                  <a:noFill/>
                </a:ln>
                <a:solidFill>
                  <a:schemeClr val="tx1"/>
                </a:solidFill>
                <a:effectLst/>
                <a:uLnTx/>
                <a:uFillTx/>
                <a:latin typeface="+mn-lt"/>
                <a:ea typeface="+mn-ea"/>
                <a:cs typeface="+mn-cs"/>
              </a:rPr>
              <a:t>Quadratic Probing(1, 2, 4, 8, 16..)</a:t>
            </a:r>
          </a:p>
          <a:p>
            <a:pPr marL="800100" lvl="1" indent="-342900">
              <a:spcBef>
                <a:spcPct val="20000"/>
              </a:spcBef>
              <a:buFont typeface="Arial" pitchFamily="34" charset="0"/>
              <a:buChar char="•"/>
            </a:pPr>
            <a:r>
              <a:rPr lang="ja-JP" altLang="en-US" sz="2800" baseline="0" dirty="0" smtClean="0"/>
              <a:t>こっちの方</a:t>
            </a:r>
            <a:r>
              <a:rPr lang="ja-JP" altLang="en-US" sz="2800" baseline="0" dirty="0" smtClean="0"/>
              <a:t>がクラスタリング現象にいくらか強い</a:t>
            </a:r>
            <a:endParaRPr lang="en-US" altLang="ja-JP" sz="2800" dirty="0" smtClean="0"/>
          </a:p>
          <a:p>
            <a:pPr marL="1257300" lvl="2" indent="-342900">
              <a:spcBef>
                <a:spcPct val="20000"/>
              </a:spcBef>
              <a:buFont typeface="Arial" pitchFamily="34" charset="0"/>
              <a:buChar char="•"/>
            </a:pPr>
            <a:r>
              <a:rPr lang="ja-JP" altLang="en-US" sz="2800" baseline="0" dirty="0" smtClean="0"/>
              <a:t>ソースにはいろんなパターンを試した形跡がある</a:t>
            </a:r>
            <a:endParaRPr lang="en-US" altLang="ja-JP" sz="2800" baseline="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OpenAddressing</a:t>
            </a:r>
            <a:r>
              <a:rPr kumimoji="1" lang="ja-JP" altLang="en-US" dirty="0" err="1" smtClean="0"/>
              <a:t>での</a:t>
            </a:r>
            <a:r>
              <a:rPr kumimoji="1" lang="ja-JP" altLang="en-US" dirty="0" smtClean="0"/>
              <a:t>問題：データ削除</a:t>
            </a:r>
            <a:endParaRPr kumimoji="1" lang="ja-JP" altLang="en-US" dirty="0"/>
          </a:p>
        </p:txBody>
      </p:sp>
      <p:sp>
        <p:nvSpPr>
          <p:cNvPr id="3" name="コンテンツ プレースホルダ 2"/>
          <p:cNvSpPr>
            <a:spLocks noGrp="1"/>
          </p:cNvSpPr>
          <p:nvPr>
            <p:ph idx="1"/>
          </p:nvPr>
        </p:nvSpPr>
        <p:spPr/>
        <p:txBody>
          <a:bodyPr/>
          <a:lstStyle/>
          <a:p>
            <a:pPr lvl="0">
              <a:defRPr/>
            </a:pPr>
            <a:r>
              <a:rPr lang="ja-JP" altLang="en-US" dirty="0" smtClean="0"/>
              <a:t>削除はどうするのか</a:t>
            </a:r>
            <a:endParaRPr lang="en-US" altLang="ja-JP" dirty="0" smtClean="0"/>
          </a:p>
          <a:p>
            <a:pPr marL="800100" lvl="1" indent="-342900">
              <a:buFont typeface="Arial" pitchFamily="34" charset="0"/>
              <a:buChar char="•"/>
            </a:pPr>
            <a:r>
              <a:rPr lang="ja-JP" altLang="en-US" sz="3200" dirty="0" smtClean="0"/>
              <a:t>実はそのまま消すと困る</a:t>
            </a:r>
          </a:p>
          <a:p>
            <a:endParaRPr kumimoji="1" lang="ja-JP" altLang="en-US" dirty="0"/>
          </a:p>
        </p:txBody>
      </p:sp>
      <p:sp>
        <p:nvSpPr>
          <p:cNvPr id="4" name="正方形/長方形 3"/>
          <p:cNvSpPr/>
          <p:nvPr/>
        </p:nvSpPr>
        <p:spPr>
          <a:xfrm>
            <a:off x="2483714" y="421481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 name="曲線コネクタ 65"/>
          <p:cNvCxnSpPr>
            <a:endCxn id="11" idx="0"/>
          </p:cNvCxnSpPr>
          <p:nvPr/>
        </p:nvCxnSpPr>
        <p:spPr>
          <a:xfrm>
            <a:off x="1857388" y="3857628"/>
            <a:ext cx="1069925" cy="35851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曲線コネクタ 28"/>
          <p:cNvCxnSpPr>
            <a:endCxn id="12" idx="0"/>
          </p:cNvCxnSpPr>
          <p:nvPr/>
        </p:nvCxnSpPr>
        <p:spPr>
          <a:xfrm>
            <a:off x="2357456" y="3643314"/>
            <a:ext cx="872224" cy="572827"/>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11" idx="0"/>
            <a:endCxn id="19" idx="0"/>
          </p:cNvCxnSpPr>
          <p:nvPr/>
        </p:nvCxnSpPr>
        <p:spPr>
          <a:xfrm rot="5400000" flipH="1" flipV="1">
            <a:off x="3074504" y="4067628"/>
            <a:ext cx="1323" cy="295705"/>
          </a:xfrm>
          <a:prstGeom prst="curvedConnector3">
            <a:avLst>
              <a:gd name="adj1" fmla="val 1737891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19" idx="0"/>
            <a:endCxn id="20" idx="0"/>
          </p:cNvCxnSpPr>
          <p:nvPr/>
        </p:nvCxnSpPr>
        <p:spPr>
          <a:xfrm rot="5400000" flipH="1" flipV="1">
            <a:off x="3378957" y="4058879"/>
            <a:ext cx="1588" cy="31187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869027"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171393"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776129"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3078496"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380861"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2786082" y="421614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3683229"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3985597"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4287963" y="421614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572032" y="4214818"/>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3071834" y="421481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3383712" y="4214818"/>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21" name="テキスト ボックス 20"/>
          <p:cNvSpPr txBox="1"/>
          <p:nvPr/>
        </p:nvSpPr>
        <p:spPr>
          <a:xfrm>
            <a:off x="4929222" y="2857496"/>
            <a:ext cx="3214678" cy="2308324"/>
          </a:xfrm>
          <a:prstGeom prst="rect">
            <a:avLst/>
          </a:prstGeom>
          <a:noFill/>
        </p:spPr>
        <p:txBody>
          <a:bodyPr wrap="square" rtlCol="0">
            <a:spAutoFit/>
          </a:bodyPr>
          <a:lstStyle/>
          <a:p>
            <a:r>
              <a:rPr kumimoji="1" lang="en-US" altLang="ja-JP" sz="2400" dirty="0" smtClean="0"/>
              <a:t>Insert(A);</a:t>
            </a:r>
          </a:p>
          <a:p>
            <a:r>
              <a:rPr lang="en-US" altLang="ja-JP" sz="2400" dirty="0" smtClean="0"/>
              <a:t>Insert(T);</a:t>
            </a:r>
          </a:p>
          <a:p>
            <a:r>
              <a:rPr lang="en-US" altLang="ja-JP" sz="2400" dirty="0" smtClean="0"/>
              <a:t>Insert(C);</a:t>
            </a:r>
          </a:p>
          <a:p>
            <a:r>
              <a:rPr lang="en-US" altLang="ja-JP" sz="2400" dirty="0" smtClean="0"/>
              <a:t>Find(C); </a:t>
            </a:r>
            <a:r>
              <a:rPr lang="ja-JP" altLang="en-US" sz="2400" dirty="0" smtClean="0"/>
              <a:t>←</a:t>
            </a:r>
            <a:r>
              <a:rPr lang="en-US" altLang="ja-JP" sz="2400" dirty="0" smtClean="0"/>
              <a:t>OK</a:t>
            </a:r>
          </a:p>
          <a:p>
            <a:r>
              <a:rPr kumimoji="1" lang="en-US" altLang="ja-JP" sz="2400" dirty="0" smtClean="0"/>
              <a:t>Delete(T);</a:t>
            </a:r>
          </a:p>
          <a:p>
            <a:r>
              <a:rPr kumimoji="1" lang="en-US" altLang="ja-JP" sz="2400" dirty="0" smtClean="0"/>
              <a:t>Find(C); </a:t>
            </a:r>
            <a:r>
              <a:rPr kumimoji="1" lang="ja-JP" altLang="en-US" sz="2400" dirty="0" smtClean="0"/>
              <a:t>←</a:t>
            </a:r>
            <a:r>
              <a:rPr kumimoji="1" lang="en-US" altLang="ja-JP" sz="2400" dirty="0" smtClean="0">
                <a:solidFill>
                  <a:srgbClr val="FF0000"/>
                </a:solidFill>
                <a:effectLst>
                  <a:outerShdw blurRad="38100" dist="38100" dir="2700000" algn="tl">
                    <a:srgbClr val="000000">
                      <a:alpha val="43137"/>
                    </a:srgbClr>
                  </a:outerShdw>
                </a:effectLst>
              </a:rPr>
              <a:t>Not Found?</a:t>
            </a:r>
            <a:endParaRPr kumimoji="1" lang="ja-JP" altLang="en-US" sz="2400" dirty="0">
              <a:solidFill>
                <a:srgbClr val="FF0000"/>
              </a:solidFill>
              <a:effectLst>
                <a:outerShdw blurRad="38100" dist="38100" dir="2700000" algn="tl">
                  <a:srgbClr val="000000">
                    <a:alpha val="43137"/>
                  </a:srgbClr>
                </a:outerShdw>
              </a:effectLst>
            </a:endParaRPr>
          </a:p>
        </p:txBody>
      </p:sp>
      <p:sp>
        <p:nvSpPr>
          <p:cNvPr id="22" name="爆発 1 21"/>
          <p:cNvSpPr/>
          <p:nvPr/>
        </p:nvSpPr>
        <p:spPr>
          <a:xfrm>
            <a:off x="3000396" y="4643446"/>
            <a:ext cx="428628" cy="428604"/>
          </a:xfrm>
          <a:prstGeom prst="irregularSeal1">
            <a:avLst/>
          </a:prstGeom>
          <a:solidFill>
            <a:srgbClr val="FF0000"/>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Right)">
                                      <p:cBhvr>
                                        <p:cTn id="10" dur="500"/>
                                        <p:tgtEl>
                                          <p:spTgt spid="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par>
                          <p:cTn id="26" fill="hold">
                            <p:stCondLst>
                              <p:cond delay="500"/>
                            </p:stCondLst>
                            <p:childTnLst>
                              <p:par>
                                <p:cTn id="27" presetID="49" presetClass="entr" presetSubtype="0" decel="10000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 calcmode="lin" valueType="num">
                                      <p:cBhvr>
                                        <p:cTn id="31" dur="500" fill="hold"/>
                                        <p:tgtEl>
                                          <p:spTgt spid="19"/>
                                        </p:tgtEl>
                                        <p:attrNameLst>
                                          <p:attrName>style.rotation</p:attrName>
                                        </p:attrNameLst>
                                      </p:cBhvr>
                                      <p:tavLst>
                                        <p:tav tm="0">
                                          <p:val>
                                            <p:fltVal val="360"/>
                                          </p:val>
                                        </p:tav>
                                        <p:tav tm="100000">
                                          <p:val>
                                            <p:fltVal val="0"/>
                                          </p:val>
                                        </p:tav>
                                      </p:tavLst>
                                    </p:anim>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childTnLst>
                                </p:cTn>
                              </p:par>
                            </p:childTnLst>
                          </p:cTn>
                        </p:par>
                        <p:par>
                          <p:cTn id="37" fill="hold">
                            <p:stCondLst>
                              <p:cond delay="0"/>
                            </p:stCondLst>
                            <p:childTnLst>
                              <p:par>
                                <p:cTn id="38" presetID="18" presetClass="entr" presetSubtype="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downRight)">
                                      <p:cBhvr>
                                        <p:cTn id="40" dur="500"/>
                                        <p:tgtEl>
                                          <p:spTgt spid="5"/>
                                        </p:tgtEl>
                                      </p:cBhvr>
                                    </p:animEffect>
                                  </p:childTnLst>
                                </p:cTn>
                              </p:par>
                            </p:childTnLst>
                          </p:cTn>
                        </p:par>
                        <p:par>
                          <p:cTn id="41" fill="hold">
                            <p:stCondLst>
                              <p:cond delay="500"/>
                            </p:stCondLst>
                            <p:childTnLst>
                              <p:par>
                                <p:cTn id="42" presetID="18" presetClass="entr" presetSubtype="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trips(downRight)">
                                      <p:cBhvr>
                                        <p:cTn id="44" dur="500"/>
                                        <p:tgtEl>
                                          <p:spTgt spid="7"/>
                                        </p:tgtEl>
                                      </p:cBhvr>
                                    </p:animEffect>
                                  </p:childTnLst>
                                </p:cTn>
                              </p:par>
                            </p:childTnLst>
                          </p:cTn>
                        </p:par>
                        <p:par>
                          <p:cTn id="45" fill="hold">
                            <p:stCondLst>
                              <p:cond delay="1000"/>
                            </p:stCondLst>
                            <p:childTnLst>
                              <p:par>
                                <p:cTn id="46" presetID="18" presetClass="entr" presetSubtype="6"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trips(downRight)">
                                      <p:cBhvr>
                                        <p:cTn id="48" dur="500"/>
                                        <p:tgtEl>
                                          <p:spTgt spid="8"/>
                                        </p:tgtEl>
                                      </p:cBhvr>
                                    </p:animEffect>
                                  </p:childTnLst>
                                </p:cTn>
                              </p:par>
                            </p:childTnLst>
                          </p:cTn>
                        </p:par>
                        <p:par>
                          <p:cTn id="49" fill="hold">
                            <p:stCondLst>
                              <p:cond delay="1500"/>
                            </p:stCondLst>
                            <p:childTnLst>
                              <p:par>
                                <p:cTn id="50" presetID="49" presetClass="entr" presetSubtype="0" decel="10000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 calcmode="lin" valueType="num">
                                      <p:cBhvr>
                                        <p:cTn id="54" dur="500" fill="hold"/>
                                        <p:tgtEl>
                                          <p:spTgt spid="20"/>
                                        </p:tgtEl>
                                        <p:attrNameLst>
                                          <p:attrName>style.rotation</p:attrName>
                                        </p:attrNameLst>
                                      </p:cBhvr>
                                      <p:tavLst>
                                        <p:tav tm="0">
                                          <p:val>
                                            <p:fltVal val="360"/>
                                          </p:val>
                                        </p:tav>
                                        <p:tav tm="100000">
                                          <p:val>
                                            <p:fltVal val="0"/>
                                          </p:val>
                                        </p:tav>
                                      </p:tavLst>
                                    </p:anim>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6"/>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1">
                                            <p:txEl>
                                              <p:pRg st="3" end="3"/>
                                            </p:txEl>
                                          </p:spTgt>
                                        </p:tgtEl>
                                        <p:attrNameLst>
                                          <p:attrName>style.visibility</p:attrName>
                                        </p:attrNameLst>
                                      </p:cBhvr>
                                      <p:to>
                                        <p:strVal val="visible"/>
                                      </p:to>
                                    </p:set>
                                  </p:childTnLst>
                                </p:cTn>
                              </p:par>
                            </p:childTnLst>
                          </p:cTn>
                        </p:par>
                        <p:par>
                          <p:cTn id="70" fill="hold">
                            <p:stCondLst>
                              <p:cond delay="0"/>
                            </p:stCondLst>
                            <p:childTnLst>
                              <p:par>
                                <p:cTn id="71" presetID="18" presetClass="entr" presetSubtype="6"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strips(downRight)">
                                      <p:cBhvr>
                                        <p:cTn id="73" dur="500"/>
                                        <p:tgtEl>
                                          <p:spTgt spid="5"/>
                                        </p:tgtEl>
                                      </p:cBhvr>
                                    </p:animEffect>
                                  </p:childTnLst>
                                </p:cTn>
                              </p:par>
                            </p:childTnLst>
                          </p:cTn>
                        </p:par>
                        <p:par>
                          <p:cTn id="74" fill="hold">
                            <p:stCondLst>
                              <p:cond delay="500"/>
                            </p:stCondLst>
                            <p:childTnLst>
                              <p:par>
                                <p:cTn id="75" presetID="18" presetClass="entr" presetSubtype="6"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trips(downRight)">
                                      <p:cBhvr>
                                        <p:cTn id="77" dur="500"/>
                                        <p:tgtEl>
                                          <p:spTgt spid="7"/>
                                        </p:tgtEl>
                                      </p:cBhvr>
                                    </p:animEffect>
                                  </p:childTnLst>
                                </p:cTn>
                              </p:par>
                            </p:childTnLst>
                          </p:cTn>
                        </p:par>
                        <p:par>
                          <p:cTn id="78" fill="hold">
                            <p:stCondLst>
                              <p:cond delay="1000"/>
                            </p:stCondLst>
                            <p:childTnLst>
                              <p:par>
                                <p:cTn id="79" presetID="18" presetClass="entr" presetSubtype="6"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strips(downRigh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1">
                                            <p:txEl>
                                              <p:pRg st="4" end="4"/>
                                            </p:txEl>
                                          </p:spTgt>
                                        </p:tgtEl>
                                        <p:attrNameLst>
                                          <p:attrName>style.visibility</p:attrName>
                                        </p:attrNameLst>
                                      </p:cBhvr>
                                      <p:to>
                                        <p:strVal val="visible"/>
                                      </p:to>
                                    </p:set>
                                  </p:childTnLst>
                                </p:cTn>
                              </p:par>
                            </p:childTnLst>
                          </p:cTn>
                        </p:par>
                        <p:par>
                          <p:cTn id="94" fill="hold">
                            <p:stCondLst>
                              <p:cond delay="0"/>
                            </p:stCondLst>
                            <p:childTnLst>
                              <p:par>
                                <p:cTn id="95" presetID="18" presetClass="entr" presetSubtype="6" fill="hold"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trips(downRight)">
                                      <p:cBhvr>
                                        <p:cTn id="97" dur="500"/>
                                        <p:tgtEl>
                                          <p:spTgt spid="6"/>
                                        </p:tgtEl>
                                      </p:cBhvr>
                                    </p:animEffect>
                                  </p:childTnLst>
                                </p:cTn>
                              </p:par>
                            </p:childTnLst>
                          </p:cTn>
                        </p:par>
                        <p:par>
                          <p:cTn id="98" fill="hold">
                            <p:stCondLst>
                              <p:cond delay="500"/>
                            </p:stCondLst>
                            <p:childTnLst>
                              <p:par>
                                <p:cTn id="99" presetID="42" presetClass="exit" presetSubtype="0" fill="hold" grpId="1" nodeType="afterEffect">
                                  <p:stCondLst>
                                    <p:cond delay="0"/>
                                  </p:stCondLst>
                                  <p:childTnLst>
                                    <p:animEffect transition="out" filter="fade">
                                      <p:cBhvr>
                                        <p:cTn id="100" dur="1000"/>
                                        <p:tgtEl>
                                          <p:spTgt spid="19"/>
                                        </p:tgtEl>
                                      </p:cBhvr>
                                    </p:animEffect>
                                    <p:anim calcmode="lin" valueType="num">
                                      <p:cBhvr>
                                        <p:cTn id="101" dur="1000"/>
                                        <p:tgtEl>
                                          <p:spTgt spid="19"/>
                                        </p:tgtEl>
                                        <p:attrNameLst>
                                          <p:attrName>ppt_x</p:attrName>
                                        </p:attrNameLst>
                                      </p:cBhvr>
                                      <p:tavLst>
                                        <p:tav tm="0">
                                          <p:val>
                                            <p:strVal val="ppt_x"/>
                                          </p:val>
                                        </p:tav>
                                        <p:tav tm="100000">
                                          <p:val>
                                            <p:strVal val="ppt_x"/>
                                          </p:val>
                                        </p:tav>
                                      </p:tavLst>
                                    </p:anim>
                                    <p:anim calcmode="lin" valueType="num">
                                      <p:cBhvr>
                                        <p:cTn id="102" dur="1000"/>
                                        <p:tgtEl>
                                          <p:spTgt spid="19"/>
                                        </p:tgtEl>
                                        <p:attrNameLst>
                                          <p:attrName>ppt_y</p:attrName>
                                        </p:attrNameLst>
                                      </p:cBhvr>
                                      <p:tavLst>
                                        <p:tav tm="0">
                                          <p:val>
                                            <p:strVal val="ppt_y"/>
                                          </p:val>
                                        </p:tav>
                                        <p:tav tm="100000">
                                          <p:val>
                                            <p:strVal val="ppt_y+.1"/>
                                          </p:val>
                                        </p:tav>
                                      </p:tavLst>
                                    </p:anim>
                                    <p:set>
                                      <p:cBhvr>
                                        <p:cTn id="103" dur="1" fill="hold">
                                          <p:stCondLst>
                                            <p:cond delay="999"/>
                                          </p:stCondLst>
                                        </p:cTn>
                                        <p:tgtEl>
                                          <p:spTgt spid="19"/>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21">
                                            <p:txEl>
                                              <p:pRg st="5" end="5"/>
                                            </p:txEl>
                                          </p:spTgt>
                                        </p:tgtEl>
                                        <p:attrNameLst>
                                          <p:attrName>style.visibility</p:attrName>
                                        </p:attrNameLst>
                                      </p:cBhvr>
                                      <p:to>
                                        <p:strVal val="visible"/>
                                      </p:to>
                                    </p:set>
                                  </p:childTnLst>
                                </p:cTn>
                              </p:par>
                            </p:childTnLst>
                          </p:cTn>
                        </p:par>
                        <p:par>
                          <p:cTn id="110" fill="hold">
                            <p:stCondLst>
                              <p:cond delay="0"/>
                            </p:stCondLst>
                            <p:childTnLst>
                              <p:par>
                                <p:cTn id="111" presetID="18" presetClass="entr" presetSubtype="6"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strips(downRight)">
                                      <p:cBhvr>
                                        <p:cTn id="113" dur="500"/>
                                        <p:tgtEl>
                                          <p:spTgt spid="5"/>
                                        </p:tgtEl>
                                      </p:cBhvr>
                                    </p:animEffect>
                                  </p:childTnLst>
                                </p:cTn>
                              </p:par>
                            </p:childTnLst>
                          </p:cTn>
                        </p:par>
                        <p:par>
                          <p:cTn id="114" fill="hold">
                            <p:stCondLst>
                              <p:cond delay="500"/>
                            </p:stCondLst>
                            <p:childTnLst>
                              <p:par>
                                <p:cTn id="115" presetID="18" presetClass="entr" presetSubtype="6" fill="hold"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strips(downRight)">
                                      <p:cBhvr>
                                        <p:cTn id="117" dur="500"/>
                                        <p:tgtEl>
                                          <p:spTgt spid="7"/>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9" grpId="1"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796908"/>
          </a:xfrm>
        </p:spPr>
        <p:txBody>
          <a:bodyPr>
            <a:normAutofit/>
          </a:bodyPr>
          <a:lstStyle/>
          <a:p>
            <a:r>
              <a:rPr lang="ja-JP" altLang="en-US" sz="4000" dirty="0"/>
              <a:t>データの</a:t>
            </a:r>
            <a:r>
              <a:rPr lang="ja-JP" altLang="en-US" sz="4000" dirty="0" smtClean="0"/>
              <a:t>集合を扱いたい</a:t>
            </a:r>
            <a:endParaRPr kumimoji="1" lang="ja-JP" altLang="en-US" sz="4000" dirty="0"/>
          </a:p>
        </p:txBody>
      </p:sp>
      <p:sp>
        <p:nvSpPr>
          <p:cNvPr id="20" name="雲 19"/>
          <p:cNvSpPr/>
          <p:nvPr/>
        </p:nvSpPr>
        <p:spPr>
          <a:xfrm>
            <a:off x="3571868" y="3643314"/>
            <a:ext cx="5143536" cy="2714644"/>
          </a:xfrm>
          <a:prstGeom prst="cloud">
            <a:avLst/>
          </a:prstGeom>
        </p:spPr>
        <p:style>
          <a:lnRef idx="1">
            <a:schemeClr val="accent6"/>
          </a:lnRef>
          <a:fillRef idx="3">
            <a:schemeClr val="accent6"/>
          </a:fillRef>
          <a:effectRef idx="2">
            <a:schemeClr val="accent6"/>
          </a:effectRef>
          <a:fontRef idx="minor">
            <a:schemeClr val="lt1"/>
          </a:fontRef>
        </p:style>
        <p:txBody>
          <a:bodyPr wrap="none" rtlCol="0" anchor="ctr"/>
          <a:lstStyle/>
          <a:p>
            <a:pPr algn="ctr"/>
            <a:r>
              <a:rPr lang="ja-JP" altLang="en-US" sz="5400" dirty="0" smtClean="0">
                <a:effectLst>
                  <a:outerShdw blurRad="38100" dist="38100" dir="2700000" algn="tl">
                    <a:srgbClr val="000000">
                      <a:alpha val="43137"/>
                    </a:srgbClr>
                  </a:outerShdw>
                </a:effectLst>
              </a:rPr>
              <a:t>データの集合</a:t>
            </a:r>
            <a:endParaRPr kumimoji="1" lang="ja-JP" altLang="en-US" sz="5400" dirty="0">
              <a:effectLst>
                <a:outerShdw blurRad="38100" dist="38100" dir="2700000" algn="tl">
                  <a:srgbClr val="000000">
                    <a:alpha val="43137"/>
                  </a:srgbClr>
                </a:outerShdw>
              </a:effectLst>
            </a:endParaRPr>
          </a:p>
        </p:txBody>
      </p:sp>
      <p:sp>
        <p:nvSpPr>
          <p:cNvPr id="23" name="正方形/長方形 22"/>
          <p:cNvSpPr/>
          <p:nvPr/>
        </p:nvSpPr>
        <p:spPr>
          <a:xfrm>
            <a:off x="1000100" y="2928934"/>
            <a:ext cx="785818"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3600" dirty="0" smtClean="0">
                <a:effectLst>
                  <a:outerShdw blurRad="38100" dist="38100" dir="2700000" algn="tl">
                    <a:srgbClr val="000000">
                      <a:alpha val="43137"/>
                    </a:srgbClr>
                  </a:outerShdw>
                </a:effectLst>
              </a:rPr>
              <a:t>A</a:t>
            </a:r>
            <a:endParaRPr kumimoji="1" lang="ja-JP" altLang="en-US" sz="3600" dirty="0">
              <a:effectLst>
                <a:outerShdw blurRad="38100" dist="38100" dir="2700000" algn="tl">
                  <a:srgbClr val="000000">
                    <a:alpha val="43137"/>
                  </a:srgbClr>
                </a:outerShdw>
              </a:effectLst>
            </a:endParaRPr>
          </a:p>
        </p:txBody>
      </p:sp>
      <p:sp>
        <p:nvSpPr>
          <p:cNvPr id="24" name="正方形/長方形 23"/>
          <p:cNvSpPr/>
          <p:nvPr/>
        </p:nvSpPr>
        <p:spPr>
          <a:xfrm>
            <a:off x="2214546" y="2143116"/>
            <a:ext cx="785818"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3600" dirty="0" smtClean="0">
                <a:effectLst>
                  <a:outerShdw blurRad="38100" dist="38100" dir="2700000" algn="tl">
                    <a:srgbClr val="000000">
                      <a:alpha val="43137"/>
                    </a:srgbClr>
                  </a:outerShdw>
                </a:effectLst>
              </a:rPr>
              <a:t>B</a:t>
            </a:r>
          </a:p>
        </p:txBody>
      </p:sp>
      <p:sp>
        <p:nvSpPr>
          <p:cNvPr id="25" name="正方形/長方形 24"/>
          <p:cNvSpPr/>
          <p:nvPr/>
        </p:nvSpPr>
        <p:spPr>
          <a:xfrm>
            <a:off x="3571868" y="1500174"/>
            <a:ext cx="785818"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3600" dirty="0" smtClean="0">
                <a:effectLst>
                  <a:outerShdw blurRad="38100" dist="38100" dir="2700000" algn="tl">
                    <a:srgbClr val="000000">
                      <a:alpha val="43137"/>
                    </a:srgbClr>
                  </a:outerShdw>
                </a:effectLst>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3.05556E-6 6.56799E-7 L 0.45017 0.21993 " pathEditMode="relative" rAng="0" ptsTypes="AA">
                                      <p:cBhvr>
                                        <p:cTn id="6" dur="500" fill="hold"/>
                                        <p:tgtEl>
                                          <p:spTgt spid="23"/>
                                        </p:tgtEl>
                                        <p:attrNameLst>
                                          <p:attrName>ppt_x</p:attrName>
                                          <p:attrName>ppt_y</p:attrName>
                                        </p:attrNameLst>
                                      </p:cBhvr>
                                      <p:rCtr x="225" y="110"/>
                                    </p:animMotion>
                                  </p:childTnLst>
                                </p:cTn>
                              </p:par>
                            </p:childTnLst>
                          </p:cTn>
                        </p:par>
                        <p:par>
                          <p:cTn id="7" fill="hold">
                            <p:stCondLst>
                              <p:cond delay="500"/>
                            </p:stCondLst>
                            <p:childTnLst>
                              <p:par>
                                <p:cTn id="8" presetID="49" presetClass="path" presetSubtype="0" accel="50000" decel="50000" fill="hold" grpId="0" nodeType="afterEffect">
                                  <p:stCondLst>
                                    <p:cond delay="0"/>
                                  </p:stCondLst>
                                  <p:childTnLst>
                                    <p:animMotion origin="layout" path="M 5.55556E-7 -2.0074E-6 L 0.41181 0.30296 " pathEditMode="relative" rAng="0" ptsTypes="AA">
                                      <p:cBhvr>
                                        <p:cTn id="9" dur="500" fill="hold"/>
                                        <p:tgtEl>
                                          <p:spTgt spid="24"/>
                                        </p:tgtEl>
                                        <p:attrNameLst>
                                          <p:attrName>ppt_x</p:attrName>
                                          <p:attrName>ppt_y</p:attrName>
                                        </p:attrNameLst>
                                      </p:cBhvr>
                                      <p:rCtr x="206" y="151"/>
                                    </p:animMotion>
                                  </p:childTnLst>
                                </p:cTn>
                              </p:par>
                            </p:childTnLst>
                          </p:cTn>
                        </p:par>
                        <p:par>
                          <p:cTn id="10" fill="hold">
                            <p:stCondLst>
                              <p:cond delay="1000"/>
                            </p:stCondLst>
                            <p:childTnLst>
                              <p:par>
                                <p:cTn id="11" presetID="49" presetClass="path" presetSubtype="0" accel="50000" decel="50000" fill="hold" grpId="0" nodeType="afterEffect">
                                  <p:stCondLst>
                                    <p:cond delay="0"/>
                                  </p:stCondLst>
                                  <p:childTnLst>
                                    <p:animMotion origin="layout" path="M 3.05556E-6 1.26735E-6 L 0.38142 0.38622 " pathEditMode="relative" rAng="0" ptsTypes="AA">
                                      <p:cBhvr>
                                        <p:cTn id="12" dur="500" fill="hold"/>
                                        <p:tgtEl>
                                          <p:spTgt spid="25"/>
                                        </p:tgtEl>
                                        <p:attrNameLst>
                                          <p:attrName>ppt_x</p:attrName>
                                          <p:attrName>ppt_y</p:attrName>
                                        </p:attrNameLst>
                                      </p:cBhvr>
                                      <p:rCtr x="191" y="1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OpenAddressing</a:t>
            </a:r>
            <a:r>
              <a:rPr lang="ja-JP" altLang="en-US" dirty="0" err="1" smtClean="0"/>
              <a:t>での</a:t>
            </a:r>
            <a:r>
              <a:rPr lang="ja-JP" altLang="en-US" dirty="0" smtClean="0"/>
              <a:t>削除操作</a:t>
            </a:r>
            <a:endParaRPr kumimoji="1" lang="ja-JP" altLang="en-US" dirty="0"/>
          </a:p>
        </p:txBody>
      </p:sp>
      <p:sp>
        <p:nvSpPr>
          <p:cNvPr id="3" name="コンテンツ プレースホルダ 2"/>
          <p:cNvSpPr>
            <a:spLocks noGrp="1"/>
          </p:cNvSpPr>
          <p:nvPr>
            <p:ph idx="1"/>
          </p:nvPr>
        </p:nvSpPr>
        <p:spPr>
          <a:xfrm>
            <a:off x="214282" y="928670"/>
            <a:ext cx="8715436" cy="2143140"/>
          </a:xfrm>
        </p:spPr>
        <p:txBody>
          <a:bodyPr/>
          <a:lstStyle/>
          <a:p>
            <a:r>
              <a:rPr kumimoji="1" lang="ja-JP" altLang="en-US" dirty="0" smtClean="0"/>
              <a:t>完全に消す代わりに削除済みマークを付ける</a:t>
            </a:r>
            <a:endParaRPr kumimoji="1" lang="en-US" altLang="ja-JP" dirty="0" smtClean="0"/>
          </a:p>
          <a:p>
            <a:pPr lvl="1"/>
            <a:r>
              <a:rPr lang="ja-JP" altLang="en-US" dirty="0" smtClean="0"/>
              <a:t>挿入時には空スロットとして扱って上書きする</a:t>
            </a:r>
            <a:endParaRPr lang="en-US" altLang="ja-JP" dirty="0" smtClean="0"/>
          </a:p>
          <a:p>
            <a:pPr lvl="1"/>
            <a:r>
              <a:rPr kumimoji="1" lang="ja-JP" altLang="en-US" dirty="0" smtClean="0"/>
              <a:t>検索時には何かが入ってると見なしてまたぐ</a:t>
            </a:r>
            <a:endParaRPr kumimoji="1" lang="en-US" altLang="ja-JP" dirty="0" smtClean="0"/>
          </a:p>
          <a:p>
            <a:pPr lvl="1"/>
            <a:r>
              <a:rPr lang="en-US" altLang="ja-JP" dirty="0" err="1" smtClean="0"/>
              <a:t>TombStone</a:t>
            </a:r>
            <a:r>
              <a:rPr lang="en-US" altLang="ja-JP" dirty="0" smtClean="0"/>
              <a:t>(</a:t>
            </a:r>
            <a:r>
              <a:rPr lang="ja-JP" altLang="en-US" dirty="0" smtClean="0"/>
              <a:t>墓石</a:t>
            </a:r>
            <a:r>
              <a:rPr lang="en-US" altLang="ja-JP" dirty="0" smtClean="0"/>
              <a:t>)</a:t>
            </a:r>
            <a:r>
              <a:rPr lang="ja-JP" altLang="en-US" dirty="0" smtClean="0"/>
              <a:t>とも</a:t>
            </a:r>
            <a:r>
              <a:rPr lang="ja-JP" altLang="en-US" dirty="0" smtClean="0"/>
              <a:t>言う</a:t>
            </a:r>
            <a:endParaRPr kumimoji="1" lang="ja-JP" altLang="en-US" dirty="0"/>
          </a:p>
        </p:txBody>
      </p:sp>
      <p:sp>
        <p:nvSpPr>
          <p:cNvPr id="4" name="正方形/長方形 3"/>
          <p:cNvSpPr/>
          <p:nvPr/>
        </p:nvSpPr>
        <p:spPr>
          <a:xfrm>
            <a:off x="2269368" y="483545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 name="曲線コネクタ 65"/>
          <p:cNvCxnSpPr>
            <a:endCxn id="11" idx="0"/>
          </p:cNvCxnSpPr>
          <p:nvPr/>
        </p:nvCxnSpPr>
        <p:spPr>
          <a:xfrm>
            <a:off x="1643042" y="4478262"/>
            <a:ext cx="1069925" cy="35851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曲線コネクタ 28"/>
          <p:cNvCxnSpPr>
            <a:endCxn id="12" idx="0"/>
          </p:cNvCxnSpPr>
          <p:nvPr/>
        </p:nvCxnSpPr>
        <p:spPr>
          <a:xfrm>
            <a:off x="2143110" y="4263948"/>
            <a:ext cx="872224" cy="572827"/>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曲線コネクタ 6"/>
          <p:cNvCxnSpPr>
            <a:stCxn id="11" idx="0"/>
            <a:endCxn id="19" idx="0"/>
          </p:cNvCxnSpPr>
          <p:nvPr/>
        </p:nvCxnSpPr>
        <p:spPr>
          <a:xfrm rot="5400000" flipH="1" flipV="1">
            <a:off x="2860158" y="4688262"/>
            <a:ext cx="1323" cy="295705"/>
          </a:xfrm>
          <a:prstGeom prst="curvedConnector3">
            <a:avLst>
              <a:gd name="adj1" fmla="val 1737891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19" idx="0"/>
            <a:endCxn id="20" idx="0"/>
          </p:cNvCxnSpPr>
          <p:nvPr/>
        </p:nvCxnSpPr>
        <p:spPr>
          <a:xfrm rot="5400000" flipH="1" flipV="1">
            <a:off x="3164611" y="4679513"/>
            <a:ext cx="1588" cy="31187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54681"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1957047"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561783"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2864150"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166515"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2571736" y="4836775"/>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3468883"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3771251"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4073617" y="483677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357686" y="483545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857488" y="4835452"/>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3169366" y="4835452"/>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21" name="テキスト ボックス 20"/>
          <p:cNvSpPr txBox="1"/>
          <p:nvPr/>
        </p:nvSpPr>
        <p:spPr>
          <a:xfrm>
            <a:off x="5429256" y="3478130"/>
            <a:ext cx="3214678" cy="2308324"/>
          </a:xfrm>
          <a:prstGeom prst="rect">
            <a:avLst/>
          </a:prstGeom>
          <a:noFill/>
        </p:spPr>
        <p:txBody>
          <a:bodyPr wrap="square" rtlCol="0">
            <a:spAutoFit/>
          </a:bodyPr>
          <a:lstStyle/>
          <a:p>
            <a:r>
              <a:rPr kumimoji="1" lang="en-US" altLang="ja-JP" sz="2400" dirty="0" smtClean="0"/>
              <a:t>Insert(A);</a:t>
            </a:r>
          </a:p>
          <a:p>
            <a:r>
              <a:rPr lang="en-US" altLang="ja-JP" sz="2400" dirty="0" smtClean="0"/>
              <a:t>Insert(T);</a:t>
            </a:r>
          </a:p>
          <a:p>
            <a:r>
              <a:rPr lang="en-US" altLang="ja-JP" sz="2400" dirty="0" smtClean="0"/>
              <a:t>Insert(C);</a:t>
            </a:r>
          </a:p>
          <a:p>
            <a:r>
              <a:rPr lang="en-US" altLang="ja-JP" sz="2400" dirty="0" smtClean="0"/>
              <a:t>Find(C); </a:t>
            </a:r>
            <a:r>
              <a:rPr lang="ja-JP" altLang="en-US" sz="2400" dirty="0" smtClean="0"/>
              <a:t>←</a:t>
            </a:r>
            <a:r>
              <a:rPr lang="en-US" altLang="ja-JP" sz="2400" dirty="0" smtClean="0"/>
              <a:t>OK</a:t>
            </a:r>
          </a:p>
          <a:p>
            <a:r>
              <a:rPr kumimoji="1" lang="en-US" altLang="ja-JP" sz="2400" dirty="0" smtClean="0"/>
              <a:t>Delete(T);</a:t>
            </a:r>
          </a:p>
          <a:p>
            <a:r>
              <a:rPr kumimoji="1" lang="en-US" altLang="ja-JP" sz="2400" dirty="0" smtClean="0"/>
              <a:t>Find(C); </a:t>
            </a:r>
            <a:r>
              <a:rPr kumimoji="1" lang="ja-JP" altLang="en-US" sz="2400" dirty="0" smtClean="0"/>
              <a:t>←</a:t>
            </a:r>
            <a:r>
              <a:rPr kumimoji="1" lang="en-US" altLang="ja-JP" sz="2400" dirty="0" smtClean="0">
                <a:solidFill>
                  <a:srgbClr val="FF0000"/>
                </a:solidFill>
                <a:effectLst>
                  <a:outerShdw blurRad="38100" dist="38100" dir="2700000" algn="tl">
                    <a:srgbClr val="000000">
                      <a:alpha val="43137"/>
                    </a:srgbClr>
                  </a:outerShdw>
                </a:effectLst>
              </a:rPr>
              <a:t>OK</a:t>
            </a:r>
            <a:r>
              <a:rPr lang="en-US" altLang="ja-JP" sz="2400" dirty="0" smtClean="0">
                <a:solidFill>
                  <a:srgbClr val="FF0000"/>
                </a:solidFill>
                <a:effectLst>
                  <a:outerShdw blurRad="38100" dist="38100" dir="2700000" algn="tl">
                    <a:srgbClr val="000000">
                      <a:alpha val="43137"/>
                    </a:srgbClr>
                  </a:outerShdw>
                </a:effectLst>
              </a:rPr>
              <a:t>!</a:t>
            </a:r>
            <a:endParaRPr kumimoji="1" lang="ja-JP" altLang="en-US" sz="2400" dirty="0">
              <a:solidFill>
                <a:srgbClr val="FF0000"/>
              </a:solidFill>
              <a:effectLst>
                <a:outerShdw blurRad="38100" dist="38100" dir="2700000" algn="tl">
                  <a:srgbClr val="000000">
                    <a:alpha val="43137"/>
                  </a:srgbClr>
                </a:outerShdw>
              </a:effectLst>
            </a:endParaRPr>
          </a:p>
        </p:txBody>
      </p:sp>
      <p:sp>
        <p:nvSpPr>
          <p:cNvPr id="23" name="上矢印 22"/>
          <p:cNvSpPr/>
          <p:nvPr/>
        </p:nvSpPr>
        <p:spPr>
          <a:xfrm>
            <a:off x="2870740" y="5357826"/>
            <a:ext cx="285752" cy="428628"/>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2156360" y="5844640"/>
            <a:ext cx="1713931" cy="369332"/>
          </a:xfrm>
          <a:prstGeom prst="rect">
            <a:avLst/>
          </a:prstGeom>
          <a:noFill/>
        </p:spPr>
        <p:txBody>
          <a:bodyPr wrap="none" rtlCol="0">
            <a:spAutoFit/>
          </a:bodyPr>
          <a:lstStyle/>
          <a:p>
            <a:r>
              <a:rPr lang="ja-JP" altLang="en-US" dirty="0" smtClean="0"/>
              <a:t>削除マーキング</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Right)">
                                      <p:cBhvr>
                                        <p:cTn id="10" dur="500"/>
                                        <p:tgtEl>
                                          <p:spTgt spid="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par>
                          <p:cTn id="26" fill="hold">
                            <p:stCondLst>
                              <p:cond delay="500"/>
                            </p:stCondLst>
                            <p:childTnLst>
                              <p:par>
                                <p:cTn id="27" presetID="49" presetClass="entr" presetSubtype="0" decel="100000" fill="hold" grpId="0" nodeType="afterEffect">
                                  <p:stCondLst>
                                    <p:cond delay="0"/>
                                  </p:stCondLst>
                                  <p:iterate type="lt">
                                    <p:tmPct val="0"/>
                                  </p:iterate>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 calcmode="lin" valueType="num">
                                      <p:cBhvr>
                                        <p:cTn id="31" dur="500" fill="hold"/>
                                        <p:tgtEl>
                                          <p:spTgt spid="19"/>
                                        </p:tgtEl>
                                        <p:attrNameLst>
                                          <p:attrName>style.rotation</p:attrName>
                                        </p:attrNameLst>
                                      </p:cBhvr>
                                      <p:tavLst>
                                        <p:tav tm="0">
                                          <p:val>
                                            <p:fltVal val="360"/>
                                          </p:val>
                                        </p:tav>
                                        <p:tav tm="100000">
                                          <p:val>
                                            <p:fltVal val="0"/>
                                          </p:val>
                                        </p:tav>
                                      </p:tavLst>
                                    </p:anim>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childTnLst>
                                </p:cTn>
                              </p:par>
                            </p:childTnLst>
                          </p:cTn>
                        </p:par>
                        <p:par>
                          <p:cTn id="37" fill="hold">
                            <p:stCondLst>
                              <p:cond delay="0"/>
                            </p:stCondLst>
                            <p:childTnLst>
                              <p:par>
                                <p:cTn id="38" presetID="18" presetClass="entr" presetSubtype="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downRight)">
                                      <p:cBhvr>
                                        <p:cTn id="40" dur="500"/>
                                        <p:tgtEl>
                                          <p:spTgt spid="5"/>
                                        </p:tgtEl>
                                      </p:cBhvr>
                                    </p:animEffect>
                                  </p:childTnLst>
                                </p:cTn>
                              </p:par>
                            </p:childTnLst>
                          </p:cTn>
                        </p:par>
                        <p:par>
                          <p:cTn id="41" fill="hold">
                            <p:stCondLst>
                              <p:cond delay="500"/>
                            </p:stCondLst>
                            <p:childTnLst>
                              <p:par>
                                <p:cTn id="42" presetID="18" presetClass="entr" presetSubtype="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trips(downRight)">
                                      <p:cBhvr>
                                        <p:cTn id="44" dur="500"/>
                                        <p:tgtEl>
                                          <p:spTgt spid="7"/>
                                        </p:tgtEl>
                                      </p:cBhvr>
                                    </p:animEffect>
                                  </p:childTnLst>
                                </p:cTn>
                              </p:par>
                            </p:childTnLst>
                          </p:cTn>
                        </p:par>
                        <p:par>
                          <p:cTn id="45" fill="hold">
                            <p:stCondLst>
                              <p:cond delay="1000"/>
                            </p:stCondLst>
                            <p:childTnLst>
                              <p:par>
                                <p:cTn id="46" presetID="18" presetClass="entr" presetSubtype="6"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trips(downRight)">
                                      <p:cBhvr>
                                        <p:cTn id="48" dur="500"/>
                                        <p:tgtEl>
                                          <p:spTgt spid="8"/>
                                        </p:tgtEl>
                                      </p:cBhvr>
                                    </p:animEffect>
                                  </p:childTnLst>
                                </p:cTn>
                              </p:par>
                            </p:childTnLst>
                          </p:cTn>
                        </p:par>
                        <p:par>
                          <p:cTn id="49" fill="hold">
                            <p:stCondLst>
                              <p:cond delay="1500"/>
                            </p:stCondLst>
                            <p:childTnLst>
                              <p:par>
                                <p:cTn id="50" presetID="49" presetClass="entr" presetSubtype="0" decel="10000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 calcmode="lin" valueType="num">
                                      <p:cBhvr>
                                        <p:cTn id="54" dur="500" fill="hold"/>
                                        <p:tgtEl>
                                          <p:spTgt spid="20"/>
                                        </p:tgtEl>
                                        <p:attrNameLst>
                                          <p:attrName>style.rotation</p:attrName>
                                        </p:attrNameLst>
                                      </p:cBhvr>
                                      <p:tavLst>
                                        <p:tav tm="0">
                                          <p:val>
                                            <p:fltVal val="360"/>
                                          </p:val>
                                        </p:tav>
                                        <p:tav tm="100000">
                                          <p:val>
                                            <p:fltVal val="0"/>
                                          </p:val>
                                        </p:tav>
                                      </p:tavLst>
                                    </p:anim>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6"/>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1">
                                            <p:txEl>
                                              <p:pRg st="3" end="3"/>
                                            </p:txEl>
                                          </p:spTgt>
                                        </p:tgtEl>
                                        <p:attrNameLst>
                                          <p:attrName>style.visibility</p:attrName>
                                        </p:attrNameLst>
                                      </p:cBhvr>
                                      <p:to>
                                        <p:strVal val="visible"/>
                                      </p:to>
                                    </p:set>
                                  </p:childTnLst>
                                </p:cTn>
                              </p:par>
                            </p:childTnLst>
                          </p:cTn>
                        </p:par>
                        <p:par>
                          <p:cTn id="70" fill="hold">
                            <p:stCondLst>
                              <p:cond delay="0"/>
                            </p:stCondLst>
                            <p:childTnLst>
                              <p:par>
                                <p:cTn id="71" presetID="18" presetClass="entr" presetSubtype="6"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strips(downRight)">
                                      <p:cBhvr>
                                        <p:cTn id="73" dur="500"/>
                                        <p:tgtEl>
                                          <p:spTgt spid="5"/>
                                        </p:tgtEl>
                                      </p:cBhvr>
                                    </p:animEffect>
                                  </p:childTnLst>
                                </p:cTn>
                              </p:par>
                            </p:childTnLst>
                          </p:cTn>
                        </p:par>
                        <p:par>
                          <p:cTn id="74" fill="hold">
                            <p:stCondLst>
                              <p:cond delay="500"/>
                            </p:stCondLst>
                            <p:childTnLst>
                              <p:par>
                                <p:cTn id="75" presetID="18" presetClass="entr" presetSubtype="6"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strips(downRight)">
                                      <p:cBhvr>
                                        <p:cTn id="77" dur="500"/>
                                        <p:tgtEl>
                                          <p:spTgt spid="7"/>
                                        </p:tgtEl>
                                      </p:cBhvr>
                                    </p:animEffect>
                                  </p:childTnLst>
                                </p:cTn>
                              </p:par>
                            </p:childTnLst>
                          </p:cTn>
                        </p:par>
                        <p:par>
                          <p:cTn id="78" fill="hold">
                            <p:stCondLst>
                              <p:cond delay="1000"/>
                            </p:stCondLst>
                            <p:childTnLst>
                              <p:par>
                                <p:cTn id="79" presetID="18" presetClass="entr" presetSubtype="6"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strips(downRigh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1">
                                            <p:txEl>
                                              <p:pRg st="4" end="4"/>
                                            </p:txEl>
                                          </p:spTgt>
                                        </p:tgtEl>
                                        <p:attrNameLst>
                                          <p:attrName>style.visibility</p:attrName>
                                        </p:attrNameLst>
                                      </p:cBhvr>
                                      <p:to>
                                        <p:strVal val="visible"/>
                                      </p:to>
                                    </p:set>
                                  </p:childTnLst>
                                </p:cTn>
                              </p:par>
                            </p:childTnLst>
                          </p:cTn>
                        </p:par>
                        <p:par>
                          <p:cTn id="94" fill="hold">
                            <p:stCondLst>
                              <p:cond delay="0"/>
                            </p:stCondLst>
                            <p:childTnLst>
                              <p:par>
                                <p:cTn id="95" presetID="18" presetClass="entr" presetSubtype="6" fill="hold"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trips(downRight)">
                                      <p:cBhvr>
                                        <p:cTn id="97" dur="500"/>
                                        <p:tgtEl>
                                          <p:spTgt spid="6"/>
                                        </p:tgtEl>
                                      </p:cBhvr>
                                    </p:animEffect>
                                  </p:childTnLst>
                                </p:cTn>
                              </p:par>
                            </p:childTnLst>
                          </p:cTn>
                        </p:par>
                        <p:par>
                          <p:cTn id="98" fill="hold">
                            <p:stCondLst>
                              <p:cond delay="500"/>
                            </p:stCondLst>
                            <p:childTnLst>
                              <p:par>
                                <p:cTn id="99" presetID="42" presetClass="entr" presetSubtype="0"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500"/>
                                        <p:tgtEl>
                                          <p:spTgt spid="23"/>
                                        </p:tgtEl>
                                      </p:cBhvr>
                                    </p:animEffect>
                                    <p:anim calcmode="lin" valueType="num">
                                      <p:cBhvr>
                                        <p:cTn id="102" dur="500" fill="hold"/>
                                        <p:tgtEl>
                                          <p:spTgt spid="23"/>
                                        </p:tgtEl>
                                        <p:attrNameLst>
                                          <p:attrName>ppt_x</p:attrName>
                                        </p:attrNameLst>
                                      </p:cBhvr>
                                      <p:tavLst>
                                        <p:tav tm="0">
                                          <p:val>
                                            <p:strVal val="#ppt_x"/>
                                          </p:val>
                                        </p:tav>
                                        <p:tav tm="100000">
                                          <p:val>
                                            <p:strVal val="#ppt_x"/>
                                          </p:val>
                                        </p:tav>
                                      </p:tavLst>
                                    </p:anim>
                                    <p:anim calcmode="lin" valueType="num">
                                      <p:cBhvr>
                                        <p:cTn id="103" dur="500" fill="hold"/>
                                        <p:tgtEl>
                                          <p:spTgt spid="2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anim calcmode="lin" valueType="num">
                                      <p:cBhvr>
                                        <p:cTn id="107" dur="500" fill="hold"/>
                                        <p:tgtEl>
                                          <p:spTgt spid="24"/>
                                        </p:tgtEl>
                                        <p:attrNameLst>
                                          <p:attrName>ppt_x</p:attrName>
                                        </p:attrNameLst>
                                      </p:cBhvr>
                                      <p:tavLst>
                                        <p:tav tm="0">
                                          <p:val>
                                            <p:strVal val="#ppt_x"/>
                                          </p:val>
                                        </p:tav>
                                        <p:tav tm="100000">
                                          <p:val>
                                            <p:strVal val="#ppt_x"/>
                                          </p:val>
                                        </p:tav>
                                      </p:tavLst>
                                    </p:anim>
                                    <p:anim calcmode="lin" valueType="num">
                                      <p:cBhvr>
                                        <p:cTn id="108" dur="500" fill="hold"/>
                                        <p:tgtEl>
                                          <p:spTgt spid="24"/>
                                        </p:tgtEl>
                                        <p:attrNameLst>
                                          <p:attrName>ppt_y</p:attrName>
                                        </p:attrNameLst>
                                      </p:cBhvr>
                                      <p:tavLst>
                                        <p:tav tm="0">
                                          <p:val>
                                            <p:strVal val="#ppt_y+.1"/>
                                          </p:val>
                                        </p:tav>
                                        <p:tav tm="100000">
                                          <p:val>
                                            <p:strVal val="#ppt_y"/>
                                          </p:val>
                                        </p:tav>
                                      </p:tavLst>
                                    </p:anim>
                                  </p:childTnLst>
                                </p:cTn>
                              </p:par>
                            </p:childTnLst>
                          </p:cTn>
                        </p:par>
                        <p:par>
                          <p:cTn id="109" fill="hold">
                            <p:stCondLst>
                              <p:cond delay="1000"/>
                            </p:stCondLst>
                            <p:childTnLst>
                              <p:par>
                                <p:cTn id="110" presetID="24" presetClass="emph" presetSubtype="0" fill="hold" grpId="1" nodeType="afterEffect">
                                  <p:stCondLst>
                                    <p:cond delay="0"/>
                                  </p:stCondLst>
                                  <p:iterate type="lt">
                                    <p:tmPct val="0"/>
                                  </p:iterate>
                                  <p:childTnLst>
                                    <p:animClr clrSpc="hsl">
                                      <p:cBhvr override="childStyle">
                                        <p:cTn id="111" dur="500" fill="hold"/>
                                        <p:tgtEl>
                                          <p:spTgt spid="19"/>
                                        </p:tgtEl>
                                        <p:attrNameLst>
                                          <p:attrName>style.color</p:attrName>
                                        </p:attrNameLst>
                                      </p:cBhvr>
                                      <p:by>
                                        <p:hsl h="0" s="-12549" l="-25098"/>
                                      </p:by>
                                    </p:animClr>
                                    <p:animClr clrSpc="hsl">
                                      <p:cBhvr>
                                        <p:cTn id="112" dur="500" fill="hold"/>
                                        <p:tgtEl>
                                          <p:spTgt spid="19"/>
                                        </p:tgtEl>
                                        <p:attrNameLst>
                                          <p:attrName>fillcolor</p:attrName>
                                        </p:attrNameLst>
                                      </p:cBhvr>
                                      <p:by>
                                        <p:hsl h="0" s="-12549" l="-25098"/>
                                      </p:by>
                                    </p:animClr>
                                    <p:animClr clrSpc="hsl">
                                      <p:cBhvr>
                                        <p:cTn id="113" dur="500" fill="hold"/>
                                        <p:tgtEl>
                                          <p:spTgt spid="19"/>
                                        </p:tgtEl>
                                        <p:attrNameLst>
                                          <p:attrName>stroke.color</p:attrName>
                                        </p:attrNameLst>
                                      </p:cBhvr>
                                      <p:by>
                                        <p:hsl h="0" s="-12549" l="-25098"/>
                                      </p:by>
                                    </p:animClr>
                                    <p:set>
                                      <p:cBhvr>
                                        <p:cTn id="114" dur="500" fill="hold"/>
                                        <p:tgtEl>
                                          <p:spTgt spid="19"/>
                                        </p:tgtEl>
                                        <p:attrNameLst>
                                          <p:attrName>fill.type</p:attrName>
                                        </p:attrNameLst>
                                      </p:cBhvr>
                                      <p:to>
                                        <p:strVal val="solid"/>
                                      </p:to>
                                    </p:set>
                                  </p:childTnLst>
                                </p:cTn>
                              </p:par>
                              <p:par>
                                <p:cTn id="115" presetID="1" presetClass="exit" presetSubtype="0" fill="hold" nodeType="withEffect">
                                  <p:stCondLst>
                                    <p:cond delay="0"/>
                                  </p:stCondLst>
                                  <p:childTnLst>
                                    <p:set>
                                      <p:cBhvr>
                                        <p:cTn id="116" dur="1" fill="hold">
                                          <p:stCondLst>
                                            <p:cond delay="0"/>
                                          </p:stCondLst>
                                        </p:cTn>
                                        <p:tgtEl>
                                          <p:spTgt spid="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
                                            <p:txEl>
                                              <p:pRg st="5" end="5"/>
                                            </p:txEl>
                                          </p:spTgt>
                                        </p:tgtEl>
                                        <p:attrNameLst>
                                          <p:attrName>style.visibility</p:attrName>
                                        </p:attrNameLst>
                                      </p:cBhvr>
                                      <p:to>
                                        <p:strVal val="visible"/>
                                      </p:to>
                                    </p:set>
                                  </p:childTnLst>
                                </p:cTn>
                              </p:par>
                            </p:childTnLst>
                          </p:cTn>
                        </p:par>
                        <p:par>
                          <p:cTn id="121" fill="hold">
                            <p:stCondLst>
                              <p:cond delay="0"/>
                            </p:stCondLst>
                            <p:childTnLst>
                              <p:par>
                                <p:cTn id="122" presetID="18" presetClass="entr" presetSubtype="6" fill="hold" nodeType="afterEffect">
                                  <p:stCondLst>
                                    <p:cond delay="0"/>
                                  </p:stCondLst>
                                  <p:childTnLst>
                                    <p:set>
                                      <p:cBhvr>
                                        <p:cTn id="123" dur="1" fill="hold">
                                          <p:stCondLst>
                                            <p:cond delay="0"/>
                                          </p:stCondLst>
                                        </p:cTn>
                                        <p:tgtEl>
                                          <p:spTgt spid="5"/>
                                        </p:tgtEl>
                                        <p:attrNameLst>
                                          <p:attrName>style.visibility</p:attrName>
                                        </p:attrNameLst>
                                      </p:cBhvr>
                                      <p:to>
                                        <p:strVal val="visible"/>
                                      </p:to>
                                    </p:set>
                                    <p:animEffect transition="in" filter="strips(downRight)">
                                      <p:cBhvr>
                                        <p:cTn id="124" dur="500"/>
                                        <p:tgtEl>
                                          <p:spTgt spid="5"/>
                                        </p:tgtEl>
                                      </p:cBhvr>
                                    </p:animEffect>
                                  </p:childTnLst>
                                </p:cTn>
                              </p:par>
                            </p:childTnLst>
                          </p:cTn>
                        </p:par>
                        <p:par>
                          <p:cTn id="125" fill="hold">
                            <p:stCondLst>
                              <p:cond delay="500"/>
                            </p:stCondLst>
                            <p:childTnLst>
                              <p:par>
                                <p:cTn id="126" presetID="18" presetClass="entr" presetSubtype="6"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strips(downRight)">
                                      <p:cBhvr>
                                        <p:cTn id="128" dur="500"/>
                                        <p:tgtEl>
                                          <p:spTgt spid="7"/>
                                        </p:tgtEl>
                                      </p:cBhvr>
                                    </p:animEffect>
                                  </p:childTnLst>
                                </p:cTn>
                              </p:par>
                            </p:childTnLst>
                          </p:cTn>
                        </p:par>
                        <p:par>
                          <p:cTn id="129" fill="hold">
                            <p:stCondLst>
                              <p:cond delay="1000"/>
                            </p:stCondLst>
                            <p:childTnLst>
                              <p:par>
                                <p:cTn id="130" presetID="18" presetClass="entr" presetSubtype="6" fill="hold" nodeType="afterEffect">
                                  <p:stCondLst>
                                    <p:cond delay="0"/>
                                  </p:stCondLst>
                                  <p:childTnLst>
                                    <p:set>
                                      <p:cBhvr>
                                        <p:cTn id="131" dur="1" fill="hold">
                                          <p:stCondLst>
                                            <p:cond delay="0"/>
                                          </p:stCondLst>
                                        </p:cTn>
                                        <p:tgtEl>
                                          <p:spTgt spid="8"/>
                                        </p:tgtEl>
                                        <p:attrNameLst>
                                          <p:attrName>style.visibility</p:attrName>
                                        </p:attrNameLst>
                                      </p:cBhvr>
                                      <p:to>
                                        <p:strVal val="visible"/>
                                      </p:to>
                                    </p:set>
                                    <p:animEffect transition="in" filter="strips(downRight)">
                                      <p:cBhvr>
                                        <p:cTn id="1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9" grpId="1" animBg="1"/>
      <p:bldP spid="20" grpId="0" animBg="1"/>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削除が増えると</a:t>
            </a:r>
            <a:endParaRPr kumimoji="1" lang="ja-JP" altLang="en-US" dirty="0"/>
          </a:p>
        </p:txBody>
      </p:sp>
      <p:sp>
        <p:nvSpPr>
          <p:cNvPr id="3" name="コンテンツ プレースホルダ 2"/>
          <p:cNvSpPr>
            <a:spLocks noGrp="1"/>
          </p:cNvSpPr>
          <p:nvPr>
            <p:ph idx="1"/>
          </p:nvPr>
        </p:nvSpPr>
        <p:spPr>
          <a:xfrm>
            <a:off x="214282" y="928670"/>
            <a:ext cx="8715436" cy="1714512"/>
          </a:xfrm>
        </p:spPr>
        <p:txBody>
          <a:bodyPr>
            <a:normAutofit/>
          </a:bodyPr>
          <a:lstStyle/>
          <a:p>
            <a:r>
              <a:rPr kumimoji="1" lang="ja-JP" altLang="en-US" dirty="0" smtClean="0"/>
              <a:t>性能が極端に</a:t>
            </a:r>
            <a:r>
              <a:rPr kumimoji="1" lang="ja-JP" altLang="en-US" dirty="0" smtClean="0"/>
              <a:t>落ちる。</a:t>
            </a:r>
            <a:endParaRPr kumimoji="1" lang="en-US" altLang="ja-JP" dirty="0" smtClean="0"/>
          </a:p>
          <a:p>
            <a:pPr lvl="1"/>
            <a:r>
              <a:rPr kumimoji="1" lang="ja-JP" altLang="en-US" dirty="0" smtClean="0"/>
              <a:t>前述のクラスタリングとセットだと目も当てれない</a:t>
            </a:r>
            <a:endParaRPr kumimoji="1" lang="en-US" altLang="ja-JP" dirty="0" smtClean="0"/>
          </a:p>
          <a:p>
            <a:r>
              <a:rPr lang="ja-JP" altLang="en-US" dirty="0" smtClean="0"/>
              <a:t>墓石地獄状態！</a:t>
            </a:r>
            <a:endParaRPr kumimoji="1" lang="ja-JP" altLang="en-US" dirty="0"/>
          </a:p>
        </p:txBody>
      </p:sp>
      <p:sp>
        <p:nvSpPr>
          <p:cNvPr id="4" name="正方形/長方形 3"/>
          <p:cNvSpPr/>
          <p:nvPr/>
        </p:nvSpPr>
        <p:spPr>
          <a:xfrm>
            <a:off x="2681380" y="357187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2066693"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2369059"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2973795"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3276162"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3578527"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2983748" y="359550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880895"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4183263"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4485629" y="357319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4769698" y="357187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3269500"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3581378"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055054" y="359550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340806"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2652684"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869700" y="359550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4467330"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cxnSp>
        <p:nvCxnSpPr>
          <p:cNvPr id="25" name="曲線コネクタ 65"/>
          <p:cNvCxnSpPr>
            <a:stCxn id="60" idx="3"/>
            <a:endCxn id="19" idx="0"/>
          </p:cNvCxnSpPr>
          <p:nvPr/>
        </p:nvCxnSpPr>
        <p:spPr>
          <a:xfrm>
            <a:off x="1564332" y="3190544"/>
            <a:ext cx="641906" cy="404963"/>
          </a:xfrm>
          <a:prstGeom prst="curvedConnector2">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曲線コネクタ 25"/>
          <p:cNvCxnSpPr/>
          <p:nvPr/>
        </p:nvCxnSpPr>
        <p:spPr>
          <a:xfrm rot="5400000" flipH="1" flipV="1">
            <a:off x="2364084" y="3419898"/>
            <a:ext cx="1588" cy="302367"/>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p:nvPr/>
        </p:nvCxnSpPr>
        <p:spPr>
          <a:xfrm rot="5400000" flipH="1" flipV="1">
            <a:off x="2666450" y="3419899"/>
            <a:ext cx="1588" cy="302365"/>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rot="5400000" flipH="1" flipV="1">
            <a:off x="2968817" y="341989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線コネクタ 28"/>
          <p:cNvCxnSpPr/>
          <p:nvPr/>
        </p:nvCxnSpPr>
        <p:spPr>
          <a:xfrm rot="5400000" flipH="1" flipV="1">
            <a:off x="3271185" y="3419897"/>
            <a:ext cx="1588" cy="302368"/>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曲線コネクタ 29"/>
          <p:cNvCxnSpPr/>
          <p:nvPr/>
        </p:nvCxnSpPr>
        <p:spPr>
          <a:xfrm rot="5400000" flipH="1" flipV="1">
            <a:off x="3573552" y="3419898"/>
            <a:ext cx="1588" cy="302366"/>
          </a:xfrm>
          <a:prstGeom prst="curvedConnector3">
            <a:avLst>
              <a:gd name="adj1" fmla="val 14395466"/>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角丸四角形吹き出し 31"/>
          <p:cNvSpPr/>
          <p:nvPr/>
        </p:nvSpPr>
        <p:spPr>
          <a:xfrm>
            <a:off x="3214678" y="2428868"/>
            <a:ext cx="1857388" cy="714380"/>
          </a:xfrm>
          <a:prstGeom prst="wedgeRoundRectCallou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2800" dirty="0" smtClean="0">
                <a:solidFill>
                  <a:schemeClr val="bg1"/>
                </a:solidFill>
                <a:effectLst>
                  <a:outerShdw blurRad="38100" dist="38100" dir="2700000" algn="tl">
                    <a:srgbClr val="000000">
                      <a:alpha val="43137"/>
                    </a:srgbClr>
                  </a:outerShdw>
                </a:effectLst>
              </a:rPr>
              <a:t>ふぇええ</a:t>
            </a:r>
            <a:r>
              <a:rPr kumimoji="1" lang="en-US" altLang="ja-JP" sz="2800" dirty="0" smtClean="0">
                <a:solidFill>
                  <a:schemeClr val="bg1"/>
                </a:solidFill>
                <a:effectLst>
                  <a:outerShdw blurRad="38100" dist="38100" dir="2700000" algn="tl">
                    <a:srgbClr val="000000">
                      <a:alpha val="43137"/>
                    </a:srgbClr>
                  </a:outerShdw>
                </a:effectLst>
              </a:rPr>
              <a:t>…</a:t>
            </a:r>
            <a:endParaRPr kumimoji="1" lang="ja-JP" altLang="en-US" sz="2800" dirty="0">
              <a:solidFill>
                <a:schemeClr val="bg1"/>
              </a:solidFill>
              <a:effectLst>
                <a:outerShdw blurRad="38100" dist="38100" dir="2700000" algn="tl">
                  <a:srgbClr val="000000">
                    <a:alpha val="43137"/>
                  </a:srgbClr>
                </a:outerShdw>
              </a:effectLst>
            </a:endParaRPr>
          </a:p>
        </p:txBody>
      </p:sp>
      <p:sp>
        <p:nvSpPr>
          <p:cNvPr id="33" name="コンテンツ プレースホルダ 2"/>
          <p:cNvSpPr txBox="1">
            <a:spLocks/>
          </p:cNvSpPr>
          <p:nvPr/>
        </p:nvSpPr>
        <p:spPr>
          <a:xfrm>
            <a:off x="214282" y="4286256"/>
            <a:ext cx="8715436" cy="1143008"/>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使ってるうちに使い物にならなくなるので、定期的にリハッシュなどで整理してやらないと</a:t>
            </a:r>
            <a:r>
              <a:rPr lang="ja-JP" altLang="en-US" sz="3200" dirty="0" smtClean="0"/>
              <a:t>いけない</a:t>
            </a:r>
            <a:endParaRPr lang="en-US" altLang="ja-JP" sz="3200" dirty="0" smtClean="0"/>
          </a:p>
          <a:p>
            <a:pPr marL="800100" lvl="1" indent="-342900">
              <a:spcBef>
                <a:spcPct val="20000"/>
              </a:spcBef>
              <a:buFont typeface="Arial" pitchFamily="34" charset="0"/>
              <a:buChar char="•"/>
              <a:defRPr/>
            </a:pPr>
            <a:r>
              <a:rPr kumimoji="1" lang="en-US" altLang="ja-JP" sz="3200" b="0" i="0" u="none" strike="noStrike" kern="1200" cap="none" spc="0" normalizeH="0" baseline="0" noProof="0" dirty="0" smtClean="0">
                <a:ln>
                  <a:noFill/>
                </a:ln>
                <a:solidFill>
                  <a:schemeClr val="tx1"/>
                </a:solidFill>
                <a:effectLst/>
                <a:uLnTx/>
                <a:uFillTx/>
                <a:latin typeface="+mn-lt"/>
                <a:ea typeface="+mn-ea"/>
                <a:cs typeface="+mn-cs"/>
              </a:rPr>
              <a:t>Google Dense Hash</a:t>
            </a: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などにも搭載されている</a:t>
            </a: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9" name="グループ化 58"/>
          <p:cNvGrpSpPr/>
          <p:nvPr/>
        </p:nvGrpSpPr>
        <p:grpSpPr>
          <a:xfrm>
            <a:off x="2011871" y="5855285"/>
            <a:ext cx="3005373" cy="432824"/>
            <a:chOff x="2011871" y="5855285"/>
            <a:chExt cx="3005373" cy="432824"/>
          </a:xfrm>
        </p:grpSpPr>
        <p:sp>
          <p:nvSpPr>
            <p:cNvPr id="34" name="正方形/長方形 33"/>
            <p:cNvSpPr/>
            <p:nvPr/>
          </p:nvSpPr>
          <p:spPr>
            <a:xfrm>
              <a:off x="2626558" y="58594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2011871"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2314237"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2918973"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3221340"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3523705"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3826073"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4128441"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4430807" y="5860804"/>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4714876" y="585948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1" name="正方形/長方形 50"/>
            <p:cNvSpPr/>
            <p:nvPr/>
          </p:nvSpPr>
          <p:spPr>
            <a:xfrm>
              <a:off x="4127134" y="5855285"/>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grpSp>
      <p:sp>
        <p:nvSpPr>
          <p:cNvPr id="58" name="角丸四角形吹き出し 57"/>
          <p:cNvSpPr/>
          <p:nvPr/>
        </p:nvSpPr>
        <p:spPr>
          <a:xfrm>
            <a:off x="5429256" y="5715016"/>
            <a:ext cx="3214710" cy="785818"/>
          </a:xfrm>
          <a:prstGeom prst="wedgeRoundRectCallout">
            <a:avLst>
              <a:gd name="adj1" fmla="val -58346"/>
              <a:gd name="adj2" fmla="val -3270"/>
              <a:gd name="adj3" fmla="val 16667"/>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4400" dirty="0" smtClean="0">
                <a:solidFill>
                  <a:schemeClr val="bg1"/>
                </a:solidFill>
                <a:effectLst>
                  <a:outerShdw blurRad="38100" dist="38100" dir="2700000" algn="tl">
                    <a:srgbClr val="000000">
                      <a:alpha val="43137"/>
                    </a:srgbClr>
                  </a:outerShdw>
                </a:effectLst>
              </a:rPr>
              <a:t>スッキリ！</a:t>
            </a:r>
            <a:endParaRPr kumimoji="1" lang="ja-JP" altLang="en-US" sz="4400" dirty="0">
              <a:solidFill>
                <a:schemeClr val="bg1"/>
              </a:solidFill>
              <a:effectLst>
                <a:outerShdw blurRad="38100" dist="38100" dir="2700000" algn="tl">
                  <a:srgbClr val="000000">
                    <a:alpha val="43137"/>
                  </a:srgbClr>
                </a:outerShdw>
              </a:effectLst>
            </a:endParaRPr>
          </a:p>
        </p:txBody>
      </p:sp>
      <p:sp>
        <p:nvSpPr>
          <p:cNvPr id="60" name="正方形/長方形 59"/>
          <p:cNvSpPr/>
          <p:nvPr/>
        </p:nvSpPr>
        <p:spPr>
          <a:xfrm>
            <a:off x="214282" y="2928934"/>
            <a:ext cx="1350050" cy="523220"/>
          </a:xfrm>
          <a:prstGeom prst="rect">
            <a:avLst/>
          </a:prstGeom>
        </p:spPr>
        <p:txBody>
          <a:bodyPr wrap="none">
            <a:spAutoFit/>
          </a:bodyPr>
          <a:lstStyle/>
          <a:p>
            <a:r>
              <a:rPr lang="en-US" altLang="ja-JP" sz="2800" dirty="0" smtClean="0"/>
              <a:t>Find(G);</a:t>
            </a:r>
          </a:p>
        </p:txBody>
      </p:sp>
      <p:sp>
        <p:nvSpPr>
          <p:cNvPr id="45" name="上矢印 44"/>
          <p:cNvSpPr/>
          <p:nvPr/>
        </p:nvSpPr>
        <p:spPr>
          <a:xfrm rot="16200000">
            <a:off x="5351192" y="3507064"/>
            <a:ext cx="370442" cy="500066"/>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5857884" y="3571876"/>
            <a:ext cx="2000264" cy="400110"/>
          </a:xfrm>
          <a:prstGeom prst="rect">
            <a:avLst/>
          </a:prstGeom>
          <a:noFill/>
        </p:spPr>
        <p:txBody>
          <a:bodyPr wrap="square" rtlCol="0">
            <a:spAutoFit/>
          </a:bodyPr>
          <a:lstStyle/>
          <a:p>
            <a:r>
              <a:rPr kumimoji="1" lang="en-US" altLang="ja-JP" sz="2000" dirty="0" smtClean="0"/>
              <a:t>Z</a:t>
            </a:r>
            <a:r>
              <a:rPr kumimoji="1" lang="ja-JP" altLang="en-US" sz="2000" dirty="0" smtClean="0"/>
              <a:t>しか入ってない</a:t>
            </a:r>
            <a:endParaRPr kumimoji="1" lang="ja-JP" altLang="en-US" sz="2000" dirty="0"/>
          </a:p>
        </p:txBody>
      </p:sp>
      <p:sp>
        <p:nvSpPr>
          <p:cNvPr id="23" name="正方形/長方形 22"/>
          <p:cNvSpPr/>
          <p:nvPr/>
        </p:nvSpPr>
        <p:spPr>
          <a:xfrm>
            <a:off x="4155452" y="3594184"/>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p:cBhvr override="childStyle">
                                        <p:cTn id="6" dur="500" fill="hold"/>
                                        <p:tgtEl>
                                          <p:spTgt spid="12"/>
                                        </p:tgtEl>
                                        <p:attrNameLst>
                                          <p:attrName>style.color</p:attrName>
                                        </p:attrNameLst>
                                      </p:cBhvr>
                                      <p:by>
                                        <p:hsl h="0" s="-12549" l="-25098"/>
                                      </p:by>
                                    </p:animClr>
                                    <p:animClr clrSpc="hsl">
                                      <p:cBhvr>
                                        <p:cTn id="7" dur="500" fill="hold"/>
                                        <p:tgtEl>
                                          <p:spTgt spid="12"/>
                                        </p:tgtEl>
                                        <p:attrNameLst>
                                          <p:attrName>fillcolor</p:attrName>
                                        </p:attrNameLst>
                                      </p:cBhvr>
                                      <p:by>
                                        <p:hsl h="0" s="-12549" l="-25098"/>
                                      </p:by>
                                    </p:animClr>
                                    <p:animClr clrSpc="hsl">
                                      <p:cBhvr>
                                        <p:cTn id="8" dur="500" fill="hold"/>
                                        <p:tgtEl>
                                          <p:spTgt spid="12"/>
                                        </p:tgtEl>
                                        <p:attrNameLst>
                                          <p:attrName>stroke.color</p:attrName>
                                        </p:attrNameLst>
                                      </p:cBhvr>
                                      <p:by>
                                        <p:hsl h="0" s="-12549" l="-25098"/>
                                      </p:by>
                                    </p:animClr>
                                    <p:set>
                                      <p:cBhvr>
                                        <p:cTn id="9" dur="500" fill="hold"/>
                                        <p:tgtEl>
                                          <p:spTgt spid="12"/>
                                        </p:tgtEl>
                                        <p:attrNameLst>
                                          <p:attrName>fill.type</p:attrName>
                                        </p:attrNameLst>
                                      </p:cBhvr>
                                      <p:to>
                                        <p:strVal val="solid"/>
                                      </p:to>
                                    </p:set>
                                  </p:childTnLst>
                                </p:cTn>
                              </p:par>
                              <p:par>
                                <p:cTn id="10" presetID="24" presetClass="emph" presetSubtype="0" fill="hold" grpId="0" nodeType="withEffect">
                                  <p:stCondLst>
                                    <p:cond delay="0"/>
                                  </p:stCondLst>
                                  <p:childTnLst>
                                    <p:animClr clrSpc="hsl">
                                      <p:cBhvr override="childStyle">
                                        <p:cTn id="11" dur="500" fill="hold"/>
                                        <p:tgtEl>
                                          <p:spTgt spid="17"/>
                                        </p:tgtEl>
                                        <p:attrNameLst>
                                          <p:attrName>style.color</p:attrName>
                                        </p:attrNameLst>
                                      </p:cBhvr>
                                      <p:by>
                                        <p:hsl h="0" s="-12549" l="-25098"/>
                                      </p:by>
                                    </p:animClr>
                                    <p:animClr clrSpc="hsl">
                                      <p:cBhvr>
                                        <p:cTn id="12" dur="500" fill="hold"/>
                                        <p:tgtEl>
                                          <p:spTgt spid="17"/>
                                        </p:tgtEl>
                                        <p:attrNameLst>
                                          <p:attrName>fillcolor</p:attrName>
                                        </p:attrNameLst>
                                      </p:cBhvr>
                                      <p:by>
                                        <p:hsl h="0" s="-12549" l="-25098"/>
                                      </p:by>
                                    </p:animClr>
                                    <p:animClr clrSpc="hsl">
                                      <p:cBhvr>
                                        <p:cTn id="13" dur="500" fill="hold"/>
                                        <p:tgtEl>
                                          <p:spTgt spid="17"/>
                                        </p:tgtEl>
                                        <p:attrNameLst>
                                          <p:attrName>stroke.color</p:attrName>
                                        </p:attrNameLst>
                                      </p:cBhvr>
                                      <p:by>
                                        <p:hsl h="0" s="-12549" l="-25098"/>
                                      </p:by>
                                    </p:animClr>
                                    <p:set>
                                      <p:cBhvr>
                                        <p:cTn id="14" dur="500" fill="hold"/>
                                        <p:tgtEl>
                                          <p:spTgt spid="17"/>
                                        </p:tgtEl>
                                        <p:attrNameLst>
                                          <p:attrName>fill.type</p:attrName>
                                        </p:attrNameLst>
                                      </p:cBhvr>
                                      <p:to>
                                        <p:strVal val="solid"/>
                                      </p:to>
                                    </p:set>
                                  </p:childTnLst>
                                </p:cTn>
                              </p:par>
                              <p:par>
                                <p:cTn id="15" presetID="24" presetClass="emph" presetSubtype="0" fill="hold" grpId="0" nodeType="withEffect">
                                  <p:stCondLst>
                                    <p:cond delay="0"/>
                                  </p:stCondLst>
                                  <p:childTnLst>
                                    <p:animClr clrSpc="hsl">
                                      <p:cBhvr override="childStyle">
                                        <p:cTn id="16" dur="500" fill="hold"/>
                                        <p:tgtEl>
                                          <p:spTgt spid="18"/>
                                        </p:tgtEl>
                                        <p:attrNameLst>
                                          <p:attrName>style.color</p:attrName>
                                        </p:attrNameLst>
                                      </p:cBhvr>
                                      <p:by>
                                        <p:hsl h="0" s="-12549" l="-25098"/>
                                      </p:by>
                                    </p:animClr>
                                    <p:animClr clrSpc="hsl">
                                      <p:cBhvr>
                                        <p:cTn id="17" dur="500" fill="hold"/>
                                        <p:tgtEl>
                                          <p:spTgt spid="18"/>
                                        </p:tgtEl>
                                        <p:attrNameLst>
                                          <p:attrName>fillcolor</p:attrName>
                                        </p:attrNameLst>
                                      </p:cBhvr>
                                      <p:by>
                                        <p:hsl h="0" s="-12549" l="-25098"/>
                                      </p:by>
                                    </p:animClr>
                                    <p:animClr clrSpc="hsl">
                                      <p:cBhvr>
                                        <p:cTn id="18" dur="500" fill="hold"/>
                                        <p:tgtEl>
                                          <p:spTgt spid="18"/>
                                        </p:tgtEl>
                                        <p:attrNameLst>
                                          <p:attrName>stroke.color</p:attrName>
                                        </p:attrNameLst>
                                      </p:cBhvr>
                                      <p:by>
                                        <p:hsl h="0" s="-12549" l="-25098"/>
                                      </p:by>
                                    </p:animClr>
                                    <p:set>
                                      <p:cBhvr>
                                        <p:cTn id="19" dur="500" fill="hold"/>
                                        <p:tgtEl>
                                          <p:spTgt spid="18"/>
                                        </p:tgtEl>
                                        <p:attrNameLst>
                                          <p:attrName>fill.type</p:attrName>
                                        </p:attrNameLst>
                                      </p:cBhvr>
                                      <p:to>
                                        <p:strVal val="solid"/>
                                      </p:to>
                                    </p:set>
                                  </p:childTnLst>
                                </p:cTn>
                              </p:par>
                              <p:par>
                                <p:cTn id="20" presetID="24" presetClass="emph" presetSubtype="0" fill="hold" grpId="0" nodeType="withEffect">
                                  <p:stCondLst>
                                    <p:cond delay="0"/>
                                  </p:stCondLst>
                                  <p:childTnLst>
                                    <p:animClr clrSpc="hsl">
                                      <p:cBhvr override="childStyle">
                                        <p:cTn id="21" dur="500" fill="hold"/>
                                        <p:tgtEl>
                                          <p:spTgt spid="19"/>
                                        </p:tgtEl>
                                        <p:attrNameLst>
                                          <p:attrName>style.color</p:attrName>
                                        </p:attrNameLst>
                                      </p:cBhvr>
                                      <p:by>
                                        <p:hsl h="0" s="-12549" l="-25098"/>
                                      </p:by>
                                    </p:animClr>
                                    <p:animClr clrSpc="hsl">
                                      <p:cBhvr>
                                        <p:cTn id="22" dur="500" fill="hold"/>
                                        <p:tgtEl>
                                          <p:spTgt spid="19"/>
                                        </p:tgtEl>
                                        <p:attrNameLst>
                                          <p:attrName>fillcolor</p:attrName>
                                        </p:attrNameLst>
                                      </p:cBhvr>
                                      <p:by>
                                        <p:hsl h="0" s="-12549" l="-25098"/>
                                      </p:by>
                                    </p:animClr>
                                    <p:animClr clrSpc="hsl">
                                      <p:cBhvr>
                                        <p:cTn id="23" dur="500" fill="hold"/>
                                        <p:tgtEl>
                                          <p:spTgt spid="19"/>
                                        </p:tgtEl>
                                        <p:attrNameLst>
                                          <p:attrName>stroke.color</p:attrName>
                                        </p:attrNameLst>
                                      </p:cBhvr>
                                      <p:by>
                                        <p:hsl h="0" s="-12549" l="-25098"/>
                                      </p:by>
                                    </p:animClr>
                                    <p:set>
                                      <p:cBhvr>
                                        <p:cTn id="24" dur="500" fill="hold"/>
                                        <p:tgtEl>
                                          <p:spTgt spid="19"/>
                                        </p:tgtEl>
                                        <p:attrNameLst>
                                          <p:attrName>fill.type</p:attrName>
                                        </p:attrNameLst>
                                      </p:cBhvr>
                                      <p:to>
                                        <p:strVal val="solid"/>
                                      </p:to>
                                    </p:set>
                                  </p:childTnLst>
                                </p:cTn>
                              </p:par>
                              <p:par>
                                <p:cTn id="25" presetID="24" presetClass="emph" presetSubtype="0" fill="hold" grpId="0" nodeType="withEffect">
                                  <p:stCondLst>
                                    <p:cond delay="0"/>
                                  </p:stCondLst>
                                  <p:childTnLst>
                                    <p:animClr clrSpc="hsl">
                                      <p:cBhvr override="childStyle">
                                        <p:cTn id="26" dur="500" fill="hold"/>
                                        <p:tgtEl>
                                          <p:spTgt spid="20"/>
                                        </p:tgtEl>
                                        <p:attrNameLst>
                                          <p:attrName>style.color</p:attrName>
                                        </p:attrNameLst>
                                      </p:cBhvr>
                                      <p:by>
                                        <p:hsl h="0" s="-12549" l="-25098"/>
                                      </p:by>
                                    </p:animClr>
                                    <p:animClr clrSpc="hsl">
                                      <p:cBhvr>
                                        <p:cTn id="27" dur="500" fill="hold"/>
                                        <p:tgtEl>
                                          <p:spTgt spid="20"/>
                                        </p:tgtEl>
                                        <p:attrNameLst>
                                          <p:attrName>fillcolor</p:attrName>
                                        </p:attrNameLst>
                                      </p:cBhvr>
                                      <p:by>
                                        <p:hsl h="0" s="-12549" l="-25098"/>
                                      </p:by>
                                    </p:animClr>
                                    <p:animClr clrSpc="hsl">
                                      <p:cBhvr>
                                        <p:cTn id="28" dur="500" fill="hold"/>
                                        <p:tgtEl>
                                          <p:spTgt spid="20"/>
                                        </p:tgtEl>
                                        <p:attrNameLst>
                                          <p:attrName>stroke.color</p:attrName>
                                        </p:attrNameLst>
                                      </p:cBhvr>
                                      <p:by>
                                        <p:hsl h="0" s="-12549" l="-25098"/>
                                      </p:by>
                                    </p:animClr>
                                    <p:set>
                                      <p:cBhvr>
                                        <p:cTn id="29" dur="500" fill="hold"/>
                                        <p:tgtEl>
                                          <p:spTgt spid="20"/>
                                        </p:tgtEl>
                                        <p:attrNameLst>
                                          <p:attrName>fill.type</p:attrName>
                                        </p:attrNameLst>
                                      </p:cBhvr>
                                      <p:to>
                                        <p:strVal val="solid"/>
                                      </p:to>
                                    </p:set>
                                  </p:childTnLst>
                                </p:cTn>
                              </p:par>
                              <p:par>
                                <p:cTn id="30" presetID="24" presetClass="emph" presetSubtype="0" fill="hold" grpId="0" nodeType="withEffect">
                                  <p:stCondLst>
                                    <p:cond delay="0"/>
                                  </p:stCondLst>
                                  <p:childTnLst>
                                    <p:animClr clrSpc="hsl">
                                      <p:cBhvr override="childStyle">
                                        <p:cTn id="31" dur="500" fill="hold"/>
                                        <p:tgtEl>
                                          <p:spTgt spid="21"/>
                                        </p:tgtEl>
                                        <p:attrNameLst>
                                          <p:attrName>style.color</p:attrName>
                                        </p:attrNameLst>
                                      </p:cBhvr>
                                      <p:by>
                                        <p:hsl h="0" s="-12549" l="-25098"/>
                                      </p:by>
                                    </p:animClr>
                                    <p:animClr clrSpc="hsl">
                                      <p:cBhvr>
                                        <p:cTn id="32" dur="500" fill="hold"/>
                                        <p:tgtEl>
                                          <p:spTgt spid="21"/>
                                        </p:tgtEl>
                                        <p:attrNameLst>
                                          <p:attrName>fillcolor</p:attrName>
                                        </p:attrNameLst>
                                      </p:cBhvr>
                                      <p:by>
                                        <p:hsl h="0" s="-12549" l="-25098"/>
                                      </p:by>
                                    </p:animClr>
                                    <p:animClr clrSpc="hsl">
                                      <p:cBhvr>
                                        <p:cTn id="33" dur="500" fill="hold"/>
                                        <p:tgtEl>
                                          <p:spTgt spid="21"/>
                                        </p:tgtEl>
                                        <p:attrNameLst>
                                          <p:attrName>stroke.color</p:attrName>
                                        </p:attrNameLst>
                                      </p:cBhvr>
                                      <p:by>
                                        <p:hsl h="0" s="-12549" l="-25098"/>
                                      </p:by>
                                    </p:animClr>
                                    <p:set>
                                      <p:cBhvr>
                                        <p:cTn id="34" dur="500" fill="hold"/>
                                        <p:tgtEl>
                                          <p:spTgt spid="21"/>
                                        </p:tgtEl>
                                        <p:attrNameLst>
                                          <p:attrName>fill.type</p:attrName>
                                        </p:attrNameLst>
                                      </p:cBhvr>
                                      <p:to>
                                        <p:strVal val="solid"/>
                                      </p:to>
                                    </p:set>
                                  </p:childTnLst>
                                </p:cTn>
                              </p:par>
                              <p:par>
                                <p:cTn id="35" presetID="24" presetClass="emph" presetSubtype="0" fill="hold" grpId="0" nodeType="withEffect">
                                  <p:stCondLst>
                                    <p:cond delay="0"/>
                                  </p:stCondLst>
                                  <p:childTnLst>
                                    <p:animClr clrSpc="hsl">
                                      <p:cBhvr override="childStyle">
                                        <p:cTn id="36" dur="500" fill="hold"/>
                                        <p:tgtEl>
                                          <p:spTgt spid="22"/>
                                        </p:tgtEl>
                                        <p:attrNameLst>
                                          <p:attrName>style.color</p:attrName>
                                        </p:attrNameLst>
                                      </p:cBhvr>
                                      <p:by>
                                        <p:hsl h="0" s="-12549" l="-25098"/>
                                      </p:by>
                                    </p:animClr>
                                    <p:animClr clrSpc="hsl">
                                      <p:cBhvr>
                                        <p:cTn id="37" dur="500" fill="hold"/>
                                        <p:tgtEl>
                                          <p:spTgt spid="22"/>
                                        </p:tgtEl>
                                        <p:attrNameLst>
                                          <p:attrName>fillcolor</p:attrName>
                                        </p:attrNameLst>
                                      </p:cBhvr>
                                      <p:by>
                                        <p:hsl h="0" s="-12549" l="-25098"/>
                                      </p:by>
                                    </p:animClr>
                                    <p:animClr clrSpc="hsl">
                                      <p:cBhvr>
                                        <p:cTn id="38" dur="500" fill="hold"/>
                                        <p:tgtEl>
                                          <p:spTgt spid="22"/>
                                        </p:tgtEl>
                                        <p:attrNameLst>
                                          <p:attrName>stroke.color</p:attrName>
                                        </p:attrNameLst>
                                      </p:cBhvr>
                                      <p:by>
                                        <p:hsl h="0" s="-12549" l="-25098"/>
                                      </p:by>
                                    </p:animClr>
                                    <p:set>
                                      <p:cBhvr>
                                        <p:cTn id="39" dur="500" fill="hold"/>
                                        <p:tgtEl>
                                          <p:spTgt spid="22"/>
                                        </p:tgtEl>
                                        <p:attrNameLst>
                                          <p:attrName>fill.type</p:attrName>
                                        </p:attrNameLst>
                                      </p:cBhvr>
                                      <p:to>
                                        <p:strVal val="solid"/>
                                      </p:to>
                                    </p:set>
                                  </p:childTnLst>
                                </p:cTn>
                              </p:par>
                              <p:par>
                                <p:cTn id="40" presetID="24" presetClass="emph" presetSubtype="0" fill="hold" grpId="0" nodeType="withEffect">
                                  <p:stCondLst>
                                    <p:cond delay="0"/>
                                  </p:stCondLst>
                                  <p:childTnLst>
                                    <p:animClr clrSpc="hsl">
                                      <p:cBhvr override="childStyle">
                                        <p:cTn id="41" dur="500" fill="hold"/>
                                        <p:tgtEl>
                                          <p:spTgt spid="24"/>
                                        </p:tgtEl>
                                        <p:attrNameLst>
                                          <p:attrName>style.color</p:attrName>
                                        </p:attrNameLst>
                                      </p:cBhvr>
                                      <p:by>
                                        <p:hsl h="0" s="-12549" l="-25098"/>
                                      </p:by>
                                    </p:animClr>
                                    <p:animClr clrSpc="hsl">
                                      <p:cBhvr>
                                        <p:cTn id="42" dur="500" fill="hold"/>
                                        <p:tgtEl>
                                          <p:spTgt spid="24"/>
                                        </p:tgtEl>
                                        <p:attrNameLst>
                                          <p:attrName>fillcolor</p:attrName>
                                        </p:attrNameLst>
                                      </p:cBhvr>
                                      <p:by>
                                        <p:hsl h="0" s="-12549" l="-25098"/>
                                      </p:by>
                                    </p:animClr>
                                    <p:animClr clrSpc="hsl">
                                      <p:cBhvr>
                                        <p:cTn id="43" dur="500" fill="hold"/>
                                        <p:tgtEl>
                                          <p:spTgt spid="24"/>
                                        </p:tgtEl>
                                        <p:attrNameLst>
                                          <p:attrName>stroke.color</p:attrName>
                                        </p:attrNameLst>
                                      </p:cBhvr>
                                      <p:by>
                                        <p:hsl h="0" s="-12549" l="-25098"/>
                                      </p:by>
                                    </p:animClr>
                                    <p:set>
                                      <p:cBhvr>
                                        <p:cTn id="44" dur="500" fill="hold"/>
                                        <p:tgtEl>
                                          <p:spTgt spid="24"/>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trips(downRight)">
                                      <p:cBhvr>
                                        <p:cTn id="49" dur="500"/>
                                        <p:tgtEl>
                                          <p:spTgt spid="25"/>
                                        </p:tgtEl>
                                      </p:cBhvr>
                                    </p:animEffect>
                                  </p:childTnLst>
                                </p:cTn>
                              </p:par>
                            </p:childTnLst>
                          </p:cTn>
                        </p:par>
                        <p:par>
                          <p:cTn id="50" fill="hold">
                            <p:stCondLst>
                              <p:cond delay="500"/>
                            </p:stCondLst>
                            <p:childTnLst>
                              <p:par>
                                <p:cTn id="51" presetID="18" presetClass="entr" presetSubtype="6"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strips(downRight)">
                                      <p:cBhvr>
                                        <p:cTn id="53" dur="500"/>
                                        <p:tgtEl>
                                          <p:spTgt spid="26"/>
                                        </p:tgtEl>
                                      </p:cBhvr>
                                    </p:animEffect>
                                  </p:childTnLst>
                                </p:cTn>
                              </p:par>
                            </p:childTnLst>
                          </p:cTn>
                        </p:par>
                        <p:par>
                          <p:cTn id="54" fill="hold">
                            <p:stCondLst>
                              <p:cond delay="1000"/>
                            </p:stCondLst>
                            <p:childTnLst>
                              <p:par>
                                <p:cTn id="55" presetID="18" presetClass="entr" presetSubtype="6"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strips(downRight)">
                                      <p:cBhvr>
                                        <p:cTn id="57" dur="500"/>
                                        <p:tgtEl>
                                          <p:spTgt spid="27"/>
                                        </p:tgtEl>
                                      </p:cBhvr>
                                    </p:animEffect>
                                  </p:childTnLst>
                                </p:cTn>
                              </p:par>
                            </p:childTnLst>
                          </p:cTn>
                        </p:par>
                        <p:par>
                          <p:cTn id="58" fill="hold">
                            <p:stCondLst>
                              <p:cond delay="1500"/>
                            </p:stCondLst>
                            <p:childTnLst>
                              <p:par>
                                <p:cTn id="59" presetID="18" presetClass="entr" presetSubtype="6"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strips(downRight)">
                                      <p:cBhvr>
                                        <p:cTn id="61" dur="500"/>
                                        <p:tgtEl>
                                          <p:spTgt spid="28"/>
                                        </p:tgtEl>
                                      </p:cBhvr>
                                    </p:animEffect>
                                  </p:childTnLst>
                                </p:cTn>
                              </p:par>
                            </p:childTnLst>
                          </p:cTn>
                        </p:par>
                        <p:par>
                          <p:cTn id="62" fill="hold">
                            <p:stCondLst>
                              <p:cond delay="2000"/>
                            </p:stCondLst>
                            <p:childTnLst>
                              <p:par>
                                <p:cTn id="63" presetID="18" presetClass="entr" presetSubtype="6"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strips(downRight)">
                                      <p:cBhvr>
                                        <p:cTn id="65" dur="500"/>
                                        <p:tgtEl>
                                          <p:spTgt spid="29"/>
                                        </p:tgtEl>
                                      </p:cBhvr>
                                    </p:animEffect>
                                  </p:childTnLst>
                                </p:cTn>
                              </p:par>
                            </p:childTnLst>
                          </p:cTn>
                        </p:par>
                        <p:par>
                          <p:cTn id="66" fill="hold">
                            <p:stCondLst>
                              <p:cond delay="2500"/>
                            </p:stCondLst>
                            <p:childTnLst>
                              <p:par>
                                <p:cTn id="67" presetID="18" presetClass="entr" presetSubtype="6"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strips(downRight)">
                                      <p:cBhvr>
                                        <p:cTn id="69" dur="500"/>
                                        <p:tgtEl>
                                          <p:spTgt spid="30"/>
                                        </p:tgtEl>
                                      </p:cBhvr>
                                    </p:animEffect>
                                  </p:childTnLst>
                                </p:cTn>
                              </p:par>
                            </p:childTnLst>
                          </p:cTn>
                        </p:par>
                        <p:par>
                          <p:cTn id="70" fill="hold">
                            <p:stCondLst>
                              <p:cond delay="3000"/>
                            </p:stCondLst>
                            <p:childTnLst>
                              <p:par>
                                <p:cTn id="71" presetID="42"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1000"/>
                                        <p:tgtEl>
                                          <p:spTgt spid="32"/>
                                        </p:tgtEl>
                                      </p:cBhvr>
                                    </p:animEffect>
                                    <p:anim calcmode="lin" valueType="num">
                                      <p:cBhvr>
                                        <p:cTn id="74" dur="1000" fill="hold"/>
                                        <p:tgtEl>
                                          <p:spTgt spid="32"/>
                                        </p:tgtEl>
                                        <p:attrNameLst>
                                          <p:attrName>ppt_x</p:attrName>
                                        </p:attrNameLst>
                                      </p:cBhvr>
                                      <p:tavLst>
                                        <p:tav tm="0">
                                          <p:val>
                                            <p:strVal val="#ppt_x"/>
                                          </p:val>
                                        </p:tav>
                                        <p:tav tm="100000">
                                          <p:val>
                                            <p:strVal val="#ppt_x"/>
                                          </p:val>
                                        </p:tav>
                                      </p:tavLst>
                                    </p:anim>
                                    <p:anim calcmode="lin" valueType="num">
                                      <p:cBhvr>
                                        <p:cTn id="7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8" presetClass="entr" presetSubtype="3"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strips(upRight)">
                                      <p:cBhvr>
                                        <p:cTn id="8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P spid="20" grpId="0" animBg="1"/>
      <p:bldP spid="21" grpId="0" animBg="1"/>
      <p:bldP spid="22" grpId="0" animBg="1"/>
      <p:bldP spid="24" grpId="0" animBg="1"/>
      <p:bldP spid="32" grpId="0" animBg="1"/>
      <p:bldP spid="33"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ここまでのまとめ</a:t>
            </a:r>
            <a:endParaRPr kumimoji="1" lang="ja-JP" altLang="en-US" dirty="0"/>
          </a:p>
        </p:txBody>
      </p:sp>
      <p:sp>
        <p:nvSpPr>
          <p:cNvPr id="3" name="コンテンツ プレースホルダ 2"/>
          <p:cNvSpPr>
            <a:spLocks noGrp="1"/>
          </p:cNvSpPr>
          <p:nvPr>
            <p:ph idx="1"/>
          </p:nvPr>
        </p:nvSpPr>
        <p:spPr>
          <a:xfrm>
            <a:off x="214282" y="4143380"/>
            <a:ext cx="4214842" cy="2071702"/>
          </a:xfrm>
        </p:spPr>
        <p:txBody>
          <a:bodyPr>
            <a:normAutofit/>
          </a:bodyPr>
          <a:lstStyle/>
          <a:p>
            <a:r>
              <a:rPr lang="ja-JP" altLang="en-US" dirty="0" smtClean="0"/>
              <a:t>クセがなく使いやすい</a:t>
            </a:r>
            <a:endParaRPr lang="en-US" altLang="ja-JP" dirty="0" smtClean="0"/>
          </a:p>
          <a:p>
            <a:r>
              <a:rPr kumimoji="1" lang="ja-JP" altLang="en-US" dirty="0" smtClean="0"/>
              <a:t>遅い</a:t>
            </a:r>
            <a:endParaRPr kumimoji="1" lang="en-US" altLang="ja-JP" dirty="0" smtClean="0"/>
          </a:p>
          <a:p>
            <a:r>
              <a:rPr lang="ja-JP" altLang="en-US" dirty="0" smtClean="0"/>
              <a:t>性能は安定</a:t>
            </a:r>
            <a:r>
              <a:rPr lang="ja-JP" altLang="en-US" dirty="0" smtClean="0"/>
              <a:t>している</a:t>
            </a:r>
            <a:endParaRPr kumimoji="1" lang="en-US" altLang="ja-JP" dirty="0" smtClean="0"/>
          </a:p>
          <a:p>
            <a:endParaRPr kumimoji="1" lang="ja-JP" altLang="en-US" dirty="0"/>
          </a:p>
        </p:txBody>
      </p:sp>
      <p:sp>
        <p:nvSpPr>
          <p:cNvPr id="4" name="正方形/長方形 3"/>
          <p:cNvSpPr/>
          <p:nvPr/>
        </p:nvSpPr>
        <p:spPr>
          <a:xfrm>
            <a:off x="642910"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946213"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1249515"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1552818"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856121"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2159424"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462727"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766028"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3069333"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372636"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675937" y="178592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948230" y="24288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948231" y="28574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1863861" y="24288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1863862" y="28574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764794" y="24288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764795" y="28574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3818813" y="24288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818814" y="28574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3" name="直線矢印コネクタ 22"/>
          <p:cNvCxnSpPr>
            <a:stCxn id="5" idx="2"/>
            <a:endCxn id="15" idx="0"/>
          </p:cNvCxnSpPr>
          <p:nvPr/>
        </p:nvCxnSpPr>
        <p:spPr>
          <a:xfrm rot="16200000" flipH="1">
            <a:off x="991716" y="2320702"/>
            <a:ext cx="214314"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1" idx="2"/>
            <a:endCxn id="19" idx="0"/>
          </p:cNvCxnSpPr>
          <p:nvPr/>
        </p:nvCxnSpPr>
        <p:spPr>
          <a:xfrm rot="5400000">
            <a:off x="2809906" y="2321094"/>
            <a:ext cx="214314"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 idx="2"/>
            <a:endCxn id="17" idx="0"/>
          </p:cNvCxnSpPr>
          <p:nvPr/>
        </p:nvCxnSpPr>
        <p:spPr>
          <a:xfrm rot="16200000" flipH="1">
            <a:off x="1904486" y="2317841"/>
            <a:ext cx="214314"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4" idx="2"/>
            <a:endCxn id="21" idx="0"/>
          </p:cNvCxnSpPr>
          <p:nvPr/>
        </p:nvCxnSpPr>
        <p:spPr>
          <a:xfrm rot="16200000" flipH="1">
            <a:off x="3791870" y="2250273"/>
            <a:ext cx="214314"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336298" y="242886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3336299" y="285749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9" name="直線矢印コネクタ 28"/>
          <p:cNvCxnSpPr>
            <a:stCxn id="13" idx="2"/>
            <a:endCxn id="27" idx="0"/>
          </p:cNvCxnSpPr>
          <p:nvPr/>
        </p:nvCxnSpPr>
        <p:spPr>
          <a:xfrm rot="5400000">
            <a:off x="3398962" y="2303542"/>
            <a:ext cx="214314"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862226" y="335756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1862227" y="3786190"/>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2" name="直線矢印コネクタ 31"/>
          <p:cNvCxnSpPr>
            <a:stCxn id="18" idx="2"/>
            <a:endCxn id="30" idx="0"/>
          </p:cNvCxnSpPr>
          <p:nvPr/>
        </p:nvCxnSpPr>
        <p:spPr>
          <a:xfrm rot="16200000" flipH="1">
            <a:off x="1867432" y="3211116"/>
            <a:ext cx="285752"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5048791"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4" name="正方形/長方形 33"/>
          <p:cNvSpPr/>
          <p:nvPr/>
        </p:nvSpPr>
        <p:spPr>
          <a:xfrm>
            <a:off x="5351159"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5653525"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5955892"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6258260"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6560628"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6862994"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7165359"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7467730"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7770097"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8072462" y="178724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368654" y="178724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6546138" y="178724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7786710" y="178592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8072462" y="178724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7169894" y="178724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6225282" y="178724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50" name="テキスト ボックス 49"/>
          <p:cNvSpPr txBox="1"/>
          <p:nvPr/>
        </p:nvSpPr>
        <p:spPr>
          <a:xfrm>
            <a:off x="4929190" y="1064768"/>
            <a:ext cx="3571900" cy="646331"/>
          </a:xfrm>
          <a:prstGeom prst="rect">
            <a:avLst/>
          </a:prstGeom>
          <a:noFill/>
        </p:spPr>
        <p:txBody>
          <a:bodyPr wrap="square" rtlCol="0">
            <a:spAutoFit/>
          </a:bodyPr>
          <a:lstStyle/>
          <a:p>
            <a:r>
              <a:rPr kumimoji="1" lang="en-US" altLang="ja-JP" sz="3600" dirty="0" smtClean="0"/>
              <a:t>Open Addressing</a:t>
            </a:r>
            <a:endParaRPr kumimoji="1" lang="ja-JP" altLang="en-US" sz="3600" dirty="0"/>
          </a:p>
        </p:txBody>
      </p:sp>
      <p:sp>
        <p:nvSpPr>
          <p:cNvPr id="51" name="テキスト ボックス 50"/>
          <p:cNvSpPr txBox="1"/>
          <p:nvPr/>
        </p:nvSpPr>
        <p:spPr>
          <a:xfrm>
            <a:off x="500034" y="1068157"/>
            <a:ext cx="3571900" cy="646331"/>
          </a:xfrm>
          <a:prstGeom prst="rect">
            <a:avLst/>
          </a:prstGeom>
          <a:noFill/>
        </p:spPr>
        <p:txBody>
          <a:bodyPr wrap="square" rtlCol="0">
            <a:spAutoFit/>
          </a:bodyPr>
          <a:lstStyle/>
          <a:p>
            <a:r>
              <a:rPr kumimoji="1" lang="en-US" altLang="ja-JP" sz="3600" dirty="0" smtClean="0"/>
              <a:t>Closed Addressing</a:t>
            </a:r>
            <a:endParaRPr kumimoji="1" lang="ja-JP" altLang="en-US" sz="3600" dirty="0"/>
          </a:p>
        </p:txBody>
      </p:sp>
      <p:sp>
        <p:nvSpPr>
          <p:cNvPr id="61" name="コンテンツ プレースホルダ 2"/>
          <p:cNvSpPr txBox="1">
            <a:spLocks/>
          </p:cNvSpPr>
          <p:nvPr/>
        </p:nvSpPr>
        <p:spPr>
          <a:xfrm>
            <a:off x="4714876" y="4143380"/>
            <a:ext cx="4071966" cy="20717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扱いにコツが必要</a:t>
            </a:r>
            <a:endParaRPr lang="en-US" altLang="ja-JP"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速い</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だんだん遅くなる</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速度特性</a:t>
            </a:r>
            <a:endParaRPr kumimoji="1" lang="ja-JP" altLang="en-US" dirty="0"/>
          </a:p>
        </p:txBody>
      </p:sp>
      <p:sp>
        <p:nvSpPr>
          <p:cNvPr id="3" name="コンテンツ プレースホルダ 2"/>
          <p:cNvSpPr>
            <a:spLocks noGrp="1"/>
          </p:cNvSpPr>
          <p:nvPr>
            <p:ph idx="1"/>
          </p:nvPr>
        </p:nvSpPr>
        <p:spPr>
          <a:xfrm>
            <a:off x="214282" y="928670"/>
            <a:ext cx="8715436" cy="1285884"/>
          </a:xfrm>
        </p:spPr>
        <p:txBody>
          <a:bodyPr/>
          <a:lstStyle/>
          <a:p>
            <a:r>
              <a:rPr kumimoji="1" lang="ja-JP" altLang="en-US" dirty="0" smtClean="0"/>
              <a:t>遅延をグラフに描くとこんな感じ</a:t>
            </a:r>
            <a:endParaRPr kumimoji="1" lang="en-US" altLang="ja-JP" dirty="0" smtClean="0"/>
          </a:p>
          <a:p>
            <a:pPr lvl="1"/>
            <a:r>
              <a:rPr lang="ja-JP" altLang="en-US" dirty="0" smtClean="0"/>
              <a:t>英語</a:t>
            </a:r>
            <a:r>
              <a:rPr lang="en-US" altLang="ja-JP" dirty="0" smtClean="0"/>
              <a:t>Wikipedia</a:t>
            </a:r>
            <a:r>
              <a:rPr lang="ja-JP" altLang="en-US" dirty="0" smtClean="0"/>
              <a:t>のページから抜粋</a:t>
            </a:r>
            <a:endParaRPr kumimoji="1" lang="ja-JP" altLang="en-US" dirty="0"/>
          </a:p>
        </p:txBody>
      </p:sp>
      <p:pic>
        <p:nvPicPr>
          <p:cNvPr id="5122" name="Picture 2" descr="\\VBOXSVR\share_win\material\800px-Hash_table_average_insertion_time.png"/>
          <p:cNvPicPr>
            <a:picLocks noChangeAspect="1" noChangeArrowheads="1"/>
          </p:cNvPicPr>
          <p:nvPr/>
        </p:nvPicPr>
        <p:blipFill>
          <a:blip r:embed="rId2"/>
          <a:srcRect/>
          <a:stretch>
            <a:fillRect/>
          </a:stretch>
        </p:blipFill>
        <p:spPr bwMode="auto">
          <a:xfrm>
            <a:off x="1500166" y="2071678"/>
            <a:ext cx="6143668" cy="3991784"/>
          </a:xfrm>
          <a:prstGeom prst="rect">
            <a:avLst/>
          </a:prstGeom>
          <a:noFill/>
        </p:spPr>
      </p:pic>
      <p:sp>
        <p:nvSpPr>
          <p:cNvPr id="5" name="右矢印 4"/>
          <p:cNvSpPr/>
          <p:nvPr/>
        </p:nvSpPr>
        <p:spPr>
          <a:xfrm>
            <a:off x="2643174" y="5929330"/>
            <a:ext cx="4929222" cy="857232"/>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800" dirty="0" smtClean="0">
                <a:effectLst>
                  <a:outerShdw blurRad="38100" dist="38100" dir="2700000" algn="tl">
                    <a:srgbClr val="000000">
                      <a:alpha val="43137"/>
                    </a:srgbClr>
                  </a:outerShdw>
                </a:effectLst>
              </a:rPr>
              <a:t>密度</a:t>
            </a:r>
            <a:endParaRPr kumimoji="1" lang="ja-JP" altLang="en-US" sz="2800" dirty="0">
              <a:effectLst>
                <a:outerShdw blurRad="38100" dist="38100" dir="2700000" algn="tl">
                  <a:srgbClr val="000000">
                    <a:alpha val="43137"/>
                  </a:srgbClr>
                </a:outerShdw>
              </a:effectLst>
            </a:endParaRPr>
          </a:p>
        </p:txBody>
      </p:sp>
      <p:sp>
        <p:nvSpPr>
          <p:cNvPr id="6" name="上矢印 5"/>
          <p:cNvSpPr/>
          <p:nvPr/>
        </p:nvSpPr>
        <p:spPr>
          <a:xfrm>
            <a:off x="500034" y="2071678"/>
            <a:ext cx="1000132" cy="3929090"/>
          </a:xfrm>
          <a:prstGeom prst="up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4000" dirty="0" smtClean="0">
                <a:solidFill>
                  <a:schemeClr val="bg1"/>
                </a:solidFill>
                <a:effectLst>
                  <a:outerShdw blurRad="38100" dist="38100" dir="2700000" algn="tl">
                    <a:srgbClr val="000000">
                      <a:alpha val="43137"/>
                    </a:srgbClr>
                  </a:outerShdw>
                </a:effectLst>
              </a:rPr>
              <a:t>遅い</a:t>
            </a:r>
            <a:endParaRPr kumimoji="1" lang="ja-JP" altLang="en-US" sz="40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メモリの</a:t>
            </a:r>
            <a:r>
              <a:rPr kumimoji="1" lang="ja-JP" altLang="en-US" dirty="0" smtClean="0"/>
              <a:t>視点から見ると</a:t>
            </a:r>
            <a:endParaRPr kumimoji="1" lang="ja-JP" altLang="en-US" dirty="0"/>
          </a:p>
        </p:txBody>
      </p:sp>
      <p:sp>
        <p:nvSpPr>
          <p:cNvPr id="3" name="コンテンツ プレースホルダ 2"/>
          <p:cNvSpPr>
            <a:spLocks noGrp="1"/>
          </p:cNvSpPr>
          <p:nvPr>
            <p:ph idx="1"/>
          </p:nvPr>
        </p:nvSpPr>
        <p:spPr>
          <a:xfrm>
            <a:off x="214282" y="3786190"/>
            <a:ext cx="4357718" cy="1785950"/>
          </a:xfrm>
        </p:spPr>
        <p:txBody>
          <a:bodyPr/>
          <a:lstStyle/>
          <a:p>
            <a:r>
              <a:rPr kumimoji="1" lang="ja-JP" altLang="en-US" dirty="0" smtClean="0"/>
              <a:t>ポインタの分大きい</a:t>
            </a:r>
            <a:endParaRPr kumimoji="1" lang="en-US" altLang="ja-JP" dirty="0" smtClean="0"/>
          </a:p>
          <a:p>
            <a:r>
              <a:rPr kumimoji="1" lang="ja-JP" altLang="en-US" dirty="0" smtClean="0"/>
              <a:t>オブジェクトが小さい場合無駄が多い</a:t>
            </a:r>
            <a:endParaRPr kumimoji="1" lang="ja-JP" altLang="en-US" dirty="0"/>
          </a:p>
        </p:txBody>
      </p:sp>
      <p:sp>
        <p:nvSpPr>
          <p:cNvPr id="4" name="正方形/長方形 3"/>
          <p:cNvSpPr/>
          <p:nvPr/>
        </p:nvSpPr>
        <p:spPr>
          <a:xfrm>
            <a:off x="642910"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946213"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1249515"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1552818"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856121"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2159424"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462727"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766028"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3069333"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372636"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675937" y="1428736"/>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948230" y="20716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948231" y="25003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1863861" y="20716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1863862" y="25003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764794" y="20716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764795" y="25003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3818813" y="20716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818814" y="25003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3" name="直線矢印コネクタ 22"/>
          <p:cNvCxnSpPr>
            <a:stCxn id="5" idx="2"/>
            <a:endCxn id="15" idx="0"/>
          </p:cNvCxnSpPr>
          <p:nvPr/>
        </p:nvCxnSpPr>
        <p:spPr>
          <a:xfrm rot="16200000" flipH="1">
            <a:off x="991716" y="1963512"/>
            <a:ext cx="214314"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1" idx="2"/>
            <a:endCxn id="19" idx="0"/>
          </p:cNvCxnSpPr>
          <p:nvPr/>
        </p:nvCxnSpPr>
        <p:spPr>
          <a:xfrm rot="5400000">
            <a:off x="2809906" y="1963904"/>
            <a:ext cx="214314"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 idx="2"/>
            <a:endCxn id="17" idx="0"/>
          </p:cNvCxnSpPr>
          <p:nvPr/>
        </p:nvCxnSpPr>
        <p:spPr>
          <a:xfrm rot="16200000" flipH="1">
            <a:off x="1904486" y="1960651"/>
            <a:ext cx="214314"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4" idx="2"/>
            <a:endCxn id="21" idx="0"/>
          </p:cNvCxnSpPr>
          <p:nvPr/>
        </p:nvCxnSpPr>
        <p:spPr>
          <a:xfrm rot="16200000" flipH="1">
            <a:off x="3791870" y="1893083"/>
            <a:ext cx="214314"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336298" y="2071678"/>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3336299" y="2500306"/>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9" name="直線矢印コネクタ 28"/>
          <p:cNvCxnSpPr>
            <a:stCxn id="13" idx="2"/>
            <a:endCxn id="27" idx="0"/>
          </p:cNvCxnSpPr>
          <p:nvPr/>
        </p:nvCxnSpPr>
        <p:spPr>
          <a:xfrm rot="5400000">
            <a:off x="3398962" y="1946352"/>
            <a:ext cx="214314"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862226" y="300037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1862227" y="3429000"/>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2" name="直線矢印コネクタ 31"/>
          <p:cNvCxnSpPr>
            <a:stCxn id="18" idx="2"/>
            <a:endCxn id="30" idx="0"/>
          </p:cNvCxnSpPr>
          <p:nvPr/>
        </p:nvCxnSpPr>
        <p:spPr>
          <a:xfrm rot="16200000" flipH="1">
            <a:off x="1867432" y="2853926"/>
            <a:ext cx="285752"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5048791"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4" name="正方形/長方形 33"/>
          <p:cNvSpPr/>
          <p:nvPr/>
        </p:nvSpPr>
        <p:spPr>
          <a:xfrm>
            <a:off x="5351159"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5653525"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5955892"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6258260"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6560628"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6862994"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7165359"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7467730"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7770097"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8072462" y="143005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368654" y="143005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6546138" y="143005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7786710" y="142873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8072462" y="143005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7169894" y="143005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6225282" y="143005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50" name="テキスト ボックス 49"/>
          <p:cNvSpPr txBox="1"/>
          <p:nvPr/>
        </p:nvSpPr>
        <p:spPr>
          <a:xfrm>
            <a:off x="4929190" y="707578"/>
            <a:ext cx="3571900" cy="646331"/>
          </a:xfrm>
          <a:prstGeom prst="rect">
            <a:avLst/>
          </a:prstGeom>
          <a:noFill/>
        </p:spPr>
        <p:txBody>
          <a:bodyPr wrap="square" rtlCol="0">
            <a:spAutoFit/>
          </a:bodyPr>
          <a:lstStyle/>
          <a:p>
            <a:r>
              <a:rPr kumimoji="1" lang="en-US" altLang="ja-JP" sz="3600" dirty="0" smtClean="0"/>
              <a:t>Open Addressing</a:t>
            </a:r>
            <a:endParaRPr kumimoji="1" lang="ja-JP" altLang="en-US" sz="3600" dirty="0"/>
          </a:p>
        </p:txBody>
      </p:sp>
      <p:sp>
        <p:nvSpPr>
          <p:cNvPr id="51" name="テキスト ボックス 50"/>
          <p:cNvSpPr txBox="1"/>
          <p:nvPr/>
        </p:nvSpPr>
        <p:spPr>
          <a:xfrm>
            <a:off x="500034" y="710967"/>
            <a:ext cx="3571900" cy="646331"/>
          </a:xfrm>
          <a:prstGeom prst="rect">
            <a:avLst/>
          </a:prstGeom>
          <a:noFill/>
        </p:spPr>
        <p:txBody>
          <a:bodyPr wrap="square" rtlCol="0">
            <a:spAutoFit/>
          </a:bodyPr>
          <a:lstStyle/>
          <a:p>
            <a:r>
              <a:rPr kumimoji="1" lang="en-US" altLang="ja-JP" sz="3600" dirty="0" smtClean="0"/>
              <a:t>Closed Addressing</a:t>
            </a:r>
            <a:endParaRPr kumimoji="1" lang="ja-JP" altLang="en-US" sz="3600" dirty="0"/>
          </a:p>
        </p:txBody>
      </p:sp>
      <p:sp>
        <p:nvSpPr>
          <p:cNvPr id="52" name="コンテンツ プレースホルダ 2"/>
          <p:cNvSpPr txBox="1">
            <a:spLocks/>
          </p:cNvSpPr>
          <p:nvPr/>
        </p:nvSpPr>
        <p:spPr>
          <a:xfrm>
            <a:off x="4643438" y="3786190"/>
            <a:ext cx="4143404" cy="250033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比較的無駄は少ない</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空きバケットの分の無駄はある</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空き</a:t>
            </a: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を減らすとクラスタリングしてしまう</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閑話休題</a:t>
            </a:r>
            <a:endParaRPr kumimoji="1" lang="ja-JP" altLang="en-US" dirty="0"/>
          </a:p>
        </p:txBody>
      </p:sp>
      <p:sp>
        <p:nvSpPr>
          <p:cNvPr id="3" name="コンテンツ プレースホルダ 2"/>
          <p:cNvSpPr>
            <a:spLocks noGrp="1"/>
          </p:cNvSpPr>
          <p:nvPr>
            <p:ph idx="1"/>
          </p:nvPr>
        </p:nvSpPr>
        <p:spPr>
          <a:xfrm>
            <a:off x="214282" y="928670"/>
            <a:ext cx="8715436" cy="642942"/>
          </a:xfrm>
        </p:spPr>
        <p:txBody>
          <a:bodyPr/>
          <a:lstStyle/>
          <a:p>
            <a:r>
              <a:rPr kumimoji="1" lang="ja-JP" altLang="en-US" dirty="0" smtClean="0"/>
              <a:t>身近な実装はどうなっているのか？</a:t>
            </a:r>
            <a:endParaRPr kumimoji="1" lang="ja-JP" altLang="en-US" dirty="0"/>
          </a:p>
        </p:txBody>
      </p:sp>
      <p:pic>
        <p:nvPicPr>
          <p:cNvPr id="6146" name="Picture 2" descr="\\VBOXSVR\share_win\material\logo.gif"/>
          <p:cNvPicPr>
            <a:picLocks noChangeAspect="1" noChangeArrowheads="1"/>
          </p:cNvPicPr>
          <p:nvPr/>
        </p:nvPicPr>
        <p:blipFill>
          <a:blip r:embed="rId2"/>
          <a:srcRect/>
          <a:stretch>
            <a:fillRect/>
          </a:stretch>
        </p:blipFill>
        <p:spPr bwMode="auto">
          <a:xfrm>
            <a:off x="428596" y="1714488"/>
            <a:ext cx="3152775" cy="1133475"/>
          </a:xfrm>
          <a:prstGeom prst="rect">
            <a:avLst/>
          </a:prstGeom>
          <a:noFill/>
        </p:spPr>
      </p:pic>
      <p:grpSp>
        <p:nvGrpSpPr>
          <p:cNvPr id="36" name="グループ化 35"/>
          <p:cNvGrpSpPr/>
          <p:nvPr/>
        </p:nvGrpSpPr>
        <p:grpSpPr>
          <a:xfrm>
            <a:off x="785786" y="2571744"/>
            <a:ext cx="2500330" cy="1860778"/>
            <a:chOff x="500034" y="3497048"/>
            <a:chExt cx="3940200" cy="2932348"/>
          </a:xfrm>
        </p:grpSpPr>
        <p:sp>
          <p:nvSpPr>
            <p:cNvPr id="6" name="正方形/長方形 5"/>
            <p:cNvSpPr/>
            <p:nvPr/>
          </p:nvSpPr>
          <p:spPr>
            <a:xfrm>
              <a:off x="642910"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946213"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249515"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1552818"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1856121"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159424"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2462727"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2766028"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069333"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3372636"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3675937"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948230"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948231"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1863861"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1863862"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2764794"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2764795"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3818813"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3818814"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5" name="直線矢印コネクタ 24"/>
            <p:cNvCxnSpPr>
              <a:stCxn id="7" idx="2"/>
              <a:endCxn id="17" idx="0"/>
            </p:cNvCxnSpPr>
            <p:nvPr/>
          </p:nvCxnSpPr>
          <p:spPr>
            <a:xfrm rot="16200000" flipH="1">
              <a:off x="991716" y="4749594"/>
              <a:ext cx="214314"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3" idx="2"/>
              <a:endCxn id="21" idx="0"/>
            </p:cNvCxnSpPr>
            <p:nvPr/>
          </p:nvCxnSpPr>
          <p:spPr>
            <a:xfrm rot="5400000">
              <a:off x="2809906" y="4749986"/>
              <a:ext cx="214314"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9" idx="0"/>
            </p:cNvCxnSpPr>
            <p:nvPr/>
          </p:nvCxnSpPr>
          <p:spPr>
            <a:xfrm rot="16200000" flipH="1">
              <a:off x="1904486" y="4746733"/>
              <a:ext cx="214314"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6" idx="2"/>
              <a:endCxn id="23" idx="0"/>
            </p:cNvCxnSpPr>
            <p:nvPr/>
          </p:nvCxnSpPr>
          <p:spPr>
            <a:xfrm rot="16200000" flipH="1">
              <a:off x="3791870" y="4679165"/>
              <a:ext cx="214314"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3336298"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3336299"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1" name="直線矢印コネクタ 30"/>
            <p:cNvCxnSpPr>
              <a:stCxn id="15" idx="2"/>
              <a:endCxn id="29" idx="0"/>
            </p:cNvCxnSpPr>
            <p:nvPr/>
          </p:nvCxnSpPr>
          <p:spPr>
            <a:xfrm rot="5400000">
              <a:off x="3398962" y="4732434"/>
              <a:ext cx="214314"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1862226" y="578645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3" name="正方形/長方形 32"/>
            <p:cNvSpPr/>
            <p:nvPr/>
          </p:nvSpPr>
          <p:spPr>
            <a:xfrm>
              <a:off x="1862227" y="621508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4" name="直線矢印コネクタ 33"/>
            <p:cNvCxnSpPr>
              <a:stCxn id="20" idx="2"/>
              <a:endCxn id="32" idx="0"/>
            </p:cNvCxnSpPr>
            <p:nvPr/>
          </p:nvCxnSpPr>
          <p:spPr>
            <a:xfrm rot="16200000" flipH="1">
              <a:off x="1867432" y="5640008"/>
              <a:ext cx="285752"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034" y="3497048"/>
              <a:ext cx="3940200" cy="727525"/>
            </a:xfrm>
            <a:prstGeom prst="rect">
              <a:avLst/>
            </a:prstGeom>
            <a:noFill/>
          </p:spPr>
          <p:txBody>
            <a:bodyPr wrap="square" rtlCol="0">
              <a:spAutoFit/>
            </a:bodyPr>
            <a:lstStyle/>
            <a:p>
              <a:r>
                <a:rPr kumimoji="1" lang="en-US" altLang="ja-JP" sz="2400" dirty="0" smtClean="0"/>
                <a:t>Closed Addressing</a:t>
              </a:r>
              <a:endParaRPr kumimoji="1" lang="ja-JP" altLang="en-US" sz="2400" dirty="0"/>
            </a:p>
          </p:txBody>
        </p:sp>
      </p:grpSp>
      <p:pic>
        <p:nvPicPr>
          <p:cNvPr id="6147" name="Picture 3" descr="\\VBOXSVR\share_win\material\python-logo.gif"/>
          <p:cNvPicPr>
            <a:picLocks noChangeAspect="1" noChangeArrowheads="1"/>
          </p:cNvPicPr>
          <p:nvPr/>
        </p:nvPicPr>
        <p:blipFill>
          <a:blip r:embed="rId3"/>
          <a:srcRect/>
          <a:stretch>
            <a:fillRect/>
          </a:stretch>
        </p:blipFill>
        <p:spPr bwMode="auto">
          <a:xfrm>
            <a:off x="5286380" y="1643050"/>
            <a:ext cx="3184525" cy="1071570"/>
          </a:xfrm>
          <a:prstGeom prst="rect">
            <a:avLst/>
          </a:prstGeom>
          <a:noFill/>
        </p:spPr>
      </p:pic>
      <p:grpSp>
        <p:nvGrpSpPr>
          <p:cNvPr id="57" name="グループ化 56"/>
          <p:cNvGrpSpPr/>
          <p:nvPr/>
        </p:nvGrpSpPr>
        <p:grpSpPr>
          <a:xfrm>
            <a:off x="5572133" y="2357430"/>
            <a:ext cx="2857520" cy="881428"/>
            <a:chOff x="4714876" y="3681715"/>
            <a:chExt cx="2857520" cy="881428"/>
          </a:xfrm>
        </p:grpSpPr>
        <p:sp>
          <p:nvSpPr>
            <p:cNvPr id="38" name="正方形/長方形 37"/>
            <p:cNvSpPr/>
            <p:nvPr/>
          </p:nvSpPr>
          <p:spPr>
            <a:xfrm>
              <a:off x="4810557"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5052451"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5294344"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5536238"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5778132"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6020026"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6261919"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6503811"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6745708"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6987602"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7229494" y="4221299"/>
              <a:ext cx="241894" cy="3418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5066447" y="4221299"/>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50" name="正方形/長方形 49"/>
            <p:cNvSpPr/>
            <p:nvPr/>
          </p:nvSpPr>
          <p:spPr>
            <a:xfrm>
              <a:off x="6008434" y="4221299"/>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51" name="正方形/長方形 50"/>
            <p:cNvSpPr/>
            <p:nvPr/>
          </p:nvSpPr>
          <p:spPr>
            <a:xfrm>
              <a:off x="7000892" y="4220241"/>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52" name="正方形/長方形 51"/>
            <p:cNvSpPr/>
            <p:nvPr/>
          </p:nvSpPr>
          <p:spPr>
            <a:xfrm>
              <a:off x="7229494" y="4221299"/>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53" name="正方形/長方形 52"/>
            <p:cNvSpPr/>
            <p:nvPr/>
          </p:nvSpPr>
          <p:spPr>
            <a:xfrm>
              <a:off x="6507439" y="4221299"/>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54" name="正方形/長方形 53"/>
            <p:cNvSpPr/>
            <p:nvPr/>
          </p:nvSpPr>
          <p:spPr>
            <a:xfrm>
              <a:off x="5751750" y="4221299"/>
              <a:ext cx="241894" cy="34184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55" name="テキスト ボックス 54"/>
            <p:cNvSpPr txBox="1"/>
            <p:nvPr/>
          </p:nvSpPr>
          <p:spPr>
            <a:xfrm>
              <a:off x="4714876" y="3681715"/>
              <a:ext cx="2857520" cy="461665"/>
            </a:xfrm>
            <a:prstGeom prst="rect">
              <a:avLst/>
            </a:prstGeom>
            <a:noFill/>
          </p:spPr>
          <p:txBody>
            <a:bodyPr wrap="square" rtlCol="0">
              <a:spAutoFit/>
            </a:bodyPr>
            <a:lstStyle/>
            <a:p>
              <a:r>
                <a:rPr kumimoji="1" lang="en-US" altLang="ja-JP" sz="2400" dirty="0" smtClean="0"/>
                <a:t>Open Addressing</a:t>
              </a:r>
              <a:endParaRPr kumimoji="1" lang="ja-JP" altLang="en-US" sz="2400" dirty="0"/>
            </a:p>
          </p:txBody>
        </p:sp>
      </p:grpSp>
      <p:pic>
        <p:nvPicPr>
          <p:cNvPr id="6148" name="Picture 4" descr="\\VBOXSVR\share_win\material\memcached.jpg"/>
          <p:cNvPicPr>
            <a:picLocks noChangeAspect="1" noChangeArrowheads="1"/>
          </p:cNvPicPr>
          <p:nvPr/>
        </p:nvPicPr>
        <p:blipFill>
          <a:blip r:embed="rId4"/>
          <a:srcRect/>
          <a:stretch>
            <a:fillRect/>
          </a:stretch>
        </p:blipFill>
        <p:spPr bwMode="auto">
          <a:xfrm>
            <a:off x="3643306" y="3429000"/>
            <a:ext cx="2352692" cy="1357322"/>
          </a:xfrm>
          <a:prstGeom prst="rect">
            <a:avLst/>
          </a:prstGeom>
          <a:noFill/>
        </p:spPr>
      </p:pic>
      <p:grpSp>
        <p:nvGrpSpPr>
          <p:cNvPr id="59" name="グループ化 58"/>
          <p:cNvGrpSpPr/>
          <p:nvPr/>
        </p:nvGrpSpPr>
        <p:grpSpPr>
          <a:xfrm>
            <a:off x="3643306" y="4714884"/>
            <a:ext cx="2500330" cy="1860778"/>
            <a:chOff x="500034" y="3497048"/>
            <a:chExt cx="3940200" cy="2932348"/>
          </a:xfrm>
        </p:grpSpPr>
        <p:sp>
          <p:nvSpPr>
            <p:cNvPr id="60" name="正方形/長方形 59"/>
            <p:cNvSpPr/>
            <p:nvPr/>
          </p:nvSpPr>
          <p:spPr>
            <a:xfrm>
              <a:off x="642910"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1" name="正方形/長方形 60"/>
            <p:cNvSpPr/>
            <p:nvPr/>
          </p:nvSpPr>
          <p:spPr>
            <a:xfrm>
              <a:off x="946213"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2" name="正方形/長方形 61"/>
            <p:cNvSpPr/>
            <p:nvPr/>
          </p:nvSpPr>
          <p:spPr>
            <a:xfrm>
              <a:off x="1249515"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3" name="正方形/長方形 62"/>
            <p:cNvSpPr/>
            <p:nvPr/>
          </p:nvSpPr>
          <p:spPr>
            <a:xfrm>
              <a:off x="1552818"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4" name="正方形/長方形 63"/>
            <p:cNvSpPr/>
            <p:nvPr/>
          </p:nvSpPr>
          <p:spPr>
            <a:xfrm>
              <a:off x="1856121"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5" name="正方形/長方形 64"/>
            <p:cNvSpPr/>
            <p:nvPr/>
          </p:nvSpPr>
          <p:spPr>
            <a:xfrm>
              <a:off x="2159424"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6" name="正方形/長方形 65"/>
            <p:cNvSpPr/>
            <p:nvPr/>
          </p:nvSpPr>
          <p:spPr>
            <a:xfrm>
              <a:off x="2462727"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7" name="正方形/長方形 66"/>
            <p:cNvSpPr/>
            <p:nvPr/>
          </p:nvSpPr>
          <p:spPr>
            <a:xfrm>
              <a:off x="2766028"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8" name="正方形/長方形 67"/>
            <p:cNvSpPr/>
            <p:nvPr/>
          </p:nvSpPr>
          <p:spPr>
            <a:xfrm>
              <a:off x="3069333"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9" name="正方形/長方形 68"/>
            <p:cNvSpPr/>
            <p:nvPr/>
          </p:nvSpPr>
          <p:spPr>
            <a:xfrm>
              <a:off x="3372636"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0" name="正方形/長方形 69"/>
            <p:cNvSpPr/>
            <p:nvPr/>
          </p:nvSpPr>
          <p:spPr>
            <a:xfrm>
              <a:off x="3675937" y="4214818"/>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1" name="正方形/長方形 70"/>
            <p:cNvSpPr/>
            <p:nvPr/>
          </p:nvSpPr>
          <p:spPr>
            <a:xfrm>
              <a:off x="948230"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72" name="正方形/長方形 71"/>
            <p:cNvSpPr/>
            <p:nvPr/>
          </p:nvSpPr>
          <p:spPr>
            <a:xfrm>
              <a:off x="948231"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3" name="正方形/長方形 72"/>
            <p:cNvSpPr/>
            <p:nvPr/>
          </p:nvSpPr>
          <p:spPr>
            <a:xfrm>
              <a:off x="1863861"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74" name="正方形/長方形 73"/>
            <p:cNvSpPr/>
            <p:nvPr/>
          </p:nvSpPr>
          <p:spPr>
            <a:xfrm>
              <a:off x="1863862"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5" name="正方形/長方形 74"/>
            <p:cNvSpPr/>
            <p:nvPr/>
          </p:nvSpPr>
          <p:spPr>
            <a:xfrm>
              <a:off x="2764794"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76" name="正方形/長方形 75"/>
            <p:cNvSpPr/>
            <p:nvPr/>
          </p:nvSpPr>
          <p:spPr>
            <a:xfrm>
              <a:off x="2764795"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7" name="正方形/長方形 76"/>
            <p:cNvSpPr/>
            <p:nvPr/>
          </p:nvSpPr>
          <p:spPr>
            <a:xfrm>
              <a:off x="3818813"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78" name="正方形/長方形 77"/>
            <p:cNvSpPr/>
            <p:nvPr/>
          </p:nvSpPr>
          <p:spPr>
            <a:xfrm>
              <a:off x="3818814"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79" name="直線矢印コネクタ 78"/>
            <p:cNvCxnSpPr>
              <a:stCxn id="61" idx="2"/>
              <a:endCxn id="71" idx="0"/>
            </p:cNvCxnSpPr>
            <p:nvPr/>
          </p:nvCxnSpPr>
          <p:spPr>
            <a:xfrm rot="16200000" flipH="1">
              <a:off x="991716" y="4749594"/>
              <a:ext cx="214314" cy="2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7" idx="2"/>
              <a:endCxn id="75" idx="0"/>
            </p:cNvCxnSpPr>
            <p:nvPr/>
          </p:nvCxnSpPr>
          <p:spPr>
            <a:xfrm rot="5400000">
              <a:off x="2809906" y="4749986"/>
              <a:ext cx="214314" cy="12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4" idx="2"/>
              <a:endCxn id="73" idx="0"/>
            </p:cNvCxnSpPr>
            <p:nvPr/>
          </p:nvCxnSpPr>
          <p:spPr>
            <a:xfrm rot="16200000" flipH="1">
              <a:off x="1904486" y="4746733"/>
              <a:ext cx="214314" cy="7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2"/>
              <a:endCxn id="77" idx="0"/>
            </p:cNvCxnSpPr>
            <p:nvPr/>
          </p:nvCxnSpPr>
          <p:spPr>
            <a:xfrm rot="16200000" flipH="1">
              <a:off x="3791870" y="4679165"/>
              <a:ext cx="214314"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a:off x="3336298" y="485776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84" name="正方形/長方形 83"/>
            <p:cNvSpPr/>
            <p:nvPr/>
          </p:nvSpPr>
          <p:spPr>
            <a:xfrm>
              <a:off x="3336299" y="5286388"/>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85" name="直線矢印コネクタ 84"/>
            <p:cNvCxnSpPr>
              <a:stCxn id="69" idx="2"/>
              <a:endCxn id="83" idx="0"/>
            </p:cNvCxnSpPr>
            <p:nvPr/>
          </p:nvCxnSpPr>
          <p:spPr>
            <a:xfrm rot="5400000">
              <a:off x="3398962" y="4732434"/>
              <a:ext cx="214314" cy="363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1862226" y="578645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87" name="正方形/長方形 86"/>
            <p:cNvSpPr/>
            <p:nvPr/>
          </p:nvSpPr>
          <p:spPr>
            <a:xfrm>
              <a:off x="1862227" y="621508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88" name="直線矢印コネクタ 87"/>
            <p:cNvCxnSpPr>
              <a:stCxn id="74" idx="2"/>
              <a:endCxn id="86" idx="0"/>
            </p:cNvCxnSpPr>
            <p:nvPr/>
          </p:nvCxnSpPr>
          <p:spPr>
            <a:xfrm rot="16200000" flipH="1">
              <a:off x="1867432" y="5640008"/>
              <a:ext cx="285752"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500034" y="3497048"/>
              <a:ext cx="3940200" cy="727525"/>
            </a:xfrm>
            <a:prstGeom prst="rect">
              <a:avLst/>
            </a:prstGeom>
            <a:noFill/>
          </p:spPr>
          <p:txBody>
            <a:bodyPr wrap="square" rtlCol="0">
              <a:spAutoFit/>
            </a:bodyPr>
            <a:lstStyle/>
            <a:p>
              <a:r>
                <a:rPr kumimoji="1" lang="en-US" altLang="ja-JP" sz="2400" dirty="0" smtClean="0"/>
                <a:t>Closed Addressing</a:t>
              </a:r>
              <a:endParaRPr kumimoji="1" lang="ja-JP"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147"/>
                                        </p:tgtEl>
                                        <p:attrNameLst>
                                          <p:attrName>style.visibility</p:attrName>
                                        </p:attrNameLst>
                                      </p:cBhvr>
                                      <p:to>
                                        <p:strVal val="visible"/>
                                      </p:to>
                                    </p:set>
                                    <p:animEffect transition="in" filter="fade">
                                      <p:cBhvr>
                                        <p:cTn id="16" dur="500"/>
                                        <p:tgtEl>
                                          <p:spTgt spid="614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fade">
                                      <p:cBhvr>
                                        <p:cTn id="25" dur="500"/>
                                        <p:tgtEl>
                                          <p:spTgt spid="614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Memcached</a:t>
            </a:r>
            <a:endParaRPr kumimoji="1" lang="ja-JP" altLang="en-US" dirty="0"/>
          </a:p>
        </p:txBody>
      </p:sp>
      <p:sp>
        <p:nvSpPr>
          <p:cNvPr id="3" name="コンテンツ プレースホルダ 2"/>
          <p:cNvSpPr>
            <a:spLocks noGrp="1"/>
          </p:cNvSpPr>
          <p:nvPr>
            <p:ph idx="1"/>
          </p:nvPr>
        </p:nvSpPr>
        <p:spPr>
          <a:xfrm>
            <a:off x="214282" y="1714488"/>
            <a:ext cx="8715436" cy="2143140"/>
          </a:xfrm>
        </p:spPr>
        <p:txBody>
          <a:bodyPr>
            <a:normAutofit fontScale="85000" lnSpcReduction="20000"/>
          </a:bodyPr>
          <a:lstStyle/>
          <a:p>
            <a:r>
              <a:rPr kumimoji="1" lang="ja-JP" altLang="en-US" dirty="0" smtClean="0"/>
              <a:t>なぜ</a:t>
            </a:r>
            <a:r>
              <a:rPr kumimoji="1" lang="en-US" altLang="ja-JP" dirty="0" err="1" smtClean="0"/>
              <a:t>ClosedAddressing</a:t>
            </a:r>
            <a:r>
              <a:rPr kumimoji="1" lang="en-US" altLang="ja-JP" dirty="0" smtClean="0"/>
              <a:t>?</a:t>
            </a:r>
          </a:p>
          <a:p>
            <a:r>
              <a:rPr kumimoji="1" lang="ja-JP" altLang="en-US" dirty="0" smtClean="0"/>
              <a:t>可変長構造体を使って巨大データを扱っている</a:t>
            </a:r>
            <a:endParaRPr kumimoji="1" lang="en-US" altLang="ja-JP" dirty="0" smtClean="0"/>
          </a:p>
          <a:p>
            <a:r>
              <a:rPr lang="ja-JP" altLang="en-US" dirty="0" smtClean="0"/>
              <a:t>拡張時の性能スパイクを抑えるための工夫に見える</a:t>
            </a:r>
            <a:endParaRPr kumimoji="1" lang="en-US" altLang="ja-JP" dirty="0" smtClean="0"/>
          </a:p>
          <a:p>
            <a:r>
              <a:rPr kumimoji="1" lang="en-US" altLang="ja-JP" dirty="0" smtClean="0"/>
              <a:t>Chain</a:t>
            </a:r>
            <a:r>
              <a:rPr kumimoji="1" lang="ja-JP" altLang="en-US" dirty="0" smtClean="0"/>
              <a:t>の平均長が</a:t>
            </a:r>
            <a:r>
              <a:rPr kumimoji="1" lang="en-US" altLang="ja-JP" dirty="0" smtClean="0"/>
              <a:t>1.5</a:t>
            </a:r>
            <a:r>
              <a:rPr kumimoji="1" lang="ja-JP" altLang="en-US" dirty="0" smtClean="0"/>
              <a:t>を超えたら</a:t>
            </a:r>
            <a:r>
              <a:rPr kumimoji="1" lang="en-US" altLang="ja-JP" dirty="0" smtClean="0"/>
              <a:t>Rehash</a:t>
            </a:r>
          </a:p>
          <a:p>
            <a:r>
              <a:rPr lang="en-US" altLang="ja-JP" dirty="0" err="1" smtClean="0"/>
              <a:t>Memcached</a:t>
            </a:r>
            <a:r>
              <a:rPr lang="ja-JP" altLang="en-US" dirty="0" smtClean="0"/>
              <a:t>のキモ</a:t>
            </a:r>
            <a:r>
              <a:rPr lang="ja-JP" altLang="en-US" dirty="0" err="1" smtClean="0"/>
              <a:t>い</a:t>
            </a:r>
            <a:r>
              <a:rPr lang="ja-JP" altLang="en-US" dirty="0" smtClean="0"/>
              <a:t>所は他にもあるけどまた今度</a:t>
            </a:r>
            <a:endParaRPr kumimoji="1" lang="ja-JP" altLang="en-US" dirty="0"/>
          </a:p>
        </p:txBody>
      </p:sp>
      <p:pic>
        <p:nvPicPr>
          <p:cNvPr id="4" name="Picture 4" descr="\\VBOXSVR\share_win\material\memcached.jpg"/>
          <p:cNvPicPr>
            <a:picLocks noChangeAspect="1" noChangeArrowheads="1"/>
          </p:cNvPicPr>
          <p:nvPr/>
        </p:nvPicPr>
        <p:blipFill>
          <a:blip r:embed="rId2"/>
          <a:srcRect/>
          <a:stretch>
            <a:fillRect/>
          </a:stretch>
        </p:blipFill>
        <p:spPr bwMode="auto">
          <a:xfrm>
            <a:off x="500034" y="142852"/>
            <a:ext cx="2352692" cy="1357322"/>
          </a:xfrm>
          <a:prstGeom prst="rect">
            <a:avLst/>
          </a:prstGeom>
          <a:noFill/>
        </p:spPr>
      </p:pic>
      <p:sp>
        <p:nvSpPr>
          <p:cNvPr id="5" name="正方形/長方形 4"/>
          <p:cNvSpPr/>
          <p:nvPr/>
        </p:nvSpPr>
        <p:spPr>
          <a:xfrm>
            <a:off x="642910"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946213"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1249515"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552818"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1856121"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159424"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2462727"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2766028"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3069333"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3372636"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3675937" y="4000504"/>
            <a:ext cx="303303"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2285984" y="4786322"/>
            <a:ext cx="857256"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Key</a:t>
            </a: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1573240" y="5214950"/>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6" name="直線矢印コネクタ 25"/>
          <p:cNvCxnSpPr>
            <a:stCxn id="9" idx="2"/>
            <a:endCxn id="36" idx="0"/>
          </p:cNvCxnSpPr>
          <p:nvPr/>
        </p:nvCxnSpPr>
        <p:spPr>
          <a:xfrm rot="5400000">
            <a:off x="1789689" y="4568238"/>
            <a:ext cx="357190" cy="789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2"/>
          </p:cNvCxnSpPr>
          <p:nvPr/>
        </p:nvCxnSpPr>
        <p:spPr>
          <a:xfrm rot="16200000" flipH="1">
            <a:off x="1576810" y="5568570"/>
            <a:ext cx="285752" cy="7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1571605" y="4786322"/>
            <a:ext cx="714380" cy="428628"/>
          </a:xfrm>
          <a:prstGeom prst="rect">
            <a:avLst/>
          </a:prstGeom>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ja-JP" sz="2800" dirty="0" smtClean="0">
                <a:effectLst>
                  <a:outerShdw blurRad="38100" dist="38100" dir="2700000" algn="tl">
                    <a:srgbClr val="000000">
                      <a:alpha val="43137"/>
                    </a:srgbClr>
                  </a:outerShdw>
                </a:effectLst>
              </a:rPr>
              <a:t>Info</a:t>
            </a: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3143240" y="4786322"/>
            <a:ext cx="54292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Value</a:t>
            </a: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2285982" y="5786454"/>
            <a:ext cx="1428761"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Key</a:t>
            </a: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1573239" y="6215082"/>
            <a:ext cx="285752" cy="2143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1571604" y="5786454"/>
            <a:ext cx="714380" cy="428628"/>
          </a:xfrm>
          <a:prstGeom prst="rect">
            <a:avLst/>
          </a:prstGeom>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ja-JP" sz="2800" dirty="0" smtClean="0">
                <a:effectLst>
                  <a:outerShdw blurRad="38100" dist="38100" dir="2700000" algn="tl">
                    <a:srgbClr val="000000">
                      <a:alpha val="43137"/>
                    </a:srgbClr>
                  </a:outerShdw>
                </a:effectLst>
              </a:rPr>
              <a:t>Info</a:t>
            </a: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3714744" y="5786454"/>
            <a:ext cx="3429023"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Value</a:t>
            </a:r>
            <a:endParaRPr kumimoji="1" lang="ja-JP" altLang="en-US" sz="2800" dirty="0">
              <a:effectLst>
                <a:outerShdw blurRad="38100" dist="38100" dir="2700000" algn="tl">
                  <a:srgbClr val="000000">
                    <a:alpha val="43137"/>
                  </a:srgbClr>
                </a:outerShdw>
              </a:effectLst>
            </a:endParaRPr>
          </a:p>
        </p:txBody>
      </p:sp>
      <p:sp>
        <p:nvSpPr>
          <p:cNvPr id="45" name="右中かっこ 44"/>
          <p:cNvSpPr/>
          <p:nvPr/>
        </p:nvSpPr>
        <p:spPr>
          <a:xfrm rot="16200000">
            <a:off x="5179223" y="1393017"/>
            <a:ext cx="357190" cy="6429420"/>
          </a:xfrm>
          <a:prstGeom prst="rightBrace">
            <a:avLst>
              <a:gd name="adj1" fmla="val 33333"/>
              <a:gd name="adj2" fmla="val 466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p:cNvSpPr txBox="1"/>
          <p:nvPr/>
        </p:nvSpPr>
        <p:spPr>
          <a:xfrm>
            <a:off x="4143372" y="3967467"/>
            <a:ext cx="2571768" cy="461665"/>
          </a:xfrm>
          <a:prstGeom prst="rect">
            <a:avLst/>
          </a:prstGeom>
          <a:noFill/>
        </p:spPr>
        <p:txBody>
          <a:bodyPr wrap="square" rtlCol="0">
            <a:spAutoFit/>
          </a:bodyPr>
          <a:lstStyle/>
          <a:p>
            <a:r>
              <a:rPr kumimoji="1" lang="ja-JP" altLang="en-US" sz="2400" dirty="0" smtClean="0"/>
              <a:t>可変長（</a:t>
            </a:r>
            <a:r>
              <a:rPr lang="ja-JP" altLang="en-US" sz="2400" dirty="0" smtClean="0"/>
              <a:t>～</a:t>
            </a:r>
            <a:r>
              <a:rPr lang="en-US" altLang="ja-JP" sz="2400" dirty="0" smtClean="0"/>
              <a:t>GB</a:t>
            </a:r>
            <a:r>
              <a:rPr lang="ja-JP" altLang="en-US" sz="2400" dirty="0" smtClean="0"/>
              <a:t>級</a:t>
            </a:r>
            <a:r>
              <a:rPr lang="en-US" altLang="ja-JP" sz="2400" dirty="0" smtClean="0"/>
              <a:t>)</a:t>
            </a:r>
            <a:endParaRPr kumimoji="1" lang="ja-JP" altLang="en-US" sz="2400" dirty="0"/>
          </a:p>
        </p:txBody>
      </p:sp>
      <p:cxnSp>
        <p:nvCxnSpPr>
          <p:cNvPr id="47" name="直線矢印コネクタ 46"/>
          <p:cNvCxnSpPr>
            <a:stCxn id="6" idx="2"/>
          </p:cNvCxnSpPr>
          <p:nvPr/>
        </p:nvCxnSpPr>
        <p:spPr>
          <a:xfrm rot="5400000">
            <a:off x="727512" y="4630283"/>
            <a:ext cx="571504" cy="1692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少し脱線</a:t>
            </a:r>
            <a:endParaRPr kumimoji="1" lang="ja-JP" altLang="en-US" dirty="0"/>
          </a:p>
        </p:txBody>
      </p:sp>
      <p:sp>
        <p:nvSpPr>
          <p:cNvPr id="3" name="コンテンツ プレースホルダ 2"/>
          <p:cNvSpPr>
            <a:spLocks noGrp="1"/>
          </p:cNvSpPr>
          <p:nvPr>
            <p:ph idx="1"/>
          </p:nvPr>
        </p:nvSpPr>
        <p:spPr>
          <a:xfrm>
            <a:off x="214282" y="928670"/>
            <a:ext cx="8715436" cy="3357586"/>
          </a:xfrm>
        </p:spPr>
        <p:txBody>
          <a:bodyPr>
            <a:normAutofit fontScale="92500" lnSpcReduction="20000"/>
          </a:bodyPr>
          <a:lstStyle/>
          <a:p>
            <a:r>
              <a:rPr kumimoji="1" lang="en-US" altLang="ja-JP" dirty="0" smtClean="0"/>
              <a:t>Cuckoo Hashing(</a:t>
            </a:r>
            <a:r>
              <a:rPr kumimoji="1" lang="ja-JP" altLang="en-US" dirty="0" smtClean="0"/>
              <a:t>カッコウハッシュ</a:t>
            </a:r>
            <a:r>
              <a:rPr kumimoji="1" lang="en-US" altLang="ja-JP" dirty="0" smtClean="0"/>
              <a:t>)</a:t>
            </a:r>
          </a:p>
          <a:p>
            <a:pPr lvl="1"/>
            <a:r>
              <a:rPr lang="en-US" altLang="ja-JP" dirty="0" smtClean="0"/>
              <a:t>2001</a:t>
            </a:r>
            <a:r>
              <a:rPr lang="ja-JP" altLang="en-US" dirty="0" smtClean="0"/>
              <a:t>年に論文の出た比較的新しい手法</a:t>
            </a:r>
            <a:endParaRPr lang="en-US" altLang="ja-JP" dirty="0" smtClean="0"/>
          </a:p>
          <a:p>
            <a:pPr lvl="1"/>
            <a:r>
              <a:rPr kumimoji="1" lang="ja-JP" altLang="en-US" dirty="0" smtClean="0"/>
              <a:t>検索が高速な</a:t>
            </a:r>
            <a:r>
              <a:rPr kumimoji="1" lang="en-US" altLang="ja-JP" dirty="0" err="1" smtClean="0"/>
              <a:t>OpenAddressing</a:t>
            </a:r>
            <a:endParaRPr kumimoji="1" lang="en-US" altLang="ja-JP" dirty="0" smtClean="0"/>
          </a:p>
          <a:p>
            <a:r>
              <a:rPr kumimoji="1" lang="en-US" altLang="ja-JP" dirty="0" smtClean="0"/>
              <a:t>2</a:t>
            </a:r>
            <a:r>
              <a:rPr kumimoji="1" lang="ja-JP" altLang="en-US" dirty="0" err="1" smtClean="0"/>
              <a:t>つの</a:t>
            </a:r>
            <a:r>
              <a:rPr kumimoji="1" lang="ja-JP" altLang="en-US" dirty="0" smtClean="0"/>
              <a:t>配列と</a:t>
            </a:r>
            <a:r>
              <a:rPr kumimoji="1" lang="en-US" altLang="ja-JP" dirty="0" smtClean="0"/>
              <a:t>2</a:t>
            </a:r>
            <a:r>
              <a:rPr kumimoji="1" lang="ja-JP" altLang="en-US" dirty="0" err="1" smtClean="0"/>
              <a:t>つの</a:t>
            </a:r>
            <a:r>
              <a:rPr kumimoji="1" lang="ja-JP" altLang="en-US" dirty="0" smtClean="0"/>
              <a:t>異なるハッシュ関数を使う</a:t>
            </a:r>
            <a:endParaRPr kumimoji="1" lang="en-US" altLang="ja-JP" dirty="0" smtClean="0"/>
          </a:p>
          <a:p>
            <a:pPr lvl="1"/>
            <a:r>
              <a:rPr lang="ja-JP" altLang="en-US" dirty="0" smtClean="0"/>
              <a:t>配列とハッシュ関数は</a:t>
            </a:r>
            <a:r>
              <a:rPr lang="en-US" altLang="ja-JP" dirty="0" smtClean="0"/>
              <a:t>1</a:t>
            </a:r>
            <a:r>
              <a:rPr lang="ja-JP" altLang="en-US" dirty="0" smtClean="0"/>
              <a:t>対</a:t>
            </a:r>
            <a:r>
              <a:rPr lang="en-US" altLang="ja-JP" dirty="0" smtClean="0"/>
              <a:t>1</a:t>
            </a:r>
            <a:r>
              <a:rPr lang="ja-JP" altLang="en-US" dirty="0" smtClean="0"/>
              <a:t>対応</a:t>
            </a:r>
            <a:endParaRPr lang="en-US" altLang="ja-JP" dirty="0" smtClean="0"/>
          </a:p>
          <a:p>
            <a:pPr lvl="1"/>
            <a:r>
              <a:rPr lang="ja-JP" altLang="en-US" dirty="0" smtClean="0"/>
              <a:t>挿入済みならどちらかの配列に入っている</a:t>
            </a:r>
            <a:endParaRPr lang="en-US" altLang="ja-JP" dirty="0" smtClean="0"/>
          </a:p>
          <a:p>
            <a:pPr lvl="1"/>
            <a:r>
              <a:rPr kumimoji="1" lang="ja-JP" altLang="en-US" dirty="0" smtClean="0"/>
              <a:t>検索は</a:t>
            </a:r>
            <a:r>
              <a:rPr kumimoji="1" lang="en-US" altLang="ja-JP" dirty="0" smtClean="0"/>
              <a:t>2</a:t>
            </a:r>
            <a:r>
              <a:rPr kumimoji="1" lang="ja-JP" altLang="en-US" dirty="0" err="1" smtClean="0"/>
              <a:t>つの</a:t>
            </a:r>
            <a:r>
              <a:rPr kumimoji="1" lang="ja-JP" altLang="en-US" dirty="0" smtClean="0"/>
              <a:t>ハッシュ関数で</a:t>
            </a:r>
            <a:r>
              <a:rPr kumimoji="1" lang="en-US" altLang="ja-JP" dirty="0" smtClean="0"/>
              <a:t>2</a:t>
            </a:r>
            <a:r>
              <a:rPr kumimoji="1" lang="ja-JP" altLang="en-US" dirty="0" err="1" smtClean="0"/>
              <a:t>つの</a:t>
            </a:r>
            <a:r>
              <a:rPr kumimoji="1" lang="ja-JP" altLang="en-US" dirty="0" smtClean="0"/>
              <a:t>配列を見れば</a:t>
            </a:r>
            <a:r>
              <a:rPr kumimoji="1" lang="ja-JP" altLang="en-US" dirty="0" smtClean="0"/>
              <a:t>良い</a:t>
            </a:r>
            <a:endParaRPr kumimoji="1" lang="en-US" altLang="ja-JP" dirty="0" smtClean="0"/>
          </a:p>
          <a:p>
            <a:pPr lvl="2"/>
            <a:r>
              <a:rPr kumimoji="1" lang="ja-JP" altLang="en-US" dirty="0" smtClean="0"/>
              <a:t>最悪</a:t>
            </a:r>
            <a:r>
              <a:rPr kumimoji="1" lang="en-US" altLang="ja-JP" dirty="0" smtClean="0"/>
              <a:t>2</a:t>
            </a:r>
            <a:r>
              <a:rPr kumimoji="1" lang="ja-JP" altLang="en-US" dirty="0" smtClean="0"/>
              <a:t>回の探索で不在がわかる</a:t>
            </a:r>
            <a:endParaRPr kumimoji="1" lang="ja-JP" altLang="en-US" dirty="0"/>
          </a:p>
        </p:txBody>
      </p:sp>
      <p:sp>
        <p:nvSpPr>
          <p:cNvPr id="4" name="正方形/長方形 3"/>
          <p:cNvSpPr/>
          <p:nvPr/>
        </p:nvSpPr>
        <p:spPr>
          <a:xfrm>
            <a:off x="3674853"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3977221"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4279587"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4581954"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4884322"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5186690"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5489056"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5791421"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6093792"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6396159"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6698524" y="4359017"/>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6072198" y="435901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3674853"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977221"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4279587"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4581954"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4884322"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5186690"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5489056"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5791421"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6093792"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6396159"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6698524" y="5644901"/>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4572000" y="564490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6715140" y="564490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5500694" y="5644901"/>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4286248" y="435901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500694" y="4359017"/>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32" name="額縁 31"/>
          <p:cNvSpPr/>
          <p:nvPr/>
        </p:nvSpPr>
        <p:spPr>
          <a:xfrm>
            <a:off x="2786050" y="4356371"/>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000" dirty="0" smtClean="0">
                <a:effectLst>
                  <a:outerShdw blurRad="38100" dist="38100" dir="2700000" algn="tl">
                    <a:srgbClr val="000000">
                      <a:alpha val="43137"/>
                    </a:srgbClr>
                  </a:outerShdw>
                </a:effectLst>
              </a:rPr>
              <a:t>H1</a:t>
            </a:r>
            <a:endParaRPr kumimoji="1" lang="ja-JP" altLang="en-US" sz="2000" dirty="0">
              <a:effectLst>
                <a:outerShdw blurRad="38100" dist="38100" dir="2700000" algn="tl">
                  <a:srgbClr val="000000">
                    <a:alpha val="43137"/>
                  </a:srgbClr>
                </a:outerShdw>
              </a:effectLst>
            </a:endParaRPr>
          </a:p>
        </p:txBody>
      </p:sp>
      <p:sp>
        <p:nvSpPr>
          <p:cNvPr id="33" name="額縁 32"/>
          <p:cNvSpPr/>
          <p:nvPr/>
        </p:nvSpPr>
        <p:spPr>
          <a:xfrm>
            <a:off x="2786050" y="5643578"/>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2000" dirty="0" smtClean="0">
                <a:effectLst>
                  <a:outerShdw blurRad="38100" dist="38100" dir="2700000" algn="tl">
                    <a:srgbClr val="000000">
                      <a:alpha val="43137"/>
                    </a:srgbClr>
                  </a:outerShdw>
                </a:effectLst>
              </a:rPr>
              <a:t>H2</a:t>
            </a:r>
            <a:endParaRPr kumimoji="1" lang="ja-JP" altLang="en-US" sz="2000" dirty="0">
              <a:effectLst>
                <a:outerShdw blurRad="38100" dist="38100" dir="2700000" algn="tl">
                  <a:srgbClr val="000000">
                    <a:alpha val="43137"/>
                  </a:srgbClr>
                </a:outerShdw>
              </a:effectLst>
            </a:endParaRPr>
          </a:p>
        </p:txBody>
      </p:sp>
      <p:sp>
        <p:nvSpPr>
          <p:cNvPr id="34" name="テキスト ボックス 33"/>
          <p:cNvSpPr txBox="1"/>
          <p:nvPr/>
        </p:nvSpPr>
        <p:spPr>
          <a:xfrm>
            <a:off x="1142976" y="4857760"/>
            <a:ext cx="1343638" cy="584775"/>
          </a:xfrm>
          <a:prstGeom prst="rect">
            <a:avLst/>
          </a:prstGeom>
          <a:noFill/>
        </p:spPr>
        <p:txBody>
          <a:bodyPr wrap="none" rtlCol="0">
            <a:spAutoFit/>
          </a:bodyPr>
          <a:lstStyle/>
          <a:p>
            <a:r>
              <a:rPr kumimoji="1" lang="en-US" altLang="ja-JP" sz="3200" dirty="0" smtClean="0"/>
              <a:t>Find(Z)</a:t>
            </a:r>
            <a:endParaRPr kumimoji="1" lang="ja-JP" altLang="en-US" sz="3200" dirty="0"/>
          </a:p>
        </p:txBody>
      </p:sp>
      <p:cxnSp>
        <p:nvCxnSpPr>
          <p:cNvPr id="36" name="図形 35"/>
          <p:cNvCxnSpPr>
            <a:stCxn id="34" idx="3"/>
            <a:endCxn id="6" idx="2"/>
          </p:cNvCxnSpPr>
          <p:nvPr/>
        </p:nvCxnSpPr>
        <p:spPr>
          <a:xfrm flipV="1">
            <a:off x="2486614" y="4786322"/>
            <a:ext cx="1944157" cy="363826"/>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図形 40"/>
          <p:cNvCxnSpPr>
            <a:stCxn id="34" idx="3"/>
            <a:endCxn id="21" idx="0"/>
          </p:cNvCxnSpPr>
          <p:nvPr/>
        </p:nvCxnSpPr>
        <p:spPr>
          <a:xfrm>
            <a:off x="2486614" y="5150148"/>
            <a:ext cx="1339423" cy="494753"/>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389839" y="4701613"/>
            <a:ext cx="1896673" cy="584775"/>
          </a:xfrm>
          <a:prstGeom prst="rect">
            <a:avLst/>
          </a:prstGeom>
          <a:noFill/>
        </p:spPr>
        <p:txBody>
          <a:bodyPr wrap="none" rtlCol="0">
            <a:spAutoFit/>
          </a:bodyPr>
          <a:lstStyle/>
          <a:p>
            <a:r>
              <a:rPr kumimoji="1" lang="en-US" altLang="ja-JP" sz="3200" dirty="0" smtClean="0"/>
              <a:t>H1(Z) == 2</a:t>
            </a:r>
            <a:endParaRPr kumimoji="1" lang="ja-JP" altLang="en-US" sz="3200" dirty="0"/>
          </a:p>
        </p:txBody>
      </p:sp>
      <p:sp>
        <p:nvSpPr>
          <p:cNvPr id="38" name="テキスト ボックス 37"/>
          <p:cNvSpPr txBox="1"/>
          <p:nvPr/>
        </p:nvSpPr>
        <p:spPr>
          <a:xfrm>
            <a:off x="3286116" y="6072206"/>
            <a:ext cx="1896673" cy="584775"/>
          </a:xfrm>
          <a:prstGeom prst="rect">
            <a:avLst/>
          </a:prstGeom>
          <a:noFill/>
        </p:spPr>
        <p:txBody>
          <a:bodyPr wrap="none" rtlCol="0">
            <a:spAutoFit/>
          </a:bodyPr>
          <a:lstStyle/>
          <a:p>
            <a:r>
              <a:rPr kumimoji="1" lang="en-US" altLang="ja-JP" sz="3200" dirty="0" smtClean="0"/>
              <a:t>H2(Z) == 0</a:t>
            </a:r>
            <a:endParaRPr kumimoji="1" lang="ja-JP" alt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Cuckoo Hashing</a:t>
            </a:r>
            <a:endParaRPr kumimoji="1" lang="ja-JP" altLang="en-US" dirty="0"/>
          </a:p>
        </p:txBody>
      </p:sp>
      <p:sp>
        <p:nvSpPr>
          <p:cNvPr id="3" name="コンテンツ プレースホルダ 2"/>
          <p:cNvSpPr>
            <a:spLocks noGrp="1"/>
          </p:cNvSpPr>
          <p:nvPr>
            <p:ph idx="1"/>
          </p:nvPr>
        </p:nvSpPr>
        <p:spPr>
          <a:xfrm>
            <a:off x="214282" y="928670"/>
            <a:ext cx="8715436" cy="1214446"/>
          </a:xfrm>
        </p:spPr>
        <p:txBody>
          <a:bodyPr/>
          <a:lstStyle/>
          <a:p>
            <a:r>
              <a:rPr kumimoji="1" lang="ja-JP" altLang="en-US" dirty="0" smtClean="0"/>
              <a:t>検索は最大</a:t>
            </a:r>
            <a:r>
              <a:rPr kumimoji="1" lang="en-US" altLang="ja-JP" dirty="0" smtClean="0"/>
              <a:t>2</a:t>
            </a:r>
            <a:r>
              <a:rPr kumimoji="1" lang="ja-JP" altLang="en-US" dirty="0" smtClean="0"/>
              <a:t>箇所を見れば良いだけなので高速</a:t>
            </a:r>
            <a:endParaRPr kumimoji="1" lang="en-US" altLang="ja-JP" dirty="0" smtClean="0"/>
          </a:p>
          <a:p>
            <a:r>
              <a:rPr lang="ja-JP" altLang="en-US" dirty="0" smtClean="0"/>
              <a:t>面白いのは挿入操作</a:t>
            </a:r>
            <a:endParaRPr kumimoji="1" lang="ja-JP" altLang="en-US" dirty="0"/>
          </a:p>
        </p:txBody>
      </p:sp>
      <p:sp>
        <p:nvSpPr>
          <p:cNvPr id="4" name="正方形/長方形 3"/>
          <p:cNvSpPr/>
          <p:nvPr/>
        </p:nvSpPr>
        <p:spPr>
          <a:xfrm>
            <a:off x="3872551"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4174919"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4477285"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4779652"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082020"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5384388"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5686754"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5989119"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6291490"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6593857"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6896222" y="2145762"/>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6269896" y="2145762"/>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3872551"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4174919"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477285"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4779652"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082020"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5384388"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5686754"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5989119"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6291490"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6593857"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6896222" y="3431646"/>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4769698" y="343164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6912838" y="343164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5698392" y="343164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4483946" y="2145762"/>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5698392" y="2145762"/>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32" name="額縁 31"/>
          <p:cNvSpPr/>
          <p:nvPr/>
        </p:nvSpPr>
        <p:spPr>
          <a:xfrm>
            <a:off x="2840872" y="2143116"/>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000" dirty="0" smtClean="0">
                <a:effectLst>
                  <a:outerShdw blurRad="38100" dist="38100" dir="2700000" algn="tl">
                    <a:srgbClr val="000000">
                      <a:alpha val="43137"/>
                    </a:srgbClr>
                  </a:outerShdw>
                </a:effectLst>
              </a:rPr>
              <a:t>H1</a:t>
            </a:r>
            <a:endParaRPr kumimoji="1" lang="ja-JP" altLang="en-US" sz="2000" dirty="0">
              <a:effectLst>
                <a:outerShdw blurRad="38100" dist="38100" dir="2700000" algn="tl">
                  <a:srgbClr val="000000">
                    <a:alpha val="43137"/>
                  </a:srgbClr>
                </a:outerShdw>
              </a:effectLst>
            </a:endParaRPr>
          </a:p>
        </p:txBody>
      </p:sp>
      <p:sp>
        <p:nvSpPr>
          <p:cNvPr id="33" name="額縁 32"/>
          <p:cNvSpPr/>
          <p:nvPr/>
        </p:nvSpPr>
        <p:spPr>
          <a:xfrm>
            <a:off x="2840872" y="3430323"/>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2000" dirty="0" smtClean="0">
                <a:effectLst>
                  <a:outerShdw blurRad="38100" dist="38100" dir="2700000" algn="tl">
                    <a:srgbClr val="000000">
                      <a:alpha val="43137"/>
                    </a:srgbClr>
                  </a:outerShdw>
                </a:effectLst>
              </a:rPr>
              <a:t>H2</a:t>
            </a:r>
            <a:endParaRPr kumimoji="1" lang="ja-JP" altLang="en-US" sz="2000" dirty="0">
              <a:effectLst>
                <a:outerShdw blurRad="38100" dist="38100" dir="2700000" algn="tl">
                  <a:srgbClr val="000000">
                    <a:alpha val="43137"/>
                  </a:srgbClr>
                </a:outerShdw>
              </a:effectLst>
            </a:endParaRPr>
          </a:p>
        </p:txBody>
      </p:sp>
      <p:cxnSp>
        <p:nvCxnSpPr>
          <p:cNvPr id="34" name="図形 33"/>
          <p:cNvCxnSpPr>
            <a:stCxn id="36" idx="3"/>
            <a:endCxn id="6" idx="2"/>
          </p:cNvCxnSpPr>
          <p:nvPr/>
        </p:nvCxnSpPr>
        <p:spPr>
          <a:xfrm flipV="1">
            <a:off x="2786050" y="2573067"/>
            <a:ext cx="1842419" cy="291065"/>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図形 34"/>
          <p:cNvCxnSpPr>
            <a:stCxn id="6" idx="2"/>
            <a:endCxn id="16" idx="0"/>
          </p:cNvCxnSpPr>
          <p:nvPr/>
        </p:nvCxnSpPr>
        <p:spPr>
          <a:xfrm rot="5400000">
            <a:off x="3896813" y="2699989"/>
            <a:ext cx="858579" cy="604734"/>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133033" y="2571744"/>
            <a:ext cx="1653017" cy="584775"/>
          </a:xfrm>
          <a:prstGeom prst="rect">
            <a:avLst/>
          </a:prstGeom>
          <a:noFill/>
        </p:spPr>
        <p:txBody>
          <a:bodyPr wrap="none" rtlCol="0">
            <a:spAutoFit/>
          </a:bodyPr>
          <a:lstStyle/>
          <a:p>
            <a:r>
              <a:rPr kumimoji="1" lang="en-US" altLang="ja-JP" sz="3200" dirty="0" smtClean="0"/>
              <a:t>Insert(D)</a:t>
            </a:r>
            <a:endParaRPr kumimoji="1" lang="ja-JP" altLang="en-US" sz="3200" dirty="0"/>
          </a:p>
        </p:txBody>
      </p:sp>
      <p:sp>
        <p:nvSpPr>
          <p:cNvPr id="45" name="正方形/長方形 44"/>
          <p:cNvSpPr/>
          <p:nvPr/>
        </p:nvSpPr>
        <p:spPr>
          <a:xfrm>
            <a:off x="4483946" y="2143116"/>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47" name="コンテンツ プレースホルダ 2"/>
          <p:cNvSpPr txBox="1">
            <a:spLocks/>
          </p:cNvSpPr>
          <p:nvPr/>
        </p:nvSpPr>
        <p:spPr>
          <a:xfrm>
            <a:off x="71406" y="4071942"/>
            <a:ext cx="8929718" cy="24288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衝突した場合はカッコウの習性のように他の要素を</a:t>
            </a:r>
            <a:r>
              <a:rPr lang="ja-JP" altLang="en-US" sz="3200" dirty="0" smtClean="0"/>
              <a:t>蹴り出す</a:t>
            </a:r>
            <a:endParaRPr lang="en-US" altLang="ja-JP" sz="3200" dirty="0" smtClean="0"/>
          </a:p>
          <a:p>
            <a:pPr marL="800100" lvl="1" indent="-342900">
              <a:spcBef>
                <a:spcPct val="20000"/>
              </a:spcBef>
              <a:buFont typeface="Arial" pitchFamily="34" charset="0"/>
              <a:buChar char="•"/>
            </a:pPr>
            <a:r>
              <a:rPr lang="ja-JP" altLang="en-US" sz="3200" dirty="0" smtClean="0"/>
              <a:t>検索で見つけられるようもうひとつの配列へ</a:t>
            </a: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trips(upRight)">
                                      <p:cBhvr>
                                        <p:cTn id="7" dur="500"/>
                                        <p:tgtEl>
                                          <p:spTgt spid="3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strips(down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4.44444E-6 -3.27475E-6 C -0.00711 0.03631 -0.01423 0.07355 -0.02465 0.10477 C -0.03506 0.13622 -0.05607 0.17322 -0.06232 0.18733 " pathEditMode="relative" rAng="0" ptsTypes="aaA">
                                      <p:cBhvr>
                                        <p:cTn id="15" dur="500" fill="hold"/>
                                        <p:tgtEl>
                                          <p:spTgt spid="30"/>
                                        </p:tgtEl>
                                        <p:attrNameLst>
                                          <p:attrName>ppt_x</p:attrName>
                                          <p:attrName>ppt_y</p:attrName>
                                        </p:attrNameLst>
                                      </p:cBhvr>
                                      <p:rCtr x="-31" y="94"/>
                                    </p:animMotion>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anim calcmode="lin" valueType="num">
                                      <p:cBhvr>
                                        <p:cTn id="21" dur="500" fill="hold"/>
                                        <p:tgtEl>
                                          <p:spTgt spid="45"/>
                                        </p:tgtEl>
                                        <p:attrNameLst>
                                          <p:attrName>ppt_x</p:attrName>
                                        </p:attrNameLst>
                                      </p:cBhvr>
                                      <p:tavLst>
                                        <p:tav tm="0">
                                          <p:val>
                                            <p:strVal val="#ppt_x"/>
                                          </p:val>
                                        </p:tav>
                                        <p:tav tm="100000">
                                          <p:val>
                                            <p:strVal val="#ppt_x"/>
                                          </p:val>
                                        </p:tav>
                                      </p:tavLst>
                                    </p:anim>
                                    <p:anim calcmode="lin" valueType="num">
                                      <p:cBhvr>
                                        <p:cTn id="22"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5" grpId="0" animBg="1"/>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Insert</a:t>
            </a:r>
            <a:r>
              <a:rPr lang="ja-JP" altLang="en-US" dirty="0" smtClean="0"/>
              <a:t>操作の注意</a:t>
            </a:r>
            <a:endParaRPr kumimoji="1" lang="ja-JP" altLang="en-US" dirty="0"/>
          </a:p>
        </p:txBody>
      </p:sp>
      <p:sp>
        <p:nvSpPr>
          <p:cNvPr id="3" name="コンテンツ プレースホルダ 2"/>
          <p:cNvSpPr>
            <a:spLocks noGrp="1"/>
          </p:cNvSpPr>
          <p:nvPr>
            <p:ph idx="1"/>
          </p:nvPr>
        </p:nvSpPr>
        <p:spPr>
          <a:xfrm>
            <a:off x="214282" y="928670"/>
            <a:ext cx="8715436" cy="2000264"/>
          </a:xfrm>
        </p:spPr>
        <p:txBody>
          <a:bodyPr/>
          <a:lstStyle/>
          <a:p>
            <a:r>
              <a:rPr kumimoji="1" lang="ja-JP" altLang="en-US" dirty="0" smtClean="0"/>
              <a:t>無限ループするかも・・・！</a:t>
            </a:r>
            <a:endParaRPr kumimoji="1" lang="en-US" altLang="ja-JP" dirty="0" smtClean="0"/>
          </a:p>
          <a:p>
            <a:pPr lvl="1"/>
            <a:r>
              <a:rPr kumimoji="1" lang="ja-JP" altLang="en-US" dirty="0" smtClean="0"/>
              <a:t>蹴り出し回数</a:t>
            </a:r>
            <a:r>
              <a:rPr kumimoji="1" lang="ja-JP" altLang="en-US" dirty="0" smtClean="0"/>
              <a:t>に上限を設けて回避</a:t>
            </a:r>
            <a:endParaRPr kumimoji="1" lang="en-US" altLang="ja-JP" dirty="0" smtClean="0"/>
          </a:p>
          <a:p>
            <a:pPr lvl="2"/>
            <a:r>
              <a:rPr kumimoji="1" lang="ja-JP" altLang="en-US" dirty="0" smtClean="0"/>
              <a:t>上限に至ったら</a:t>
            </a:r>
            <a:r>
              <a:rPr kumimoji="1" lang="ja-JP" altLang="en-US" dirty="0" smtClean="0"/>
              <a:t>リハッシュする戦略</a:t>
            </a:r>
            <a:endParaRPr kumimoji="1" lang="en-US" altLang="ja-JP" dirty="0" smtClean="0"/>
          </a:p>
          <a:p>
            <a:pPr lvl="1"/>
            <a:endParaRPr kumimoji="1" lang="ja-JP" altLang="en-US" dirty="0"/>
          </a:p>
        </p:txBody>
      </p:sp>
      <p:sp>
        <p:nvSpPr>
          <p:cNvPr id="4" name="正方形/長方形 3"/>
          <p:cNvSpPr/>
          <p:nvPr/>
        </p:nvSpPr>
        <p:spPr>
          <a:xfrm>
            <a:off x="3872551"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4174919"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4477285"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4779652"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082020"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5384388"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5686754"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5989119"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6291490"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6593857"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6896222" y="3358885"/>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3872551"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4174919"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477285"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4779652"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082020"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5384388"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5686754"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5989119"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6291490"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6593857"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6896222" y="4644769"/>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6912838" y="464476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32" name="額縁 31"/>
          <p:cNvSpPr/>
          <p:nvPr/>
        </p:nvSpPr>
        <p:spPr>
          <a:xfrm>
            <a:off x="2840872" y="3356239"/>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000" dirty="0" smtClean="0">
                <a:effectLst>
                  <a:outerShdw blurRad="38100" dist="38100" dir="2700000" algn="tl">
                    <a:srgbClr val="000000">
                      <a:alpha val="43137"/>
                    </a:srgbClr>
                  </a:outerShdw>
                </a:effectLst>
              </a:rPr>
              <a:t>H1</a:t>
            </a:r>
            <a:endParaRPr kumimoji="1" lang="ja-JP" altLang="en-US" sz="2000" dirty="0">
              <a:effectLst>
                <a:outerShdw blurRad="38100" dist="38100" dir="2700000" algn="tl">
                  <a:srgbClr val="000000">
                    <a:alpha val="43137"/>
                  </a:srgbClr>
                </a:outerShdw>
              </a:effectLst>
            </a:endParaRPr>
          </a:p>
        </p:txBody>
      </p:sp>
      <p:sp>
        <p:nvSpPr>
          <p:cNvPr id="33" name="額縁 32"/>
          <p:cNvSpPr/>
          <p:nvPr/>
        </p:nvSpPr>
        <p:spPr>
          <a:xfrm>
            <a:off x="2840872" y="4643446"/>
            <a:ext cx="714380" cy="428628"/>
          </a:xfrm>
          <a:prstGeom prst="bevel">
            <a:avLst>
              <a:gd name="adj" fmla="val 25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2000" dirty="0" smtClean="0">
                <a:effectLst>
                  <a:outerShdw blurRad="38100" dist="38100" dir="2700000" algn="tl">
                    <a:srgbClr val="000000">
                      <a:alpha val="43137"/>
                    </a:srgbClr>
                  </a:outerShdw>
                </a:effectLst>
              </a:rPr>
              <a:t>H2</a:t>
            </a:r>
            <a:endParaRPr kumimoji="1" lang="ja-JP" altLang="en-US" sz="2000" dirty="0">
              <a:effectLst>
                <a:outerShdw blurRad="38100" dist="38100" dir="2700000" algn="tl">
                  <a:srgbClr val="000000">
                    <a:alpha val="43137"/>
                  </a:srgbClr>
                </a:outerShdw>
              </a:effectLst>
            </a:endParaRPr>
          </a:p>
        </p:txBody>
      </p:sp>
      <p:cxnSp>
        <p:nvCxnSpPr>
          <p:cNvPr id="34" name="図形 33"/>
          <p:cNvCxnSpPr>
            <a:stCxn id="36" idx="3"/>
            <a:endCxn id="6" idx="2"/>
          </p:cNvCxnSpPr>
          <p:nvPr/>
        </p:nvCxnSpPr>
        <p:spPr>
          <a:xfrm flipV="1">
            <a:off x="2795668" y="3786190"/>
            <a:ext cx="1832801" cy="291065"/>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図形 34"/>
          <p:cNvCxnSpPr>
            <a:stCxn id="6" idx="2"/>
            <a:endCxn id="27" idx="0"/>
          </p:cNvCxnSpPr>
          <p:nvPr/>
        </p:nvCxnSpPr>
        <p:spPr>
          <a:xfrm rot="16200000" flipH="1">
            <a:off x="4345386" y="4069272"/>
            <a:ext cx="858579" cy="292413"/>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133033" y="3784867"/>
            <a:ext cx="1662635" cy="584775"/>
          </a:xfrm>
          <a:prstGeom prst="rect">
            <a:avLst/>
          </a:prstGeom>
          <a:noFill/>
        </p:spPr>
        <p:txBody>
          <a:bodyPr wrap="none" rtlCol="0">
            <a:spAutoFit/>
          </a:bodyPr>
          <a:lstStyle/>
          <a:p>
            <a:r>
              <a:rPr kumimoji="1" lang="en-US" altLang="ja-JP" sz="3200" dirty="0" smtClean="0"/>
              <a:t>Insert(U)</a:t>
            </a:r>
            <a:endParaRPr kumimoji="1" lang="ja-JP" altLang="en-US" sz="3200" dirty="0"/>
          </a:p>
        </p:txBody>
      </p:sp>
      <p:cxnSp>
        <p:nvCxnSpPr>
          <p:cNvPr id="39" name="図形 34"/>
          <p:cNvCxnSpPr>
            <a:stCxn id="27" idx="0"/>
            <a:endCxn id="12" idx="2"/>
          </p:cNvCxnSpPr>
          <p:nvPr/>
        </p:nvCxnSpPr>
        <p:spPr>
          <a:xfrm rot="5400000" flipH="1" flipV="1">
            <a:off x="5252489" y="3454584"/>
            <a:ext cx="858579" cy="1521792"/>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図形 34"/>
          <p:cNvCxnSpPr>
            <a:stCxn id="12" idx="2"/>
            <a:endCxn id="29" idx="0"/>
          </p:cNvCxnSpPr>
          <p:nvPr/>
        </p:nvCxnSpPr>
        <p:spPr>
          <a:xfrm rot="5400000">
            <a:off x="5716836" y="3918930"/>
            <a:ext cx="858579" cy="593098"/>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図形 34"/>
          <p:cNvCxnSpPr>
            <a:stCxn id="29" idx="0"/>
            <a:endCxn id="6" idx="2"/>
          </p:cNvCxnSpPr>
          <p:nvPr/>
        </p:nvCxnSpPr>
        <p:spPr>
          <a:xfrm rot="16200000" flipV="1">
            <a:off x="4809734" y="3604926"/>
            <a:ext cx="858579" cy="1221107"/>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5698392" y="3358885"/>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55" name="角丸四角形吹き出し 54"/>
          <p:cNvSpPr/>
          <p:nvPr/>
        </p:nvSpPr>
        <p:spPr>
          <a:xfrm>
            <a:off x="4214810" y="2500306"/>
            <a:ext cx="2428892" cy="642942"/>
          </a:xfrm>
          <a:prstGeom prst="wedgeRoundRectCallout">
            <a:avLst>
              <a:gd name="adj1" fmla="val -33821"/>
              <a:gd name="adj2" fmla="val 87233"/>
              <a:gd name="adj3" fmla="val 1666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ふぇぇ・・・</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56" name="コンテンツ プレースホルダ 2"/>
          <p:cNvSpPr txBox="1">
            <a:spLocks/>
          </p:cNvSpPr>
          <p:nvPr/>
        </p:nvSpPr>
        <p:spPr>
          <a:xfrm>
            <a:off x="214282" y="5357826"/>
            <a:ext cx="8715436" cy="142876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密度が</a:t>
            </a: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50%</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を超えると急激に</a:t>
            </a:r>
            <a:r>
              <a:rPr lang="ja-JP" altLang="en-US" sz="2800" dirty="0" smtClean="0"/>
              <a:t>パフォーマンスが落ちる</a:t>
            </a:r>
            <a:endParaRPr kumimoji="1"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0" name="正方形/長方形 29"/>
          <p:cNvSpPr/>
          <p:nvPr/>
        </p:nvSpPr>
        <p:spPr>
          <a:xfrm>
            <a:off x="4483946" y="3358885"/>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4769698" y="464476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6269896" y="3358885"/>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P</a:t>
            </a: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5698392" y="4644769"/>
            <a:ext cx="302368" cy="42730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trips(up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strips(downRight)">
                                      <p:cBhvr>
                                        <p:cTn id="12" dur="500"/>
                                        <p:tgtEl>
                                          <p:spTgt spid="35"/>
                                        </p:tgtEl>
                                      </p:cBhvr>
                                    </p:animEffect>
                                  </p:childTnLst>
                                </p:cTn>
                              </p:par>
                            </p:childTnLst>
                          </p:cTn>
                        </p:par>
                        <p:par>
                          <p:cTn id="13" fill="hold">
                            <p:stCondLst>
                              <p:cond delay="500"/>
                            </p:stCondLst>
                            <p:childTnLst>
                              <p:par>
                                <p:cTn id="14" presetID="0" presetClass="path" presetSubtype="0" accel="50000" decel="50000" fill="hold" grpId="0" nodeType="afterEffect">
                                  <p:stCondLst>
                                    <p:cond delay="0"/>
                                  </p:stCondLst>
                                  <p:childTnLst>
                                    <p:animMotion origin="layout" path="M 3.05556E-6 -4.6531E-6 L 0.01597 0.10222 L 0.03472 0.18339 " pathEditMode="relative" ptsTypes="AAA">
                                      <p:cBhvr>
                                        <p:cTn id="15" dur="1000" fill="hold"/>
                                        <p:tgtEl>
                                          <p:spTgt spid="30"/>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strips(upRight)">
                                      <p:cBhvr>
                                        <p:cTn id="20" dur="500"/>
                                        <p:tgtEl>
                                          <p:spTgt spid="39"/>
                                        </p:tgtEl>
                                      </p:cBhvr>
                                    </p:animEffect>
                                  </p:childTnLst>
                                </p:cTn>
                              </p:par>
                            </p:childTnLst>
                          </p:cTn>
                        </p:par>
                        <p:par>
                          <p:cTn id="21" fill="hold">
                            <p:stCondLst>
                              <p:cond delay="500"/>
                            </p:stCondLst>
                            <p:childTnLst>
                              <p:par>
                                <p:cTn id="22" presetID="0" presetClass="path" presetSubtype="0" accel="50000" decel="50000" fill="hold" grpId="0" nodeType="afterEffect">
                                  <p:stCondLst>
                                    <p:cond delay="0"/>
                                  </p:stCondLst>
                                  <p:childTnLst>
                                    <p:animMotion origin="layout" path="M -2.77778E-7 5.20814E-6 C 0.00244 -0.03931 0.00487 -0.07839 0.029 -0.09643 C 0.05313 -0.11447 0.1224 -0.0925 0.1448 -0.108 C 0.16719 -0.12349 0.16546 -0.15633 0.16372 -0.18917 " pathEditMode="relative" ptsTypes="aaaA">
                                      <p:cBhvr>
                                        <p:cTn id="23" dur="1000" fill="hold"/>
                                        <p:tgtEl>
                                          <p:spTgt spid="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trips(downLeft)">
                                      <p:cBhvr>
                                        <p:cTn id="28" dur="500"/>
                                        <p:tgtEl>
                                          <p:spTgt spid="42"/>
                                        </p:tgtEl>
                                      </p:cBhvr>
                                    </p:animEffect>
                                  </p:childTnLst>
                                </p:cTn>
                              </p:par>
                            </p:childTnLst>
                          </p:cTn>
                        </p:par>
                        <p:par>
                          <p:cTn id="29" fill="hold">
                            <p:stCondLst>
                              <p:cond delay="500"/>
                            </p:stCondLst>
                            <p:childTnLst>
                              <p:par>
                                <p:cTn id="30" presetID="0" presetClass="path" presetSubtype="0" accel="50000" decel="50000" fill="hold" grpId="0" nodeType="afterEffect">
                                  <p:stCondLst>
                                    <p:cond delay="0"/>
                                  </p:stCondLst>
                                  <p:childTnLst>
                                    <p:animMotion origin="layout" path="M -3.05556E-6 -6.19796E-6 C -3.05556E-6 0.03861 -3.05556E-6 0.07747 -0.00868 0.09458 C -0.01736 0.11169 -0.04306 0.08672 -0.05226 0.10221 C -0.06146 0.11771 -0.06267 0.1524 -0.06372 0.18709 " pathEditMode="relative" ptsTypes="aaaA">
                                      <p:cBhvr>
                                        <p:cTn id="31" dur="1000" fill="hold"/>
                                        <p:tgtEl>
                                          <p:spTgt spid="15"/>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18" presetClass="entr" presetSubtype="9"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strips(upLeft)">
                                      <p:cBhvr>
                                        <p:cTn id="36" dur="500"/>
                                        <p:tgtEl>
                                          <p:spTgt spid="45"/>
                                        </p:tgtEl>
                                      </p:cBhvr>
                                    </p:animEffect>
                                  </p:childTnLst>
                                </p:cTn>
                              </p:par>
                            </p:childTnLst>
                          </p:cTn>
                        </p:par>
                        <p:par>
                          <p:cTn id="37" fill="hold">
                            <p:stCondLst>
                              <p:cond delay="500"/>
                            </p:stCondLst>
                            <p:childTnLst>
                              <p:par>
                                <p:cTn id="38" presetID="0" presetClass="path" presetSubtype="0" accel="50000" decel="50000" fill="hold" grpId="0" nodeType="afterEffect">
                                  <p:stCondLst>
                                    <p:cond delay="0"/>
                                  </p:stCondLst>
                                  <p:childTnLst>
                                    <p:animMotion origin="layout" path="M -7.77778E-6 5.20814E-6 C -0.00782 -0.03515 -0.01546 -0.0703 -0.03195 -0.08695 C -0.04844 -0.1036 -0.08195 -0.08371 -0.09862 -0.10036 C -0.11528 -0.11701 -0.12362 -0.15217 -0.13195 -0.18732 " pathEditMode="relative" ptsTypes="aaaA">
                                      <p:cBhvr>
                                        <p:cTn id="39" dur="1000" fill="hold"/>
                                        <p:tgtEl>
                                          <p:spTgt spid="29"/>
                                        </p:tgtEl>
                                        <p:attrNameLst>
                                          <p:attrName>ppt_x</p:attrName>
                                          <p:attrName>ppt_y</p:attrName>
                                        </p:attrNameLst>
                                      </p:cBhvr>
                                    </p:animMotion>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anim calcmode="lin" valueType="num">
                                      <p:cBhvr>
                                        <p:cTn id="44" dur="500" fill="hold"/>
                                        <p:tgtEl>
                                          <p:spTgt spid="55"/>
                                        </p:tgtEl>
                                        <p:attrNameLst>
                                          <p:attrName>ppt_x</p:attrName>
                                        </p:attrNameLst>
                                      </p:cBhvr>
                                      <p:tavLst>
                                        <p:tav tm="0">
                                          <p:val>
                                            <p:strVal val="#ppt_x"/>
                                          </p:val>
                                        </p:tav>
                                        <p:tav tm="100000">
                                          <p:val>
                                            <p:strVal val="#ppt_x"/>
                                          </p:val>
                                        </p:tav>
                                      </p:tavLst>
                                    </p:anim>
                                    <p:anim calcmode="lin" valueType="num">
                                      <p:cBhvr>
                                        <p:cTn id="45" dur="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30" grpId="0" animBg="1"/>
      <p:bldP spid="27" grpId="0" animBg="1"/>
      <p:bldP spid="15"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雲 19"/>
          <p:cNvSpPr/>
          <p:nvPr/>
        </p:nvSpPr>
        <p:spPr>
          <a:xfrm>
            <a:off x="3571868" y="3643314"/>
            <a:ext cx="5143536" cy="2714644"/>
          </a:xfrm>
          <a:prstGeom prst="cloud">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5400" dirty="0">
              <a:effectLst>
                <a:outerShdw blurRad="38100" dist="38100" dir="2700000" algn="tl">
                  <a:srgbClr val="000000">
                    <a:alpha val="43137"/>
                  </a:srgbClr>
                </a:outerShdw>
              </a:effectLst>
            </a:endParaRPr>
          </a:p>
        </p:txBody>
      </p:sp>
      <p:sp>
        <p:nvSpPr>
          <p:cNvPr id="2" name="タイトル 1"/>
          <p:cNvSpPr>
            <a:spLocks noGrp="1"/>
          </p:cNvSpPr>
          <p:nvPr>
            <p:ph type="title"/>
          </p:nvPr>
        </p:nvSpPr>
        <p:spPr/>
        <p:txBody>
          <a:bodyPr>
            <a:normAutofit fontScale="90000"/>
          </a:bodyPr>
          <a:lstStyle/>
          <a:p>
            <a:r>
              <a:rPr lang="ja-JP" altLang="en-US" dirty="0" smtClean="0"/>
              <a:t>素直な実装</a:t>
            </a:r>
            <a:endParaRPr kumimoji="1" lang="ja-JP" altLang="en-US" dirty="0"/>
          </a:p>
        </p:txBody>
      </p:sp>
      <p:sp>
        <p:nvSpPr>
          <p:cNvPr id="3" name="コンテンツ プレースホルダ 2"/>
          <p:cNvSpPr>
            <a:spLocks noGrp="1"/>
          </p:cNvSpPr>
          <p:nvPr>
            <p:ph idx="1"/>
          </p:nvPr>
        </p:nvSpPr>
        <p:spPr>
          <a:xfrm>
            <a:off x="457200" y="1600200"/>
            <a:ext cx="8258204" cy="1685923"/>
          </a:xfrm>
        </p:spPr>
        <p:txBody>
          <a:bodyPr/>
          <a:lstStyle/>
          <a:p>
            <a:r>
              <a:rPr lang="ja-JP" altLang="en-US" dirty="0" smtClean="0"/>
              <a:t>配列に順番に入れて記憶</a:t>
            </a:r>
            <a:endParaRPr lang="en-US" altLang="ja-JP" dirty="0" smtClean="0"/>
          </a:p>
          <a:p>
            <a:pPr lvl="1"/>
            <a:r>
              <a:rPr kumimoji="1" lang="ja-JP" altLang="en-US" dirty="0" smtClean="0"/>
              <a:t>配列の中を走り回って探したり消したり加えたり</a:t>
            </a:r>
            <a:endParaRPr kumimoji="1" lang="ja-JP" altLang="en-US" dirty="0"/>
          </a:p>
        </p:txBody>
      </p:sp>
      <p:sp>
        <p:nvSpPr>
          <p:cNvPr id="4" name="正方形/長方形 3"/>
          <p:cNvSpPr/>
          <p:nvPr/>
        </p:nvSpPr>
        <p:spPr>
          <a:xfrm>
            <a:off x="4394023"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4697326"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5000628"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5303931"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D</a:t>
            </a: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607234"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E</a:t>
            </a: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5910537"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6213840"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6517141"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H</a:t>
            </a: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6820446"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I</a:t>
            </a: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7123749"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J</a:t>
            </a: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7427050" y="4714884"/>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1714480" y="371475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768499" y="307181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4143372" y="307181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L</a:t>
            </a:r>
            <a:endParaRPr kumimoji="1" lang="ja-JP" alt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3.05556E-6 3.321E-6 L 0.2724 0.14755 " pathEditMode="relative" rAng="0" ptsTypes="AA">
                                      <p:cBhvr>
                                        <p:cTn id="6" dur="500" fill="hold"/>
                                        <p:tgtEl>
                                          <p:spTgt spid="18"/>
                                        </p:tgtEl>
                                        <p:attrNameLst>
                                          <p:attrName>ppt_x</p:attrName>
                                          <p:attrName>ppt_y</p:attrName>
                                        </p:attrNameLst>
                                      </p:cBhvr>
                                      <p:rCtr x="136" y="74"/>
                                    </p:animMotion>
                                  </p:childTnLst>
                                </p:cTn>
                              </p:par>
                            </p:childTnLst>
                          </p:cTn>
                        </p:par>
                        <p:par>
                          <p:cTn id="7" fill="hold">
                            <p:stCondLst>
                              <p:cond delay="500"/>
                            </p:stCondLst>
                            <p:childTnLst>
                              <p:par>
                                <p:cTn id="8" presetID="63" presetClass="path" presetSubtype="0" accel="50000" decel="50000" fill="hold" grpId="1" nodeType="afterEffect">
                                  <p:stCondLst>
                                    <p:cond delay="0"/>
                                  </p:stCondLst>
                                  <p:childTnLst>
                                    <p:animMotion origin="layout" path="M 0.2724 0.14755 L 0.35903 0.14755 " pathEditMode="relative" rAng="0" ptsTypes="AA">
                                      <p:cBhvr>
                                        <p:cTn id="9" dur="500" fill="hold"/>
                                        <p:tgtEl>
                                          <p:spTgt spid="18"/>
                                        </p:tgtEl>
                                        <p:attrNameLst>
                                          <p:attrName>ppt_x</p:attrName>
                                          <p:attrName>ppt_y</p:attrName>
                                        </p:attrNameLst>
                                      </p:cBhvr>
                                      <p:rCtr x="43" y="0"/>
                                    </p:animMotion>
                                  </p:childTnLst>
                                </p:cTn>
                              </p:par>
                            </p:childTnLst>
                          </p:cTn>
                        </p:par>
                      </p:childTnLst>
                    </p:cTn>
                  </p:par>
                  <p:par>
                    <p:cTn id="10" fill="hold">
                      <p:stCondLst>
                        <p:cond delay="indefinite"/>
                      </p:stCondLst>
                      <p:childTnLst>
                        <p:par>
                          <p:cTn id="11" fill="hold">
                            <p:stCondLst>
                              <p:cond delay="0"/>
                            </p:stCondLst>
                            <p:childTnLst>
                              <p:par>
                                <p:cTn id="12" presetID="49" presetClass="path" presetSubtype="0" accel="50000" decel="50000" fill="hold" grpId="0" nodeType="clickEffect">
                                  <p:stCondLst>
                                    <p:cond delay="0"/>
                                  </p:stCondLst>
                                  <p:childTnLst>
                                    <p:animMotion origin="layout" path="M 0.00781 -0.01041 L 0.15712 0.24121 " pathEditMode="relative" rAng="0" ptsTypes="AA">
                                      <p:cBhvr>
                                        <p:cTn id="13" dur="500" fill="hold"/>
                                        <p:tgtEl>
                                          <p:spTgt spid="19"/>
                                        </p:tgtEl>
                                        <p:attrNameLst>
                                          <p:attrName>ppt_x</p:attrName>
                                          <p:attrName>ppt_y</p:attrName>
                                        </p:attrNameLst>
                                      </p:cBhvr>
                                      <p:rCtr x="75" y="126"/>
                                    </p:animMotion>
                                  </p:childTnLst>
                                </p:cTn>
                              </p:par>
                            </p:childTnLst>
                          </p:cTn>
                        </p:par>
                        <p:par>
                          <p:cTn id="14" fill="hold">
                            <p:stCondLst>
                              <p:cond delay="500"/>
                            </p:stCondLst>
                            <p:childTnLst>
                              <p:par>
                                <p:cTn id="15" presetID="63" presetClass="path" presetSubtype="0" accel="50000" decel="50000" fill="hold" grpId="1" nodeType="afterEffect">
                                  <p:stCondLst>
                                    <p:cond delay="0"/>
                                  </p:stCondLst>
                                  <p:childTnLst>
                                    <p:animMotion origin="layout" path="M 0.15712 0.24122 L 0.37761 0.24122 " pathEditMode="relative" rAng="0" ptsTypes="AA">
                                      <p:cBhvr>
                                        <p:cTn id="16" dur="500" fill="hold"/>
                                        <p:tgtEl>
                                          <p:spTgt spid="19"/>
                                        </p:tgtEl>
                                        <p:attrNameLst>
                                          <p:attrName>ppt_x</p:attrName>
                                          <p:attrName>ppt_y</p:attrName>
                                        </p:attrNameLst>
                                      </p:cBhvr>
                                      <p:rCtr x="110" y="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0.00781 0.01063 L 0.00677 0.24121 " pathEditMode="relative" rAng="0" ptsTypes="AA">
                                      <p:cBhvr>
                                        <p:cTn id="20" dur="500" fill="hold"/>
                                        <p:tgtEl>
                                          <p:spTgt spid="21"/>
                                        </p:tgtEl>
                                        <p:attrNameLst>
                                          <p:attrName>ppt_x</p:attrName>
                                          <p:attrName>ppt_y</p:attrName>
                                        </p:attrNameLst>
                                      </p:cBhvr>
                                      <p:rCtr x="-1" y="115"/>
                                    </p:animMotion>
                                  </p:childTnLst>
                                </p:cTn>
                              </p:par>
                            </p:childTnLst>
                          </p:cTn>
                        </p:par>
                        <p:par>
                          <p:cTn id="21" fill="hold">
                            <p:stCondLst>
                              <p:cond delay="500"/>
                            </p:stCondLst>
                            <p:childTnLst>
                              <p:par>
                                <p:cTn id="22" presetID="63" presetClass="path" presetSubtype="0" accel="50000" decel="50000" fill="hold" grpId="1" nodeType="afterEffect">
                                  <p:stCondLst>
                                    <p:cond delay="0"/>
                                  </p:stCondLst>
                                  <p:childTnLst>
                                    <p:animMotion origin="layout" path="M 0.00677 0.24122 L 0.39271 0.24122 " pathEditMode="relative" rAng="0" ptsTypes="AA">
                                      <p:cBhvr>
                                        <p:cTn id="23" dur="500" fill="hold"/>
                                        <p:tgtEl>
                                          <p:spTgt spid="21"/>
                                        </p:tgtEl>
                                        <p:attrNameLst>
                                          <p:attrName>ppt_x</p:attrName>
                                          <p:attrName>ppt_y</p:attrName>
                                        </p:attrNameLst>
                                      </p:cBhvr>
                                      <p:rCtr x="19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どれが良いのよ？</a:t>
            </a:r>
            <a:endParaRPr kumimoji="1" lang="ja-JP" altLang="en-US" dirty="0"/>
          </a:p>
        </p:txBody>
      </p:sp>
      <p:graphicFrame>
        <p:nvGraphicFramePr>
          <p:cNvPr id="5" name="表 4"/>
          <p:cNvGraphicFramePr>
            <a:graphicFrameLocks noGrp="1"/>
          </p:cNvGraphicFramePr>
          <p:nvPr/>
        </p:nvGraphicFramePr>
        <p:xfrm>
          <a:off x="214281" y="1397000"/>
          <a:ext cx="8715437" cy="2224396"/>
        </p:xfrm>
        <a:graphic>
          <a:graphicData uri="http://schemas.openxmlformats.org/drawingml/2006/table">
            <a:tbl>
              <a:tblPr firstRow="1" bandRow="1">
                <a:tableStyleId>{073A0DAA-6AF3-43AB-8588-CEC1D06C72B9}</a:tableStyleId>
              </a:tblPr>
              <a:tblGrid>
                <a:gridCol w="1571637"/>
                <a:gridCol w="2143140"/>
                <a:gridCol w="2643206"/>
                <a:gridCol w="2357454"/>
              </a:tblGrid>
              <a:tr h="370840">
                <a:tc>
                  <a:txBody>
                    <a:bodyPr/>
                    <a:lstStyle/>
                    <a:p>
                      <a:r>
                        <a:rPr kumimoji="1" lang="ja-JP" altLang="en-US" b="1" dirty="0" smtClean="0"/>
                        <a:t>比較項目</a:t>
                      </a:r>
                      <a:endParaRPr kumimoji="1" lang="ja-JP" altLang="en-US" b="1" dirty="0"/>
                    </a:p>
                  </a:txBody>
                  <a:tcPr/>
                </a:tc>
                <a:tc>
                  <a:txBody>
                    <a:bodyPr/>
                    <a:lstStyle/>
                    <a:p>
                      <a:r>
                        <a:rPr kumimoji="1" lang="en-US" altLang="ja-JP" dirty="0" err="1" smtClean="0"/>
                        <a:t>ClosedAddressing</a:t>
                      </a:r>
                      <a:endParaRPr kumimoji="1" lang="ja-JP" altLang="en-US" dirty="0"/>
                    </a:p>
                  </a:txBody>
                  <a:tcPr/>
                </a:tc>
                <a:tc>
                  <a:txBody>
                    <a:bodyPr/>
                    <a:lstStyle/>
                    <a:p>
                      <a:r>
                        <a:rPr kumimoji="1" lang="en-US" altLang="ja-JP" dirty="0" err="1" smtClean="0"/>
                        <a:t>OpenAddressing</a:t>
                      </a:r>
                      <a:endParaRPr kumimoji="1" lang="ja-JP" altLang="en-US" dirty="0"/>
                    </a:p>
                  </a:txBody>
                  <a:tcPr/>
                </a:tc>
                <a:tc>
                  <a:txBody>
                    <a:bodyPr/>
                    <a:lstStyle/>
                    <a:p>
                      <a:r>
                        <a:rPr kumimoji="1" lang="en-US" altLang="ja-JP" dirty="0" err="1" smtClean="0"/>
                        <a:t>CuckooHashing</a:t>
                      </a:r>
                      <a:endParaRPr kumimoji="1" lang="ja-JP" altLang="en-US" dirty="0"/>
                    </a:p>
                  </a:txBody>
                  <a:tcPr/>
                </a:tc>
              </a:tr>
              <a:tr h="375276">
                <a:tc>
                  <a:txBody>
                    <a:bodyPr/>
                    <a:lstStyle/>
                    <a:p>
                      <a:r>
                        <a:rPr kumimoji="1" lang="ja-JP" altLang="en-US" b="1" dirty="0" smtClean="0"/>
                        <a:t>検索コスト</a:t>
                      </a:r>
                      <a:endParaRPr kumimoji="1" lang="ja-JP" altLang="en-US" b="1" dirty="0"/>
                    </a:p>
                  </a:txBody>
                  <a:tcPr>
                    <a:solidFill>
                      <a:schemeClr val="bg1">
                        <a:lumMod val="65000"/>
                      </a:schemeClr>
                    </a:solidFill>
                  </a:tcPr>
                </a:tc>
                <a:tc>
                  <a:txBody>
                    <a:bodyPr/>
                    <a:lstStyle/>
                    <a:p>
                      <a:r>
                        <a:rPr kumimoji="1" lang="ja-JP" altLang="en-US" dirty="0" smtClean="0"/>
                        <a:t>チェイン長で制限可</a:t>
                      </a:r>
                      <a:endParaRPr kumimoji="1" lang="ja-JP" altLang="en-US" dirty="0"/>
                    </a:p>
                  </a:txBody>
                  <a:tcPr/>
                </a:tc>
                <a:tc>
                  <a:txBody>
                    <a:bodyPr/>
                    <a:lstStyle/>
                    <a:p>
                      <a:r>
                        <a:rPr kumimoji="1" lang="ja-JP" altLang="en-US" dirty="0" smtClean="0"/>
                        <a:t>工夫しないと辛い</a:t>
                      </a:r>
                      <a:endParaRPr kumimoji="1" lang="ja-JP" altLang="en-US" dirty="0"/>
                    </a:p>
                  </a:txBody>
                  <a:tcPr/>
                </a:tc>
                <a:tc>
                  <a:txBody>
                    <a:bodyPr/>
                    <a:lstStyle/>
                    <a:p>
                      <a:r>
                        <a:rPr kumimoji="1" lang="en-US" altLang="ja-JP" dirty="0" smtClean="0"/>
                        <a:t>2</a:t>
                      </a:r>
                      <a:r>
                        <a:rPr kumimoji="1" lang="ja-JP" altLang="en-US" dirty="0" smtClean="0"/>
                        <a:t>回</a:t>
                      </a:r>
                      <a:endParaRPr kumimoji="1" lang="ja-JP" altLang="en-US" dirty="0"/>
                    </a:p>
                  </a:txBody>
                  <a:tcPr/>
                </a:tc>
              </a:tr>
              <a:tr h="370840">
                <a:tc>
                  <a:txBody>
                    <a:bodyPr/>
                    <a:lstStyle/>
                    <a:p>
                      <a:r>
                        <a:rPr kumimoji="1" lang="ja-JP" altLang="en-US" b="1" dirty="0" smtClean="0"/>
                        <a:t>キャッシュミス</a:t>
                      </a:r>
                      <a:endParaRPr kumimoji="1" lang="ja-JP" altLang="en-US" b="1" dirty="0"/>
                    </a:p>
                  </a:txBody>
                  <a:tcPr>
                    <a:solidFill>
                      <a:schemeClr val="bg1">
                        <a:lumMod val="85000"/>
                      </a:schemeClr>
                    </a:solidFill>
                  </a:tcPr>
                </a:tc>
                <a:tc>
                  <a:txBody>
                    <a:bodyPr/>
                    <a:lstStyle/>
                    <a:p>
                      <a:r>
                        <a:rPr kumimoji="1" lang="ja-JP" altLang="en-US" b="1" dirty="0" smtClean="0">
                          <a:solidFill>
                            <a:srgbClr val="FF0000"/>
                          </a:solidFill>
                        </a:rPr>
                        <a:t>多い</a:t>
                      </a:r>
                      <a:endParaRPr kumimoji="1" lang="ja-JP" altLang="en-US" b="1" dirty="0">
                        <a:solidFill>
                          <a:srgbClr val="FF0000"/>
                        </a:solidFill>
                      </a:endParaRPr>
                    </a:p>
                  </a:txBody>
                  <a:tcPr/>
                </a:tc>
                <a:tc>
                  <a:txBody>
                    <a:bodyPr/>
                    <a:lstStyle/>
                    <a:p>
                      <a:r>
                        <a:rPr kumimoji="1" lang="ja-JP" altLang="en-US" dirty="0" smtClean="0"/>
                        <a:t>少ない</a:t>
                      </a:r>
                      <a:endParaRPr kumimoji="1" lang="ja-JP" altLang="en-US" dirty="0"/>
                    </a:p>
                  </a:txBody>
                  <a:tcPr/>
                </a:tc>
                <a:tc>
                  <a:txBody>
                    <a:bodyPr/>
                    <a:lstStyle/>
                    <a:p>
                      <a:r>
                        <a:rPr kumimoji="1" lang="ja-JP" altLang="en-US" dirty="0" smtClean="0"/>
                        <a:t>少ない</a:t>
                      </a:r>
                      <a:endParaRPr kumimoji="1" lang="ja-JP" altLang="en-US" dirty="0"/>
                    </a:p>
                  </a:txBody>
                  <a:tcPr/>
                </a:tc>
              </a:tr>
              <a:tr h="343540">
                <a:tc>
                  <a:txBody>
                    <a:bodyPr/>
                    <a:lstStyle/>
                    <a:p>
                      <a:r>
                        <a:rPr kumimoji="1" lang="ja-JP" altLang="en-US" b="1" dirty="0" smtClean="0"/>
                        <a:t>メモリの無駄</a:t>
                      </a:r>
                      <a:endParaRPr kumimoji="1" lang="ja-JP" altLang="en-US" b="1" dirty="0"/>
                    </a:p>
                  </a:txBody>
                  <a:tcPr>
                    <a:solidFill>
                      <a:schemeClr val="bg1">
                        <a:lumMod val="65000"/>
                      </a:schemeClr>
                    </a:solidFill>
                  </a:tcPr>
                </a:tc>
                <a:tc>
                  <a:txBody>
                    <a:bodyPr/>
                    <a:lstStyle/>
                    <a:p>
                      <a:r>
                        <a:rPr kumimoji="1" lang="ja-JP" altLang="en-US" dirty="0" smtClean="0"/>
                        <a:t>ポインタ分無駄</a:t>
                      </a:r>
                      <a:endParaRPr kumimoji="1" lang="ja-JP" altLang="en-US" dirty="0"/>
                    </a:p>
                  </a:txBody>
                  <a:tcPr/>
                </a:tc>
                <a:tc>
                  <a:txBody>
                    <a:bodyPr/>
                    <a:lstStyle/>
                    <a:p>
                      <a:r>
                        <a:rPr kumimoji="1" lang="ja-JP" altLang="en-US" b="0" dirty="0" smtClean="0">
                          <a:solidFill>
                            <a:schemeClr val="tx1"/>
                          </a:solidFill>
                          <a:effectLst/>
                        </a:rPr>
                        <a:t>高効率</a:t>
                      </a:r>
                      <a:endParaRPr kumimoji="1" lang="ja-JP" altLang="en-US" b="0" dirty="0">
                        <a:solidFill>
                          <a:schemeClr val="tx1"/>
                        </a:solidFill>
                        <a:effectLst/>
                      </a:endParaRPr>
                    </a:p>
                  </a:txBody>
                  <a:tcPr/>
                </a:tc>
                <a:tc>
                  <a:txBody>
                    <a:bodyPr/>
                    <a:lstStyle/>
                    <a:p>
                      <a:r>
                        <a:rPr kumimoji="1" lang="en-US" altLang="ja-JP" dirty="0" smtClean="0"/>
                        <a:t>50%</a:t>
                      </a:r>
                      <a:r>
                        <a:rPr kumimoji="1" lang="ja-JP" altLang="en-US" dirty="0" smtClean="0"/>
                        <a:t>までしか使用不可</a:t>
                      </a:r>
                      <a:endParaRPr kumimoji="1" lang="ja-JP" altLang="en-US" dirty="0"/>
                    </a:p>
                  </a:txBody>
                  <a:tcPr/>
                </a:tc>
              </a:tr>
              <a:tr h="370840">
                <a:tc>
                  <a:txBody>
                    <a:bodyPr/>
                    <a:lstStyle/>
                    <a:p>
                      <a:r>
                        <a:rPr kumimoji="1" lang="ja-JP" altLang="en-US" b="1" dirty="0" smtClean="0"/>
                        <a:t>管理</a:t>
                      </a:r>
                      <a:endParaRPr kumimoji="1" lang="ja-JP" altLang="en-US" b="1" dirty="0"/>
                    </a:p>
                  </a:txBody>
                  <a:tcPr>
                    <a:solidFill>
                      <a:schemeClr val="bg1">
                        <a:lumMod val="85000"/>
                      </a:schemeClr>
                    </a:solidFill>
                  </a:tcPr>
                </a:tc>
                <a:tc>
                  <a:txBody>
                    <a:bodyPr/>
                    <a:lstStyle/>
                    <a:p>
                      <a:r>
                        <a:rPr kumimoji="1" lang="ja-JP" altLang="en-US" dirty="0" smtClean="0"/>
                        <a:t>特になし</a:t>
                      </a:r>
                      <a:endParaRPr kumimoji="1" lang="ja-JP" altLang="en-US" dirty="0"/>
                    </a:p>
                  </a:txBody>
                  <a:tcPr/>
                </a:tc>
                <a:tc>
                  <a:txBody>
                    <a:bodyPr/>
                    <a:lstStyle/>
                    <a:p>
                      <a:r>
                        <a:rPr kumimoji="1" lang="ja-JP" altLang="en-US" sz="1800" b="1" dirty="0" smtClean="0">
                          <a:solidFill>
                            <a:srgbClr val="FF0000"/>
                          </a:solidFill>
                        </a:rPr>
                        <a:t>たまに整理</a:t>
                      </a:r>
                      <a:endParaRPr kumimoji="1" lang="ja-JP" altLang="en-US" sz="1800" b="1" dirty="0">
                        <a:solidFill>
                          <a:srgbClr val="FF0000"/>
                        </a:solidFill>
                      </a:endParaRPr>
                    </a:p>
                  </a:txBody>
                  <a:tcPr/>
                </a:tc>
                <a:tc>
                  <a:txBody>
                    <a:bodyPr/>
                    <a:lstStyle/>
                    <a:p>
                      <a:r>
                        <a:rPr kumimoji="1" lang="ja-JP" altLang="en-US" dirty="0" smtClean="0"/>
                        <a:t>特になし</a:t>
                      </a:r>
                      <a:endParaRPr kumimoji="1" lang="ja-JP" altLang="en-US" dirty="0"/>
                    </a:p>
                  </a:txBody>
                  <a:tcPr/>
                </a:tc>
              </a:tr>
              <a:tr h="370840">
                <a:tc>
                  <a:txBody>
                    <a:bodyPr/>
                    <a:lstStyle/>
                    <a:p>
                      <a:r>
                        <a:rPr kumimoji="1" lang="ja-JP" altLang="en-US" b="1" dirty="0" smtClean="0"/>
                        <a:t>挿入コスト</a:t>
                      </a:r>
                      <a:endParaRPr kumimoji="1" lang="ja-JP" altLang="en-US" b="1" dirty="0"/>
                    </a:p>
                  </a:txBody>
                  <a:tcPr>
                    <a:solidFill>
                      <a:schemeClr val="bg1">
                        <a:lumMod val="65000"/>
                      </a:schemeClr>
                    </a:solidFill>
                  </a:tcPr>
                </a:tc>
                <a:tc>
                  <a:txBody>
                    <a:bodyPr/>
                    <a:lstStyle/>
                    <a:p>
                      <a:r>
                        <a:rPr kumimoji="1" lang="ja-JP" altLang="en-US" dirty="0" smtClean="0"/>
                        <a:t>ポインタ繋ぐだけ</a:t>
                      </a:r>
                      <a:endParaRPr kumimoji="1" lang="ja-JP" altLang="en-US" dirty="0"/>
                    </a:p>
                  </a:txBody>
                  <a:tcPr/>
                </a:tc>
                <a:tc>
                  <a:txBody>
                    <a:bodyPr/>
                    <a:lstStyle/>
                    <a:p>
                      <a:r>
                        <a:rPr kumimoji="1" lang="ja-JP" altLang="en-US" dirty="0" smtClean="0"/>
                        <a:t>空きスロットの</a:t>
                      </a:r>
                      <a:r>
                        <a:rPr kumimoji="1" lang="ja-JP" altLang="en-US" b="1" dirty="0" smtClean="0">
                          <a:solidFill>
                            <a:srgbClr val="FF0000"/>
                          </a:solidFill>
                        </a:rPr>
                        <a:t>探索必須</a:t>
                      </a:r>
                      <a:endParaRPr kumimoji="1" lang="ja-JP" altLang="en-US" b="1" dirty="0">
                        <a:solidFill>
                          <a:srgbClr val="FF0000"/>
                        </a:solidFill>
                      </a:endParaRPr>
                    </a:p>
                  </a:txBody>
                  <a:tcPr/>
                </a:tc>
                <a:tc>
                  <a:txBody>
                    <a:bodyPr/>
                    <a:lstStyle/>
                    <a:p>
                      <a:r>
                        <a:rPr kumimoji="1" lang="ja-JP" altLang="en-US" b="1" dirty="0" smtClean="0">
                          <a:solidFill>
                            <a:srgbClr val="FF0000"/>
                          </a:solidFill>
                        </a:rPr>
                        <a:t>無限ループの危機</a:t>
                      </a:r>
                      <a:endParaRPr kumimoji="1" lang="ja-JP" altLang="en-US" b="1" dirty="0">
                        <a:solidFill>
                          <a:srgbClr val="FF0000"/>
                        </a:solidFill>
                      </a:endParaRPr>
                    </a:p>
                  </a:txBody>
                  <a:tcPr/>
                </a:tc>
              </a:tr>
            </a:tbl>
          </a:graphicData>
        </a:graphic>
      </p:graphicFrame>
      <p:sp>
        <p:nvSpPr>
          <p:cNvPr id="6" name="コンテンツ プレースホルダ 2"/>
          <p:cNvSpPr>
            <a:spLocks noGrp="1"/>
          </p:cNvSpPr>
          <p:nvPr>
            <p:ph idx="1"/>
          </p:nvPr>
        </p:nvSpPr>
        <p:spPr>
          <a:xfrm>
            <a:off x="214282" y="4071942"/>
            <a:ext cx="8715436" cy="1928826"/>
          </a:xfrm>
        </p:spPr>
        <p:txBody>
          <a:bodyPr>
            <a:normAutofit/>
          </a:bodyPr>
          <a:lstStyle/>
          <a:p>
            <a:r>
              <a:rPr kumimoji="1" lang="ja-JP" altLang="en-US" sz="2800" dirty="0" smtClean="0"/>
              <a:t>検索コストが簡単に見積もれてキャッシュミスが少なくてメモリに無駄が少なくて整理が要らなくて挿入コスト</a:t>
            </a:r>
            <a:r>
              <a:rPr kumimoji="1" lang="ja-JP" altLang="en-US" sz="2800" dirty="0" smtClean="0"/>
              <a:t>を調整できる</a:t>
            </a:r>
            <a:r>
              <a:rPr kumimoji="1" lang="ja-JP" altLang="en-US" sz="2800" dirty="0" smtClean="0"/>
              <a:t>ハッシュ無いかなー？</a:t>
            </a:r>
            <a:endParaRPr kumimoji="1" lang="ja-JP"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kumagi\AppData\Local\Microsoft\Windows\Temporary Internet Files\Content.IE5\2RIUP2CS\MP900439305[1].jpg"/>
          <p:cNvPicPr>
            <a:picLocks noChangeAspect="1" noChangeArrowheads="1"/>
          </p:cNvPicPr>
          <p:nvPr/>
        </p:nvPicPr>
        <p:blipFill>
          <a:blip r:embed="rId2">
            <a:lum bright="-43000" contrast="-45000"/>
          </a:blip>
          <a:srcRect/>
          <a:stretch>
            <a:fillRect/>
          </a:stretch>
        </p:blipFill>
        <p:spPr bwMode="auto">
          <a:xfrm>
            <a:off x="0" y="0"/>
            <a:ext cx="10287000" cy="6858000"/>
          </a:xfrm>
          <a:prstGeom prst="rect">
            <a:avLst/>
          </a:prstGeom>
          <a:noFill/>
        </p:spPr>
      </p:pic>
      <p:sp>
        <p:nvSpPr>
          <p:cNvPr id="2" name="タイトル 1"/>
          <p:cNvSpPr>
            <a:spLocks noGrp="1"/>
          </p:cNvSpPr>
          <p:nvPr>
            <p:ph type="title"/>
          </p:nvPr>
        </p:nvSpPr>
        <p:spPr/>
        <p:txBody>
          <a:bodyPr>
            <a:normAutofit fontScale="90000"/>
          </a:bodyPr>
          <a:lstStyle/>
          <a:p>
            <a:r>
              <a:rPr kumimoji="1" lang="ja-JP" altLang="en-US" dirty="0" smtClean="0">
                <a:solidFill>
                  <a:srgbClr val="FFFF00"/>
                </a:solidFill>
              </a:rPr>
              <a:t>そこで</a:t>
            </a:r>
            <a:r>
              <a:rPr kumimoji="1" lang="en-US" altLang="ja-JP" dirty="0" smtClean="0">
                <a:solidFill>
                  <a:srgbClr val="FFFF00"/>
                </a:solidFill>
              </a:rPr>
              <a:t>Hopscotch!</a:t>
            </a:r>
            <a:endParaRPr kumimoji="1" lang="ja-JP" altLang="en-US" dirty="0">
              <a:solidFill>
                <a:srgbClr val="FFFF00"/>
              </a:solidFill>
            </a:endParaRPr>
          </a:p>
        </p:txBody>
      </p:sp>
      <p:sp>
        <p:nvSpPr>
          <p:cNvPr id="3" name="コンテンツ プレースホルダ 2"/>
          <p:cNvSpPr>
            <a:spLocks noGrp="1"/>
          </p:cNvSpPr>
          <p:nvPr>
            <p:ph idx="1"/>
          </p:nvPr>
        </p:nvSpPr>
        <p:spPr>
          <a:xfrm>
            <a:off x="0" y="2500306"/>
            <a:ext cx="9144000" cy="3609972"/>
          </a:xfrm>
        </p:spPr>
        <p:txBody>
          <a:bodyPr>
            <a:normAutofit/>
          </a:bodyPr>
          <a:lstStyle/>
          <a:p>
            <a:pPr algn="ctr">
              <a:buNone/>
            </a:pPr>
            <a:r>
              <a:rPr lang="en-US" altLang="ja-JP" sz="4000" dirty="0" err="1" smtClean="0">
                <a:solidFill>
                  <a:schemeClr val="bg1"/>
                </a:solidFill>
                <a:effectLst>
                  <a:outerShdw blurRad="38100" dist="38100" dir="2700000" algn="tl">
                    <a:srgbClr val="000000">
                      <a:alpha val="43137"/>
                    </a:srgbClr>
                  </a:outerShdw>
                </a:effectLst>
              </a:rPr>
              <a:t>OpenAddressing</a:t>
            </a:r>
            <a:r>
              <a:rPr lang="ja-JP" altLang="en-US" sz="4000" dirty="0" smtClean="0">
                <a:solidFill>
                  <a:schemeClr val="bg1"/>
                </a:solidFill>
                <a:effectLst>
                  <a:outerShdw blurRad="38100" dist="38100" dir="2700000" algn="tl">
                    <a:srgbClr val="000000">
                      <a:alpha val="43137"/>
                    </a:srgbClr>
                  </a:outerShdw>
                </a:effectLst>
              </a:rPr>
              <a:t>の</a:t>
            </a:r>
            <a:r>
              <a:rPr lang="ja-JP" altLang="en-US" sz="4000" dirty="0" smtClean="0">
                <a:solidFill>
                  <a:srgbClr val="FFC000"/>
                </a:solidFill>
                <a:effectLst>
                  <a:outerShdw blurRad="38100" dist="38100" dir="2700000" algn="tl">
                    <a:srgbClr val="000000">
                      <a:alpha val="43137"/>
                    </a:srgbClr>
                  </a:outerShdw>
                </a:effectLst>
              </a:rPr>
              <a:t>キャッシュヒット力</a:t>
            </a:r>
            <a:r>
              <a:rPr lang="ja-JP" altLang="en-US" sz="4000" dirty="0" smtClean="0">
                <a:solidFill>
                  <a:schemeClr val="bg1"/>
                </a:solidFill>
                <a:effectLst>
                  <a:outerShdw blurRad="38100" dist="38100" dir="2700000" algn="tl">
                    <a:srgbClr val="000000">
                      <a:alpha val="43137"/>
                    </a:srgbClr>
                  </a:outerShdw>
                </a:effectLst>
              </a:rPr>
              <a:t>と</a:t>
            </a:r>
            <a:endParaRPr lang="en-US" altLang="ja-JP" sz="4000" dirty="0" smtClean="0">
              <a:solidFill>
                <a:schemeClr val="bg1"/>
              </a:solidFill>
              <a:effectLst>
                <a:outerShdw blurRad="38100" dist="38100" dir="2700000" algn="tl">
                  <a:srgbClr val="000000">
                    <a:alpha val="43137"/>
                  </a:srgbClr>
                </a:outerShdw>
              </a:effectLst>
            </a:endParaRPr>
          </a:p>
          <a:p>
            <a:pPr algn="ctr">
              <a:buNone/>
            </a:pPr>
            <a:r>
              <a:rPr lang="en-US" altLang="ja-JP" sz="4000" dirty="0" err="1" smtClean="0">
                <a:solidFill>
                  <a:schemeClr val="bg1"/>
                </a:solidFill>
                <a:effectLst>
                  <a:outerShdw blurRad="38100" dist="38100" dir="2700000" algn="tl">
                    <a:srgbClr val="000000">
                      <a:alpha val="43137"/>
                    </a:srgbClr>
                  </a:outerShdw>
                </a:effectLst>
              </a:rPr>
              <a:t>ClosedAddressing</a:t>
            </a:r>
            <a:r>
              <a:rPr lang="ja-JP" altLang="en-US" sz="4000" dirty="0" smtClean="0">
                <a:solidFill>
                  <a:schemeClr val="bg1"/>
                </a:solidFill>
                <a:effectLst>
                  <a:outerShdw blurRad="38100" dist="38100" dir="2700000" algn="tl">
                    <a:srgbClr val="000000">
                      <a:alpha val="43137"/>
                    </a:srgbClr>
                  </a:outerShdw>
                </a:effectLst>
              </a:rPr>
              <a:t>の使いやすさを両立する</a:t>
            </a:r>
            <a:endParaRPr lang="en-US" altLang="ja-JP" sz="4000" dirty="0" smtClean="0">
              <a:solidFill>
                <a:schemeClr val="bg1"/>
              </a:solidFill>
              <a:effectLst>
                <a:outerShdw blurRad="38100" dist="38100" dir="2700000" algn="tl">
                  <a:srgbClr val="000000">
                    <a:alpha val="43137"/>
                  </a:srgbClr>
                </a:outerShdw>
              </a:effectLst>
            </a:endParaRPr>
          </a:p>
          <a:p>
            <a:pPr algn="ctr">
              <a:buNone/>
            </a:pPr>
            <a:r>
              <a:rPr lang="ja-JP" altLang="en-US" sz="4000" dirty="0" smtClean="0">
                <a:solidFill>
                  <a:schemeClr val="bg1"/>
                </a:solidFill>
                <a:effectLst>
                  <a:outerShdw blurRad="38100" dist="38100" dir="2700000" algn="tl">
                    <a:srgbClr val="000000">
                      <a:alpha val="43137"/>
                    </a:srgbClr>
                  </a:outerShdw>
                </a:effectLst>
              </a:rPr>
              <a:t>新しいハッシュテーブル！</a:t>
            </a:r>
            <a:endParaRPr kumimoji="1" lang="ja-JP" altLang="en-US" sz="40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What is Hopscotch?</a:t>
            </a:r>
            <a:endParaRPr kumimoji="1" lang="ja-JP" altLang="en-US" dirty="0"/>
          </a:p>
        </p:txBody>
      </p:sp>
      <p:pic>
        <p:nvPicPr>
          <p:cNvPr id="3075" name="Picture 3" descr="C:\Users\kumagi\AppData\Local\Microsoft\Windows\Temporary Internet Files\Content.IE5\BCYASGD7\MP900439446[1].jpg"/>
          <p:cNvPicPr>
            <a:picLocks noChangeAspect="1" noChangeArrowheads="1"/>
          </p:cNvPicPr>
          <p:nvPr/>
        </p:nvPicPr>
        <p:blipFill>
          <a:blip r:embed="rId2"/>
          <a:srcRect/>
          <a:stretch>
            <a:fillRect/>
          </a:stretch>
        </p:blipFill>
        <p:spPr bwMode="auto">
          <a:xfrm>
            <a:off x="214282" y="1428736"/>
            <a:ext cx="3742137" cy="4986350"/>
          </a:xfrm>
          <a:prstGeom prst="rect">
            <a:avLst/>
          </a:prstGeom>
          <a:noFill/>
        </p:spPr>
      </p:pic>
      <p:sp>
        <p:nvSpPr>
          <p:cNvPr id="5" name="コンテンツ プレースホルダ 2"/>
          <p:cNvSpPr>
            <a:spLocks noGrp="1"/>
          </p:cNvSpPr>
          <p:nvPr>
            <p:ph idx="1"/>
          </p:nvPr>
        </p:nvSpPr>
        <p:spPr>
          <a:xfrm>
            <a:off x="4000496" y="1428736"/>
            <a:ext cx="5143536" cy="2000264"/>
          </a:xfrm>
        </p:spPr>
        <p:txBody>
          <a:bodyPr>
            <a:normAutofit fontScale="92500" lnSpcReduction="10000"/>
          </a:bodyPr>
          <a:lstStyle/>
          <a:p>
            <a:r>
              <a:rPr lang="ja-JP" altLang="en-US" dirty="0" smtClean="0">
                <a:effectLst>
                  <a:outerShdw blurRad="38100" dist="38100" dir="2700000" algn="tl">
                    <a:srgbClr val="000000">
                      <a:alpha val="43137"/>
                    </a:srgbClr>
                  </a:outerShdw>
                </a:effectLst>
              </a:rPr>
              <a:t>いわゆる「けんけんぱ」</a:t>
            </a:r>
            <a:endParaRPr lang="en-US" altLang="ja-JP" dirty="0" smtClean="0">
              <a:effectLst>
                <a:outerShdw blurRad="38100" dist="38100" dir="2700000" algn="tl">
                  <a:srgbClr val="000000">
                    <a:alpha val="43137"/>
                  </a:srgbClr>
                </a:outerShdw>
              </a:effectLst>
            </a:endParaRPr>
          </a:p>
          <a:p>
            <a:r>
              <a:rPr lang="ja-JP" altLang="en-US" dirty="0" smtClean="0">
                <a:effectLst>
                  <a:outerShdw blurRad="38100" dist="38100" dir="2700000" algn="tl">
                    <a:srgbClr val="000000">
                      <a:alpha val="43137"/>
                    </a:srgbClr>
                  </a:outerShdw>
                </a:effectLst>
              </a:rPr>
              <a:t>飛び方を決めてその通りに飛ぶ遊び</a:t>
            </a:r>
            <a:endParaRPr lang="en-US" altLang="ja-JP" dirty="0" smtClean="0">
              <a:effectLst>
                <a:outerShdw blurRad="38100" dist="38100" dir="2700000" algn="tl">
                  <a:srgbClr val="000000">
                    <a:alpha val="43137"/>
                  </a:srgbClr>
                </a:outerShdw>
              </a:effectLst>
            </a:endParaRPr>
          </a:p>
          <a:p>
            <a:r>
              <a:rPr lang="ja-JP" altLang="en-US" dirty="0" smtClean="0"/>
              <a:t>名前かっこいい！</a:t>
            </a:r>
            <a:endParaRPr kumimoji="1" lang="ja-JP"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340806"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 name="正方形/長方形 3"/>
          <p:cNvSpPr/>
          <p:nvPr/>
        </p:nvSpPr>
        <p:spPr>
          <a:xfrm>
            <a:off x="2071670"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 name="タイトル 1"/>
          <p:cNvSpPr>
            <a:spLocks noGrp="1"/>
          </p:cNvSpPr>
          <p:nvPr>
            <p:ph type="title"/>
          </p:nvPr>
        </p:nvSpPr>
        <p:spPr/>
        <p:txBody>
          <a:bodyPr>
            <a:normAutofit fontScale="90000"/>
          </a:bodyPr>
          <a:lstStyle/>
          <a:p>
            <a:r>
              <a:rPr kumimoji="1" lang="ja-JP" altLang="en-US" dirty="0" smtClean="0"/>
              <a:t>メモリレイアウト</a:t>
            </a:r>
            <a:endParaRPr kumimoji="1" lang="ja-JP" altLang="en-US" dirty="0"/>
          </a:p>
        </p:txBody>
      </p:sp>
      <p:sp>
        <p:nvSpPr>
          <p:cNvPr id="3" name="コンテンツ プレースホルダ 2"/>
          <p:cNvSpPr>
            <a:spLocks noGrp="1"/>
          </p:cNvSpPr>
          <p:nvPr>
            <p:ph idx="1"/>
          </p:nvPr>
        </p:nvSpPr>
        <p:spPr>
          <a:xfrm>
            <a:off x="214282" y="1857364"/>
            <a:ext cx="8715436" cy="1428760"/>
          </a:xfrm>
        </p:spPr>
        <p:txBody>
          <a:bodyPr>
            <a:normAutofit/>
          </a:bodyPr>
          <a:lstStyle/>
          <a:p>
            <a:r>
              <a:rPr kumimoji="1" lang="en-US" altLang="ja-JP" dirty="0" smtClean="0"/>
              <a:t>Hop</a:t>
            </a:r>
            <a:r>
              <a:rPr kumimoji="1" lang="ja-JP" altLang="en-US" dirty="0" smtClean="0"/>
              <a:t>情報が同じ配列に並ぶ</a:t>
            </a:r>
            <a:endParaRPr kumimoji="1" lang="en-US" altLang="ja-JP" dirty="0" smtClean="0"/>
          </a:p>
          <a:p>
            <a:r>
              <a:rPr kumimoji="1" lang="ja-JP" altLang="en-US" dirty="0" smtClean="0"/>
              <a:t>この情報</a:t>
            </a:r>
            <a:r>
              <a:rPr lang="ja-JP" altLang="en-US" dirty="0" smtClean="0"/>
              <a:t>は</a:t>
            </a:r>
            <a:r>
              <a:rPr lang="en-US" altLang="ja-JP" dirty="0" smtClean="0"/>
              <a:t>1word</a:t>
            </a:r>
            <a:r>
              <a:rPr lang="ja-JP" altLang="en-US" dirty="0" smtClean="0"/>
              <a:t>幅</a:t>
            </a:r>
            <a:r>
              <a:rPr lang="en-US" altLang="ja-JP" dirty="0" smtClean="0"/>
              <a:t>(4</a:t>
            </a:r>
            <a:r>
              <a:rPr lang="ja-JP" altLang="en-US" dirty="0" smtClean="0"/>
              <a:t> </a:t>
            </a:r>
            <a:r>
              <a:rPr lang="en-US" altLang="ja-JP" dirty="0" smtClean="0"/>
              <a:t>or 8byte)</a:t>
            </a:r>
            <a:endParaRPr kumimoji="1" lang="ja-JP" altLang="en-US" dirty="0"/>
          </a:p>
        </p:txBody>
      </p:sp>
      <p:sp>
        <p:nvSpPr>
          <p:cNvPr id="19" name="正方形/長方形 18"/>
          <p:cNvSpPr/>
          <p:nvPr/>
        </p:nvSpPr>
        <p:spPr>
          <a:xfrm>
            <a:off x="2912310"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643174"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3483814"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3214678"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4055318"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3786182"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4626822"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4357686"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5198326"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4929190"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5769830"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5500694"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6341334" y="4144703"/>
            <a:ext cx="302368" cy="4273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6072198" y="4144703"/>
            <a:ext cx="302368" cy="4273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データ構造</a:t>
            </a:r>
            <a:endParaRPr kumimoji="1" lang="ja-JP" altLang="en-US" dirty="0"/>
          </a:p>
        </p:txBody>
      </p:sp>
      <p:sp>
        <p:nvSpPr>
          <p:cNvPr id="3" name="コンテンツ プレースホルダ 2"/>
          <p:cNvSpPr>
            <a:spLocks noGrp="1"/>
          </p:cNvSpPr>
          <p:nvPr>
            <p:ph idx="1"/>
          </p:nvPr>
        </p:nvSpPr>
        <p:spPr>
          <a:xfrm>
            <a:off x="142844" y="1071546"/>
            <a:ext cx="8858312" cy="2571768"/>
          </a:xfrm>
        </p:spPr>
        <p:txBody>
          <a:bodyPr>
            <a:normAutofit fontScale="92500" lnSpcReduction="10000"/>
          </a:bodyPr>
          <a:lstStyle/>
          <a:p>
            <a:r>
              <a:rPr kumimoji="1" lang="ja-JP" altLang="en-US" dirty="0" smtClean="0"/>
              <a:t>配列上の全バケットがデータの</a:t>
            </a:r>
            <a:r>
              <a:rPr lang="ja-JP" altLang="en-US" dirty="0" smtClean="0"/>
              <a:t>他に</a:t>
            </a:r>
            <a:r>
              <a:rPr kumimoji="1" lang="en-US" altLang="ja-JP" dirty="0" smtClean="0"/>
              <a:t>Hop</a:t>
            </a:r>
            <a:r>
              <a:rPr kumimoji="1" lang="ja-JP" altLang="en-US" dirty="0" smtClean="0"/>
              <a:t>情報を持つ</a:t>
            </a:r>
            <a:endParaRPr kumimoji="1" lang="en-US" altLang="ja-JP" dirty="0" smtClean="0"/>
          </a:p>
          <a:p>
            <a:pPr lvl="1"/>
            <a:r>
              <a:rPr kumimoji="1" lang="en-US" altLang="ja-JP" dirty="0" smtClean="0"/>
              <a:t>Hop</a:t>
            </a:r>
            <a:r>
              <a:rPr kumimoji="1" lang="ja-JP" altLang="en-US" dirty="0" smtClean="0"/>
              <a:t>情報は物理的には</a:t>
            </a:r>
            <a:r>
              <a:rPr kumimoji="1" lang="en-US" altLang="ja-JP" dirty="0" smtClean="0"/>
              <a:t>1</a:t>
            </a:r>
            <a:r>
              <a:rPr kumimoji="1" lang="ja-JP" altLang="en-US" dirty="0" smtClean="0"/>
              <a:t>ワード幅のビット列</a:t>
            </a:r>
            <a:endParaRPr kumimoji="1" lang="en-US" altLang="ja-JP" dirty="0" smtClean="0"/>
          </a:p>
          <a:p>
            <a:pPr lvl="2"/>
            <a:r>
              <a:rPr lang="ja-JP" altLang="en-US" dirty="0" smtClean="0"/>
              <a:t>図では大きさの都合上</a:t>
            </a:r>
            <a:r>
              <a:rPr lang="en-US" altLang="ja-JP" dirty="0" smtClean="0"/>
              <a:t>8bit</a:t>
            </a:r>
            <a:r>
              <a:rPr lang="ja-JP" altLang="en-US" dirty="0" smtClean="0"/>
              <a:t>ということに</a:t>
            </a:r>
            <a:endParaRPr kumimoji="1" lang="en-US" altLang="ja-JP" dirty="0" smtClean="0"/>
          </a:p>
          <a:p>
            <a:pPr lvl="1"/>
            <a:r>
              <a:rPr lang="ja-JP" altLang="en-US" dirty="0" smtClean="0"/>
              <a:t>ここから隣のどのバケットに、本来ここに入るべきだったアイテムが置かれているかを示す</a:t>
            </a:r>
            <a:endParaRPr kumimoji="1" lang="en-US" altLang="ja-JP" dirty="0" smtClean="0"/>
          </a:p>
          <a:p>
            <a:pPr lvl="2"/>
            <a:r>
              <a:rPr lang="ja-JP" altLang="en-US" dirty="0" smtClean="0"/>
              <a:t>探すときはその通りに</a:t>
            </a:r>
            <a:r>
              <a:rPr lang="en-US" altLang="ja-JP" dirty="0" smtClean="0"/>
              <a:t>Hop Scotch!</a:t>
            </a:r>
            <a:endParaRPr kumimoji="1" lang="ja-JP" altLang="en-US" dirty="0"/>
          </a:p>
        </p:txBody>
      </p:sp>
      <p:sp>
        <p:nvSpPr>
          <p:cNvPr id="5" name="正方形/長方形 4"/>
          <p:cNvSpPr/>
          <p:nvPr/>
        </p:nvSpPr>
        <p:spPr>
          <a:xfrm>
            <a:off x="2741611"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3192040"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3642469"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4092156"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4542585"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4993015"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5" name="正方形/長方形 24"/>
          <p:cNvSpPr/>
          <p:nvPr/>
        </p:nvSpPr>
        <p:spPr>
          <a:xfrm>
            <a:off x="5443442"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7" name="正方形/長方形 26"/>
          <p:cNvSpPr/>
          <p:nvPr/>
        </p:nvSpPr>
        <p:spPr>
          <a:xfrm>
            <a:off x="5893872"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9" name="正方形/長方形 28"/>
          <p:cNvSpPr/>
          <p:nvPr/>
        </p:nvSpPr>
        <p:spPr>
          <a:xfrm>
            <a:off x="6344301"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6793988"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7244417"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7694847" y="5172844"/>
            <a:ext cx="225214" cy="3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4" name="正方形/長方形 3"/>
          <p:cNvSpPr/>
          <p:nvPr/>
        </p:nvSpPr>
        <p:spPr>
          <a:xfrm>
            <a:off x="2516396"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 name="正方形/長方形 5"/>
          <p:cNvSpPr/>
          <p:nvPr/>
        </p:nvSpPr>
        <p:spPr>
          <a:xfrm>
            <a:off x="2966826"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8" name="正方形/長方形 7"/>
          <p:cNvSpPr/>
          <p:nvPr/>
        </p:nvSpPr>
        <p:spPr>
          <a:xfrm>
            <a:off x="3417255" y="5172844"/>
            <a:ext cx="225214" cy="34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866941" y="5172844"/>
            <a:ext cx="225214" cy="34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4317371"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 name="正方形/長方形 13"/>
          <p:cNvSpPr/>
          <p:nvPr/>
        </p:nvSpPr>
        <p:spPr>
          <a:xfrm>
            <a:off x="4767799" y="5172844"/>
            <a:ext cx="225214" cy="34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824847"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a:t>1</a:t>
            </a:r>
            <a:endParaRPr kumimoji="1" lang="ja-JP" altLang="en-US" dirty="0"/>
          </a:p>
        </p:txBody>
      </p:sp>
      <p:sp>
        <p:nvSpPr>
          <p:cNvPr id="19" name="正方形/長方形 18"/>
          <p:cNvSpPr/>
          <p:nvPr/>
        </p:nvSpPr>
        <p:spPr>
          <a:xfrm>
            <a:off x="3035665"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1</a:t>
            </a:r>
            <a:endParaRPr kumimoji="1" lang="ja-JP" altLang="en-US" dirty="0"/>
          </a:p>
        </p:txBody>
      </p:sp>
      <p:sp>
        <p:nvSpPr>
          <p:cNvPr id="18" name="正方形/長方形 17"/>
          <p:cNvSpPr/>
          <p:nvPr/>
        </p:nvSpPr>
        <p:spPr>
          <a:xfrm>
            <a:off x="3246483"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a:t>0</a:t>
            </a:r>
            <a:endParaRPr kumimoji="1" lang="ja-JP" altLang="en-US" dirty="0"/>
          </a:p>
        </p:txBody>
      </p:sp>
      <p:sp>
        <p:nvSpPr>
          <p:cNvPr id="17" name="正方形/長方形 16"/>
          <p:cNvSpPr/>
          <p:nvPr/>
        </p:nvSpPr>
        <p:spPr>
          <a:xfrm>
            <a:off x="3457301"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ja-JP" dirty="0"/>
              <a:t>0</a:t>
            </a:r>
            <a:endParaRPr kumimoji="1" lang="ja-JP" altLang="en-US" dirty="0"/>
          </a:p>
        </p:txBody>
      </p:sp>
      <p:sp>
        <p:nvSpPr>
          <p:cNvPr id="24" name="正方形/長方形 23"/>
          <p:cNvSpPr/>
          <p:nvPr/>
        </p:nvSpPr>
        <p:spPr>
          <a:xfrm>
            <a:off x="5218228"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6" name="正方形/長方形 25"/>
          <p:cNvSpPr/>
          <p:nvPr/>
        </p:nvSpPr>
        <p:spPr>
          <a:xfrm>
            <a:off x="5668658" y="5172844"/>
            <a:ext cx="225214" cy="34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6119087"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6568773"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7019203"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4" name="正方形/長方形 33"/>
          <p:cNvSpPr/>
          <p:nvPr/>
        </p:nvSpPr>
        <p:spPr>
          <a:xfrm>
            <a:off x="7469631" y="5172844"/>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3668119"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1</a:t>
            </a:r>
            <a:endParaRPr kumimoji="1" lang="ja-JP" altLang="en-US" dirty="0"/>
          </a:p>
        </p:txBody>
      </p:sp>
      <p:sp>
        <p:nvSpPr>
          <p:cNvPr id="37" name="正方形/長方形 36"/>
          <p:cNvSpPr/>
          <p:nvPr/>
        </p:nvSpPr>
        <p:spPr>
          <a:xfrm>
            <a:off x="3878936"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0</a:t>
            </a:r>
            <a:endParaRPr kumimoji="1" lang="ja-JP" altLang="en-US" dirty="0"/>
          </a:p>
        </p:txBody>
      </p:sp>
      <p:sp>
        <p:nvSpPr>
          <p:cNvPr id="38" name="正方形/長方形 37"/>
          <p:cNvSpPr/>
          <p:nvPr/>
        </p:nvSpPr>
        <p:spPr>
          <a:xfrm>
            <a:off x="4089754"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1</a:t>
            </a:r>
            <a:endParaRPr kumimoji="1" lang="ja-JP" altLang="en-US" dirty="0"/>
          </a:p>
        </p:txBody>
      </p:sp>
      <p:sp>
        <p:nvSpPr>
          <p:cNvPr id="39" name="正方形/長方形 38"/>
          <p:cNvSpPr/>
          <p:nvPr/>
        </p:nvSpPr>
        <p:spPr>
          <a:xfrm>
            <a:off x="4300572" y="4195830"/>
            <a:ext cx="210818" cy="3373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41" name="直線コネクタ 40"/>
          <p:cNvCxnSpPr/>
          <p:nvPr/>
        </p:nvCxnSpPr>
        <p:spPr>
          <a:xfrm>
            <a:off x="1676488" y="4585245"/>
            <a:ext cx="1738649" cy="57418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10800000" flipV="1">
            <a:off x="3843820" y="4569134"/>
            <a:ext cx="667571" cy="58340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1577769" y="4181439"/>
            <a:ext cx="1237140" cy="34561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48" name="直線矢印コネクタ 47"/>
          <p:cNvCxnSpPr>
            <a:stCxn id="19" idx="2"/>
            <a:endCxn id="10" idx="0"/>
          </p:cNvCxnSpPr>
          <p:nvPr/>
        </p:nvCxnSpPr>
        <p:spPr>
          <a:xfrm rot="16200000" flipH="1">
            <a:off x="3240459" y="4433754"/>
            <a:ext cx="639705" cy="838474"/>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38" idx="2"/>
            <a:endCxn id="26" idx="0"/>
          </p:cNvCxnSpPr>
          <p:nvPr/>
        </p:nvCxnSpPr>
        <p:spPr>
          <a:xfrm rot="16200000" flipH="1">
            <a:off x="4668362" y="4059940"/>
            <a:ext cx="639705" cy="1586102"/>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36" idx="2"/>
            <a:endCxn id="14" idx="0"/>
          </p:cNvCxnSpPr>
          <p:nvPr/>
        </p:nvCxnSpPr>
        <p:spPr>
          <a:xfrm rot="16200000" flipH="1">
            <a:off x="4007115" y="4299552"/>
            <a:ext cx="639705" cy="1106878"/>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6" idx="2"/>
            <a:endCxn id="8" idx="0"/>
          </p:cNvCxnSpPr>
          <p:nvPr/>
        </p:nvCxnSpPr>
        <p:spPr>
          <a:xfrm rot="16200000" flipH="1">
            <a:off x="2910207" y="4553189"/>
            <a:ext cx="639705" cy="599606"/>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5" name="左中かっこ 64"/>
          <p:cNvSpPr/>
          <p:nvPr/>
        </p:nvSpPr>
        <p:spPr>
          <a:xfrm rot="5400000">
            <a:off x="3573848" y="3278178"/>
            <a:ext cx="168655" cy="1602216"/>
          </a:xfrm>
          <a:prstGeom prst="leftBrace">
            <a:avLst>
              <a:gd name="adj1" fmla="val 36777"/>
              <a:gd name="adj2" fmla="val 50000"/>
            </a:avLst>
          </a:prstGeom>
          <a:ln>
            <a:tailEnd type="none" w="med" len="lg"/>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solidFill>
                <a:schemeClr val="bg1"/>
              </a:solidFill>
            </a:endParaRPr>
          </a:p>
        </p:txBody>
      </p:sp>
      <p:sp>
        <p:nvSpPr>
          <p:cNvPr id="66" name="テキスト ボックス 65"/>
          <p:cNvSpPr txBox="1"/>
          <p:nvPr/>
        </p:nvSpPr>
        <p:spPr>
          <a:xfrm>
            <a:off x="3159513" y="3571876"/>
            <a:ext cx="983859" cy="461665"/>
          </a:xfrm>
          <a:prstGeom prst="rect">
            <a:avLst/>
          </a:prstGeom>
          <a:noFill/>
        </p:spPr>
        <p:txBody>
          <a:bodyPr wrap="none" rtlCol="0">
            <a:spAutoFit/>
          </a:bodyPr>
          <a:lstStyle/>
          <a:p>
            <a:r>
              <a:rPr lang="en-US" altLang="ja-JP" sz="2400" dirty="0"/>
              <a:t>1</a:t>
            </a:r>
            <a:r>
              <a:rPr kumimoji="1" lang="en-US" altLang="ja-JP" sz="2400" dirty="0" smtClean="0"/>
              <a:t>word</a:t>
            </a:r>
            <a:endParaRPr kumimoji="1" lang="ja-JP" altLang="en-US" sz="2400" dirty="0"/>
          </a:p>
        </p:txBody>
      </p:sp>
      <p:cxnSp>
        <p:nvCxnSpPr>
          <p:cNvPr id="50" name="曲線コネクタ 49"/>
          <p:cNvCxnSpPr>
            <a:stCxn id="8" idx="0"/>
            <a:endCxn id="10" idx="0"/>
          </p:cNvCxnSpPr>
          <p:nvPr/>
        </p:nvCxnSpPr>
        <p:spPr>
          <a:xfrm rot="5400000" flipH="1" flipV="1">
            <a:off x="3754705" y="4948001"/>
            <a:ext cx="1588" cy="449686"/>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曲線コネクタ 63"/>
          <p:cNvCxnSpPr>
            <a:stCxn id="10" idx="0"/>
            <a:endCxn id="14" idx="0"/>
          </p:cNvCxnSpPr>
          <p:nvPr/>
        </p:nvCxnSpPr>
        <p:spPr>
          <a:xfrm rot="5400000" flipH="1" flipV="1">
            <a:off x="4429977" y="4722415"/>
            <a:ext cx="1588" cy="900858"/>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曲線コネクタ 69"/>
          <p:cNvCxnSpPr>
            <a:stCxn id="14" idx="0"/>
            <a:endCxn id="26" idx="0"/>
          </p:cNvCxnSpPr>
          <p:nvPr/>
        </p:nvCxnSpPr>
        <p:spPr>
          <a:xfrm rot="5400000" flipH="1" flipV="1">
            <a:off x="5330835" y="4722415"/>
            <a:ext cx="1588" cy="900859"/>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曲線コネクタ 72"/>
          <p:cNvCxnSpPr>
            <a:endCxn id="8" idx="0"/>
          </p:cNvCxnSpPr>
          <p:nvPr/>
        </p:nvCxnSpPr>
        <p:spPr>
          <a:xfrm>
            <a:off x="1428728" y="4714884"/>
            <a:ext cx="2101134" cy="457960"/>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anim calcmode="lin" valueType="num">
                                      <p:cBhvr>
                                        <p:cTn id="23" dur="500" fill="hold"/>
                                        <p:tgtEl>
                                          <p:spTgt spid="17"/>
                                        </p:tgtEl>
                                        <p:attrNameLst>
                                          <p:attrName>ppt_x</p:attrName>
                                        </p:attrNameLst>
                                      </p:cBhvr>
                                      <p:tavLst>
                                        <p:tav tm="0">
                                          <p:val>
                                            <p:strVal val="#ppt_x"/>
                                          </p:val>
                                        </p:tav>
                                        <p:tav tm="100000">
                                          <p:val>
                                            <p:strVal val="#ppt_x"/>
                                          </p:val>
                                        </p:tav>
                                      </p:tavLst>
                                    </p:anim>
                                    <p:anim calcmode="lin" valueType="num">
                                      <p:cBhvr>
                                        <p:cTn id="24" dur="5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anim calcmode="lin" valueType="num">
                                      <p:cBhvr>
                                        <p:cTn id="28" dur="500" fill="hold"/>
                                        <p:tgtEl>
                                          <p:spTgt spid="36"/>
                                        </p:tgtEl>
                                        <p:attrNameLst>
                                          <p:attrName>ppt_x</p:attrName>
                                        </p:attrNameLst>
                                      </p:cBhvr>
                                      <p:tavLst>
                                        <p:tav tm="0">
                                          <p:val>
                                            <p:strVal val="#ppt_x"/>
                                          </p:val>
                                        </p:tav>
                                        <p:tav tm="100000">
                                          <p:val>
                                            <p:strVal val="#ppt_x"/>
                                          </p:val>
                                        </p:tav>
                                      </p:tavLst>
                                    </p:anim>
                                    <p:anim calcmode="lin" valueType="num">
                                      <p:cBhvr>
                                        <p:cTn id="29" dur="5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anim calcmode="lin" valueType="num">
                                      <p:cBhvr>
                                        <p:cTn id="33" dur="500" fill="hold"/>
                                        <p:tgtEl>
                                          <p:spTgt spid="37"/>
                                        </p:tgtEl>
                                        <p:attrNameLst>
                                          <p:attrName>ppt_x</p:attrName>
                                        </p:attrNameLst>
                                      </p:cBhvr>
                                      <p:tavLst>
                                        <p:tav tm="0">
                                          <p:val>
                                            <p:strVal val="#ppt_x"/>
                                          </p:val>
                                        </p:tav>
                                        <p:tav tm="100000">
                                          <p:val>
                                            <p:strVal val="#ppt_x"/>
                                          </p:val>
                                        </p:tav>
                                      </p:tavLst>
                                    </p:anim>
                                    <p:anim calcmode="lin" valueType="num">
                                      <p:cBhvr>
                                        <p:cTn id="34" dur="50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anim calcmode="lin" valueType="num">
                                      <p:cBhvr>
                                        <p:cTn id="38" dur="500" fill="hold"/>
                                        <p:tgtEl>
                                          <p:spTgt spid="38"/>
                                        </p:tgtEl>
                                        <p:attrNameLst>
                                          <p:attrName>ppt_x</p:attrName>
                                        </p:attrNameLst>
                                      </p:cBhvr>
                                      <p:tavLst>
                                        <p:tav tm="0">
                                          <p:val>
                                            <p:strVal val="#ppt_x"/>
                                          </p:val>
                                        </p:tav>
                                        <p:tav tm="100000">
                                          <p:val>
                                            <p:strVal val="#ppt_x"/>
                                          </p:val>
                                        </p:tav>
                                      </p:tavLst>
                                    </p:anim>
                                    <p:anim calcmode="lin" valueType="num">
                                      <p:cBhvr>
                                        <p:cTn id="39" dur="500" fill="hold"/>
                                        <p:tgtEl>
                                          <p:spTgt spid="3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anim calcmode="lin" valueType="num">
                                      <p:cBhvr>
                                        <p:cTn id="48" dur="500" fill="hold"/>
                                        <p:tgtEl>
                                          <p:spTgt spid="41"/>
                                        </p:tgtEl>
                                        <p:attrNameLst>
                                          <p:attrName>ppt_x</p:attrName>
                                        </p:attrNameLst>
                                      </p:cBhvr>
                                      <p:tavLst>
                                        <p:tav tm="0">
                                          <p:val>
                                            <p:strVal val="#ppt_x"/>
                                          </p:val>
                                        </p:tav>
                                        <p:tav tm="100000">
                                          <p:val>
                                            <p:strVal val="#ppt_x"/>
                                          </p:val>
                                        </p:tav>
                                      </p:tavLst>
                                    </p:anim>
                                    <p:anim calcmode="lin" valueType="num">
                                      <p:cBhvr>
                                        <p:cTn id="49" dur="5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anim calcmode="lin" valueType="num">
                                      <p:cBhvr>
                                        <p:cTn id="53" dur="500" fill="hold"/>
                                        <p:tgtEl>
                                          <p:spTgt spid="42"/>
                                        </p:tgtEl>
                                        <p:attrNameLst>
                                          <p:attrName>ppt_x</p:attrName>
                                        </p:attrNameLst>
                                      </p:cBhvr>
                                      <p:tavLst>
                                        <p:tav tm="0">
                                          <p:val>
                                            <p:strVal val="#ppt_x"/>
                                          </p:val>
                                        </p:tav>
                                        <p:tav tm="100000">
                                          <p:val>
                                            <p:strVal val="#ppt_x"/>
                                          </p:val>
                                        </p:tav>
                                      </p:tavLst>
                                    </p:anim>
                                    <p:anim calcmode="lin" valueType="num">
                                      <p:cBhvr>
                                        <p:cTn id="54" dur="500" fill="hold"/>
                                        <p:tgtEl>
                                          <p:spTgt spid="4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anim calcmode="lin" valueType="num">
                                      <p:cBhvr>
                                        <p:cTn id="58" dur="500" fill="hold"/>
                                        <p:tgtEl>
                                          <p:spTgt spid="45"/>
                                        </p:tgtEl>
                                        <p:attrNameLst>
                                          <p:attrName>ppt_x</p:attrName>
                                        </p:attrNameLst>
                                      </p:cBhvr>
                                      <p:tavLst>
                                        <p:tav tm="0">
                                          <p:val>
                                            <p:strVal val="#ppt_x"/>
                                          </p:val>
                                        </p:tav>
                                        <p:tav tm="100000">
                                          <p:val>
                                            <p:strVal val="#ppt_x"/>
                                          </p:val>
                                        </p:tav>
                                      </p:tavLst>
                                    </p:anim>
                                    <p:anim calcmode="lin" valueType="num">
                                      <p:cBhvr>
                                        <p:cTn id="5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anim calcmode="lin" valueType="num">
                                      <p:cBhvr>
                                        <p:cTn id="70" dur="500" fill="hold"/>
                                        <p:tgtEl>
                                          <p:spTgt spid="65"/>
                                        </p:tgtEl>
                                        <p:attrNameLst>
                                          <p:attrName>ppt_x</p:attrName>
                                        </p:attrNameLst>
                                      </p:cBhvr>
                                      <p:tavLst>
                                        <p:tav tm="0">
                                          <p:val>
                                            <p:strVal val="#ppt_x"/>
                                          </p:val>
                                        </p:tav>
                                        <p:tav tm="100000">
                                          <p:val>
                                            <p:strVal val="#ppt_x"/>
                                          </p:val>
                                        </p:tav>
                                      </p:tavLst>
                                    </p:anim>
                                    <p:anim calcmode="lin" valueType="num">
                                      <p:cBhvr>
                                        <p:cTn id="71" dur="5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strips(downRight)">
                                      <p:cBhvr>
                                        <p:cTn id="76" dur="500"/>
                                        <p:tgtEl>
                                          <p:spTgt spid="73"/>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strips(downRight)">
                                      <p:cBhvr>
                                        <p:cTn id="81" dur="500"/>
                                        <p:tgtEl>
                                          <p:spTgt spid="62"/>
                                        </p:tgtEl>
                                      </p:cBhvr>
                                    </p:animEffect>
                                  </p:childTnLst>
                                </p:cTn>
                              </p:par>
                            </p:childTnLst>
                          </p:cTn>
                        </p:par>
                        <p:par>
                          <p:cTn id="82" fill="hold">
                            <p:stCondLst>
                              <p:cond delay="500"/>
                            </p:stCondLst>
                            <p:childTnLst>
                              <p:par>
                                <p:cTn id="83" presetID="18" presetClass="entr" presetSubtype="6" fill="hold"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strips(downRight)">
                                      <p:cBhvr>
                                        <p:cTn id="85" dur="500"/>
                                        <p:tgtEl>
                                          <p:spTgt spid="48"/>
                                        </p:tgtEl>
                                      </p:cBhvr>
                                    </p:animEffect>
                                  </p:childTnLst>
                                </p:cTn>
                              </p:par>
                            </p:childTnLst>
                          </p:cTn>
                        </p:par>
                        <p:par>
                          <p:cTn id="86" fill="hold">
                            <p:stCondLst>
                              <p:cond delay="1000"/>
                            </p:stCondLst>
                            <p:childTnLst>
                              <p:par>
                                <p:cTn id="87" presetID="18" presetClass="entr" presetSubtype="6" fill="hold" nodeType="after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strips(downRight)">
                                      <p:cBhvr>
                                        <p:cTn id="89" dur="500"/>
                                        <p:tgtEl>
                                          <p:spTgt spid="50"/>
                                        </p:tgtEl>
                                      </p:cBhvr>
                                    </p:animEffect>
                                  </p:childTnLst>
                                </p:cTn>
                              </p:par>
                            </p:childTnLst>
                          </p:cTn>
                        </p:par>
                        <p:par>
                          <p:cTn id="90" fill="hold">
                            <p:stCondLst>
                              <p:cond delay="1500"/>
                            </p:stCondLst>
                            <p:childTnLst>
                              <p:par>
                                <p:cTn id="91" presetID="18" presetClass="entr" presetSubtype="6" fill="hold" nodeType="after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strips(downRight)">
                                      <p:cBhvr>
                                        <p:cTn id="93" dur="500"/>
                                        <p:tgtEl>
                                          <p:spTgt spid="53"/>
                                        </p:tgtEl>
                                      </p:cBhvr>
                                    </p:animEffect>
                                  </p:childTnLst>
                                </p:cTn>
                              </p:par>
                            </p:childTnLst>
                          </p:cTn>
                        </p:par>
                        <p:par>
                          <p:cTn id="94" fill="hold">
                            <p:stCondLst>
                              <p:cond delay="2000"/>
                            </p:stCondLst>
                            <p:childTnLst>
                              <p:par>
                                <p:cTn id="95" presetID="18" presetClass="entr" presetSubtype="6" fill="hold" nodeType="after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strips(downRight)">
                                      <p:cBhvr>
                                        <p:cTn id="97" dur="500"/>
                                        <p:tgtEl>
                                          <p:spTgt spid="64"/>
                                        </p:tgtEl>
                                      </p:cBhvr>
                                    </p:animEffect>
                                  </p:childTnLst>
                                </p:cTn>
                              </p:par>
                            </p:childTnLst>
                          </p:cTn>
                        </p:par>
                        <p:par>
                          <p:cTn id="98" fill="hold">
                            <p:stCondLst>
                              <p:cond delay="2500"/>
                            </p:stCondLst>
                            <p:childTnLst>
                              <p:par>
                                <p:cTn id="99" presetID="18" presetClass="entr" presetSubtype="6" fill="hold" nodeType="after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strips(downRight)">
                                      <p:cBhvr>
                                        <p:cTn id="101" dur="500"/>
                                        <p:tgtEl>
                                          <p:spTgt spid="52"/>
                                        </p:tgtEl>
                                      </p:cBhvr>
                                    </p:animEffect>
                                  </p:childTnLst>
                                </p:cTn>
                              </p:par>
                            </p:childTnLst>
                          </p:cTn>
                        </p:par>
                        <p:par>
                          <p:cTn id="102" fill="hold">
                            <p:stCondLst>
                              <p:cond delay="3000"/>
                            </p:stCondLst>
                            <p:childTnLst>
                              <p:par>
                                <p:cTn id="103" presetID="18" presetClass="entr" presetSubtype="6" fill="hold" nodeType="after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strips(downRight)">
                                      <p:cBhvr>
                                        <p:cTn id="10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18" grpId="0" animBg="1"/>
      <p:bldP spid="17" grpId="0" animBg="1"/>
      <p:bldP spid="36" grpId="0" animBg="1"/>
      <p:bldP spid="37" grpId="0" animBg="1"/>
      <p:bldP spid="38" grpId="0" animBg="1"/>
      <p:bldP spid="39" grpId="0" animBg="1"/>
      <p:bldP spid="45" grpId="0" animBg="1"/>
      <p:bldP spid="65" grpId="0" animBg="1"/>
      <p:bldP spid="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p:cNvSpPr/>
          <p:nvPr/>
        </p:nvSpPr>
        <p:spPr>
          <a:xfrm>
            <a:off x="7124718" y="4849809"/>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5" name="正方形/長方形 64"/>
          <p:cNvSpPr/>
          <p:nvPr/>
        </p:nvSpPr>
        <p:spPr>
          <a:xfrm>
            <a:off x="6370150" y="484500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7" name="正方形/長方形 66"/>
          <p:cNvSpPr/>
          <p:nvPr/>
        </p:nvSpPr>
        <p:spPr>
          <a:xfrm>
            <a:off x="6751733" y="484500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1" name="正方形/長方形 70"/>
          <p:cNvSpPr/>
          <p:nvPr/>
        </p:nvSpPr>
        <p:spPr>
          <a:xfrm>
            <a:off x="7504744" y="484500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3" name="正方形/長方形 72"/>
          <p:cNvSpPr/>
          <p:nvPr/>
        </p:nvSpPr>
        <p:spPr>
          <a:xfrm>
            <a:off x="7895851" y="484500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8" name="正方形/長方形 57"/>
          <p:cNvSpPr/>
          <p:nvPr/>
        </p:nvSpPr>
        <p:spPr>
          <a:xfrm>
            <a:off x="8281724" y="4845955"/>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normAutofit fontScale="90000"/>
          </a:bodyPr>
          <a:lstStyle/>
          <a:p>
            <a:r>
              <a:rPr kumimoji="1" lang="ja-JP" altLang="en-US" dirty="0" smtClean="0"/>
              <a:t>検索</a:t>
            </a:r>
            <a:endParaRPr kumimoji="1" lang="ja-JP" altLang="en-US" dirty="0"/>
          </a:p>
        </p:txBody>
      </p:sp>
      <p:sp>
        <p:nvSpPr>
          <p:cNvPr id="3" name="コンテンツ プレースホルダ 2"/>
          <p:cNvSpPr>
            <a:spLocks noGrp="1"/>
          </p:cNvSpPr>
          <p:nvPr>
            <p:ph idx="1"/>
          </p:nvPr>
        </p:nvSpPr>
        <p:spPr>
          <a:xfrm>
            <a:off x="142844" y="1071546"/>
            <a:ext cx="8858312" cy="2071702"/>
          </a:xfrm>
        </p:spPr>
        <p:txBody>
          <a:bodyPr>
            <a:normAutofit fontScale="92500" lnSpcReduction="20000"/>
          </a:bodyPr>
          <a:lstStyle/>
          <a:p>
            <a:r>
              <a:rPr lang="ja-JP" altLang="en-US" dirty="0" smtClean="0"/>
              <a:t>チェインハッシュで言うところのこれと状態は同じ</a:t>
            </a:r>
            <a:endParaRPr lang="en-US" altLang="ja-JP" dirty="0" smtClean="0"/>
          </a:p>
          <a:p>
            <a:pPr lvl="1"/>
            <a:r>
              <a:rPr lang="ja-JP" altLang="en-US" dirty="0" smtClean="0"/>
              <a:t>どちらもハッシュが衝突して複数のアイテムがぶら下がっている</a:t>
            </a:r>
            <a:endParaRPr lang="en-US" altLang="ja-JP" dirty="0" smtClean="0"/>
          </a:p>
          <a:p>
            <a:pPr lvl="1"/>
            <a:r>
              <a:rPr lang="ja-JP" altLang="en-US" dirty="0" smtClean="0"/>
              <a:t>メモリに連続している分、</a:t>
            </a:r>
            <a:r>
              <a:rPr lang="en-US" altLang="ja-JP" dirty="0" smtClean="0"/>
              <a:t>Hopscotch</a:t>
            </a:r>
            <a:r>
              <a:rPr lang="ja-JP" altLang="en-US" dirty="0" err="1" smtClean="0"/>
              <a:t>のほうが</a:t>
            </a:r>
            <a:r>
              <a:rPr lang="ja-JP" altLang="en-US" dirty="0" smtClean="0"/>
              <a:t>キャッシュヒット率が高い</a:t>
            </a:r>
            <a:endParaRPr lang="en-US" altLang="ja-JP" dirty="0" smtClean="0"/>
          </a:p>
        </p:txBody>
      </p:sp>
      <p:sp>
        <p:nvSpPr>
          <p:cNvPr id="4" name="正方形/長方形 3"/>
          <p:cNvSpPr/>
          <p:nvPr/>
        </p:nvSpPr>
        <p:spPr>
          <a:xfrm>
            <a:off x="1428728"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5" name="正方形/長方形 4"/>
          <p:cNvSpPr/>
          <p:nvPr/>
        </p:nvSpPr>
        <p:spPr>
          <a:xfrm>
            <a:off x="1619519"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 name="正方形/長方形 5"/>
          <p:cNvSpPr/>
          <p:nvPr/>
        </p:nvSpPr>
        <p:spPr>
          <a:xfrm>
            <a:off x="1810311"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 name="正方形/長方形 6"/>
          <p:cNvSpPr/>
          <p:nvPr/>
        </p:nvSpPr>
        <p:spPr>
          <a:xfrm>
            <a:off x="2001102"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8" name="正方形/長方形 7"/>
          <p:cNvSpPr/>
          <p:nvPr/>
        </p:nvSpPr>
        <p:spPr>
          <a:xfrm>
            <a:off x="1990889" y="4349331"/>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9" name="正方形/長方形 8"/>
          <p:cNvSpPr/>
          <p:nvPr/>
        </p:nvSpPr>
        <p:spPr>
          <a:xfrm>
            <a:off x="1992007" y="4849397"/>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0" name="正方形/長方形 9"/>
          <p:cNvSpPr/>
          <p:nvPr/>
        </p:nvSpPr>
        <p:spPr>
          <a:xfrm>
            <a:off x="2193011"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2383803"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2562393"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2752316"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4" name="正方形/長方形 23"/>
          <p:cNvSpPr/>
          <p:nvPr/>
        </p:nvSpPr>
        <p:spPr>
          <a:xfrm>
            <a:off x="2943106" y="3841067"/>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cxnSp>
        <p:nvCxnSpPr>
          <p:cNvPr id="47" name="直線矢印コネクタ 46"/>
          <p:cNvCxnSpPr>
            <a:stCxn id="8" idx="2"/>
            <a:endCxn id="9" idx="0"/>
          </p:cNvCxnSpPr>
          <p:nvPr/>
        </p:nvCxnSpPr>
        <p:spPr>
          <a:xfrm rot="16200000" flipH="1">
            <a:off x="1980827" y="4742821"/>
            <a:ext cx="212034" cy="111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7" idx="2"/>
            <a:endCxn id="8" idx="0"/>
          </p:cNvCxnSpPr>
          <p:nvPr/>
        </p:nvCxnSpPr>
        <p:spPr>
          <a:xfrm rot="5400000">
            <a:off x="1981276" y="4234109"/>
            <a:ext cx="220232" cy="10213"/>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6179359" y="48450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6" name="正方形/長方形 65"/>
          <p:cNvSpPr/>
          <p:nvPr/>
        </p:nvSpPr>
        <p:spPr>
          <a:xfrm>
            <a:off x="6560942" y="48450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8" name="正方形/長方形 67"/>
          <p:cNvSpPr/>
          <p:nvPr/>
        </p:nvSpPr>
        <p:spPr>
          <a:xfrm>
            <a:off x="6942524" y="484500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72" name="正方形/長方形 71"/>
          <p:cNvSpPr/>
          <p:nvPr/>
        </p:nvSpPr>
        <p:spPr>
          <a:xfrm>
            <a:off x="7705060" y="4845002"/>
            <a:ext cx="190791" cy="28803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74" name="正方形/長方形 73"/>
          <p:cNvSpPr/>
          <p:nvPr/>
        </p:nvSpPr>
        <p:spPr>
          <a:xfrm>
            <a:off x="8086642" y="4845002"/>
            <a:ext cx="190791" cy="2880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5" name="正方形/長方形 74"/>
          <p:cNvSpPr/>
          <p:nvPr/>
        </p:nvSpPr>
        <p:spPr>
          <a:xfrm>
            <a:off x="6440664"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76" name="正方形/長方形 75"/>
          <p:cNvSpPr/>
          <p:nvPr/>
        </p:nvSpPr>
        <p:spPr>
          <a:xfrm>
            <a:off x="6619259"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77" name="正方形/長方形 76"/>
          <p:cNvSpPr/>
          <p:nvPr/>
        </p:nvSpPr>
        <p:spPr>
          <a:xfrm>
            <a:off x="6797854"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78" name="正方形/長方形 77"/>
          <p:cNvSpPr/>
          <p:nvPr/>
        </p:nvSpPr>
        <p:spPr>
          <a:xfrm>
            <a:off x="6976449"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79" name="正方形/長方形 78"/>
          <p:cNvSpPr/>
          <p:nvPr/>
        </p:nvSpPr>
        <p:spPr>
          <a:xfrm>
            <a:off x="7155044"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80" name="正方形/長方形 79"/>
          <p:cNvSpPr/>
          <p:nvPr/>
        </p:nvSpPr>
        <p:spPr>
          <a:xfrm>
            <a:off x="7333639"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81" name="正方形/長方形 80"/>
          <p:cNvSpPr/>
          <p:nvPr/>
        </p:nvSpPr>
        <p:spPr>
          <a:xfrm>
            <a:off x="7512234"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82" name="正方形/長方形 81"/>
          <p:cNvSpPr/>
          <p:nvPr/>
        </p:nvSpPr>
        <p:spPr>
          <a:xfrm>
            <a:off x="7690829" y="401732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83" name="直線コネクタ 82"/>
          <p:cNvCxnSpPr/>
          <p:nvPr/>
        </p:nvCxnSpPr>
        <p:spPr>
          <a:xfrm>
            <a:off x="5467828" y="4347216"/>
            <a:ext cx="1472902" cy="486418"/>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rot="10800000" flipV="1">
            <a:off x="7305676" y="4333567"/>
            <a:ext cx="563749" cy="53370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5384198" y="4005130"/>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86" name="直線矢印コネクタ 85"/>
          <p:cNvCxnSpPr>
            <a:stCxn id="77" idx="2"/>
            <a:endCxn id="72" idx="0"/>
          </p:cNvCxnSpPr>
          <p:nvPr/>
        </p:nvCxnSpPr>
        <p:spPr>
          <a:xfrm rot="16200000" flipH="1">
            <a:off x="7072840" y="4117386"/>
            <a:ext cx="541928" cy="913304"/>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5" idx="2"/>
            <a:endCxn id="68" idx="0"/>
          </p:cNvCxnSpPr>
          <p:nvPr/>
        </p:nvCxnSpPr>
        <p:spPr>
          <a:xfrm rot="16200000" flipH="1">
            <a:off x="6512977" y="4320059"/>
            <a:ext cx="541928" cy="5079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2205203" y="4350658"/>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sp>
        <p:nvSpPr>
          <p:cNvPr id="91" name="正方形/長方形 90"/>
          <p:cNvSpPr/>
          <p:nvPr/>
        </p:nvSpPr>
        <p:spPr>
          <a:xfrm>
            <a:off x="2205203" y="4850724"/>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sp>
        <p:nvSpPr>
          <p:cNvPr id="94" name="左右矢印 93"/>
          <p:cNvSpPr/>
          <p:nvPr/>
        </p:nvSpPr>
        <p:spPr>
          <a:xfrm>
            <a:off x="3714744" y="4000504"/>
            <a:ext cx="1357322" cy="1214446"/>
          </a:xfrm>
          <a:prstGeom prst="leftRightArrow">
            <a:avLst>
              <a:gd name="adj1" fmla="val 54062"/>
              <a:gd name="adj2" fmla="val 3293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3200" b="1" dirty="0" smtClean="0">
                <a:effectLst>
                  <a:outerShdw blurRad="38100" dist="38100" dir="2700000" algn="tl">
                    <a:srgbClr val="000000">
                      <a:alpha val="43137"/>
                    </a:srgbClr>
                  </a:outerShdw>
                </a:effectLst>
              </a:rPr>
              <a:t>同じ</a:t>
            </a:r>
            <a:endParaRPr kumimoji="1" lang="ja-JP" altLang="en-US" sz="3200" b="1" dirty="0">
              <a:effectLst>
                <a:outerShdw blurRad="38100" dist="38100" dir="2700000" algn="tl">
                  <a:srgbClr val="000000">
                    <a:alpha val="43137"/>
                  </a:srgbClr>
                </a:outerShdw>
              </a:effectLst>
            </a:endParaRPr>
          </a:p>
        </p:txBody>
      </p:sp>
      <p:sp>
        <p:nvSpPr>
          <p:cNvPr id="69" name="正方形/長方形 68"/>
          <p:cNvSpPr/>
          <p:nvPr/>
        </p:nvSpPr>
        <p:spPr>
          <a:xfrm>
            <a:off x="7318327" y="4849809"/>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検索</a:t>
            </a:r>
            <a:endParaRPr kumimoji="1" lang="ja-JP" altLang="en-US" dirty="0"/>
          </a:p>
        </p:txBody>
      </p:sp>
      <p:sp>
        <p:nvSpPr>
          <p:cNvPr id="3" name="コンテンツ プレースホルダ 2"/>
          <p:cNvSpPr>
            <a:spLocks noGrp="1"/>
          </p:cNvSpPr>
          <p:nvPr>
            <p:ph idx="1"/>
          </p:nvPr>
        </p:nvSpPr>
        <p:spPr>
          <a:xfrm>
            <a:off x="142844" y="1071546"/>
            <a:ext cx="8858312" cy="2071702"/>
          </a:xfrm>
        </p:spPr>
        <p:txBody>
          <a:bodyPr>
            <a:normAutofit lnSpcReduction="10000"/>
          </a:bodyPr>
          <a:lstStyle/>
          <a:p>
            <a:r>
              <a:rPr kumimoji="1" lang="ja-JP" altLang="en-US" sz="2200" dirty="0" smtClean="0"/>
              <a:t>普通の</a:t>
            </a:r>
            <a:r>
              <a:rPr kumimoji="1" lang="en-US" altLang="ja-JP" sz="2200" dirty="0" err="1" smtClean="0"/>
              <a:t>Hashmap</a:t>
            </a:r>
            <a:r>
              <a:rPr kumimoji="1" lang="ja-JP" altLang="en-US" sz="2200" dirty="0" smtClean="0"/>
              <a:t>と同様にスロットを検索する</a:t>
            </a:r>
            <a:endParaRPr kumimoji="1" lang="en-US" altLang="ja-JP" sz="2200" dirty="0" smtClean="0"/>
          </a:p>
          <a:p>
            <a:r>
              <a:rPr lang="ja-JP" altLang="en-US" sz="2200" dirty="0" smtClean="0"/>
              <a:t>目的スロットの</a:t>
            </a:r>
            <a:r>
              <a:rPr lang="en-US" altLang="ja-JP" sz="2200" dirty="0" smtClean="0"/>
              <a:t>Hop</a:t>
            </a:r>
            <a:r>
              <a:rPr lang="ja-JP" altLang="en-US" sz="2200" dirty="0" smtClean="0"/>
              <a:t>情報を見て、位置に対応するデータを順番に調べていき目的のものを見つける</a:t>
            </a:r>
            <a:endParaRPr lang="en-US" altLang="ja-JP" sz="2200" dirty="0" smtClean="0"/>
          </a:p>
          <a:p>
            <a:r>
              <a:rPr lang="en-US" altLang="ja-JP" sz="2200" dirty="0" smtClean="0"/>
              <a:t>1word</a:t>
            </a:r>
            <a:r>
              <a:rPr lang="ja-JP" altLang="en-US" sz="2200" dirty="0" smtClean="0"/>
              <a:t>の</a:t>
            </a:r>
            <a:r>
              <a:rPr lang="en-US" altLang="ja-JP" sz="2200" dirty="0" smtClean="0"/>
              <a:t>bit</a:t>
            </a:r>
            <a:r>
              <a:rPr lang="ja-JP" altLang="en-US" sz="2200" dirty="0" smtClean="0"/>
              <a:t>数分の比較を行えば検索の成功</a:t>
            </a:r>
            <a:r>
              <a:rPr lang="en-US" altLang="ja-JP" sz="2200" dirty="0" smtClean="0"/>
              <a:t>or</a:t>
            </a:r>
            <a:r>
              <a:rPr lang="ja-JP" altLang="en-US" sz="2200" dirty="0" smtClean="0"/>
              <a:t>失敗を決定できる</a:t>
            </a:r>
            <a:endParaRPr lang="en-US" altLang="ja-JP" sz="2200" dirty="0" smtClean="0"/>
          </a:p>
          <a:p>
            <a:pPr lvl="1"/>
            <a:r>
              <a:rPr lang="ja-JP" altLang="en-US" dirty="0" smtClean="0"/>
              <a:t>比較回数は</a:t>
            </a:r>
            <a:r>
              <a:rPr lang="en-US" altLang="ja-JP" dirty="0" smtClean="0"/>
              <a:t>O</a:t>
            </a:r>
            <a:r>
              <a:rPr lang="ja-JP" altLang="en-US" dirty="0" smtClean="0"/>
              <a:t>（</a:t>
            </a:r>
            <a:r>
              <a:rPr lang="en-US" altLang="ja-JP" dirty="0" smtClean="0"/>
              <a:t>1</a:t>
            </a:r>
            <a:r>
              <a:rPr lang="ja-JP" altLang="en-US" dirty="0" smtClean="0"/>
              <a:t>）で済む</a:t>
            </a:r>
            <a:endParaRPr lang="en-US" altLang="ja-JP" dirty="0" smtClean="0"/>
          </a:p>
        </p:txBody>
      </p:sp>
      <p:sp>
        <p:nvSpPr>
          <p:cNvPr id="5" name="正方形/長方形 4"/>
          <p:cNvSpPr/>
          <p:nvPr/>
        </p:nvSpPr>
        <p:spPr>
          <a:xfrm>
            <a:off x="2439801"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2917559"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3872286"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5" name="正方形/長方形 24"/>
          <p:cNvSpPr/>
          <p:nvPr/>
        </p:nvSpPr>
        <p:spPr>
          <a:xfrm>
            <a:off x="5305557"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7" name="正方形/長方形 26"/>
          <p:cNvSpPr/>
          <p:nvPr/>
        </p:nvSpPr>
        <p:spPr>
          <a:xfrm>
            <a:off x="5783315"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9" name="正方形/長方形 28"/>
          <p:cNvSpPr/>
          <p:nvPr/>
        </p:nvSpPr>
        <p:spPr>
          <a:xfrm>
            <a:off x="6261072"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6738043"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7215799"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7693558"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0" name="正方形/長方形 49"/>
          <p:cNvSpPr/>
          <p:nvPr/>
        </p:nvSpPr>
        <p:spPr>
          <a:xfrm>
            <a:off x="3400438" y="4284200"/>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4350043"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4827801" y="4281345"/>
            <a:ext cx="238878" cy="360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4" name="正方形/長方形 3"/>
          <p:cNvSpPr/>
          <p:nvPr/>
        </p:nvSpPr>
        <p:spPr>
          <a:xfrm>
            <a:off x="2200922"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 name="正方形/長方形 5"/>
          <p:cNvSpPr/>
          <p:nvPr/>
        </p:nvSpPr>
        <p:spPr>
          <a:xfrm>
            <a:off x="2678680"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8" name="正方形/長方形 7"/>
          <p:cNvSpPr/>
          <p:nvPr/>
        </p:nvSpPr>
        <p:spPr>
          <a:xfrm>
            <a:off x="3156437" y="4281345"/>
            <a:ext cx="238878" cy="36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0" name="正方形/長方形 9"/>
          <p:cNvSpPr/>
          <p:nvPr/>
        </p:nvSpPr>
        <p:spPr>
          <a:xfrm>
            <a:off x="3633407"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2528087"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9" name="正方形/長方形 18"/>
          <p:cNvSpPr/>
          <p:nvPr/>
        </p:nvSpPr>
        <p:spPr>
          <a:xfrm>
            <a:off x="2751696"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8" name="正方形/長方形 17"/>
          <p:cNvSpPr/>
          <p:nvPr/>
        </p:nvSpPr>
        <p:spPr>
          <a:xfrm>
            <a:off x="2975304"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7" name="正方形/長方形 16"/>
          <p:cNvSpPr/>
          <p:nvPr/>
        </p:nvSpPr>
        <p:spPr>
          <a:xfrm>
            <a:off x="3198913"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24" name="正方形/長方形 23"/>
          <p:cNvSpPr/>
          <p:nvPr/>
        </p:nvSpPr>
        <p:spPr>
          <a:xfrm>
            <a:off x="5066679"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6" name="正方形/長方形 25"/>
          <p:cNvSpPr/>
          <p:nvPr/>
        </p:nvSpPr>
        <p:spPr>
          <a:xfrm>
            <a:off x="5544437"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8" name="正方形/長方形 27"/>
          <p:cNvSpPr/>
          <p:nvPr/>
        </p:nvSpPr>
        <p:spPr>
          <a:xfrm>
            <a:off x="6022194"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6499163"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6976921"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4" name="正方形/長方形 33"/>
          <p:cNvSpPr/>
          <p:nvPr/>
        </p:nvSpPr>
        <p:spPr>
          <a:xfrm>
            <a:off x="7454678" y="4281345"/>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3422521"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37" name="正方形/長方形 36"/>
          <p:cNvSpPr/>
          <p:nvPr/>
        </p:nvSpPr>
        <p:spPr>
          <a:xfrm>
            <a:off x="3646130"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38" name="正方形/長方形 37"/>
          <p:cNvSpPr/>
          <p:nvPr/>
        </p:nvSpPr>
        <p:spPr>
          <a:xfrm>
            <a:off x="3869738"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39" name="正方形/長方形 38"/>
          <p:cNvSpPr/>
          <p:nvPr/>
        </p:nvSpPr>
        <p:spPr>
          <a:xfrm>
            <a:off x="4093347" y="3245055"/>
            <a:ext cx="223609" cy="35777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41" name="直線コネクタ 40"/>
          <p:cNvCxnSpPr/>
          <p:nvPr/>
        </p:nvCxnSpPr>
        <p:spPr>
          <a:xfrm>
            <a:off x="1310055" y="3658096"/>
            <a:ext cx="1844136" cy="609016"/>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10800000" flipV="1">
            <a:off x="3625475" y="3641008"/>
            <a:ext cx="691482" cy="655372"/>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1205347" y="3229790"/>
            <a:ext cx="1312199" cy="36658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48" name="直線矢印コネクタ 47"/>
          <p:cNvCxnSpPr>
            <a:stCxn id="19" idx="2"/>
            <a:endCxn id="9" idx="0"/>
          </p:cNvCxnSpPr>
          <p:nvPr/>
        </p:nvCxnSpPr>
        <p:spPr>
          <a:xfrm rot="16200000" flipH="1">
            <a:off x="2968576" y="3497752"/>
            <a:ext cx="681372" cy="891523"/>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38" idx="2"/>
            <a:endCxn id="14" idx="0"/>
          </p:cNvCxnSpPr>
          <p:nvPr/>
        </p:nvCxnSpPr>
        <p:spPr>
          <a:xfrm rot="16200000" flipH="1">
            <a:off x="4483346" y="3101026"/>
            <a:ext cx="681372" cy="168497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36" idx="2"/>
            <a:endCxn id="12" idx="0"/>
          </p:cNvCxnSpPr>
          <p:nvPr/>
        </p:nvCxnSpPr>
        <p:spPr>
          <a:xfrm rot="16200000" flipH="1">
            <a:off x="3784390" y="3352764"/>
            <a:ext cx="681372" cy="118150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6" idx="2"/>
            <a:endCxn id="8" idx="0"/>
          </p:cNvCxnSpPr>
          <p:nvPr/>
        </p:nvCxnSpPr>
        <p:spPr>
          <a:xfrm rot="16200000" flipH="1">
            <a:off x="2618626" y="3624094"/>
            <a:ext cx="678517" cy="63598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左中かっこ 43"/>
          <p:cNvSpPr/>
          <p:nvPr/>
        </p:nvSpPr>
        <p:spPr>
          <a:xfrm rot="16200000">
            <a:off x="4357687" y="3500436"/>
            <a:ext cx="214315" cy="2643208"/>
          </a:xfrm>
          <a:prstGeom prst="leftBrace">
            <a:avLst>
              <a:gd name="adj1" fmla="val 36777"/>
              <a:gd name="adj2" fmla="val 50000"/>
            </a:avLst>
          </a:prstGeom>
          <a:ln w="1905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chemeClr val="bg1"/>
              </a:solidFill>
            </a:endParaRPr>
          </a:p>
        </p:txBody>
      </p:sp>
      <p:sp>
        <p:nvSpPr>
          <p:cNvPr id="46" name="テキスト ボックス 45"/>
          <p:cNvSpPr txBox="1"/>
          <p:nvPr/>
        </p:nvSpPr>
        <p:spPr>
          <a:xfrm>
            <a:off x="2571736" y="5000636"/>
            <a:ext cx="4651057" cy="500955"/>
          </a:xfrm>
          <a:prstGeom prst="rect">
            <a:avLst/>
          </a:prstGeom>
          <a:noFill/>
        </p:spPr>
        <p:txBody>
          <a:bodyPr wrap="square" rtlCol="0">
            <a:spAutoFit/>
          </a:bodyPr>
          <a:lstStyle/>
          <a:p>
            <a:r>
              <a:rPr kumimoji="1" lang="en-US" altLang="ja-JP" sz="2000" b="1" dirty="0" smtClean="0">
                <a:effectLst>
                  <a:outerShdw blurRad="38100" dist="38100" dir="2700000" algn="tl">
                    <a:srgbClr val="000000">
                      <a:alpha val="43137"/>
                    </a:srgbClr>
                  </a:outerShdw>
                </a:effectLst>
              </a:rPr>
              <a:t>4</a:t>
            </a:r>
            <a:r>
              <a:rPr kumimoji="1" lang="ja-JP" altLang="en-US" sz="2000" b="1" dirty="0" smtClean="0">
                <a:effectLst>
                  <a:outerShdw blurRad="38100" dist="38100" dir="2700000" algn="tl">
                    <a:srgbClr val="000000">
                      <a:alpha val="43137"/>
                    </a:srgbClr>
                  </a:outerShdw>
                </a:effectLst>
              </a:rPr>
              <a:t>つ</a:t>
            </a:r>
            <a:r>
              <a:rPr kumimoji="1" lang="en-US" altLang="ja-JP" sz="2000" b="1" dirty="0" smtClean="0">
                <a:effectLst>
                  <a:outerShdw blurRad="38100" dist="38100" dir="2700000" algn="tl">
                    <a:srgbClr val="000000">
                      <a:alpha val="43137"/>
                    </a:srgbClr>
                  </a:outerShdw>
                </a:effectLst>
              </a:rPr>
              <a:t>bit</a:t>
            </a:r>
            <a:r>
              <a:rPr kumimoji="1" lang="ja-JP" altLang="en-US" sz="2000" b="1" dirty="0" smtClean="0">
                <a:effectLst>
                  <a:outerShdw blurRad="38100" dist="38100" dir="2700000" algn="tl">
                    <a:srgbClr val="000000">
                      <a:alpha val="43137"/>
                    </a:srgbClr>
                  </a:outerShdw>
                </a:effectLst>
              </a:rPr>
              <a:t>が立っていたので比較</a:t>
            </a:r>
            <a:r>
              <a:rPr kumimoji="1" lang="en-US" altLang="ja-JP" sz="2000" b="1" dirty="0" smtClean="0">
                <a:effectLst>
                  <a:outerShdw blurRad="38100" dist="38100" dir="2700000" algn="tl">
                    <a:srgbClr val="000000">
                      <a:alpha val="43137"/>
                    </a:srgbClr>
                  </a:outerShdw>
                </a:effectLst>
              </a:rPr>
              <a:t>4</a:t>
            </a:r>
            <a:r>
              <a:rPr kumimoji="1" lang="ja-JP" altLang="en-US" sz="2000" b="1" dirty="0" smtClean="0">
                <a:effectLst>
                  <a:outerShdw blurRad="38100" dist="38100" dir="2700000" algn="tl">
                    <a:srgbClr val="000000">
                      <a:alpha val="43137"/>
                    </a:srgbClr>
                  </a:outerShdw>
                </a:effectLst>
              </a:rPr>
              <a:t>回</a:t>
            </a:r>
            <a:endParaRPr kumimoji="1" lang="ja-JP" altLang="en-US" sz="2000" b="1" dirty="0">
              <a:effectLst>
                <a:outerShdw blurRad="38100" dist="38100" dir="2700000" algn="tl">
                  <a:srgbClr val="000000">
                    <a:alpha val="43137"/>
                  </a:srgbClr>
                </a:outerShdw>
              </a:effectLst>
            </a:endParaRPr>
          </a:p>
        </p:txBody>
      </p:sp>
      <p:sp>
        <p:nvSpPr>
          <p:cNvPr id="49" name="正方形/長方形 48"/>
          <p:cNvSpPr/>
          <p:nvPr/>
        </p:nvSpPr>
        <p:spPr>
          <a:xfrm>
            <a:off x="4099393" y="4284200"/>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47" name="正方形/長方形 46"/>
          <p:cNvSpPr/>
          <p:nvPr/>
        </p:nvSpPr>
        <p:spPr>
          <a:xfrm>
            <a:off x="4600414" y="4284200"/>
            <a:ext cx="238878" cy="360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9" name="正方形/長方形 8"/>
          <p:cNvSpPr/>
          <p:nvPr/>
        </p:nvSpPr>
        <p:spPr>
          <a:xfrm>
            <a:off x="3635584" y="4284200"/>
            <a:ext cx="238878" cy="36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2" name="正方形/長方形 11"/>
          <p:cNvSpPr/>
          <p:nvPr/>
        </p:nvSpPr>
        <p:spPr>
          <a:xfrm>
            <a:off x="4596386" y="4284200"/>
            <a:ext cx="238878" cy="36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14" name="正方形/長方形 13"/>
          <p:cNvSpPr/>
          <p:nvPr/>
        </p:nvSpPr>
        <p:spPr>
          <a:xfrm>
            <a:off x="5547080" y="4284200"/>
            <a:ext cx="238878" cy="36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挿入</a:t>
            </a:r>
            <a:endParaRPr kumimoji="1" lang="ja-JP" altLang="en-US" dirty="0"/>
          </a:p>
        </p:txBody>
      </p:sp>
      <p:sp>
        <p:nvSpPr>
          <p:cNvPr id="3" name="コンテンツ プレースホルダ 2"/>
          <p:cNvSpPr>
            <a:spLocks noGrp="1"/>
          </p:cNvSpPr>
          <p:nvPr>
            <p:ph idx="1"/>
          </p:nvPr>
        </p:nvSpPr>
        <p:spPr>
          <a:xfrm>
            <a:off x="142844" y="1071546"/>
            <a:ext cx="8858312" cy="1071570"/>
          </a:xfrm>
        </p:spPr>
        <p:txBody>
          <a:bodyPr>
            <a:normAutofit/>
          </a:bodyPr>
          <a:lstStyle/>
          <a:p>
            <a:r>
              <a:rPr lang="en-US" altLang="ja-JP" dirty="0" smtClean="0"/>
              <a:t>Linear Probing</a:t>
            </a:r>
            <a:r>
              <a:rPr lang="ja-JP" altLang="en-US" dirty="0" smtClean="0"/>
              <a:t>同様に空のスロットを探す</a:t>
            </a:r>
            <a:endParaRPr lang="en-US" altLang="ja-JP" dirty="0" smtClean="0"/>
          </a:p>
          <a:p>
            <a:endParaRPr lang="en-US" altLang="ja-JP" dirty="0" smtClean="0"/>
          </a:p>
        </p:txBody>
      </p:sp>
      <p:sp>
        <p:nvSpPr>
          <p:cNvPr id="4" name="正方形/長方形 3"/>
          <p:cNvSpPr/>
          <p:nvPr/>
        </p:nvSpPr>
        <p:spPr>
          <a:xfrm>
            <a:off x="2640325"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5" name="正方形/長方形 4"/>
          <p:cNvSpPr/>
          <p:nvPr/>
        </p:nvSpPr>
        <p:spPr>
          <a:xfrm>
            <a:off x="2831116"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3021908"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 name="正方形/長方形 6"/>
          <p:cNvSpPr/>
          <p:nvPr/>
        </p:nvSpPr>
        <p:spPr>
          <a:xfrm>
            <a:off x="3212699"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 name="正方形/長方形 7"/>
          <p:cNvSpPr/>
          <p:nvPr/>
        </p:nvSpPr>
        <p:spPr>
          <a:xfrm>
            <a:off x="340349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9" name="正方形/長方形 8"/>
          <p:cNvSpPr/>
          <p:nvPr/>
        </p:nvSpPr>
        <p:spPr>
          <a:xfrm>
            <a:off x="359428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378444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975235"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4166026"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4356817"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4" name="正方形/長方形 13"/>
          <p:cNvSpPr/>
          <p:nvPr/>
        </p:nvSpPr>
        <p:spPr>
          <a:xfrm>
            <a:off x="4547608"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73840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341388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9" name="正方形/長方形 18"/>
          <p:cNvSpPr/>
          <p:nvPr/>
        </p:nvSpPr>
        <p:spPr>
          <a:xfrm>
            <a:off x="359248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8" name="正方形/長方形 17"/>
          <p:cNvSpPr/>
          <p:nvPr/>
        </p:nvSpPr>
        <p:spPr>
          <a:xfrm>
            <a:off x="377107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7" name="正方形/長方形 16"/>
          <p:cNvSpPr/>
          <p:nvPr/>
        </p:nvSpPr>
        <p:spPr>
          <a:xfrm>
            <a:off x="394967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24" name="正方形/長方形 23"/>
          <p:cNvSpPr/>
          <p:nvPr/>
        </p:nvSpPr>
        <p:spPr>
          <a:xfrm>
            <a:off x="492919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511998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6" name="正方形/長方形 25"/>
          <p:cNvSpPr/>
          <p:nvPr/>
        </p:nvSpPr>
        <p:spPr>
          <a:xfrm>
            <a:off x="531077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501564"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8" name="正方形/長方形 27"/>
          <p:cNvSpPr/>
          <p:nvPr/>
        </p:nvSpPr>
        <p:spPr>
          <a:xfrm>
            <a:off x="5692355"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883146"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6073308"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626410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6454891"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6645682"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4" name="正方形/長方形 33"/>
          <p:cNvSpPr/>
          <p:nvPr/>
        </p:nvSpPr>
        <p:spPr>
          <a:xfrm>
            <a:off x="6836473"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7027265"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412826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37" name="正方形/長方形 36"/>
          <p:cNvSpPr/>
          <p:nvPr/>
        </p:nvSpPr>
        <p:spPr>
          <a:xfrm>
            <a:off x="430686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38" name="正方形/長方形 37"/>
          <p:cNvSpPr/>
          <p:nvPr/>
        </p:nvSpPr>
        <p:spPr>
          <a:xfrm>
            <a:off x="448545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39" name="正方形/長方形 38"/>
          <p:cNvSpPr/>
          <p:nvPr/>
        </p:nvSpPr>
        <p:spPr>
          <a:xfrm>
            <a:off x="466405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41" name="直線コネクタ 40"/>
          <p:cNvCxnSpPr/>
          <p:nvPr/>
        </p:nvCxnSpPr>
        <p:spPr>
          <a:xfrm>
            <a:off x="2357422" y="3429000"/>
            <a:ext cx="1044274" cy="62929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2357422" y="3000372"/>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48" name="直線矢印コネクタ 47"/>
          <p:cNvCxnSpPr>
            <a:stCxn id="19" idx="2"/>
            <a:endCxn id="10" idx="0"/>
          </p:cNvCxnSpPr>
          <p:nvPr/>
        </p:nvCxnSpPr>
        <p:spPr>
          <a:xfrm rot="16200000" flipH="1">
            <a:off x="3395137" y="3584960"/>
            <a:ext cx="771346" cy="1980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6" idx="2"/>
            <a:endCxn id="8" idx="0"/>
          </p:cNvCxnSpPr>
          <p:nvPr/>
        </p:nvCxnSpPr>
        <p:spPr>
          <a:xfrm rot="5400000">
            <a:off x="3115363" y="3681839"/>
            <a:ext cx="771346" cy="430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rot="10800000" flipV="1">
            <a:off x="3775734" y="3428999"/>
            <a:ext cx="1082019" cy="61073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400049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69" name="正方形/長方形 68"/>
          <p:cNvSpPr/>
          <p:nvPr/>
        </p:nvSpPr>
        <p:spPr>
          <a:xfrm>
            <a:off x="417909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70" name="正方形/長方形 69"/>
          <p:cNvSpPr/>
          <p:nvPr/>
        </p:nvSpPr>
        <p:spPr>
          <a:xfrm>
            <a:off x="435768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71" name="正方形/長方形 70"/>
          <p:cNvSpPr/>
          <p:nvPr/>
        </p:nvSpPr>
        <p:spPr>
          <a:xfrm>
            <a:off x="453628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74" name="正方形/長方形 73"/>
          <p:cNvSpPr/>
          <p:nvPr/>
        </p:nvSpPr>
        <p:spPr>
          <a:xfrm>
            <a:off x="471487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75" name="正方形/長方形 74"/>
          <p:cNvSpPr/>
          <p:nvPr/>
        </p:nvSpPr>
        <p:spPr>
          <a:xfrm>
            <a:off x="489347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76" name="正方形/長方形 75"/>
          <p:cNvSpPr/>
          <p:nvPr/>
        </p:nvSpPr>
        <p:spPr>
          <a:xfrm>
            <a:off x="507206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77" name="正方形/長方形 76"/>
          <p:cNvSpPr/>
          <p:nvPr/>
        </p:nvSpPr>
        <p:spPr>
          <a:xfrm>
            <a:off x="525066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78" name="正方形/長方形 77"/>
          <p:cNvSpPr/>
          <p:nvPr/>
        </p:nvSpPr>
        <p:spPr>
          <a:xfrm>
            <a:off x="2944030" y="5131320"/>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79" name="直線コネクタ 78"/>
          <p:cNvCxnSpPr/>
          <p:nvPr/>
        </p:nvCxnSpPr>
        <p:spPr>
          <a:xfrm rot="10800000" flipV="1">
            <a:off x="2888632" y="4421874"/>
            <a:ext cx="873455" cy="655091"/>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rot="10800000">
            <a:off x="4185167" y="4421878"/>
            <a:ext cx="1201003" cy="61414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69" idx="0"/>
            <a:endCxn id="12" idx="2"/>
          </p:cNvCxnSpPr>
          <p:nvPr/>
        </p:nvCxnSpPr>
        <p:spPr>
          <a:xfrm rot="16200000" flipV="1">
            <a:off x="3871997" y="4747119"/>
            <a:ext cx="785818" cy="696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70" idx="0"/>
            <a:endCxn id="14" idx="2"/>
          </p:cNvCxnSpPr>
          <p:nvPr/>
        </p:nvCxnSpPr>
        <p:spPr>
          <a:xfrm rot="5400000" flipH="1" flipV="1">
            <a:off x="4152085" y="4652593"/>
            <a:ext cx="785818" cy="196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74" idx="0"/>
            <a:endCxn id="26" idx="2"/>
          </p:cNvCxnSpPr>
          <p:nvPr/>
        </p:nvCxnSpPr>
        <p:spPr>
          <a:xfrm rot="5400000" flipH="1" flipV="1">
            <a:off x="4712262" y="4449606"/>
            <a:ext cx="785818" cy="60199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38" idx="2"/>
            <a:endCxn id="28" idx="0"/>
          </p:cNvCxnSpPr>
          <p:nvPr/>
        </p:nvCxnSpPr>
        <p:spPr>
          <a:xfrm rot="16200000" flipH="1">
            <a:off x="4795580" y="3077491"/>
            <a:ext cx="771346" cy="121299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36" idx="2"/>
            <a:endCxn id="24" idx="0"/>
          </p:cNvCxnSpPr>
          <p:nvPr/>
        </p:nvCxnSpPr>
        <p:spPr>
          <a:xfrm rot="16200000" flipH="1">
            <a:off x="4235403" y="3280479"/>
            <a:ext cx="771346" cy="807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3" name="曲線コネクタ 122"/>
          <p:cNvCxnSpPr>
            <a:endCxn id="8" idx="0"/>
          </p:cNvCxnSpPr>
          <p:nvPr/>
        </p:nvCxnSpPr>
        <p:spPr>
          <a:xfrm>
            <a:off x="1785920" y="3714752"/>
            <a:ext cx="1712966" cy="354910"/>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曲線コネクタ 122"/>
          <p:cNvCxnSpPr>
            <a:stCxn id="8" idx="0"/>
            <a:endCxn id="10" idx="0"/>
          </p:cNvCxnSpPr>
          <p:nvPr/>
        </p:nvCxnSpPr>
        <p:spPr>
          <a:xfrm rot="5400000" flipH="1" flipV="1">
            <a:off x="3689362" y="3879186"/>
            <a:ext cx="1588" cy="38095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曲線コネクタ 122"/>
          <p:cNvCxnSpPr>
            <a:stCxn id="10" idx="0"/>
            <a:endCxn id="12" idx="0"/>
          </p:cNvCxnSpPr>
          <p:nvPr/>
        </p:nvCxnSpPr>
        <p:spPr>
          <a:xfrm rot="5400000" flipH="1" flipV="1">
            <a:off x="4070630" y="3878871"/>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曲線コネクタ 122"/>
          <p:cNvCxnSpPr>
            <a:stCxn id="12" idx="0"/>
            <a:endCxn id="14" idx="0"/>
          </p:cNvCxnSpPr>
          <p:nvPr/>
        </p:nvCxnSpPr>
        <p:spPr>
          <a:xfrm rot="5400000" flipH="1" flipV="1">
            <a:off x="4452213"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曲線コネクタ 122"/>
          <p:cNvCxnSpPr>
            <a:stCxn id="14" idx="0"/>
            <a:endCxn id="24" idx="0"/>
          </p:cNvCxnSpPr>
          <p:nvPr/>
        </p:nvCxnSpPr>
        <p:spPr>
          <a:xfrm rot="5400000" flipH="1" flipV="1">
            <a:off x="4833795"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曲線コネクタ 122"/>
          <p:cNvCxnSpPr>
            <a:stCxn id="24" idx="0"/>
            <a:endCxn id="26" idx="0"/>
          </p:cNvCxnSpPr>
          <p:nvPr/>
        </p:nvCxnSpPr>
        <p:spPr>
          <a:xfrm rot="5400000" flipH="1" flipV="1">
            <a:off x="5215377" y="3878871"/>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曲線コネクタ 122"/>
          <p:cNvCxnSpPr>
            <a:stCxn id="26" idx="0"/>
            <a:endCxn id="28" idx="0"/>
          </p:cNvCxnSpPr>
          <p:nvPr/>
        </p:nvCxnSpPr>
        <p:spPr>
          <a:xfrm rot="5400000" flipH="1" flipV="1">
            <a:off x="5596960"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曲線コネクタ 122"/>
          <p:cNvCxnSpPr>
            <a:stCxn id="28" idx="0"/>
            <a:endCxn id="30" idx="0"/>
          </p:cNvCxnSpPr>
          <p:nvPr/>
        </p:nvCxnSpPr>
        <p:spPr>
          <a:xfrm rot="16200000" flipH="1">
            <a:off x="5977087" y="3880326"/>
            <a:ext cx="2280" cy="380953"/>
          </a:xfrm>
          <a:prstGeom prst="curvedConnector3">
            <a:avLst>
              <a:gd name="adj1" fmla="val -1002631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角丸四角形吹き出し 147"/>
          <p:cNvSpPr/>
          <p:nvPr/>
        </p:nvSpPr>
        <p:spPr>
          <a:xfrm>
            <a:off x="6286512" y="2571744"/>
            <a:ext cx="1928826" cy="857256"/>
          </a:xfrm>
          <a:prstGeom prst="wedgeRoundRectCallout">
            <a:avLst>
              <a:gd name="adj1" fmla="val -54796"/>
              <a:gd name="adj2" fmla="val 113445"/>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あった！</a:t>
            </a:r>
            <a:endParaRPr kumimoji="1" lang="ja-JP" altLang="en-US" sz="3200" dirty="0">
              <a:solidFill>
                <a:schemeClr val="tx1"/>
              </a:solidFill>
              <a:effectLst>
                <a:outerShdw blurRad="38100" dist="38100" dir="2700000" algn="tl">
                  <a:srgbClr val="000000">
                    <a:alpha val="43137"/>
                  </a:srgbClr>
                </a:outerShdw>
              </a:effectLst>
            </a:endParaRPr>
          </a:p>
        </p:txBody>
      </p:sp>
      <p:cxnSp>
        <p:nvCxnSpPr>
          <p:cNvPr id="149" name="直線矢印コネクタ 148"/>
          <p:cNvCxnSpPr>
            <a:stCxn id="39" idx="2"/>
            <a:endCxn id="153" idx="0"/>
          </p:cNvCxnSpPr>
          <p:nvPr/>
        </p:nvCxnSpPr>
        <p:spPr>
          <a:xfrm rot="16200000" flipH="1">
            <a:off x="5073659" y="2978007"/>
            <a:ext cx="773626" cy="1414243"/>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6072198" y="407194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7" name="正方形/長方形 156"/>
          <p:cNvSpPr/>
          <p:nvPr/>
        </p:nvSpPr>
        <p:spPr>
          <a:xfrm>
            <a:off x="4657086" y="3014020"/>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58" name="角丸四角形吹き出し 157"/>
          <p:cNvSpPr/>
          <p:nvPr/>
        </p:nvSpPr>
        <p:spPr>
          <a:xfrm>
            <a:off x="3286116" y="2071678"/>
            <a:ext cx="2571768" cy="642942"/>
          </a:xfrm>
          <a:prstGeom prst="wedgeRoundRectCallout">
            <a:avLst>
              <a:gd name="adj1" fmla="val 8531"/>
              <a:gd name="adj2" fmla="val 87972"/>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200" dirty="0" smtClean="0">
                <a:solidFill>
                  <a:schemeClr val="tx1"/>
                </a:solidFill>
                <a:effectLst>
                  <a:outerShdw blurRad="38100" dist="38100" dir="2700000" algn="tl">
                    <a:srgbClr val="000000">
                      <a:alpha val="43137"/>
                    </a:srgbClr>
                  </a:outerShdw>
                </a:effectLst>
              </a:rPr>
              <a:t>Hop</a:t>
            </a:r>
            <a:r>
              <a:rPr kumimoji="1" lang="ja-JP" altLang="en-US" sz="3200" dirty="0" smtClean="0">
                <a:solidFill>
                  <a:schemeClr val="tx1"/>
                </a:solidFill>
                <a:effectLst>
                  <a:outerShdw blurRad="38100" dist="38100" dir="2700000" algn="tl">
                    <a:srgbClr val="000000">
                      <a:alpha val="43137"/>
                    </a:srgbClr>
                  </a:outerShdw>
                </a:effectLst>
              </a:rPr>
              <a:t>に追記</a:t>
            </a:r>
            <a:endParaRPr kumimoji="1" lang="ja-JP" altLang="en-US" sz="32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strips(downRight)">
                                      <p:cBhvr>
                                        <p:cTn id="7" dur="500"/>
                                        <p:tgtEl>
                                          <p:spTgt spid="12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strips(downRight)">
                                      <p:cBhvr>
                                        <p:cTn id="11" dur="500"/>
                                        <p:tgtEl>
                                          <p:spTgt spid="126"/>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strips(downRight)">
                                      <p:cBhvr>
                                        <p:cTn id="15" dur="500"/>
                                        <p:tgtEl>
                                          <p:spTgt spid="129"/>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strips(downRight)">
                                      <p:cBhvr>
                                        <p:cTn id="19" dur="500"/>
                                        <p:tgtEl>
                                          <p:spTgt spid="132"/>
                                        </p:tgtEl>
                                      </p:cBhvr>
                                    </p:animEffect>
                                  </p:childTnLst>
                                </p:cTn>
                              </p:par>
                            </p:childTnLst>
                          </p:cTn>
                        </p:par>
                        <p:par>
                          <p:cTn id="20" fill="hold">
                            <p:stCondLst>
                              <p:cond delay="2000"/>
                            </p:stCondLst>
                            <p:childTnLst>
                              <p:par>
                                <p:cTn id="21" presetID="18" presetClass="entr" presetSubtype="6"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strips(downRight)">
                                      <p:cBhvr>
                                        <p:cTn id="23" dur="500"/>
                                        <p:tgtEl>
                                          <p:spTgt spid="13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strips(downRight)">
                                      <p:cBhvr>
                                        <p:cTn id="27" dur="500"/>
                                        <p:tgtEl>
                                          <p:spTgt spid="139"/>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strips(downRight)">
                                      <p:cBhvr>
                                        <p:cTn id="31" dur="500"/>
                                        <p:tgtEl>
                                          <p:spTgt spid="142"/>
                                        </p:tgtEl>
                                      </p:cBhvr>
                                    </p:animEffect>
                                  </p:childTnLst>
                                </p:cTn>
                              </p:par>
                            </p:childTnLst>
                          </p:cTn>
                        </p:par>
                        <p:par>
                          <p:cTn id="32" fill="hold">
                            <p:stCondLst>
                              <p:cond delay="3500"/>
                            </p:stCondLst>
                            <p:childTnLst>
                              <p:par>
                                <p:cTn id="33" presetID="18" presetClass="entr" presetSubtype="6" fill="hold" nodeType="afterEffect">
                                  <p:stCondLst>
                                    <p:cond delay="0"/>
                                  </p:stCondLst>
                                  <p:childTnLst>
                                    <p:set>
                                      <p:cBhvr>
                                        <p:cTn id="34" dur="1" fill="hold">
                                          <p:stCondLst>
                                            <p:cond delay="0"/>
                                          </p:stCondLst>
                                        </p:cTn>
                                        <p:tgtEl>
                                          <p:spTgt spid="145"/>
                                        </p:tgtEl>
                                        <p:attrNameLst>
                                          <p:attrName>style.visibility</p:attrName>
                                        </p:attrNameLst>
                                      </p:cBhvr>
                                      <p:to>
                                        <p:strVal val="visible"/>
                                      </p:to>
                                    </p:set>
                                    <p:animEffect transition="in" filter="strips(downRight)">
                                      <p:cBhvr>
                                        <p:cTn id="35" dur="500"/>
                                        <p:tgtEl>
                                          <p:spTgt spid="14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anim calcmode="lin" valueType="num">
                                      <p:cBhvr>
                                        <p:cTn id="41" dur="500" fill="hold"/>
                                        <p:tgtEl>
                                          <p:spTgt spid="148"/>
                                        </p:tgtEl>
                                        <p:attrNameLst>
                                          <p:attrName>ppt_x</p:attrName>
                                        </p:attrNameLst>
                                      </p:cBhvr>
                                      <p:tavLst>
                                        <p:tav tm="0">
                                          <p:val>
                                            <p:strVal val="#ppt_x"/>
                                          </p:val>
                                        </p:tav>
                                        <p:tav tm="100000">
                                          <p:val>
                                            <p:strVal val="#ppt_x"/>
                                          </p:val>
                                        </p:tav>
                                      </p:tavLst>
                                    </p:anim>
                                    <p:anim calcmode="lin" valueType="num">
                                      <p:cBhvr>
                                        <p:cTn id="42"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8"/>
                                        </p:tgtEl>
                                        <p:attrNameLst>
                                          <p:attrName>style.visibility</p:attrName>
                                        </p:attrNameLst>
                                      </p:cBhvr>
                                      <p:to>
                                        <p:strVal val="visible"/>
                                      </p:to>
                                    </p:set>
                                    <p:animEffect transition="in" filter="fade">
                                      <p:cBhvr>
                                        <p:cTn id="47" dur="500"/>
                                        <p:tgtEl>
                                          <p:spTgt spid="158"/>
                                        </p:tgtEl>
                                      </p:cBhvr>
                                    </p:animEffect>
                                    <p:anim calcmode="lin" valueType="num">
                                      <p:cBhvr>
                                        <p:cTn id="48" dur="500" fill="hold"/>
                                        <p:tgtEl>
                                          <p:spTgt spid="158"/>
                                        </p:tgtEl>
                                        <p:attrNameLst>
                                          <p:attrName>ppt_x</p:attrName>
                                        </p:attrNameLst>
                                      </p:cBhvr>
                                      <p:tavLst>
                                        <p:tav tm="0">
                                          <p:val>
                                            <p:strVal val="#ppt_x"/>
                                          </p:val>
                                        </p:tav>
                                        <p:tav tm="100000">
                                          <p:val>
                                            <p:strVal val="#ppt_x"/>
                                          </p:val>
                                        </p:tav>
                                      </p:tavLst>
                                    </p:anim>
                                    <p:anim calcmode="lin" valueType="num">
                                      <p:cBhvr>
                                        <p:cTn id="49"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57"/>
                                        </p:tgtEl>
                                        <p:attrNameLst>
                                          <p:attrName>style.visibility</p:attrName>
                                        </p:attrNameLst>
                                      </p:cBhvr>
                                      <p:to>
                                        <p:strVal val="visible"/>
                                      </p:to>
                                    </p:set>
                                    <p:anim calcmode="lin" valueType="num">
                                      <p:cBhvr>
                                        <p:cTn id="54" dur="500" fill="hold"/>
                                        <p:tgtEl>
                                          <p:spTgt spid="157"/>
                                        </p:tgtEl>
                                        <p:attrNameLst>
                                          <p:attrName>ppt_w</p:attrName>
                                        </p:attrNameLst>
                                      </p:cBhvr>
                                      <p:tavLst>
                                        <p:tav tm="0">
                                          <p:val>
                                            <p:fltVal val="0"/>
                                          </p:val>
                                        </p:tav>
                                        <p:tav tm="100000">
                                          <p:val>
                                            <p:strVal val="#ppt_w"/>
                                          </p:val>
                                        </p:tav>
                                      </p:tavLst>
                                    </p:anim>
                                    <p:anim calcmode="lin" valueType="num">
                                      <p:cBhvr>
                                        <p:cTn id="55" dur="500" fill="hold"/>
                                        <p:tgtEl>
                                          <p:spTgt spid="157"/>
                                        </p:tgtEl>
                                        <p:attrNameLst>
                                          <p:attrName>ppt_h</p:attrName>
                                        </p:attrNameLst>
                                      </p:cBhvr>
                                      <p:tavLst>
                                        <p:tav tm="0">
                                          <p:val>
                                            <p:fltVal val="0"/>
                                          </p:val>
                                        </p:tav>
                                        <p:tav tm="100000">
                                          <p:val>
                                            <p:strVal val="#ppt_h"/>
                                          </p:val>
                                        </p:tav>
                                      </p:tavLst>
                                    </p:anim>
                                    <p:anim calcmode="lin" valueType="num">
                                      <p:cBhvr>
                                        <p:cTn id="56" dur="500" fill="hold"/>
                                        <p:tgtEl>
                                          <p:spTgt spid="157"/>
                                        </p:tgtEl>
                                        <p:attrNameLst>
                                          <p:attrName>style.rotation</p:attrName>
                                        </p:attrNameLst>
                                      </p:cBhvr>
                                      <p:tavLst>
                                        <p:tav tm="0">
                                          <p:val>
                                            <p:fltVal val="360"/>
                                          </p:val>
                                        </p:tav>
                                        <p:tav tm="100000">
                                          <p:val>
                                            <p:fltVal val="0"/>
                                          </p:val>
                                        </p:tav>
                                      </p:tavLst>
                                    </p:anim>
                                    <p:animEffect transition="in" filter="fade">
                                      <p:cBhvr>
                                        <p:cTn id="57" dur="500"/>
                                        <p:tgtEl>
                                          <p:spTgt spid="157"/>
                                        </p:tgtEl>
                                      </p:cBhvr>
                                    </p:animEffect>
                                  </p:childTnLst>
                                </p:cTn>
                              </p:par>
                            </p:childTnLst>
                          </p:cTn>
                        </p:par>
                        <p:par>
                          <p:cTn id="58" fill="hold">
                            <p:stCondLst>
                              <p:cond delay="500"/>
                            </p:stCondLst>
                            <p:childTnLst>
                              <p:par>
                                <p:cTn id="59" presetID="18" presetClass="entr" presetSubtype="6" fill="hold" nodeType="afterEffect">
                                  <p:stCondLst>
                                    <p:cond delay="0"/>
                                  </p:stCondLst>
                                  <p:childTnLst>
                                    <p:set>
                                      <p:cBhvr>
                                        <p:cTn id="60" dur="1" fill="hold">
                                          <p:stCondLst>
                                            <p:cond delay="0"/>
                                          </p:stCondLst>
                                        </p:cTn>
                                        <p:tgtEl>
                                          <p:spTgt spid="149"/>
                                        </p:tgtEl>
                                        <p:attrNameLst>
                                          <p:attrName>style.visibility</p:attrName>
                                        </p:attrNameLst>
                                      </p:cBhvr>
                                      <p:to>
                                        <p:strVal val="visible"/>
                                      </p:to>
                                    </p:set>
                                    <p:animEffect transition="in" filter="strips(downRight)">
                                      <p:cBhvr>
                                        <p:cTn id="61" dur="500"/>
                                        <p:tgtEl>
                                          <p:spTgt spid="149"/>
                                        </p:tgtEl>
                                      </p:cBhvr>
                                    </p:animEffect>
                                  </p:childTnLst>
                                </p:cTn>
                              </p:par>
                            </p:childTnLst>
                          </p:cTn>
                        </p:par>
                        <p:par>
                          <p:cTn id="62" fill="hold">
                            <p:stCondLst>
                              <p:cond delay="1000"/>
                            </p:stCondLst>
                            <p:childTnLst>
                              <p:par>
                                <p:cTn id="63" presetID="49" presetClass="entr" presetSubtype="0" decel="100000" fill="hold" grpId="0" nodeType="afterEffect">
                                  <p:stCondLst>
                                    <p:cond delay="0"/>
                                  </p:stCondLst>
                                  <p:childTnLst>
                                    <p:set>
                                      <p:cBhvr>
                                        <p:cTn id="64" dur="1" fill="hold">
                                          <p:stCondLst>
                                            <p:cond delay="0"/>
                                          </p:stCondLst>
                                        </p:cTn>
                                        <p:tgtEl>
                                          <p:spTgt spid="153"/>
                                        </p:tgtEl>
                                        <p:attrNameLst>
                                          <p:attrName>style.visibility</p:attrName>
                                        </p:attrNameLst>
                                      </p:cBhvr>
                                      <p:to>
                                        <p:strVal val="visible"/>
                                      </p:to>
                                    </p:set>
                                    <p:anim calcmode="lin" valueType="num">
                                      <p:cBhvr>
                                        <p:cTn id="65" dur="500" fill="hold"/>
                                        <p:tgtEl>
                                          <p:spTgt spid="153"/>
                                        </p:tgtEl>
                                        <p:attrNameLst>
                                          <p:attrName>ppt_w</p:attrName>
                                        </p:attrNameLst>
                                      </p:cBhvr>
                                      <p:tavLst>
                                        <p:tav tm="0">
                                          <p:val>
                                            <p:fltVal val="0"/>
                                          </p:val>
                                        </p:tav>
                                        <p:tav tm="100000">
                                          <p:val>
                                            <p:strVal val="#ppt_w"/>
                                          </p:val>
                                        </p:tav>
                                      </p:tavLst>
                                    </p:anim>
                                    <p:anim calcmode="lin" valueType="num">
                                      <p:cBhvr>
                                        <p:cTn id="66" dur="500" fill="hold"/>
                                        <p:tgtEl>
                                          <p:spTgt spid="153"/>
                                        </p:tgtEl>
                                        <p:attrNameLst>
                                          <p:attrName>ppt_h</p:attrName>
                                        </p:attrNameLst>
                                      </p:cBhvr>
                                      <p:tavLst>
                                        <p:tav tm="0">
                                          <p:val>
                                            <p:fltVal val="0"/>
                                          </p:val>
                                        </p:tav>
                                        <p:tav tm="100000">
                                          <p:val>
                                            <p:strVal val="#ppt_h"/>
                                          </p:val>
                                        </p:tav>
                                      </p:tavLst>
                                    </p:anim>
                                    <p:anim calcmode="lin" valueType="num">
                                      <p:cBhvr>
                                        <p:cTn id="67" dur="500" fill="hold"/>
                                        <p:tgtEl>
                                          <p:spTgt spid="153"/>
                                        </p:tgtEl>
                                        <p:attrNameLst>
                                          <p:attrName>style.rotation</p:attrName>
                                        </p:attrNameLst>
                                      </p:cBhvr>
                                      <p:tavLst>
                                        <p:tav tm="0">
                                          <p:val>
                                            <p:fltVal val="360"/>
                                          </p:val>
                                        </p:tav>
                                        <p:tav tm="100000">
                                          <p:val>
                                            <p:fltVal val="0"/>
                                          </p:val>
                                        </p:tav>
                                      </p:tavLst>
                                    </p:anim>
                                    <p:animEffect transition="in" filter="fade">
                                      <p:cBhvr>
                                        <p:cTn id="68"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53" grpId="0" animBg="1"/>
      <p:bldP spid="157" grpId="0" animBg="1"/>
      <p:bldP spid="15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正方形/長方形 147"/>
          <p:cNvSpPr/>
          <p:nvPr/>
        </p:nvSpPr>
        <p:spPr>
          <a:xfrm>
            <a:off x="5595295"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normAutofit fontScale="90000"/>
          </a:bodyPr>
          <a:lstStyle/>
          <a:p>
            <a:r>
              <a:rPr kumimoji="1" lang="ja-JP" altLang="en-US" dirty="0" smtClean="0"/>
              <a:t>挿入</a:t>
            </a:r>
            <a:endParaRPr kumimoji="1" lang="ja-JP" altLang="en-US" dirty="0"/>
          </a:p>
        </p:txBody>
      </p:sp>
      <p:sp>
        <p:nvSpPr>
          <p:cNvPr id="3" name="コンテンツ プレースホルダ 2"/>
          <p:cNvSpPr>
            <a:spLocks noGrp="1"/>
          </p:cNvSpPr>
          <p:nvPr>
            <p:ph idx="1"/>
          </p:nvPr>
        </p:nvSpPr>
        <p:spPr>
          <a:xfrm>
            <a:off x="142844" y="1071546"/>
            <a:ext cx="8858312" cy="1643074"/>
          </a:xfrm>
        </p:spPr>
        <p:txBody>
          <a:bodyPr>
            <a:normAutofit fontScale="85000" lnSpcReduction="20000"/>
          </a:bodyPr>
          <a:lstStyle/>
          <a:p>
            <a:r>
              <a:rPr lang="ja-JP" altLang="en-US" dirty="0" smtClean="0"/>
              <a:t>それすら埋まっていたら？</a:t>
            </a:r>
            <a:endParaRPr lang="en-US" altLang="ja-JP" dirty="0" smtClean="0"/>
          </a:p>
          <a:p>
            <a:r>
              <a:rPr lang="ja-JP" altLang="en-US" dirty="0" smtClean="0"/>
              <a:t>別に定めた上限以下のスロット数まで配列を舐めながら、アイテムが入っていない空バケットが無いかを探す</a:t>
            </a:r>
            <a:endParaRPr lang="en-US" altLang="ja-JP" dirty="0" smtClean="0"/>
          </a:p>
          <a:p>
            <a:pPr lvl="1"/>
            <a:r>
              <a:rPr lang="ja-JP" altLang="en-US" dirty="0" smtClean="0"/>
              <a:t>無いならさすがにテーブルを拡張して全部再配置してやり直し</a:t>
            </a:r>
            <a:endParaRPr lang="en-US" altLang="ja-JP" dirty="0" smtClean="0"/>
          </a:p>
          <a:p>
            <a:pPr lvl="1"/>
            <a:endParaRPr lang="en-US" altLang="ja-JP" dirty="0" smtClean="0"/>
          </a:p>
        </p:txBody>
      </p:sp>
      <p:sp>
        <p:nvSpPr>
          <p:cNvPr id="61" name="正方形/長方形 60"/>
          <p:cNvSpPr/>
          <p:nvPr/>
        </p:nvSpPr>
        <p:spPr>
          <a:xfrm>
            <a:off x="854375"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3" name="正方形/長方形 62"/>
          <p:cNvSpPr/>
          <p:nvPr/>
        </p:nvSpPr>
        <p:spPr>
          <a:xfrm>
            <a:off x="1045166"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4" name="正方形/長方形 63"/>
          <p:cNvSpPr/>
          <p:nvPr/>
        </p:nvSpPr>
        <p:spPr>
          <a:xfrm>
            <a:off x="1235958"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5" name="正方形/長方形 64"/>
          <p:cNvSpPr/>
          <p:nvPr/>
        </p:nvSpPr>
        <p:spPr>
          <a:xfrm>
            <a:off x="1426749"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7" name="正方形/長方形 66"/>
          <p:cNvSpPr/>
          <p:nvPr/>
        </p:nvSpPr>
        <p:spPr>
          <a:xfrm>
            <a:off x="180833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9" name="正方形/長方形 68"/>
          <p:cNvSpPr/>
          <p:nvPr/>
        </p:nvSpPr>
        <p:spPr>
          <a:xfrm>
            <a:off x="2189285"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1" name="正方形/長方形 70"/>
          <p:cNvSpPr/>
          <p:nvPr/>
        </p:nvSpPr>
        <p:spPr>
          <a:xfrm>
            <a:off x="2570867"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5" name="正方形/長方形 74"/>
          <p:cNvSpPr/>
          <p:nvPr/>
        </p:nvSpPr>
        <p:spPr>
          <a:xfrm>
            <a:off x="295245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6" name="正方形/長方形 75"/>
          <p:cNvSpPr/>
          <p:nvPr/>
        </p:nvSpPr>
        <p:spPr>
          <a:xfrm>
            <a:off x="162793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77" name="正方形/長方形 76"/>
          <p:cNvSpPr/>
          <p:nvPr/>
        </p:nvSpPr>
        <p:spPr>
          <a:xfrm>
            <a:off x="180653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78" name="正方形/長方形 77"/>
          <p:cNvSpPr/>
          <p:nvPr/>
        </p:nvSpPr>
        <p:spPr>
          <a:xfrm>
            <a:off x="198512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79" name="正方形/長方形 78"/>
          <p:cNvSpPr/>
          <p:nvPr/>
        </p:nvSpPr>
        <p:spPr>
          <a:xfrm>
            <a:off x="216372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81" name="正方形/長方形 80"/>
          <p:cNvSpPr/>
          <p:nvPr/>
        </p:nvSpPr>
        <p:spPr>
          <a:xfrm>
            <a:off x="333403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3" name="正方形/長方形 82"/>
          <p:cNvSpPr/>
          <p:nvPr/>
        </p:nvSpPr>
        <p:spPr>
          <a:xfrm>
            <a:off x="3715614"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5" name="正方形/長方形 84"/>
          <p:cNvSpPr/>
          <p:nvPr/>
        </p:nvSpPr>
        <p:spPr>
          <a:xfrm>
            <a:off x="4097196"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2" name="正方形/長方形 101"/>
          <p:cNvSpPr/>
          <p:nvPr/>
        </p:nvSpPr>
        <p:spPr>
          <a:xfrm>
            <a:off x="447815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7" name="正方形/長方形 106"/>
          <p:cNvSpPr/>
          <p:nvPr/>
        </p:nvSpPr>
        <p:spPr>
          <a:xfrm>
            <a:off x="234231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08" name="正方形/長方形 107"/>
          <p:cNvSpPr/>
          <p:nvPr/>
        </p:nvSpPr>
        <p:spPr>
          <a:xfrm>
            <a:off x="252091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09" name="正方形/長方形 108"/>
          <p:cNvSpPr/>
          <p:nvPr/>
        </p:nvSpPr>
        <p:spPr>
          <a:xfrm>
            <a:off x="269950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10" name="正方形/長方形 109"/>
          <p:cNvSpPr/>
          <p:nvPr/>
        </p:nvSpPr>
        <p:spPr>
          <a:xfrm>
            <a:off x="287810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cxnSp>
        <p:nvCxnSpPr>
          <p:cNvPr id="111" name="直線コネクタ 110"/>
          <p:cNvCxnSpPr/>
          <p:nvPr/>
        </p:nvCxnSpPr>
        <p:spPr>
          <a:xfrm>
            <a:off x="571472" y="3429000"/>
            <a:ext cx="1044274" cy="62929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a:off x="571472" y="3000372"/>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13" name="直線矢印コネクタ 112"/>
          <p:cNvCxnSpPr>
            <a:stCxn id="77" idx="2"/>
            <a:endCxn id="68" idx="0"/>
          </p:cNvCxnSpPr>
          <p:nvPr/>
        </p:nvCxnSpPr>
        <p:spPr>
          <a:xfrm rot="16200000" flipH="1">
            <a:off x="1609187" y="3584960"/>
            <a:ext cx="771346" cy="1980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76" idx="2"/>
            <a:endCxn id="66" idx="0"/>
          </p:cNvCxnSpPr>
          <p:nvPr/>
        </p:nvCxnSpPr>
        <p:spPr>
          <a:xfrm rot="5400000">
            <a:off x="1329413" y="3681839"/>
            <a:ext cx="771346" cy="430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rot="10800000" flipV="1">
            <a:off x="1989784" y="3428999"/>
            <a:ext cx="1082019" cy="61073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117" name="正方形/長方形 116"/>
          <p:cNvSpPr/>
          <p:nvPr/>
        </p:nvSpPr>
        <p:spPr>
          <a:xfrm>
            <a:off x="221454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18" name="正方形/長方形 117"/>
          <p:cNvSpPr/>
          <p:nvPr/>
        </p:nvSpPr>
        <p:spPr>
          <a:xfrm>
            <a:off x="239314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19" name="正方形/長方形 118"/>
          <p:cNvSpPr/>
          <p:nvPr/>
        </p:nvSpPr>
        <p:spPr>
          <a:xfrm>
            <a:off x="257173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20" name="正方形/長方形 119"/>
          <p:cNvSpPr/>
          <p:nvPr/>
        </p:nvSpPr>
        <p:spPr>
          <a:xfrm>
            <a:off x="275033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21" name="正方形/長方形 120"/>
          <p:cNvSpPr/>
          <p:nvPr/>
        </p:nvSpPr>
        <p:spPr>
          <a:xfrm>
            <a:off x="292892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22" name="正方形/長方形 121"/>
          <p:cNvSpPr/>
          <p:nvPr/>
        </p:nvSpPr>
        <p:spPr>
          <a:xfrm>
            <a:off x="310752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3" name="正方形/長方形 122"/>
          <p:cNvSpPr/>
          <p:nvPr/>
        </p:nvSpPr>
        <p:spPr>
          <a:xfrm>
            <a:off x="328611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4" name="正方形/長方形 123"/>
          <p:cNvSpPr/>
          <p:nvPr/>
        </p:nvSpPr>
        <p:spPr>
          <a:xfrm>
            <a:off x="346471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5" name="正方形/長方形 124"/>
          <p:cNvSpPr/>
          <p:nvPr/>
        </p:nvSpPr>
        <p:spPr>
          <a:xfrm>
            <a:off x="1158080" y="5131320"/>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26" name="直線コネクタ 125"/>
          <p:cNvCxnSpPr/>
          <p:nvPr/>
        </p:nvCxnSpPr>
        <p:spPr>
          <a:xfrm rot="10800000" flipV="1">
            <a:off x="1102682" y="4421874"/>
            <a:ext cx="873455" cy="655091"/>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rot="10800000">
            <a:off x="2399217" y="4421878"/>
            <a:ext cx="1201003" cy="61414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a:stCxn id="118" idx="0"/>
            <a:endCxn id="70" idx="2"/>
          </p:cNvCxnSpPr>
          <p:nvPr/>
        </p:nvCxnSpPr>
        <p:spPr>
          <a:xfrm rot="16200000" flipV="1">
            <a:off x="2086047" y="4747119"/>
            <a:ext cx="785818" cy="696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119" idx="0"/>
            <a:endCxn id="74" idx="2"/>
          </p:cNvCxnSpPr>
          <p:nvPr/>
        </p:nvCxnSpPr>
        <p:spPr>
          <a:xfrm rot="5400000" flipH="1" flipV="1">
            <a:off x="2366135" y="4652593"/>
            <a:ext cx="785818" cy="196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1" idx="0"/>
            <a:endCxn id="82" idx="2"/>
          </p:cNvCxnSpPr>
          <p:nvPr/>
        </p:nvCxnSpPr>
        <p:spPr>
          <a:xfrm rot="5400000" flipH="1" flipV="1">
            <a:off x="2926312" y="4449606"/>
            <a:ext cx="785818" cy="60199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09" idx="2"/>
            <a:endCxn id="84" idx="0"/>
          </p:cNvCxnSpPr>
          <p:nvPr/>
        </p:nvCxnSpPr>
        <p:spPr>
          <a:xfrm rot="16200000" flipH="1">
            <a:off x="3009630" y="3077491"/>
            <a:ext cx="771346" cy="121299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107" idx="2"/>
            <a:endCxn id="80" idx="0"/>
          </p:cNvCxnSpPr>
          <p:nvPr/>
        </p:nvCxnSpPr>
        <p:spPr>
          <a:xfrm rot="16200000" flipH="1">
            <a:off x="2449453" y="3280479"/>
            <a:ext cx="771346" cy="807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3" name="曲線コネクタ 122"/>
          <p:cNvCxnSpPr>
            <a:stCxn id="66" idx="0"/>
            <a:endCxn id="68" idx="0"/>
          </p:cNvCxnSpPr>
          <p:nvPr/>
        </p:nvCxnSpPr>
        <p:spPr>
          <a:xfrm rot="5400000" flipH="1" flipV="1">
            <a:off x="1903412" y="3879186"/>
            <a:ext cx="1588" cy="38095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曲線コネクタ 122"/>
          <p:cNvCxnSpPr>
            <a:stCxn id="68" idx="0"/>
            <a:endCxn id="70" idx="0"/>
          </p:cNvCxnSpPr>
          <p:nvPr/>
        </p:nvCxnSpPr>
        <p:spPr>
          <a:xfrm rot="5400000" flipH="1" flipV="1">
            <a:off x="2284680" y="3878871"/>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曲線コネクタ 122"/>
          <p:cNvCxnSpPr>
            <a:stCxn id="70" idx="0"/>
            <a:endCxn id="74" idx="0"/>
          </p:cNvCxnSpPr>
          <p:nvPr/>
        </p:nvCxnSpPr>
        <p:spPr>
          <a:xfrm rot="5400000" flipH="1" flipV="1">
            <a:off x="2666263"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曲線コネクタ 122"/>
          <p:cNvCxnSpPr>
            <a:stCxn id="74" idx="0"/>
            <a:endCxn id="80" idx="0"/>
          </p:cNvCxnSpPr>
          <p:nvPr/>
        </p:nvCxnSpPr>
        <p:spPr>
          <a:xfrm rot="5400000" flipH="1" flipV="1">
            <a:off x="3047845"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曲線コネクタ 122"/>
          <p:cNvCxnSpPr>
            <a:stCxn id="80" idx="0"/>
            <a:endCxn id="82" idx="0"/>
          </p:cNvCxnSpPr>
          <p:nvPr/>
        </p:nvCxnSpPr>
        <p:spPr>
          <a:xfrm rot="5400000" flipH="1" flipV="1">
            <a:off x="3429427" y="3878871"/>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曲線コネクタ 122"/>
          <p:cNvCxnSpPr>
            <a:stCxn id="82" idx="0"/>
            <a:endCxn id="84" idx="0"/>
          </p:cNvCxnSpPr>
          <p:nvPr/>
        </p:nvCxnSpPr>
        <p:spPr>
          <a:xfrm rot="5400000" flipH="1" flipV="1">
            <a:off x="3811010" y="3878871"/>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曲線コネクタ 122"/>
          <p:cNvCxnSpPr>
            <a:stCxn id="84" idx="0"/>
          </p:cNvCxnSpPr>
          <p:nvPr/>
        </p:nvCxnSpPr>
        <p:spPr>
          <a:xfrm rot="16200000" flipH="1">
            <a:off x="4191137" y="3880326"/>
            <a:ext cx="2280" cy="380953"/>
          </a:xfrm>
          <a:prstGeom prst="curvedConnector3">
            <a:avLst>
              <a:gd name="adj1" fmla="val -1002631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a:stCxn id="110" idx="2"/>
            <a:endCxn id="141" idx="0"/>
          </p:cNvCxnSpPr>
          <p:nvPr/>
        </p:nvCxnSpPr>
        <p:spPr>
          <a:xfrm rot="16200000" flipH="1">
            <a:off x="3287709" y="2978007"/>
            <a:ext cx="773626" cy="1414243"/>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4847877"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5228831"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0" name="正方形/長方形 149"/>
          <p:cNvSpPr/>
          <p:nvPr/>
        </p:nvSpPr>
        <p:spPr>
          <a:xfrm>
            <a:off x="5976878"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2" name="正方形/長方形 151"/>
          <p:cNvSpPr/>
          <p:nvPr/>
        </p:nvSpPr>
        <p:spPr>
          <a:xfrm>
            <a:off x="6358459"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4" name="正方形/長方形 153"/>
          <p:cNvSpPr/>
          <p:nvPr/>
        </p:nvSpPr>
        <p:spPr>
          <a:xfrm>
            <a:off x="6740042"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cxnSp>
        <p:nvCxnSpPr>
          <p:cNvPr id="155" name="曲線コネクタ 122"/>
          <p:cNvCxnSpPr>
            <a:stCxn id="143" idx="0"/>
            <a:endCxn id="145" idx="0"/>
          </p:cNvCxnSpPr>
          <p:nvPr/>
        </p:nvCxnSpPr>
        <p:spPr>
          <a:xfrm rot="5400000" flipH="1" flipV="1">
            <a:off x="4942958" y="3882260"/>
            <a:ext cx="1588" cy="38095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6" name="曲線コネクタ 122"/>
          <p:cNvCxnSpPr>
            <a:stCxn id="145" idx="0"/>
            <a:endCxn id="147" idx="0"/>
          </p:cNvCxnSpPr>
          <p:nvPr/>
        </p:nvCxnSpPr>
        <p:spPr>
          <a:xfrm rot="5400000" flipH="1" flipV="1">
            <a:off x="5324226" y="3881945"/>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曲線コネクタ 122"/>
          <p:cNvCxnSpPr>
            <a:endCxn id="149" idx="0"/>
          </p:cNvCxnSpPr>
          <p:nvPr/>
        </p:nvCxnSpPr>
        <p:spPr>
          <a:xfrm rot="5400000" flipH="1" flipV="1">
            <a:off x="5690691" y="3881945"/>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曲線コネクタ 122"/>
          <p:cNvCxnSpPr>
            <a:stCxn id="149" idx="0"/>
            <a:endCxn id="151" idx="0"/>
          </p:cNvCxnSpPr>
          <p:nvPr/>
        </p:nvCxnSpPr>
        <p:spPr>
          <a:xfrm rot="5400000" flipH="1" flipV="1">
            <a:off x="6072273" y="3881945"/>
            <a:ext cx="1588" cy="381582"/>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曲線コネクタ 122"/>
          <p:cNvCxnSpPr>
            <a:stCxn id="151" idx="0"/>
            <a:endCxn id="153" idx="0"/>
          </p:cNvCxnSpPr>
          <p:nvPr/>
        </p:nvCxnSpPr>
        <p:spPr>
          <a:xfrm rot="5400000" flipH="1" flipV="1">
            <a:off x="6453855" y="3881945"/>
            <a:ext cx="1588" cy="381583"/>
          </a:xfrm>
          <a:prstGeom prst="curvedConnector3">
            <a:avLst>
              <a:gd name="adj1" fmla="val 1439546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曲線コネクタ 122"/>
          <p:cNvCxnSpPr>
            <a:endCxn id="66" idx="0"/>
          </p:cNvCxnSpPr>
          <p:nvPr/>
        </p:nvCxnSpPr>
        <p:spPr>
          <a:xfrm>
            <a:off x="285720" y="3500438"/>
            <a:ext cx="1427216" cy="569224"/>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161754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199849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80076"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2761658"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14324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352482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3906405"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1" name="正方形/長方形 140"/>
          <p:cNvSpPr/>
          <p:nvPr/>
        </p:nvSpPr>
        <p:spPr>
          <a:xfrm>
            <a:off x="4286248" y="407194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3" name="正方形/長方形 142"/>
          <p:cNvSpPr/>
          <p:nvPr/>
        </p:nvSpPr>
        <p:spPr>
          <a:xfrm>
            <a:off x="4657086"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5" name="正方形/長方形 144"/>
          <p:cNvSpPr/>
          <p:nvPr/>
        </p:nvSpPr>
        <p:spPr>
          <a:xfrm>
            <a:off x="5038039"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7" name="正方形/長方形 146"/>
          <p:cNvSpPr/>
          <p:nvPr/>
        </p:nvSpPr>
        <p:spPr>
          <a:xfrm>
            <a:off x="5419622"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1" name="正方形/長方形 150"/>
          <p:cNvSpPr/>
          <p:nvPr/>
        </p:nvSpPr>
        <p:spPr>
          <a:xfrm>
            <a:off x="6167668"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3" name="正方形/長方形 152"/>
          <p:cNvSpPr/>
          <p:nvPr/>
        </p:nvSpPr>
        <p:spPr>
          <a:xfrm>
            <a:off x="6549251"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9" name="正方形/長方形 148"/>
          <p:cNvSpPr/>
          <p:nvPr/>
        </p:nvSpPr>
        <p:spPr>
          <a:xfrm>
            <a:off x="5786086"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63" name="正方形/長方形 162"/>
          <p:cNvSpPr/>
          <p:nvPr/>
        </p:nvSpPr>
        <p:spPr>
          <a:xfrm>
            <a:off x="6937859"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64" name="正方形/長方形 163"/>
          <p:cNvSpPr/>
          <p:nvPr/>
        </p:nvSpPr>
        <p:spPr>
          <a:xfrm>
            <a:off x="7128650" y="407194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cxnSp>
        <p:nvCxnSpPr>
          <p:cNvPr id="165" name="曲線コネクタ 122"/>
          <p:cNvCxnSpPr>
            <a:stCxn id="141" idx="0"/>
            <a:endCxn id="143" idx="0"/>
          </p:cNvCxnSpPr>
          <p:nvPr/>
        </p:nvCxnSpPr>
        <p:spPr>
          <a:xfrm rot="16200000" flipH="1">
            <a:off x="4566666" y="3886920"/>
            <a:ext cx="794" cy="370838"/>
          </a:xfrm>
          <a:prstGeom prst="curvedConnector3">
            <a:avLst>
              <a:gd name="adj1" fmla="val -2879093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正方形/長方形 167"/>
          <p:cNvSpPr/>
          <p:nvPr/>
        </p:nvSpPr>
        <p:spPr>
          <a:xfrm>
            <a:off x="492919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69" name="正方形/長方形 168"/>
          <p:cNvSpPr/>
          <p:nvPr/>
        </p:nvSpPr>
        <p:spPr>
          <a:xfrm>
            <a:off x="510778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0" name="正方形/長方形 169"/>
          <p:cNvSpPr/>
          <p:nvPr/>
        </p:nvSpPr>
        <p:spPr>
          <a:xfrm>
            <a:off x="528638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1" name="正方形/長方形 170"/>
          <p:cNvSpPr/>
          <p:nvPr/>
        </p:nvSpPr>
        <p:spPr>
          <a:xfrm>
            <a:off x="546497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2" name="正方形/長方形 171"/>
          <p:cNvSpPr/>
          <p:nvPr/>
        </p:nvSpPr>
        <p:spPr>
          <a:xfrm>
            <a:off x="564357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173" name="正方形/長方形 172"/>
          <p:cNvSpPr/>
          <p:nvPr/>
        </p:nvSpPr>
        <p:spPr>
          <a:xfrm>
            <a:off x="582216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4" name="正方形/長方形 173"/>
          <p:cNvSpPr/>
          <p:nvPr/>
        </p:nvSpPr>
        <p:spPr>
          <a:xfrm>
            <a:off x="600076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5" name="正方形/長方形 174"/>
          <p:cNvSpPr/>
          <p:nvPr/>
        </p:nvSpPr>
        <p:spPr>
          <a:xfrm>
            <a:off x="617935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6" name="正方形/長方形 175"/>
          <p:cNvSpPr/>
          <p:nvPr/>
        </p:nvSpPr>
        <p:spPr>
          <a:xfrm>
            <a:off x="3872724" y="5131321"/>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77" name="直線コネクタ 176"/>
          <p:cNvCxnSpPr/>
          <p:nvPr/>
        </p:nvCxnSpPr>
        <p:spPr>
          <a:xfrm rot="5400000">
            <a:off x="3524737" y="4705564"/>
            <a:ext cx="663992" cy="78812"/>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rot="10800000">
            <a:off x="4306957" y="4412975"/>
            <a:ext cx="2007908" cy="623053"/>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9" name="直線矢印コネクタ 178"/>
          <p:cNvCxnSpPr>
            <a:stCxn id="169" idx="0"/>
            <a:endCxn id="143" idx="2"/>
          </p:cNvCxnSpPr>
          <p:nvPr/>
        </p:nvCxnSpPr>
        <p:spPr>
          <a:xfrm rot="16200000" flipV="1">
            <a:off x="4583411" y="4529840"/>
            <a:ext cx="782745" cy="444601"/>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0" name="直線矢印コネクタ 179"/>
          <p:cNvCxnSpPr>
            <a:stCxn id="171" idx="0"/>
            <a:endCxn id="147" idx="2"/>
          </p:cNvCxnSpPr>
          <p:nvPr/>
        </p:nvCxnSpPr>
        <p:spPr>
          <a:xfrm rot="16200000" flipV="1">
            <a:off x="5143274" y="4732513"/>
            <a:ext cx="782745" cy="3925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1" name="直線矢印コネクタ 180"/>
          <p:cNvCxnSpPr>
            <a:stCxn id="174" idx="0"/>
          </p:cNvCxnSpPr>
          <p:nvPr/>
        </p:nvCxnSpPr>
        <p:spPr>
          <a:xfrm rot="5400000" flipH="1" flipV="1">
            <a:off x="5973972" y="4473781"/>
            <a:ext cx="785818" cy="55364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9" name="曲線コネクタ 122"/>
          <p:cNvCxnSpPr>
            <a:stCxn id="153" idx="0"/>
            <a:endCxn id="163" idx="0"/>
          </p:cNvCxnSpPr>
          <p:nvPr/>
        </p:nvCxnSpPr>
        <p:spPr>
          <a:xfrm rot="5400000" flipH="1" flipV="1">
            <a:off x="6838554" y="3878035"/>
            <a:ext cx="794" cy="388608"/>
          </a:xfrm>
          <a:prstGeom prst="curvedConnector3">
            <a:avLst>
              <a:gd name="adj1" fmla="val 2889093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510444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93" name="正方形/長方形 192"/>
          <p:cNvSpPr/>
          <p:nvPr/>
        </p:nvSpPr>
        <p:spPr>
          <a:xfrm>
            <a:off x="528303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4" name="正方形/長方形 193"/>
          <p:cNvSpPr/>
          <p:nvPr/>
        </p:nvSpPr>
        <p:spPr>
          <a:xfrm>
            <a:off x="546163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95" name="正方形/長方形 194"/>
          <p:cNvSpPr/>
          <p:nvPr/>
        </p:nvSpPr>
        <p:spPr>
          <a:xfrm>
            <a:off x="564022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96" name="正方形/長方形 195"/>
          <p:cNvSpPr/>
          <p:nvPr/>
        </p:nvSpPr>
        <p:spPr>
          <a:xfrm>
            <a:off x="581882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7" name="正方形/長方形 196"/>
          <p:cNvSpPr/>
          <p:nvPr/>
        </p:nvSpPr>
        <p:spPr>
          <a:xfrm>
            <a:off x="599741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8" name="正方形/長方形 197"/>
          <p:cNvSpPr/>
          <p:nvPr/>
        </p:nvSpPr>
        <p:spPr>
          <a:xfrm>
            <a:off x="617601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9" name="正方形/長方形 198"/>
          <p:cNvSpPr/>
          <p:nvPr/>
        </p:nvSpPr>
        <p:spPr>
          <a:xfrm>
            <a:off x="635460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200" name="直線コネクタ 199"/>
          <p:cNvCxnSpPr/>
          <p:nvPr/>
        </p:nvCxnSpPr>
        <p:spPr>
          <a:xfrm>
            <a:off x="4047976" y="3357562"/>
            <a:ext cx="908337" cy="684351"/>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201" name="正方形/長方形 200"/>
          <p:cNvSpPr/>
          <p:nvPr/>
        </p:nvSpPr>
        <p:spPr>
          <a:xfrm>
            <a:off x="4047976" y="2928934"/>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202" name="直線矢印コネクタ 201"/>
          <p:cNvCxnSpPr>
            <a:stCxn id="194" idx="2"/>
            <a:endCxn id="149" idx="0"/>
          </p:cNvCxnSpPr>
          <p:nvPr/>
        </p:nvCxnSpPr>
        <p:spPr>
          <a:xfrm rot="16200000" flipH="1">
            <a:off x="5293277" y="3484531"/>
            <a:ext cx="845858" cy="330552"/>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3" name="直線矢印コネクタ 202"/>
          <p:cNvCxnSpPr>
            <a:stCxn id="192" idx="2"/>
            <a:endCxn id="145" idx="0"/>
          </p:cNvCxnSpPr>
          <p:nvPr/>
        </p:nvCxnSpPr>
        <p:spPr>
          <a:xfrm rot="5400000">
            <a:off x="4740659" y="3619655"/>
            <a:ext cx="845858" cy="6030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rot="10800000" flipV="1">
            <a:off x="5512904" y="3357561"/>
            <a:ext cx="1035404" cy="69760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6" name="直線矢印コネクタ 205"/>
          <p:cNvCxnSpPr>
            <a:stCxn id="195" idx="2"/>
            <a:endCxn id="151" idx="0"/>
          </p:cNvCxnSpPr>
          <p:nvPr/>
        </p:nvCxnSpPr>
        <p:spPr>
          <a:xfrm rot="16200000" flipH="1">
            <a:off x="5573365" y="3383037"/>
            <a:ext cx="845858" cy="533539"/>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17" name="角丸四角形吹き出し 216"/>
          <p:cNvSpPr/>
          <p:nvPr/>
        </p:nvSpPr>
        <p:spPr>
          <a:xfrm>
            <a:off x="7000892" y="2786058"/>
            <a:ext cx="1928826" cy="857256"/>
          </a:xfrm>
          <a:prstGeom prst="wedgeRoundRectCallout">
            <a:avLst>
              <a:gd name="adj1" fmla="val -47238"/>
              <a:gd name="adj2" fmla="val 90256"/>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あった！</a:t>
            </a:r>
            <a:endParaRPr kumimoji="1" lang="ja-JP" altLang="en-US" sz="3200" dirty="0">
              <a:solidFill>
                <a:schemeClr val="tx1"/>
              </a:solidFill>
              <a:effectLst>
                <a:outerShdw blurRad="38100" dist="38100" dir="2700000" algn="tl">
                  <a:srgbClr val="000000">
                    <a:alpha val="43137"/>
                  </a:srgbClr>
                </a:outerShdw>
              </a:effectLst>
            </a:endParaRPr>
          </a:p>
        </p:txBody>
      </p:sp>
      <p:sp>
        <p:nvSpPr>
          <p:cNvPr id="218" name="コンテンツ プレースホルダ 2"/>
          <p:cNvSpPr txBox="1">
            <a:spLocks/>
          </p:cNvSpPr>
          <p:nvPr/>
        </p:nvSpPr>
        <p:spPr>
          <a:xfrm>
            <a:off x="142844" y="5572140"/>
            <a:ext cx="8858312" cy="107157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押し出してでも場所を作るという点で少し</a:t>
            </a:r>
            <a:r>
              <a:rPr lang="en-US" altLang="ja-JP" sz="3200" dirty="0" smtClean="0"/>
              <a:t>Cuckoo Hashing</a:t>
            </a:r>
            <a:r>
              <a:rPr lang="ja-JP" altLang="en-US" sz="3200" dirty="0" smtClean="0"/>
              <a:t>的</a:t>
            </a:r>
            <a:endParaRPr lang="en-US" altLang="ja-JP" sz="3200" dirty="0" smtClean="0"/>
          </a:p>
          <a:p>
            <a:pPr marL="800100" lvl="1" indent="-342900">
              <a:spcBef>
                <a:spcPct val="20000"/>
              </a:spcBef>
              <a:buFont typeface="Arial" pitchFamily="34" charset="0"/>
              <a:buChar char="•"/>
            </a:pPr>
            <a:r>
              <a:rPr lang="ja-JP" altLang="en-US" sz="3200" dirty="0" smtClean="0"/>
              <a:t>ただしコストは上限で調整可能の上、事前に</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strips(downRight)">
                                      <p:cBhvr>
                                        <p:cTn id="7" dur="500"/>
                                        <p:tgtEl>
                                          <p:spTgt spid="160"/>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strips(downRight)">
                                      <p:cBhvr>
                                        <p:cTn id="11" dur="500"/>
                                        <p:tgtEl>
                                          <p:spTgt spid="133"/>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strips(downRight)">
                                      <p:cBhvr>
                                        <p:cTn id="15" dur="500"/>
                                        <p:tgtEl>
                                          <p:spTgt spid="134"/>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35"/>
                                        </p:tgtEl>
                                        <p:attrNameLst>
                                          <p:attrName>style.visibility</p:attrName>
                                        </p:attrNameLst>
                                      </p:cBhvr>
                                      <p:to>
                                        <p:strVal val="visible"/>
                                      </p:to>
                                    </p:set>
                                    <p:animEffect transition="in" filter="strips(downRight)">
                                      <p:cBhvr>
                                        <p:cTn id="19" dur="500"/>
                                        <p:tgtEl>
                                          <p:spTgt spid="135"/>
                                        </p:tgtEl>
                                      </p:cBhvr>
                                    </p:animEffect>
                                  </p:childTnLst>
                                </p:cTn>
                              </p:par>
                            </p:childTnLst>
                          </p:cTn>
                        </p:par>
                        <p:par>
                          <p:cTn id="20" fill="hold">
                            <p:stCondLst>
                              <p:cond delay="2000"/>
                            </p:stCondLst>
                            <p:childTnLst>
                              <p:par>
                                <p:cTn id="21" presetID="18" presetClass="entr" presetSubtype="6"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strips(downRight)">
                                      <p:cBhvr>
                                        <p:cTn id="23" dur="500"/>
                                        <p:tgtEl>
                                          <p:spTgt spid="13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strips(downRight)">
                                      <p:cBhvr>
                                        <p:cTn id="27" dur="500"/>
                                        <p:tgtEl>
                                          <p:spTgt spid="137"/>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strips(downRight)">
                                      <p:cBhvr>
                                        <p:cTn id="31" dur="500"/>
                                        <p:tgtEl>
                                          <p:spTgt spid="138"/>
                                        </p:tgtEl>
                                      </p:cBhvr>
                                    </p:animEffect>
                                  </p:childTnLst>
                                </p:cTn>
                              </p:par>
                            </p:childTnLst>
                          </p:cTn>
                        </p:par>
                        <p:par>
                          <p:cTn id="32" fill="hold">
                            <p:stCondLst>
                              <p:cond delay="3500"/>
                            </p:stCondLst>
                            <p:childTnLst>
                              <p:par>
                                <p:cTn id="33" presetID="18" presetClass="entr" presetSubtype="6" fill="hold" nodeType="after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strips(downRight)">
                                      <p:cBhvr>
                                        <p:cTn id="35" dur="500"/>
                                        <p:tgtEl>
                                          <p:spTgt spid="139"/>
                                        </p:tgtEl>
                                      </p:cBhvr>
                                    </p:animEffect>
                                  </p:childTnLst>
                                </p:cTn>
                              </p:par>
                            </p:childTnLst>
                          </p:cTn>
                        </p:par>
                        <p:par>
                          <p:cTn id="36" fill="hold">
                            <p:stCondLst>
                              <p:cond delay="4000"/>
                            </p:stCondLst>
                            <p:childTnLst>
                              <p:par>
                                <p:cTn id="37" presetID="18" presetClass="entr" presetSubtype="6" fill="hold" nodeType="afterEffect">
                                  <p:stCondLst>
                                    <p:cond delay="0"/>
                                  </p:stCondLst>
                                  <p:childTnLst>
                                    <p:set>
                                      <p:cBhvr>
                                        <p:cTn id="38" dur="1" fill="hold">
                                          <p:stCondLst>
                                            <p:cond delay="0"/>
                                          </p:stCondLst>
                                        </p:cTn>
                                        <p:tgtEl>
                                          <p:spTgt spid="165"/>
                                        </p:tgtEl>
                                        <p:attrNameLst>
                                          <p:attrName>style.visibility</p:attrName>
                                        </p:attrNameLst>
                                      </p:cBhvr>
                                      <p:to>
                                        <p:strVal val="visible"/>
                                      </p:to>
                                    </p:set>
                                    <p:animEffect transition="in" filter="strips(downRight)">
                                      <p:cBhvr>
                                        <p:cTn id="39" dur="500"/>
                                        <p:tgtEl>
                                          <p:spTgt spid="165"/>
                                        </p:tgtEl>
                                      </p:cBhvr>
                                    </p:animEffect>
                                  </p:childTnLst>
                                </p:cTn>
                              </p:par>
                            </p:childTnLst>
                          </p:cTn>
                        </p:par>
                        <p:par>
                          <p:cTn id="40" fill="hold">
                            <p:stCondLst>
                              <p:cond delay="4500"/>
                            </p:stCondLst>
                            <p:childTnLst>
                              <p:par>
                                <p:cTn id="41" presetID="18" presetClass="entr" presetSubtype="6" fill="hold"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strips(downRight)">
                                      <p:cBhvr>
                                        <p:cTn id="43" dur="500"/>
                                        <p:tgtEl>
                                          <p:spTgt spid="155"/>
                                        </p:tgtEl>
                                      </p:cBhvr>
                                    </p:animEffect>
                                  </p:childTnLst>
                                </p:cTn>
                              </p:par>
                            </p:childTnLst>
                          </p:cTn>
                        </p:par>
                        <p:par>
                          <p:cTn id="44" fill="hold">
                            <p:stCondLst>
                              <p:cond delay="5000"/>
                            </p:stCondLst>
                            <p:childTnLst>
                              <p:par>
                                <p:cTn id="45" presetID="18" presetClass="entr" presetSubtype="6"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downRight)">
                                      <p:cBhvr>
                                        <p:cTn id="47" dur="500"/>
                                        <p:tgtEl>
                                          <p:spTgt spid="156"/>
                                        </p:tgtEl>
                                      </p:cBhvr>
                                    </p:animEffect>
                                  </p:childTnLst>
                                </p:cTn>
                              </p:par>
                            </p:childTnLst>
                          </p:cTn>
                        </p:par>
                        <p:par>
                          <p:cTn id="48" fill="hold">
                            <p:stCondLst>
                              <p:cond delay="5500"/>
                            </p:stCondLst>
                            <p:childTnLst>
                              <p:par>
                                <p:cTn id="49" presetID="18" presetClass="entr" presetSubtype="6" fill="hold" nodeType="after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strips(downRight)">
                                      <p:cBhvr>
                                        <p:cTn id="51" dur="500"/>
                                        <p:tgtEl>
                                          <p:spTgt spid="157"/>
                                        </p:tgtEl>
                                      </p:cBhvr>
                                    </p:animEffect>
                                  </p:childTnLst>
                                </p:cTn>
                              </p:par>
                            </p:childTnLst>
                          </p:cTn>
                        </p:par>
                        <p:par>
                          <p:cTn id="52" fill="hold">
                            <p:stCondLst>
                              <p:cond delay="6000"/>
                            </p:stCondLst>
                            <p:childTnLst>
                              <p:par>
                                <p:cTn id="53" presetID="18" presetClass="entr" presetSubtype="6" fill="hold" nodeType="after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strips(downRight)">
                                      <p:cBhvr>
                                        <p:cTn id="55" dur="500"/>
                                        <p:tgtEl>
                                          <p:spTgt spid="158"/>
                                        </p:tgtEl>
                                      </p:cBhvr>
                                    </p:animEffect>
                                  </p:childTnLst>
                                </p:cTn>
                              </p:par>
                            </p:childTnLst>
                          </p:cTn>
                        </p:par>
                        <p:par>
                          <p:cTn id="56" fill="hold">
                            <p:stCondLst>
                              <p:cond delay="6500"/>
                            </p:stCondLst>
                            <p:childTnLst>
                              <p:par>
                                <p:cTn id="57" presetID="18" presetClass="entr" presetSubtype="6" fill="hold" nodeType="afterEffect">
                                  <p:stCondLst>
                                    <p:cond delay="0"/>
                                  </p:stCondLst>
                                  <p:childTnLst>
                                    <p:set>
                                      <p:cBhvr>
                                        <p:cTn id="58" dur="1" fill="hold">
                                          <p:stCondLst>
                                            <p:cond delay="0"/>
                                          </p:stCondLst>
                                        </p:cTn>
                                        <p:tgtEl>
                                          <p:spTgt spid="159"/>
                                        </p:tgtEl>
                                        <p:attrNameLst>
                                          <p:attrName>style.visibility</p:attrName>
                                        </p:attrNameLst>
                                      </p:cBhvr>
                                      <p:to>
                                        <p:strVal val="visible"/>
                                      </p:to>
                                    </p:set>
                                    <p:animEffect transition="in" filter="strips(downRight)">
                                      <p:cBhvr>
                                        <p:cTn id="59" dur="500"/>
                                        <p:tgtEl>
                                          <p:spTgt spid="159"/>
                                        </p:tgtEl>
                                      </p:cBhvr>
                                    </p:animEffect>
                                  </p:childTnLst>
                                </p:cTn>
                              </p:par>
                            </p:childTnLst>
                          </p:cTn>
                        </p:par>
                        <p:par>
                          <p:cTn id="60" fill="hold">
                            <p:stCondLst>
                              <p:cond delay="7000"/>
                            </p:stCondLst>
                            <p:childTnLst>
                              <p:par>
                                <p:cTn id="61" presetID="18" presetClass="entr" presetSubtype="6" fill="hold" nodeType="afterEffect">
                                  <p:stCondLst>
                                    <p:cond delay="0"/>
                                  </p:stCondLst>
                                  <p:childTnLst>
                                    <p:set>
                                      <p:cBhvr>
                                        <p:cTn id="62" dur="1" fill="hold">
                                          <p:stCondLst>
                                            <p:cond delay="0"/>
                                          </p:stCondLst>
                                        </p:cTn>
                                        <p:tgtEl>
                                          <p:spTgt spid="189"/>
                                        </p:tgtEl>
                                        <p:attrNameLst>
                                          <p:attrName>style.visibility</p:attrName>
                                        </p:attrNameLst>
                                      </p:cBhvr>
                                      <p:to>
                                        <p:strVal val="visible"/>
                                      </p:to>
                                    </p:set>
                                    <p:animEffect transition="in" filter="strips(downRight)">
                                      <p:cBhvr>
                                        <p:cTn id="63" dur="500"/>
                                        <p:tgtEl>
                                          <p:spTgt spid="189"/>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17"/>
                                        </p:tgtEl>
                                        <p:attrNameLst>
                                          <p:attrName>style.visibility</p:attrName>
                                        </p:attrNameLst>
                                      </p:cBhvr>
                                      <p:to>
                                        <p:strVal val="visible"/>
                                      </p:to>
                                    </p:set>
                                    <p:animEffect transition="in" filter="fade">
                                      <p:cBhvr>
                                        <p:cTn id="68" dur="500"/>
                                        <p:tgtEl>
                                          <p:spTgt spid="217"/>
                                        </p:tgtEl>
                                      </p:cBhvr>
                                    </p:animEffect>
                                    <p:anim calcmode="lin" valueType="num">
                                      <p:cBhvr>
                                        <p:cTn id="69" dur="500" fill="hold"/>
                                        <p:tgtEl>
                                          <p:spTgt spid="217"/>
                                        </p:tgtEl>
                                        <p:attrNameLst>
                                          <p:attrName>ppt_x</p:attrName>
                                        </p:attrNameLst>
                                      </p:cBhvr>
                                      <p:tavLst>
                                        <p:tav tm="0">
                                          <p:val>
                                            <p:strVal val="#ppt_x"/>
                                          </p:val>
                                        </p:tav>
                                        <p:tav tm="100000">
                                          <p:val>
                                            <p:strVal val="#ppt_x"/>
                                          </p:val>
                                        </p:tav>
                                      </p:tavLst>
                                    </p:anim>
                                    <p:anim calcmode="lin" valueType="num">
                                      <p:cBhvr>
                                        <p:cTn id="70" dur="500" fill="hold"/>
                                        <p:tgtEl>
                                          <p:spTgt spid="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正方形/長方形 163"/>
          <p:cNvSpPr/>
          <p:nvPr/>
        </p:nvSpPr>
        <p:spPr>
          <a:xfrm>
            <a:off x="7107193" y="407194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48" name="正方形/長方形 147"/>
          <p:cNvSpPr/>
          <p:nvPr/>
        </p:nvSpPr>
        <p:spPr>
          <a:xfrm>
            <a:off x="5595783"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3" name="正方形/長方形 62"/>
          <p:cNvSpPr/>
          <p:nvPr/>
        </p:nvSpPr>
        <p:spPr>
          <a:xfrm>
            <a:off x="1045166"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5" name="正方形/長方形 64"/>
          <p:cNvSpPr/>
          <p:nvPr/>
        </p:nvSpPr>
        <p:spPr>
          <a:xfrm>
            <a:off x="1426749"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7" name="正方形/長方形 66"/>
          <p:cNvSpPr/>
          <p:nvPr/>
        </p:nvSpPr>
        <p:spPr>
          <a:xfrm>
            <a:off x="180833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9" name="正方形/長方形 68"/>
          <p:cNvSpPr/>
          <p:nvPr/>
        </p:nvSpPr>
        <p:spPr>
          <a:xfrm>
            <a:off x="2189285"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1" name="正方形/長方形 70"/>
          <p:cNvSpPr/>
          <p:nvPr/>
        </p:nvSpPr>
        <p:spPr>
          <a:xfrm>
            <a:off x="2570867"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5" name="正方形/長方形 74"/>
          <p:cNvSpPr/>
          <p:nvPr/>
        </p:nvSpPr>
        <p:spPr>
          <a:xfrm>
            <a:off x="295245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1" name="正方形/長方形 80"/>
          <p:cNvSpPr/>
          <p:nvPr/>
        </p:nvSpPr>
        <p:spPr>
          <a:xfrm>
            <a:off x="333403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3" name="正方形/長方形 82"/>
          <p:cNvSpPr/>
          <p:nvPr/>
        </p:nvSpPr>
        <p:spPr>
          <a:xfrm>
            <a:off x="3715614"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5" name="正方形/長方形 84"/>
          <p:cNvSpPr/>
          <p:nvPr/>
        </p:nvSpPr>
        <p:spPr>
          <a:xfrm>
            <a:off x="4104511"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2" name="正方形/長方形 101"/>
          <p:cNvSpPr/>
          <p:nvPr/>
        </p:nvSpPr>
        <p:spPr>
          <a:xfrm>
            <a:off x="4478150" y="406966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44" name="正方形/長方形 143"/>
          <p:cNvSpPr/>
          <p:nvPr/>
        </p:nvSpPr>
        <p:spPr>
          <a:xfrm>
            <a:off x="4847877"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5221516"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0" name="正方形/長方形 149"/>
          <p:cNvSpPr/>
          <p:nvPr/>
        </p:nvSpPr>
        <p:spPr>
          <a:xfrm>
            <a:off x="5962736"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2" name="正方形/長方形 151"/>
          <p:cNvSpPr/>
          <p:nvPr/>
        </p:nvSpPr>
        <p:spPr>
          <a:xfrm>
            <a:off x="6344317"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54" name="正方形/長方形 153"/>
          <p:cNvSpPr/>
          <p:nvPr/>
        </p:nvSpPr>
        <p:spPr>
          <a:xfrm>
            <a:off x="6725900" y="4072736"/>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19" name="正方形/長方形 218"/>
          <p:cNvSpPr/>
          <p:nvPr/>
        </p:nvSpPr>
        <p:spPr>
          <a:xfrm>
            <a:off x="1618649"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0" name="正方形/長方形 219"/>
          <p:cNvSpPr/>
          <p:nvPr/>
        </p:nvSpPr>
        <p:spPr>
          <a:xfrm>
            <a:off x="2000232"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1" name="正方形/長方形 220"/>
          <p:cNvSpPr/>
          <p:nvPr/>
        </p:nvSpPr>
        <p:spPr>
          <a:xfrm>
            <a:off x="2380945"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2" name="正方形/長方形 221"/>
          <p:cNvSpPr/>
          <p:nvPr/>
        </p:nvSpPr>
        <p:spPr>
          <a:xfrm>
            <a:off x="2762528"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3" name="正方形/長方形 222"/>
          <p:cNvSpPr/>
          <p:nvPr/>
        </p:nvSpPr>
        <p:spPr>
          <a:xfrm>
            <a:off x="3142370"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4" name="正方形/長方形 223"/>
          <p:cNvSpPr/>
          <p:nvPr/>
        </p:nvSpPr>
        <p:spPr>
          <a:xfrm>
            <a:off x="3523953"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5" name="正方形/長方形 224"/>
          <p:cNvSpPr/>
          <p:nvPr/>
        </p:nvSpPr>
        <p:spPr>
          <a:xfrm>
            <a:off x="3921743"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6" name="正方形/長方形 225"/>
          <p:cNvSpPr/>
          <p:nvPr/>
        </p:nvSpPr>
        <p:spPr>
          <a:xfrm>
            <a:off x="4303326"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7" name="正方形/長方形 226"/>
          <p:cNvSpPr/>
          <p:nvPr/>
        </p:nvSpPr>
        <p:spPr>
          <a:xfrm>
            <a:off x="4668538"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8" name="正方形/長方形 227"/>
          <p:cNvSpPr/>
          <p:nvPr/>
        </p:nvSpPr>
        <p:spPr>
          <a:xfrm>
            <a:off x="5020861"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9" name="正方形/長方形 228"/>
          <p:cNvSpPr/>
          <p:nvPr/>
        </p:nvSpPr>
        <p:spPr>
          <a:xfrm>
            <a:off x="5401574"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30" name="正方形/長方形 229"/>
          <p:cNvSpPr/>
          <p:nvPr/>
        </p:nvSpPr>
        <p:spPr>
          <a:xfrm>
            <a:off x="5775842"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31" name="正方形/長方形 230"/>
          <p:cNvSpPr/>
          <p:nvPr/>
        </p:nvSpPr>
        <p:spPr>
          <a:xfrm>
            <a:off x="6155684"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32" name="正方形/長方形 231"/>
          <p:cNvSpPr/>
          <p:nvPr/>
        </p:nvSpPr>
        <p:spPr>
          <a:xfrm>
            <a:off x="6537267"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4" name="正方形/長方形 183"/>
          <p:cNvSpPr/>
          <p:nvPr/>
        </p:nvSpPr>
        <p:spPr>
          <a:xfrm>
            <a:off x="1618649"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5" name="正方形/長方形 184"/>
          <p:cNvSpPr/>
          <p:nvPr/>
        </p:nvSpPr>
        <p:spPr>
          <a:xfrm>
            <a:off x="2000232"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6" name="正方形/長方形 185"/>
          <p:cNvSpPr/>
          <p:nvPr/>
        </p:nvSpPr>
        <p:spPr>
          <a:xfrm>
            <a:off x="2380945"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7" name="正方形/長方形 186"/>
          <p:cNvSpPr/>
          <p:nvPr/>
        </p:nvSpPr>
        <p:spPr>
          <a:xfrm>
            <a:off x="2762528"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8" name="正方形/長方形 187"/>
          <p:cNvSpPr/>
          <p:nvPr/>
        </p:nvSpPr>
        <p:spPr>
          <a:xfrm>
            <a:off x="3142370"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90" name="正方形/長方形 189"/>
          <p:cNvSpPr/>
          <p:nvPr/>
        </p:nvSpPr>
        <p:spPr>
          <a:xfrm>
            <a:off x="3523953"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91" name="正方形/長方形 190"/>
          <p:cNvSpPr/>
          <p:nvPr/>
        </p:nvSpPr>
        <p:spPr>
          <a:xfrm>
            <a:off x="3921743"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05" name="正方形/長方形 204"/>
          <p:cNvSpPr/>
          <p:nvPr/>
        </p:nvSpPr>
        <p:spPr>
          <a:xfrm>
            <a:off x="4303326"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07" name="正方形/長方形 206"/>
          <p:cNvSpPr/>
          <p:nvPr/>
        </p:nvSpPr>
        <p:spPr>
          <a:xfrm>
            <a:off x="4668538"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08" name="正方形/長方形 207"/>
          <p:cNvSpPr/>
          <p:nvPr/>
        </p:nvSpPr>
        <p:spPr>
          <a:xfrm>
            <a:off x="5020861"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09" name="正方形/長方形 208"/>
          <p:cNvSpPr/>
          <p:nvPr/>
        </p:nvSpPr>
        <p:spPr>
          <a:xfrm>
            <a:off x="5401574"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10" name="正方形/長方形 209"/>
          <p:cNvSpPr/>
          <p:nvPr/>
        </p:nvSpPr>
        <p:spPr>
          <a:xfrm>
            <a:off x="5775842" y="407422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11" name="正方形/長方形 210"/>
          <p:cNvSpPr/>
          <p:nvPr/>
        </p:nvSpPr>
        <p:spPr>
          <a:xfrm>
            <a:off x="6155684"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12" name="正方形/長方形 211"/>
          <p:cNvSpPr/>
          <p:nvPr/>
        </p:nvSpPr>
        <p:spPr>
          <a:xfrm>
            <a:off x="6537267" y="407650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normAutofit fontScale="90000"/>
          </a:bodyPr>
          <a:lstStyle/>
          <a:p>
            <a:r>
              <a:rPr kumimoji="1" lang="ja-JP" altLang="en-US" dirty="0" smtClean="0"/>
              <a:t>挿入</a:t>
            </a:r>
            <a:endParaRPr kumimoji="1" lang="ja-JP" altLang="en-US" dirty="0"/>
          </a:p>
        </p:txBody>
      </p:sp>
      <p:sp>
        <p:nvSpPr>
          <p:cNvPr id="3" name="コンテンツ プレースホルダ 2"/>
          <p:cNvSpPr>
            <a:spLocks noGrp="1"/>
          </p:cNvSpPr>
          <p:nvPr>
            <p:ph idx="1"/>
          </p:nvPr>
        </p:nvSpPr>
        <p:spPr>
          <a:xfrm>
            <a:off x="142844" y="1071546"/>
            <a:ext cx="8858312" cy="1643074"/>
          </a:xfrm>
        </p:spPr>
        <p:txBody>
          <a:bodyPr>
            <a:normAutofit lnSpcReduction="10000"/>
          </a:bodyPr>
          <a:lstStyle/>
          <a:p>
            <a:r>
              <a:rPr lang="ja-JP" altLang="en-US" dirty="0" smtClean="0"/>
              <a:t>見つけたら</a:t>
            </a:r>
            <a:r>
              <a:rPr lang="en-US" altLang="ja-JP" dirty="0" smtClean="0"/>
              <a:t>Hop</a:t>
            </a:r>
            <a:r>
              <a:rPr lang="ja-JP" altLang="en-US" dirty="0" smtClean="0"/>
              <a:t>情報を書き換えながら左へと持ってくる</a:t>
            </a:r>
            <a:endParaRPr lang="en-US" altLang="ja-JP" dirty="0" smtClean="0"/>
          </a:p>
          <a:p>
            <a:r>
              <a:rPr lang="ja-JP" altLang="en-US" dirty="0" smtClean="0"/>
              <a:t>これで挿入できる</a:t>
            </a:r>
            <a:endParaRPr lang="en-US" altLang="ja-JP" dirty="0" smtClean="0"/>
          </a:p>
        </p:txBody>
      </p:sp>
      <p:sp>
        <p:nvSpPr>
          <p:cNvPr id="61" name="正方形/長方形 60"/>
          <p:cNvSpPr/>
          <p:nvPr/>
        </p:nvSpPr>
        <p:spPr>
          <a:xfrm>
            <a:off x="854375"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4" name="正方形/長方形 63"/>
          <p:cNvSpPr/>
          <p:nvPr/>
        </p:nvSpPr>
        <p:spPr>
          <a:xfrm>
            <a:off x="1235958" y="406966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6" name="正方形/長方形 75"/>
          <p:cNvSpPr/>
          <p:nvPr/>
        </p:nvSpPr>
        <p:spPr>
          <a:xfrm>
            <a:off x="162793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77" name="正方形/長方形 76"/>
          <p:cNvSpPr/>
          <p:nvPr/>
        </p:nvSpPr>
        <p:spPr>
          <a:xfrm>
            <a:off x="180653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78" name="正方形/長方形 77"/>
          <p:cNvSpPr/>
          <p:nvPr/>
        </p:nvSpPr>
        <p:spPr>
          <a:xfrm>
            <a:off x="198512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79" name="正方形/長方形 78"/>
          <p:cNvSpPr/>
          <p:nvPr/>
        </p:nvSpPr>
        <p:spPr>
          <a:xfrm>
            <a:off x="216372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07" name="正方形/長方形 106"/>
          <p:cNvSpPr/>
          <p:nvPr/>
        </p:nvSpPr>
        <p:spPr>
          <a:xfrm>
            <a:off x="234231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08" name="正方形/長方形 107"/>
          <p:cNvSpPr/>
          <p:nvPr/>
        </p:nvSpPr>
        <p:spPr>
          <a:xfrm>
            <a:off x="252091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09" name="正方形/長方形 108"/>
          <p:cNvSpPr/>
          <p:nvPr/>
        </p:nvSpPr>
        <p:spPr>
          <a:xfrm>
            <a:off x="2699508"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10" name="正方形/長方形 109"/>
          <p:cNvSpPr/>
          <p:nvPr/>
        </p:nvSpPr>
        <p:spPr>
          <a:xfrm>
            <a:off x="2878103" y="3012564"/>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cxnSp>
        <p:nvCxnSpPr>
          <p:cNvPr id="111" name="直線コネクタ 110"/>
          <p:cNvCxnSpPr/>
          <p:nvPr/>
        </p:nvCxnSpPr>
        <p:spPr>
          <a:xfrm>
            <a:off x="571472" y="3429000"/>
            <a:ext cx="1044274" cy="62929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a:off x="571472" y="3000372"/>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13" name="直線矢印コネクタ 112"/>
          <p:cNvCxnSpPr>
            <a:stCxn id="77" idx="2"/>
            <a:endCxn id="68" idx="0"/>
          </p:cNvCxnSpPr>
          <p:nvPr/>
        </p:nvCxnSpPr>
        <p:spPr>
          <a:xfrm rot="16200000" flipH="1">
            <a:off x="1609187" y="3584960"/>
            <a:ext cx="771346" cy="1980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76" idx="2"/>
            <a:endCxn id="66" idx="0"/>
          </p:cNvCxnSpPr>
          <p:nvPr/>
        </p:nvCxnSpPr>
        <p:spPr>
          <a:xfrm rot="5400000">
            <a:off x="1329413" y="3681839"/>
            <a:ext cx="771346" cy="430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rot="10800000" flipV="1">
            <a:off x="1989784" y="3428999"/>
            <a:ext cx="1082019" cy="61073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117" name="正方形/長方形 116"/>
          <p:cNvSpPr/>
          <p:nvPr/>
        </p:nvSpPr>
        <p:spPr>
          <a:xfrm>
            <a:off x="221454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18" name="正方形/長方形 117"/>
          <p:cNvSpPr/>
          <p:nvPr/>
        </p:nvSpPr>
        <p:spPr>
          <a:xfrm>
            <a:off x="239314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19" name="正方形/長方形 118"/>
          <p:cNvSpPr/>
          <p:nvPr/>
        </p:nvSpPr>
        <p:spPr>
          <a:xfrm>
            <a:off x="257173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20" name="正方形/長方形 119"/>
          <p:cNvSpPr/>
          <p:nvPr/>
        </p:nvSpPr>
        <p:spPr>
          <a:xfrm>
            <a:off x="275033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21" name="正方形/長方形 120"/>
          <p:cNvSpPr/>
          <p:nvPr/>
        </p:nvSpPr>
        <p:spPr>
          <a:xfrm>
            <a:off x="292892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22" name="正方形/長方形 121"/>
          <p:cNvSpPr/>
          <p:nvPr/>
        </p:nvSpPr>
        <p:spPr>
          <a:xfrm>
            <a:off x="310752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3" name="正方形/長方形 122"/>
          <p:cNvSpPr/>
          <p:nvPr/>
        </p:nvSpPr>
        <p:spPr>
          <a:xfrm>
            <a:off x="328611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4" name="正方形/長方形 123"/>
          <p:cNvSpPr/>
          <p:nvPr/>
        </p:nvSpPr>
        <p:spPr>
          <a:xfrm>
            <a:off x="346471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25" name="正方形/長方形 124"/>
          <p:cNvSpPr/>
          <p:nvPr/>
        </p:nvSpPr>
        <p:spPr>
          <a:xfrm>
            <a:off x="1158080" y="5131320"/>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26" name="直線コネクタ 125"/>
          <p:cNvCxnSpPr/>
          <p:nvPr/>
        </p:nvCxnSpPr>
        <p:spPr>
          <a:xfrm rot="10800000" flipV="1">
            <a:off x="1102682" y="4421874"/>
            <a:ext cx="873455" cy="655091"/>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rot="10800000">
            <a:off x="2399217" y="4421878"/>
            <a:ext cx="1201003" cy="61414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a:stCxn id="118" idx="0"/>
            <a:endCxn id="70" idx="2"/>
          </p:cNvCxnSpPr>
          <p:nvPr/>
        </p:nvCxnSpPr>
        <p:spPr>
          <a:xfrm rot="16200000" flipV="1">
            <a:off x="2086047" y="4747119"/>
            <a:ext cx="785818" cy="696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119" idx="0"/>
            <a:endCxn id="74" idx="2"/>
          </p:cNvCxnSpPr>
          <p:nvPr/>
        </p:nvCxnSpPr>
        <p:spPr>
          <a:xfrm rot="5400000" flipH="1" flipV="1">
            <a:off x="2366135" y="4652593"/>
            <a:ext cx="785818" cy="196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1" idx="0"/>
            <a:endCxn id="82" idx="2"/>
          </p:cNvCxnSpPr>
          <p:nvPr/>
        </p:nvCxnSpPr>
        <p:spPr>
          <a:xfrm rot="5400000" flipH="1" flipV="1">
            <a:off x="2926312" y="4449606"/>
            <a:ext cx="785818" cy="60199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09" idx="2"/>
            <a:endCxn id="84" idx="0"/>
          </p:cNvCxnSpPr>
          <p:nvPr/>
        </p:nvCxnSpPr>
        <p:spPr>
          <a:xfrm rot="16200000" flipH="1">
            <a:off x="3013288" y="3073834"/>
            <a:ext cx="771346" cy="122031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107" idx="2"/>
            <a:endCxn id="80" idx="0"/>
          </p:cNvCxnSpPr>
          <p:nvPr/>
        </p:nvCxnSpPr>
        <p:spPr>
          <a:xfrm rot="16200000" flipH="1">
            <a:off x="2449453" y="3280479"/>
            <a:ext cx="771346" cy="80702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a:stCxn id="110" idx="2"/>
            <a:endCxn id="141" idx="0"/>
          </p:cNvCxnSpPr>
          <p:nvPr/>
        </p:nvCxnSpPr>
        <p:spPr>
          <a:xfrm rot="16200000" flipH="1">
            <a:off x="3291367" y="2974350"/>
            <a:ext cx="773626" cy="14215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161754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199849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80076"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2761658"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14324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3524823"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3913720"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1" name="正方形/長方形 140"/>
          <p:cNvSpPr/>
          <p:nvPr/>
        </p:nvSpPr>
        <p:spPr>
          <a:xfrm>
            <a:off x="4293563" y="407194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3" name="正方形/長方形 142"/>
          <p:cNvSpPr/>
          <p:nvPr/>
        </p:nvSpPr>
        <p:spPr>
          <a:xfrm>
            <a:off x="4664401"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7" name="正方形/長方形 146"/>
          <p:cNvSpPr/>
          <p:nvPr/>
        </p:nvSpPr>
        <p:spPr>
          <a:xfrm>
            <a:off x="5412307"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1" name="正方形/長方形 150"/>
          <p:cNvSpPr/>
          <p:nvPr/>
        </p:nvSpPr>
        <p:spPr>
          <a:xfrm>
            <a:off x="6153526"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53" name="正方形/長方形 152"/>
          <p:cNvSpPr/>
          <p:nvPr/>
        </p:nvSpPr>
        <p:spPr>
          <a:xfrm>
            <a:off x="6535109"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49" name="正方形/長方形 148"/>
          <p:cNvSpPr/>
          <p:nvPr/>
        </p:nvSpPr>
        <p:spPr>
          <a:xfrm>
            <a:off x="5779259"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sp>
        <p:nvSpPr>
          <p:cNvPr id="163" name="正方形/長方形 162"/>
          <p:cNvSpPr/>
          <p:nvPr/>
        </p:nvSpPr>
        <p:spPr>
          <a:xfrm>
            <a:off x="6923717" y="407194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68" name="正方形/長方形 167"/>
          <p:cNvSpPr/>
          <p:nvPr/>
        </p:nvSpPr>
        <p:spPr>
          <a:xfrm>
            <a:off x="492919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69" name="正方形/長方形 168"/>
          <p:cNvSpPr/>
          <p:nvPr/>
        </p:nvSpPr>
        <p:spPr>
          <a:xfrm>
            <a:off x="510778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0" name="正方形/長方形 169"/>
          <p:cNvSpPr/>
          <p:nvPr/>
        </p:nvSpPr>
        <p:spPr>
          <a:xfrm>
            <a:off x="528638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1" name="正方形/長方形 170"/>
          <p:cNvSpPr/>
          <p:nvPr/>
        </p:nvSpPr>
        <p:spPr>
          <a:xfrm>
            <a:off x="546497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2" name="正方形/長方形 171"/>
          <p:cNvSpPr/>
          <p:nvPr/>
        </p:nvSpPr>
        <p:spPr>
          <a:xfrm>
            <a:off x="564357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173" name="正方形/長方形 172"/>
          <p:cNvSpPr/>
          <p:nvPr/>
        </p:nvSpPr>
        <p:spPr>
          <a:xfrm>
            <a:off x="582216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4" name="正方形/長方形 173"/>
          <p:cNvSpPr/>
          <p:nvPr/>
        </p:nvSpPr>
        <p:spPr>
          <a:xfrm>
            <a:off x="6000760"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75" name="正方形/長方形 174"/>
          <p:cNvSpPr/>
          <p:nvPr/>
        </p:nvSpPr>
        <p:spPr>
          <a:xfrm>
            <a:off x="6179355" y="5143513"/>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76" name="正方形/長方形 175"/>
          <p:cNvSpPr/>
          <p:nvPr/>
        </p:nvSpPr>
        <p:spPr>
          <a:xfrm>
            <a:off x="3872724" y="5131321"/>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177" name="直線コネクタ 176"/>
          <p:cNvCxnSpPr/>
          <p:nvPr/>
        </p:nvCxnSpPr>
        <p:spPr>
          <a:xfrm rot="5400000">
            <a:off x="3524737" y="4705564"/>
            <a:ext cx="663992" cy="78812"/>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rot="10800000">
            <a:off x="4306957" y="4412975"/>
            <a:ext cx="2007908" cy="623053"/>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9" name="直線矢印コネクタ 178"/>
          <p:cNvCxnSpPr>
            <a:stCxn id="169" idx="0"/>
            <a:endCxn id="143" idx="2"/>
          </p:cNvCxnSpPr>
          <p:nvPr/>
        </p:nvCxnSpPr>
        <p:spPr>
          <a:xfrm rot="16200000" flipV="1">
            <a:off x="4587068" y="4533498"/>
            <a:ext cx="782745" cy="437286"/>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0" name="直線矢印コネクタ 179"/>
          <p:cNvCxnSpPr>
            <a:stCxn id="171" idx="0"/>
            <a:endCxn id="147" idx="2"/>
          </p:cNvCxnSpPr>
          <p:nvPr/>
        </p:nvCxnSpPr>
        <p:spPr>
          <a:xfrm rot="16200000" flipV="1">
            <a:off x="5139616" y="4728856"/>
            <a:ext cx="782745" cy="4657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1" name="直線矢印コネクタ 180"/>
          <p:cNvCxnSpPr>
            <a:stCxn id="174" idx="0"/>
          </p:cNvCxnSpPr>
          <p:nvPr/>
        </p:nvCxnSpPr>
        <p:spPr>
          <a:xfrm rot="5400000" flipH="1" flipV="1">
            <a:off x="5973972" y="4473781"/>
            <a:ext cx="785818" cy="55364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510444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93" name="正方形/長方形 192"/>
          <p:cNvSpPr/>
          <p:nvPr/>
        </p:nvSpPr>
        <p:spPr>
          <a:xfrm>
            <a:off x="528303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4" name="正方形/長方形 193"/>
          <p:cNvSpPr/>
          <p:nvPr/>
        </p:nvSpPr>
        <p:spPr>
          <a:xfrm>
            <a:off x="546163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95" name="正方形/長方形 194"/>
          <p:cNvSpPr/>
          <p:nvPr/>
        </p:nvSpPr>
        <p:spPr>
          <a:xfrm>
            <a:off x="564022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
        <p:nvSpPr>
          <p:cNvPr id="196" name="正方形/長方形 195"/>
          <p:cNvSpPr/>
          <p:nvPr/>
        </p:nvSpPr>
        <p:spPr>
          <a:xfrm>
            <a:off x="581882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7" name="正方形/長方形 196"/>
          <p:cNvSpPr/>
          <p:nvPr/>
        </p:nvSpPr>
        <p:spPr>
          <a:xfrm>
            <a:off x="599741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8" name="正方形/長方形 197"/>
          <p:cNvSpPr/>
          <p:nvPr/>
        </p:nvSpPr>
        <p:spPr>
          <a:xfrm>
            <a:off x="6176012"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99" name="正方形/長方形 198"/>
          <p:cNvSpPr/>
          <p:nvPr/>
        </p:nvSpPr>
        <p:spPr>
          <a:xfrm>
            <a:off x="6354607" y="2941126"/>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200" name="直線コネクタ 199"/>
          <p:cNvCxnSpPr/>
          <p:nvPr/>
        </p:nvCxnSpPr>
        <p:spPr>
          <a:xfrm>
            <a:off x="4047976" y="3357562"/>
            <a:ext cx="908337" cy="684351"/>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201" name="正方形/長方形 200"/>
          <p:cNvSpPr/>
          <p:nvPr/>
        </p:nvSpPr>
        <p:spPr>
          <a:xfrm>
            <a:off x="4047976" y="2928934"/>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202" name="直線矢印コネクタ 201"/>
          <p:cNvCxnSpPr>
            <a:stCxn id="194" idx="2"/>
            <a:endCxn id="149" idx="0"/>
          </p:cNvCxnSpPr>
          <p:nvPr/>
        </p:nvCxnSpPr>
        <p:spPr>
          <a:xfrm rot="16200000" flipH="1">
            <a:off x="5289863" y="3487944"/>
            <a:ext cx="845858" cy="32372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3" name="直線矢印コネクタ 202"/>
          <p:cNvCxnSpPr>
            <a:stCxn id="192" idx="2"/>
            <a:endCxn id="145" idx="0"/>
          </p:cNvCxnSpPr>
          <p:nvPr/>
        </p:nvCxnSpPr>
        <p:spPr>
          <a:xfrm rot="5400000">
            <a:off x="4740659" y="3619655"/>
            <a:ext cx="845858" cy="6030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rot="10800000" flipV="1">
            <a:off x="5512904" y="3357561"/>
            <a:ext cx="1035404" cy="697604"/>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6" name="直線矢印コネクタ 205"/>
          <p:cNvCxnSpPr>
            <a:stCxn id="195" idx="2"/>
            <a:endCxn id="151" idx="0"/>
          </p:cNvCxnSpPr>
          <p:nvPr/>
        </p:nvCxnSpPr>
        <p:spPr>
          <a:xfrm rot="16200000" flipH="1">
            <a:off x="5566294" y="3390108"/>
            <a:ext cx="845858" cy="519397"/>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99" idx="2"/>
            <a:endCxn id="163" idx="0"/>
          </p:cNvCxnSpPr>
          <p:nvPr/>
        </p:nvCxnSpPr>
        <p:spPr>
          <a:xfrm rot="16200000" flipH="1">
            <a:off x="6308977" y="3361806"/>
            <a:ext cx="845064" cy="57520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6" name="正方形/長方形 165"/>
          <p:cNvSpPr/>
          <p:nvPr/>
        </p:nvSpPr>
        <p:spPr>
          <a:xfrm>
            <a:off x="5107785" y="294258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67" name="正方形/長方形 166"/>
          <p:cNvSpPr/>
          <p:nvPr/>
        </p:nvSpPr>
        <p:spPr>
          <a:xfrm>
            <a:off x="6357950" y="2935758"/>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45" name="正方形/長方形 144"/>
          <p:cNvSpPr/>
          <p:nvPr/>
        </p:nvSpPr>
        <p:spPr>
          <a:xfrm>
            <a:off x="5038039" y="4072736"/>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cxnSp>
        <p:nvCxnSpPr>
          <p:cNvPr id="233" name="直線矢印コネクタ 232"/>
          <p:cNvCxnSpPr>
            <a:stCxn id="170" idx="0"/>
            <a:endCxn id="208" idx="2"/>
          </p:cNvCxnSpPr>
          <p:nvPr/>
        </p:nvCxnSpPr>
        <p:spPr>
          <a:xfrm rot="16200000" flipV="1">
            <a:off x="4856479" y="4624313"/>
            <a:ext cx="778979" cy="259421"/>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38" name="正方形/長方形 237"/>
          <p:cNvSpPr/>
          <p:nvPr/>
        </p:nvSpPr>
        <p:spPr>
          <a:xfrm>
            <a:off x="511969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39" name="正方形/長方形 238"/>
          <p:cNvSpPr/>
          <p:nvPr/>
        </p:nvSpPr>
        <p:spPr>
          <a:xfrm>
            <a:off x="5298286"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cxnSp>
        <p:nvCxnSpPr>
          <p:cNvPr id="240" name="直線矢印コネクタ 239"/>
          <p:cNvCxnSpPr>
            <a:stCxn id="124" idx="0"/>
            <a:endCxn id="207" idx="2"/>
          </p:cNvCxnSpPr>
          <p:nvPr/>
        </p:nvCxnSpPr>
        <p:spPr>
          <a:xfrm rot="5400000" flipH="1" flipV="1">
            <a:off x="3769482" y="4149061"/>
            <a:ext cx="778978" cy="120992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43" name="正方形/長方形 242"/>
          <p:cNvSpPr/>
          <p:nvPr/>
        </p:nvSpPr>
        <p:spPr>
          <a:xfrm>
            <a:off x="239314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44" name="正方形/長方形 243"/>
          <p:cNvSpPr/>
          <p:nvPr/>
        </p:nvSpPr>
        <p:spPr>
          <a:xfrm>
            <a:off x="3464711" y="5143512"/>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246" name="正方形/長方形 245"/>
          <p:cNvSpPr/>
          <p:nvPr/>
        </p:nvSpPr>
        <p:spPr>
          <a:xfrm>
            <a:off x="2366947" y="4069662"/>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cxnSp>
        <p:nvCxnSpPr>
          <p:cNvPr id="247" name="直線矢印コネクタ 246"/>
          <p:cNvCxnSpPr>
            <a:stCxn id="78" idx="2"/>
            <a:endCxn id="186" idx="0"/>
          </p:cNvCxnSpPr>
          <p:nvPr/>
        </p:nvCxnSpPr>
        <p:spPr>
          <a:xfrm rot="16200000" flipH="1">
            <a:off x="1888570" y="3484171"/>
            <a:ext cx="773626" cy="401915"/>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50" name="正方形/長方形 249"/>
          <p:cNvSpPr/>
          <p:nvPr/>
        </p:nvSpPr>
        <p:spPr>
          <a:xfrm>
            <a:off x="1990707" y="3009897"/>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1</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4.81481E-6 C 0.01302 -0.03009 0.02639 -0.05995 0.05451 -0.07361 C 0.08298 -0.08726 0.14479 -0.09421 0.17014 -0.08125 C 0.19531 -0.06828 0.19982 -0.01041 0.20625 0.00371 " pathEditMode="relative" rAng="0" ptsTypes="aaaA">
                                      <p:cBhvr>
                                        <p:cTn id="6" dur="1000" fill="hold"/>
                                        <p:tgtEl>
                                          <p:spTgt spid="145"/>
                                        </p:tgtEl>
                                        <p:attrNameLst>
                                          <p:attrName>ppt_x</p:attrName>
                                          <p:attrName>ppt_y</p:attrName>
                                        </p:attrNameLst>
                                      </p:cBhvr>
                                      <p:rCtr x="103" y="-45"/>
                                    </p:animMotion>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203"/>
                                        </p:tgtEl>
                                      </p:cBhvr>
                                    </p:animEffect>
                                    <p:anim calcmode="lin" valueType="num">
                                      <p:cBhvr>
                                        <p:cTn id="11" dur="1000"/>
                                        <p:tgtEl>
                                          <p:spTgt spid="203"/>
                                        </p:tgtEl>
                                        <p:attrNameLst>
                                          <p:attrName>ppt_x</p:attrName>
                                        </p:attrNameLst>
                                      </p:cBhvr>
                                      <p:tavLst>
                                        <p:tav tm="0">
                                          <p:val>
                                            <p:strVal val="ppt_x"/>
                                          </p:val>
                                        </p:tav>
                                        <p:tav tm="100000">
                                          <p:val>
                                            <p:strVal val="ppt_x"/>
                                          </p:val>
                                        </p:tav>
                                      </p:tavLst>
                                    </p:anim>
                                    <p:anim calcmode="lin" valueType="num">
                                      <p:cBhvr>
                                        <p:cTn id="12" dur="1000"/>
                                        <p:tgtEl>
                                          <p:spTgt spid="203"/>
                                        </p:tgtEl>
                                        <p:attrNameLst>
                                          <p:attrName>ppt_y</p:attrName>
                                        </p:attrNameLst>
                                      </p:cBhvr>
                                      <p:tavLst>
                                        <p:tav tm="0">
                                          <p:val>
                                            <p:strVal val="ppt_y"/>
                                          </p:val>
                                        </p:tav>
                                        <p:tav tm="100000">
                                          <p:val>
                                            <p:strVal val="ppt_y+.1"/>
                                          </p:val>
                                        </p:tav>
                                      </p:tavLst>
                                    </p:anim>
                                    <p:set>
                                      <p:cBhvr>
                                        <p:cTn id="13" dur="1" fill="hold">
                                          <p:stCondLst>
                                            <p:cond delay="999"/>
                                          </p:stCondLst>
                                        </p:cTn>
                                        <p:tgtEl>
                                          <p:spTgt spid="203"/>
                                        </p:tgtEl>
                                        <p:attrNameLst>
                                          <p:attrName>style.visibility</p:attrName>
                                        </p:attrNameLst>
                                      </p:cBhvr>
                                      <p:to>
                                        <p:strVal val="hidden"/>
                                      </p:to>
                                    </p:set>
                                  </p:childTnLst>
                                </p:cTn>
                              </p:par>
                              <p:par>
                                <p:cTn id="14" presetID="18" presetClass="entr" presetSubtype="6"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strips(downRight)">
                                      <p:cBhvr>
                                        <p:cTn id="16" dur="500"/>
                                        <p:tgtEl>
                                          <p:spTgt spid="11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67"/>
                                        </p:tgtEl>
                                        <p:attrNameLst>
                                          <p:attrName>style.visibility</p:attrName>
                                        </p:attrNameLst>
                                      </p:cBhvr>
                                      <p:to>
                                        <p:strVal val="visible"/>
                                      </p:to>
                                    </p:set>
                                    <p:anim calcmode="lin" valueType="num">
                                      <p:cBhvr>
                                        <p:cTn id="19" dur="500" fill="hold"/>
                                        <p:tgtEl>
                                          <p:spTgt spid="167"/>
                                        </p:tgtEl>
                                        <p:attrNameLst>
                                          <p:attrName>ppt_w</p:attrName>
                                        </p:attrNameLst>
                                      </p:cBhvr>
                                      <p:tavLst>
                                        <p:tav tm="0">
                                          <p:val>
                                            <p:fltVal val="0"/>
                                          </p:val>
                                        </p:tav>
                                        <p:tav tm="100000">
                                          <p:val>
                                            <p:strVal val="#ppt_w"/>
                                          </p:val>
                                        </p:tav>
                                      </p:tavLst>
                                    </p:anim>
                                    <p:anim calcmode="lin" valueType="num">
                                      <p:cBhvr>
                                        <p:cTn id="20" dur="500" fill="hold"/>
                                        <p:tgtEl>
                                          <p:spTgt spid="167"/>
                                        </p:tgtEl>
                                        <p:attrNameLst>
                                          <p:attrName>ppt_h</p:attrName>
                                        </p:attrNameLst>
                                      </p:cBhvr>
                                      <p:tavLst>
                                        <p:tav tm="0">
                                          <p:val>
                                            <p:fltVal val="0"/>
                                          </p:val>
                                        </p:tav>
                                        <p:tav tm="100000">
                                          <p:val>
                                            <p:strVal val="#ppt_h"/>
                                          </p:val>
                                        </p:tav>
                                      </p:tavLst>
                                    </p:anim>
                                    <p:anim calcmode="lin" valueType="num">
                                      <p:cBhvr>
                                        <p:cTn id="21" dur="500" fill="hold"/>
                                        <p:tgtEl>
                                          <p:spTgt spid="167"/>
                                        </p:tgtEl>
                                        <p:attrNameLst>
                                          <p:attrName>style.rotation</p:attrName>
                                        </p:attrNameLst>
                                      </p:cBhvr>
                                      <p:tavLst>
                                        <p:tav tm="0">
                                          <p:val>
                                            <p:fltVal val="360"/>
                                          </p:val>
                                        </p:tav>
                                        <p:tav tm="100000">
                                          <p:val>
                                            <p:fltVal val="0"/>
                                          </p:val>
                                        </p:tav>
                                      </p:tavLst>
                                    </p:anim>
                                    <p:animEffect transition="in" filter="fade">
                                      <p:cBhvr>
                                        <p:cTn id="22" dur="500"/>
                                        <p:tgtEl>
                                          <p:spTgt spid="167"/>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166"/>
                                        </p:tgtEl>
                                        <p:attrNameLst>
                                          <p:attrName>style.visibility</p:attrName>
                                        </p:attrNameLst>
                                      </p:cBhvr>
                                      <p:to>
                                        <p:strVal val="visible"/>
                                      </p:to>
                                    </p:set>
                                    <p:anim calcmode="lin" valueType="num">
                                      <p:cBhvr>
                                        <p:cTn id="25" dur="500" fill="hold"/>
                                        <p:tgtEl>
                                          <p:spTgt spid="166"/>
                                        </p:tgtEl>
                                        <p:attrNameLst>
                                          <p:attrName>ppt_w</p:attrName>
                                        </p:attrNameLst>
                                      </p:cBhvr>
                                      <p:tavLst>
                                        <p:tav tm="0">
                                          <p:val>
                                            <p:fltVal val="0"/>
                                          </p:val>
                                        </p:tav>
                                        <p:tav tm="100000">
                                          <p:val>
                                            <p:strVal val="#ppt_w"/>
                                          </p:val>
                                        </p:tav>
                                      </p:tavLst>
                                    </p:anim>
                                    <p:anim calcmode="lin" valueType="num">
                                      <p:cBhvr>
                                        <p:cTn id="26" dur="500" fill="hold"/>
                                        <p:tgtEl>
                                          <p:spTgt spid="166"/>
                                        </p:tgtEl>
                                        <p:attrNameLst>
                                          <p:attrName>ppt_h</p:attrName>
                                        </p:attrNameLst>
                                      </p:cBhvr>
                                      <p:tavLst>
                                        <p:tav tm="0">
                                          <p:val>
                                            <p:fltVal val="0"/>
                                          </p:val>
                                        </p:tav>
                                        <p:tav tm="100000">
                                          <p:val>
                                            <p:strVal val="#ppt_h"/>
                                          </p:val>
                                        </p:tav>
                                      </p:tavLst>
                                    </p:anim>
                                    <p:anim calcmode="lin" valueType="num">
                                      <p:cBhvr>
                                        <p:cTn id="27" dur="500" fill="hold"/>
                                        <p:tgtEl>
                                          <p:spTgt spid="166"/>
                                        </p:tgtEl>
                                        <p:attrNameLst>
                                          <p:attrName>style.rotation</p:attrName>
                                        </p:attrNameLst>
                                      </p:cBhvr>
                                      <p:tavLst>
                                        <p:tav tm="0">
                                          <p:val>
                                            <p:fltVal val="360"/>
                                          </p:val>
                                        </p:tav>
                                        <p:tav tm="100000">
                                          <p:val>
                                            <p:fltVal val="0"/>
                                          </p:val>
                                        </p:tav>
                                      </p:tavLst>
                                    </p:anim>
                                    <p:animEffect transition="in" filter="fade">
                                      <p:cBhvr>
                                        <p:cTn id="28" dur="500"/>
                                        <p:tgtEl>
                                          <p:spTgt spid="166"/>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2.22222E-6 3.7037E-6 C 0.00538 -0.02361 0.01076 -0.04699 0.01771 -0.04722 C 0.02465 -0.04745 0.03316 -0.02454 0.04167 -0.00139 " pathEditMode="relative" ptsTypes="aaA">
                                      <p:cBhvr>
                                        <p:cTn id="32" dur="1000" fill="hold"/>
                                        <p:tgtEl>
                                          <p:spTgt spid="143"/>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179"/>
                                        </p:tgtEl>
                                      </p:cBhvr>
                                    </p:animEffect>
                                    <p:anim calcmode="lin" valueType="num">
                                      <p:cBhvr>
                                        <p:cTn id="37" dur="1000"/>
                                        <p:tgtEl>
                                          <p:spTgt spid="179"/>
                                        </p:tgtEl>
                                        <p:attrNameLst>
                                          <p:attrName>ppt_x</p:attrName>
                                        </p:attrNameLst>
                                      </p:cBhvr>
                                      <p:tavLst>
                                        <p:tav tm="0">
                                          <p:val>
                                            <p:strVal val="ppt_x"/>
                                          </p:val>
                                        </p:tav>
                                        <p:tav tm="100000">
                                          <p:val>
                                            <p:strVal val="ppt_x"/>
                                          </p:val>
                                        </p:tav>
                                      </p:tavLst>
                                    </p:anim>
                                    <p:anim calcmode="lin" valueType="num">
                                      <p:cBhvr>
                                        <p:cTn id="38" dur="1000"/>
                                        <p:tgtEl>
                                          <p:spTgt spid="179"/>
                                        </p:tgtEl>
                                        <p:attrNameLst>
                                          <p:attrName>ppt_y</p:attrName>
                                        </p:attrNameLst>
                                      </p:cBhvr>
                                      <p:tavLst>
                                        <p:tav tm="0">
                                          <p:val>
                                            <p:strVal val="ppt_y"/>
                                          </p:val>
                                        </p:tav>
                                        <p:tav tm="100000">
                                          <p:val>
                                            <p:strVal val="ppt_y+.1"/>
                                          </p:val>
                                        </p:tav>
                                      </p:tavLst>
                                    </p:anim>
                                    <p:set>
                                      <p:cBhvr>
                                        <p:cTn id="39" dur="1" fill="hold">
                                          <p:stCondLst>
                                            <p:cond delay="999"/>
                                          </p:stCondLst>
                                        </p:cTn>
                                        <p:tgtEl>
                                          <p:spTgt spid="179"/>
                                        </p:tgtEl>
                                        <p:attrNameLst>
                                          <p:attrName>style.visibility</p:attrName>
                                        </p:attrNameLst>
                                      </p:cBhvr>
                                      <p:to>
                                        <p:strVal val="hidden"/>
                                      </p:to>
                                    </p:set>
                                  </p:childTnLst>
                                </p:cTn>
                              </p:par>
                              <p:par>
                                <p:cTn id="40" presetID="18" presetClass="entr" presetSubtype="9" fill="hold" nodeType="withEffect">
                                  <p:stCondLst>
                                    <p:cond delay="0"/>
                                  </p:stCondLst>
                                  <p:childTnLst>
                                    <p:set>
                                      <p:cBhvr>
                                        <p:cTn id="41" dur="1" fill="hold">
                                          <p:stCondLst>
                                            <p:cond delay="0"/>
                                          </p:stCondLst>
                                        </p:cTn>
                                        <p:tgtEl>
                                          <p:spTgt spid="233"/>
                                        </p:tgtEl>
                                        <p:attrNameLst>
                                          <p:attrName>style.visibility</p:attrName>
                                        </p:attrNameLst>
                                      </p:cBhvr>
                                      <p:to>
                                        <p:strVal val="visible"/>
                                      </p:to>
                                    </p:set>
                                    <p:animEffect transition="in" filter="strips(upLeft)">
                                      <p:cBhvr>
                                        <p:cTn id="42" dur="500"/>
                                        <p:tgtEl>
                                          <p:spTgt spid="233"/>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239"/>
                                        </p:tgtEl>
                                        <p:attrNameLst>
                                          <p:attrName>style.visibility</p:attrName>
                                        </p:attrNameLst>
                                      </p:cBhvr>
                                      <p:to>
                                        <p:strVal val="visible"/>
                                      </p:to>
                                    </p:set>
                                    <p:anim calcmode="lin" valueType="num">
                                      <p:cBhvr>
                                        <p:cTn id="45" dur="500" fill="hold"/>
                                        <p:tgtEl>
                                          <p:spTgt spid="239"/>
                                        </p:tgtEl>
                                        <p:attrNameLst>
                                          <p:attrName>ppt_w</p:attrName>
                                        </p:attrNameLst>
                                      </p:cBhvr>
                                      <p:tavLst>
                                        <p:tav tm="0">
                                          <p:val>
                                            <p:fltVal val="0"/>
                                          </p:val>
                                        </p:tav>
                                        <p:tav tm="100000">
                                          <p:val>
                                            <p:strVal val="#ppt_w"/>
                                          </p:val>
                                        </p:tav>
                                      </p:tavLst>
                                    </p:anim>
                                    <p:anim calcmode="lin" valueType="num">
                                      <p:cBhvr>
                                        <p:cTn id="46" dur="500" fill="hold"/>
                                        <p:tgtEl>
                                          <p:spTgt spid="239"/>
                                        </p:tgtEl>
                                        <p:attrNameLst>
                                          <p:attrName>ppt_h</p:attrName>
                                        </p:attrNameLst>
                                      </p:cBhvr>
                                      <p:tavLst>
                                        <p:tav tm="0">
                                          <p:val>
                                            <p:fltVal val="0"/>
                                          </p:val>
                                        </p:tav>
                                        <p:tav tm="100000">
                                          <p:val>
                                            <p:strVal val="#ppt_h"/>
                                          </p:val>
                                        </p:tav>
                                      </p:tavLst>
                                    </p:anim>
                                    <p:anim calcmode="lin" valueType="num">
                                      <p:cBhvr>
                                        <p:cTn id="47" dur="500" fill="hold"/>
                                        <p:tgtEl>
                                          <p:spTgt spid="239"/>
                                        </p:tgtEl>
                                        <p:attrNameLst>
                                          <p:attrName>style.rotation</p:attrName>
                                        </p:attrNameLst>
                                      </p:cBhvr>
                                      <p:tavLst>
                                        <p:tav tm="0">
                                          <p:val>
                                            <p:fltVal val="360"/>
                                          </p:val>
                                        </p:tav>
                                        <p:tav tm="100000">
                                          <p:val>
                                            <p:fltVal val="0"/>
                                          </p:val>
                                        </p:tav>
                                      </p:tavLst>
                                    </p:anim>
                                    <p:animEffect transition="in" filter="fade">
                                      <p:cBhvr>
                                        <p:cTn id="48" dur="500"/>
                                        <p:tgtEl>
                                          <p:spTgt spid="239"/>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238"/>
                                        </p:tgtEl>
                                        <p:attrNameLst>
                                          <p:attrName>style.visibility</p:attrName>
                                        </p:attrNameLst>
                                      </p:cBhvr>
                                      <p:to>
                                        <p:strVal val="visible"/>
                                      </p:to>
                                    </p:set>
                                    <p:anim calcmode="lin" valueType="num">
                                      <p:cBhvr>
                                        <p:cTn id="51" dur="500" fill="hold"/>
                                        <p:tgtEl>
                                          <p:spTgt spid="238"/>
                                        </p:tgtEl>
                                        <p:attrNameLst>
                                          <p:attrName>ppt_w</p:attrName>
                                        </p:attrNameLst>
                                      </p:cBhvr>
                                      <p:tavLst>
                                        <p:tav tm="0">
                                          <p:val>
                                            <p:fltVal val="0"/>
                                          </p:val>
                                        </p:tav>
                                        <p:tav tm="100000">
                                          <p:val>
                                            <p:strVal val="#ppt_w"/>
                                          </p:val>
                                        </p:tav>
                                      </p:tavLst>
                                    </p:anim>
                                    <p:anim calcmode="lin" valueType="num">
                                      <p:cBhvr>
                                        <p:cTn id="52" dur="500" fill="hold"/>
                                        <p:tgtEl>
                                          <p:spTgt spid="238"/>
                                        </p:tgtEl>
                                        <p:attrNameLst>
                                          <p:attrName>ppt_h</p:attrName>
                                        </p:attrNameLst>
                                      </p:cBhvr>
                                      <p:tavLst>
                                        <p:tav tm="0">
                                          <p:val>
                                            <p:fltVal val="0"/>
                                          </p:val>
                                        </p:tav>
                                        <p:tav tm="100000">
                                          <p:val>
                                            <p:strVal val="#ppt_h"/>
                                          </p:val>
                                        </p:tav>
                                      </p:tavLst>
                                    </p:anim>
                                    <p:anim calcmode="lin" valueType="num">
                                      <p:cBhvr>
                                        <p:cTn id="53" dur="500" fill="hold"/>
                                        <p:tgtEl>
                                          <p:spTgt spid="238"/>
                                        </p:tgtEl>
                                        <p:attrNameLst>
                                          <p:attrName>style.rotation</p:attrName>
                                        </p:attrNameLst>
                                      </p:cBhvr>
                                      <p:tavLst>
                                        <p:tav tm="0">
                                          <p:val>
                                            <p:fltVal val="360"/>
                                          </p:val>
                                        </p:tav>
                                        <p:tav tm="100000">
                                          <p:val>
                                            <p:fltVal val="0"/>
                                          </p:val>
                                        </p:tav>
                                      </p:tavLst>
                                    </p:anim>
                                    <p:animEffect transition="in" filter="fade">
                                      <p:cBhvr>
                                        <p:cTn id="54" dur="500"/>
                                        <p:tgtEl>
                                          <p:spTgt spid="238"/>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1.38889E-6 1.85185E-6 C -0.00434 -0.02222 -0.00851 -0.04444 0.03021 -0.05278 C 0.06892 -0.06111 0.19548 -0.0588 0.23229 -0.05 C 0.2691 -0.0412 0.24757 -0.00764 0.25104 1.85185E-6 " pathEditMode="relative" ptsTypes="aaaA">
                                      <p:cBhvr>
                                        <p:cTn id="58" dur="2000" fill="hold"/>
                                        <p:tgtEl>
                                          <p:spTgt spid="70"/>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nodeType="clickEffect">
                                  <p:stCondLst>
                                    <p:cond delay="0"/>
                                  </p:stCondLst>
                                  <p:childTnLst>
                                    <p:animEffect transition="out" filter="fade">
                                      <p:cBhvr>
                                        <p:cTn id="62" dur="1000"/>
                                        <p:tgtEl>
                                          <p:spTgt spid="128"/>
                                        </p:tgtEl>
                                      </p:cBhvr>
                                    </p:animEffect>
                                    <p:anim calcmode="lin" valueType="num">
                                      <p:cBhvr>
                                        <p:cTn id="63" dur="1000"/>
                                        <p:tgtEl>
                                          <p:spTgt spid="128"/>
                                        </p:tgtEl>
                                        <p:attrNameLst>
                                          <p:attrName>ppt_x</p:attrName>
                                        </p:attrNameLst>
                                      </p:cBhvr>
                                      <p:tavLst>
                                        <p:tav tm="0">
                                          <p:val>
                                            <p:strVal val="ppt_x"/>
                                          </p:val>
                                        </p:tav>
                                        <p:tav tm="100000">
                                          <p:val>
                                            <p:strVal val="ppt_x"/>
                                          </p:val>
                                        </p:tav>
                                      </p:tavLst>
                                    </p:anim>
                                    <p:anim calcmode="lin" valueType="num">
                                      <p:cBhvr>
                                        <p:cTn id="64" dur="1000"/>
                                        <p:tgtEl>
                                          <p:spTgt spid="128"/>
                                        </p:tgtEl>
                                        <p:attrNameLst>
                                          <p:attrName>ppt_y</p:attrName>
                                        </p:attrNameLst>
                                      </p:cBhvr>
                                      <p:tavLst>
                                        <p:tav tm="0">
                                          <p:val>
                                            <p:strVal val="ppt_y"/>
                                          </p:val>
                                        </p:tav>
                                        <p:tav tm="100000">
                                          <p:val>
                                            <p:strVal val="ppt_y+.1"/>
                                          </p:val>
                                        </p:tav>
                                      </p:tavLst>
                                    </p:anim>
                                    <p:set>
                                      <p:cBhvr>
                                        <p:cTn id="65" dur="1" fill="hold">
                                          <p:stCondLst>
                                            <p:cond delay="999"/>
                                          </p:stCondLst>
                                        </p:cTn>
                                        <p:tgtEl>
                                          <p:spTgt spid="128"/>
                                        </p:tgtEl>
                                        <p:attrNameLst>
                                          <p:attrName>style.visibility</p:attrName>
                                        </p:attrNameLst>
                                      </p:cBhvr>
                                      <p:to>
                                        <p:strVal val="hidden"/>
                                      </p:to>
                                    </p:set>
                                  </p:childTnLst>
                                </p:cTn>
                              </p:par>
                              <p:par>
                                <p:cTn id="66" presetID="49" presetClass="entr" presetSubtype="0" decel="100000" fill="hold" grpId="0" nodeType="withEffect">
                                  <p:stCondLst>
                                    <p:cond delay="0"/>
                                  </p:stCondLst>
                                  <p:childTnLst>
                                    <p:set>
                                      <p:cBhvr>
                                        <p:cTn id="67" dur="1" fill="hold">
                                          <p:stCondLst>
                                            <p:cond delay="0"/>
                                          </p:stCondLst>
                                        </p:cTn>
                                        <p:tgtEl>
                                          <p:spTgt spid="243"/>
                                        </p:tgtEl>
                                        <p:attrNameLst>
                                          <p:attrName>style.visibility</p:attrName>
                                        </p:attrNameLst>
                                      </p:cBhvr>
                                      <p:to>
                                        <p:strVal val="visible"/>
                                      </p:to>
                                    </p:set>
                                    <p:anim calcmode="lin" valueType="num">
                                      <p:cBhvr>
                                        <p:cTn id="68" dur="500" fill="hold"/>
                                        <p:tgtEl>
                                          <p:spTgt spid="243"/>
                                        </p:tgtEl>
                                        <p:attrNameLst>
                                          <p:attrName>ppt_w</p:attrName>
                                        </p:attrNameLst>
                                      </p:cBhvr>
                                      <p:tavLst>
                                        <p:tav tm="0">
                                          <p:val>
                                            <p:fltVal val="0"/>
                                          </p:val>
                                        </p:tav>
                                        <p:tav tm="100000">
                                          <p:val>
                                            <p:strVal val="#ppt_w"/>
                                          </p:val>
                                        </p:tav>
                                      </p:tavLst>
                                    </p:anim>
                                    <p:anim calcmode="lin" valueType="num">
                                      <p:cBhvr>
                                        <p:cTn id="69" dur="500" fill="hold"/>
                                        <p:tgtEl>
                                          <p:spTgt spid="243"/>
                                        </p:tgtEl>
                                        <p:attrNameLst>
                                          <p:attrName>ppt_h</p:attrName>
                                        </p:attrNameLst>
                                      </p:cBhvr>
                                      <p:tavLst>
                                        <p:tav tm="0">
                                          <p:val>
                                            <p:fltVal val="0"/>
                                          </p:val>
                                        </p:tav>
                                        <p:tav tm="100000">
                                          <p:val>
                                            <p:strVal val="#ppt_h"/>
                                          </p:val>
                                        </p:tav>
                                      </p:tavLst>
                                    </p:anim>
                                    <p:anim calcmode="lin" valueType="num">
                                      <p:cBhvr>
                                        <p:cTn id="70" dur="500" fill="hold"/>
                                        <p:tgtEl>
                                          <p:spTgt spid="243"/>
                                        </p:tgtEl>
                                        <p:attrNameLst>
                                          <p:attrName>style.rotation</p:attrName>
                                        </p:attrNameLst>
                                      </p:cBhvr>
                                      <p:tavLst>
                                        <p:tav tm="0">
                                          <p:val>
                                            <p:fltVal val="360"/>
                                          </p:val>
                                        </p:tav>
                                        <p:tav tm="100000">
                                          <p:val>
                                            <p:fltVal val="0"/>
                                          </p:val>
                                        </p:tav>
                                      </p:tavLst>
                                    </p:anim>
                                    <p:animEffect transition="in" filter="fade">
                                      <p:cBhvr>
                                        <p:cTn id="71" dur="500"/>
                                        <p:tgtEl>
                                          <p:spTgt spid="243"/>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244"/>
                                        </p:tgtEl>
                                        <p:attrNameLst>
                                          <p:attrName>style.visibility</p:attrName>
                                        </p:attrNameLst>
                                      </p:cBhvr>
                                      <p:to>
                                        <p:strVal val="visible"/>
                                      </p:to>
                                    </p:set>
                                    <p:anim calcmode="lin" valueType="num">
                                      <p:cBhvr>
                                        <p:cTn id="74" dur="500" fill="hold"/>
                                        <p:tgtEl>
                                          <p:spTgt spid="244"/>
                                        </p:tgtEl>
                                        <p:attrNameLst>
                                          <p:attrName>ppt_w</p:attrName>
                                        </p:attrNameLst>
                                      </p:cBhvr>
                                      <p:tavLst>
                                        <p:tav tm="0">
                                          <p:val>
                                            <p:fltVal val="0"/>
                                          </p:val>
                                        </p:tav>
                                        <p:tav tm="100000">
                                          <p:val>
                                            <p:strVal val="#ppt_w"/>
                                          </p:val>
                                        </p:tav>
                                      </p:tavLst>
                                    </p:anim>
                                    <p:anim calcmode="lin" valueType="num">
                                      <p:cBhvr>
                                        <p:cTn id="75" dur="500" fill="hold"/>
                                        <p:tgtEl>
                                          <p:spTgt spid="244"/>
                                        </p:tgtEl>
                                        <p:attrNameLst>
                                          <p:attrName>ppt_h</p:attrName>
                                        </p:attrNameLst>
                                      </p:cBhvr>
                                      <p:tavLst>
                                        <p:tav tm="0">
                                          <p:val>
                                            <p:fltVal val="0"/>
                                          </p:val>
                                        </p:tav>
                                        <p:tav tm="100000">
                                          <p:val>
                                            <p:strVal val="#ppt_h"/>
                                          </p:val>
                                        </p:tav>
                                      </p:tavLst>
                                    </p:anim>
                                    <p:anim calcmode="lin" valueType="num">
                                      <p:cBhvr>
                                        <p:cTn id="76" dur="500" fill="hold"/>
                                        <p:tgtEl>
                                          <p:spTgt spid="244"/>
                                        </p:tgtEl>
                                        <p:attrNameLst>
                                          <p:attrName>style.rotation</p:attrName>
                                        </p:attrNameLst>
                                      </p:cBhvr>
                                      <p:tavLst>
                                        <p:tav tm="0">
                                          <p:val>
                                            <p:fltVal val="360"/>
                                          </p:val>
                                        </p:tav>
                                        <p:tav tm="100000">
                                          <p:val>
                                            <p:fltVal val="0"/>
                                          </p:val>
                                        </p:tav>
                                      </p:tavLst>
                                    </p:anim>
                                    <p:animEffect transition="in" filter="fade">
                                      <p:cBhvr>
                                        <p:cTn id="77" dur="500"/>
                                        <p:tgtEl>
                                          <p:spTgt spid="244"/>
                                        </p:tgtEl>
                                      </p:cBhvr>
                                    </p:animEffect>
                                  </p:childTnLst>
                                </p:cTn>
                              </p:par>
                              <p:par>
                                <p:cTn id="78" presetID="18" presetClass="entr" presetSubtype="3" fill="hold" nodeType="withEffect">
                                  <p:stCondLst>
                                    <p:cond delay="0"/>
                                  </p:stCondLst>
                                  <p:childTnLst>
                                    <p:set>
                                      <p:cBhvr>
                                        <p:cTn id="79" dur="1" fill="hold">
                                          <p:stCondLst>
                                            <p:cond delay="0"/>
                                          </p:stCondLst>
                                        </p:cTn>
                                        <p:tgtEl>
                                          <p:spTgt spid="240"/>
                                        </p:tgtEl>
                                        <p:attrNameLst>
                                          <p:attrName>style.visibility</p:attrName>
                                        </p:attrNameLst>
                                      </p:cBhvr>
                                      <p:to>
                                        <p:strVal val="visible"/>
                                      </p:to>
                                    </p:set>
                                    <p:animEffect transition="in" filter="strips(upRight)">
                                      <p:cBhvr>
                                        <p:cTn id="80" dur="500"/>
                                        <p:tgtEl>
                                          <p:spTgt spid="240"/>
                                        </p:tgtEl>
                                      </p:cBhvr>
                                    </p:animEffec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246"/>
                                        </p:tgtEl>
                                        <p:attrNameLst>
                                          <p:attrName>style.visibility</p:attrName>
                                        </p:attrNameLst>
                                      </p:cBhvr>
                                      <p:to>
                                        <p:strVal val="visible"/>
                                      </p:to>
                                    </p:set>
                                    <p:animEffect transition="in" filter="fade">
                                      <p:cBhvr>
                                        <p:cTn id="85" dur="1000"/>
                                        <p:tgtEl>
                                          <p:spTgt spid="246"/>
                                        </p:tgtEl>
                                      </p:cBhvr>
                                    </p:animEffect>
                                    <p:anim calcmode="lin" valueType="num">
                                      <p:cBhvr>
                                        <p:cTn id="86" dur="1000" fill="hold"/>
                                        <p:tgtEl>
                                          <p:spTgt spid="246"/>
                                        </p:tgtEl>
                                        <p:attrNameLst>
                                          <p:attrName>ppt_x</p:attrName>
                                        </p:attrNameLst>
                                      </p:cBhvr>
                                      <p:tavLst>
                                        <p:tav tm="0">
                                          <p:val>
                                            <p:strVal val="#ppt_x"/>
                                          </p:val>
                                        </p:tav>
                                        <p:tav tm="100000">
                                          <p:val>
                                            <p:strVal val="#ppt_x"/>
                                          </p:val>
                                        </p:tav>
                                      </p:tavLst>
                                    </p:anim>
                                    <p:anim calcmode="lin" valueType="num">
                                      <p:cBhvr>
                                        <p:cTn id="87" dur="1000" fill="hold"/>
                                        <p:tgtEl>
                                          <p:spTgt spid="24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247"/>
                                        </p:tgtEl>
                                        <p:attrNameLst>
                                          <p:attrName>style.visibility</p:attrName>
                                        </p:attrNameLst>
                                      </p:cBhvr>
                                      <p:to>
                                        <p:strVal val="visible"/>
                                      </p:to>
                                    </p:set>
                                    <p:animEffect transition="in" filter="strips(downRight)">
                                      <p:cBhvr>
                                        <p:cTn id="92" dur="500"/>
                                        <p:tgtEl>
                                          <p:spTgt spid="247"/>
                                        </p:tgtEl>
                                      </p:cBhvr>
                                    </p:animEffect>
                                  </p:childTnLst>
                                </p:cTn>
                              </p:par>
                              <p:par>
                                <p:cTn id="93" presetID="49" presetClass="entr" presetSubtype="0" decel="100000" fill="hold" grpId="0" nodeType="withEffect">
                                  <p:stCondLst>
                                    <p:cond delay="0"/>
                                  </p:stCondLst>
                                  <p:childTnLst>
                                    <p:set>
                                      <p:cBhvr>
                                        <p:cTn id="94" dur="1" fill="hold">
                                          <p:stCondLst>
                                            <p:cond delay="0"/>
                                          </p:stCondLst>
                                        </p:cTn>
                                        <p:tgtEl>
                                          <p:spTgt spid="250"/>
                                        </p:tgtEl>
                                        <p:attrNameLst>
                                          <p:attrName>style.visibility</p:attrName>
                                        </p:attrNameLst>
                                      </p:cBhvr>
                                      <p:to>
                                        <p:strVal val="visible"/>
                                      </p:to>
                                    </p:set>
                                    <p:anim calcmode="lin" valueType="num">
                                      <p:cBhvr>
                                        <p:cTn id="95" dur="500" fill="hold"/>
                                        <p:tgtEl>
                                          <p:spTgt spid="250"/>
                                        </p:tgtEl>
                                        <p:attrNameLst>
                                          <p:attrName>ppt_w</p:attrName>
                                        </p:attrNameLst>
                                      </p:cBhvr>
                                      <p:tavLst>
                                        <p:tav tm="0">
                                          <p:val>
                                            <p:fltVal val="0"/>
                                          </p:val>
                                        </p:tav>
                                        <p:tav tm="100000">
                                          <p:val>
                                            <p:strVal val="#ppt_w"/>
                                          </p:val>
                                        </p:tav>
                                      </p:tavLst>
                                    </p:anim>
                                    <p:anim calcmode="lin" valueType="num">
                                      <p:cBhvr>
                                        <p:cTn id="96" dur="500" fill="hold"/>
                                        <p:tgtEl>
                                          <p:spTgt spid="250"/>
                                        </p:tgtEl>
                                        <p:attrNameLst>
                                          <p:attrName>ppt_h</p:attrName>
                                        </p:attrNameLst>
                                      </p:cBhvr>
                                      <p:tavLst>
                                        <p:tav tm="0">
                                          <p:val>
                                            <p:fltVal val="0"/>
                                          </p:val>
                                        </p:tav>
                                        <p:tav tm="100000">
                                          <p:val>
                                            <p:strVal val="#ppt_h"/>
                                          </p:val>
                                        </p:tav>
                                      </p:tavLst>
                                    </p:anim>
                                    <p:anim calcmode="lin" valueType="num">
                                      <p:cBhvr>
                                        <p:cTn id="97" dur="500" fill="hold"/>
                                        <p:tgtEl>
                                          <p:spTgt spid="250"/>
                                        </p:tgtEl>
                                        <p:attrNameLst>
                                          <p:attrName>style.rotation</p:attrName>
                                        </p:attrNameLst>
                                      </p:cBhvr>
                                      <p:tavLst>
                                        <p:tav tm="0">
                                          <p:val>
                                            <p:fltVal val="360"/>
                                          </p:val>
                                        </p:tav>
                                        <p:tav tm="100000">
                                          <p:val>
                                            <p:fltVal val="0"/>
                                          </p:val>
                                        </p:tav>
                                      </p:tavLst>
                                    </p:anim>
                                    <p:animEffect transition="in" filter="fade">
                                      <p:cBhvr>
                                        <p:cTn id="98"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143" grpId="0" animBg="1"/>
      <p:bldP spid="166" grpId="0" animBg="1"/>
      <p:bldP spid="167" grpId="0" animBg="1"/>
      <p:bldP spid="145" grpId="0" animBg="1"/>
      <p:bldP spid="238" grpId="0" animBg="1"/>
      <p:bldP spid="239" grpId="0" animBg="1"/>
      <p:bldP spid="243" grpId="0" animBg="1"/>
      <p:bldP spid="244" grpId="0" animBg="1"/>
      <p:bldP spid="246" grpId="0" animBg="1"/>
      <p:bldP spid="2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遅い</a:t>
            </a:r>
            <a:endParaRPr kumimoji="1" lang="ja-JP" altLang="en-US" dirty="0"/>
          </a:p>
        </p:txBody>
      </p:sp>
      <p:sp>
        <p:nvSpPr>
          <p:cNvPr id="3" name="コンテンツ プレースホルダ 2"/>
          <p:cNvSpPr>
            <a:spLocks noGrp="1"/>
          </p:cNvSpPr>
          <p:nvPr>
            <p:ph idx="1"/>
          </p:nvPr>
        </p:nvSpPr>
        <p:spPr>
          <a:xfrm>
            <a:off x="214282" y="928670"/>
            <a:ext cx="8715436" cy="1714512"/>
          </a:xfrm>
        </p:spPr>
        <p:txBody>
          <a:bodyPr/>
          <a:lstStyle/>
          <a:p>
            <a:r>
              <a:rPr kumimoji="1" lang="ja-JP" altLang="en-US" dirty="0" smtClean="0"/>
              <a:t>要素数が増えてくると大変なことになる</a:t>
            </a:r>
            <a:endParaRPr kumimoji="1" lang="en-US" altLang="ja-JP" dirty="0" smtClean="0"/>
          </a:p>
          <a:p>
            <a:r>
              <a:rPr lang="ja-JP" altLang="en-US" dirty="0" smtClean="0"/>
              <a:t>要素数</a:t>
            </a:r>
            <a:r>
              <a:rPr lang="en-US" altLang="ja-JP" dirty="0" smtClean="0"/>
              <a:t>n</a:t>
            </a:r>
            <a:r>
              <a:rPr lang="ja-JP" altLang="en-US" dirty="0" smtClean="0"/>
              <a:t>に対し</a:t>
            </a:r>
            <a:r>
              <a:rPr kumimoji="1" lang="en-US" altLang="ja-JP" dirty="0" smtClean="0"/>
              <a:t>O(n)</a:t>
            </a:r>
            <a:r>
              <a:rPr kumimoji="1" lang="ja-JP" altLang="en-US" dirty="0" smtClean="0"/>
              <a:t>の計算量</a:t>
            </a:r>
            <a:endParaRPr kumimoji="1" lang="en-US" altLang="ja-JP" dirty="0" smtClean="0"/>
          </a:p>
          <a:p>
            <a:pPr lvl="1"/>
            <a:r>
              <a:rPr lang="ja-JP" altLang="en-US" dirty="0" smtClean="0"/>
              <a:t>入れれば入れるほど遅くなる</a:t>
            </a:r>
            <a:endParaRPr kumimoji="1" lang="ja-JP" altLang="en-US" dirty="0"/>
          </a:p>
        </p:txBody>
      </p:sp>
      <p:sp>
        <p:nvSpPr>
          <p:cNvPr id="4" name="雲 3"/>
          <p:cNvSpPr/>
          <p:nvPr/>
        </p:nvSpPr>
        <p:spPr>
          <a:xfrm>
            <a:off x="3143240" y="2928934"/>
            <a:ext cx="6000760" cy="3643338"/>
          </a:xfrm>
          <a:prstGeom prst="cloud">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5400" dirty="0">
              <a:effectLst>
                <a:outerShdw blurRad="38100" dist="38100" dir="2700000" algn="tl">
                  <a:srgbClr val="000000">
                    <a:alpha val="43137"/>
                  </a:srgbClr>
                </a:outerShdw>
              </a:effectLst>
            </a:endParaRPr>
          </a:p>
        </p:txBody>
      </p:sp>
      <p:sp>
        <p:nvSpPr>
          <p:cNvPr id="5" name="正方形/長方形 4"/>
          <p:cNvSpPr/>
          <p:nvPr/>
        </p:nvSpPr>
        <p:spPr>
          <a:xfrm>
            <a:off x="4214810"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4438648"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4662486"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4886324"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5110162"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5334000"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1" name="正方形/長方形 20"/>
          <p:cNvSpPr/>
          <p:nvPr/>
        </p:nvSpPr>
        <p:spPr>
          <a:xfrm>
            <a:off x="5557838"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5781676"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6005514"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6228137"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6451975"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6675813"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6899651"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7123489"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9" name="正方形/長方形 28"/>
          <p:cNvSpPr/>
          <p:nvPr/>
        </p:nvSpPr>
        <p:spPr>
          <a:xfrm>
            <a:off x="7347327"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0" name="正方形/長方形 29"/>
          <p:cNvSpPr/>
          <p:nvPr/>
        </p:nvSpPr>
        <p:spPr>
          <a:xfrm>
            <a:off x="7571165"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7795003"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8018841" y="471488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2" name="正方形/長方形 51"/>
          <p:cNvSpPr/>
          <p:nvPr/>
        </p:nvSpPr>
        <p:spPr>
          <a:xfrm>
            <a:off x="4220267"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3" name="正方形/長方形 52"/>
          <p:cNvSpPr/>
          <p:nvPr/>
        </p:nvSpPr>
        <p:spPr>
          <a:xfrm>
            <a:off x="4444105"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4" name="正方形/長方形 53"/>
          <p:cNvSpPr/>
          <p:nvPr/>
        </p:nvSpPr>
        <p:spPr>
          <a:xfrm>
            <a:off x="4667943"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5" name="正方形/長方形 54"/>
          <p:cNvSpPr/>
          <p:nvPr/>
        </p:nvSpPr>
        <p:spPr>
          <a:xfrm>
            <a:off x="4891781"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6" name="正方形/長方形 55"/>
          <p:cNvSpPr/>
          <p:nvPr/>
        </p:nvSpPr>
        <p:spPr>
          <a:xfrm>
            <a:off x="5115619"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7" name="正方形/長方形 56"/>
          <p:cNvSpPr/>
          <p:nvPr/>
        </p:nvSpPr>
        <p:spPr>
          <a:xfrm>
            <a:off x="5339457"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8" name="正方形/長方形 57"/>
          <p:cNvSpPr/>
          <p:nvPr/>
        </p:nvSpPr>
        <p:spPr>
          <a:xfrm>
            <a:off x="5563295"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9" name="正方形/長方形 58"/>
          <p:cNvSpPr/>
          <p:nvPr/>
        </p:nvSpPr>
        <p:spPr>
          <a:xfrm>
            <a:off x="5787133"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0" name="正方形/長方形 59"/>
          <p:cNvSpPr/>
          <p:nvPr/>
        </p:nvSpPr>
        <p:spPr>
          <a:xfrm>
            <a:off x="6010971"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1" name="正方形/長方形 60"/>
          <p:cNvSpPr/>
          <p:nvPr/>
        </p:nvSpPr>
        <p:spPr>
          <a:xfrm>
            <a:off x="6233594"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2" name="正方形/長方形 61"/>
          <p:cNvSpPr/>
          <p:nvPr/>
        </p:nvSpPr>
        <p:spPr>
          <a:xfrm>
            <a:off x="6457432"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3" name="正方形/長方形 62"/>
          <p:cNvSpPr/>
          <p:nvPr/>
        </p:nvSpPr>
        <p:spPr>
          <a:xfrm>
            <a:off x="6681270"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4" name="正方形/長方形 63"/>
          <p:cNvSpPr/>
          <p:nvPr/>
        </p:nvSpPr>
        <p:spPr>
          <a:xfrm>
            <a:off x="6905108"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5" name="正方形/長方形 64"/>
          <p:cNvSpPr/>
          <p:nvPr/>
        </p:nvSpPr>
        <p:spPr>
          <a:xfrm>
            <a:off x="7128946"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6" name="正方形/長方形 65"/>
          <p:cNvSpPr/>
          <p:nvPr/>
        </p:nvSpPr>
        <p:spPr>
          <a:xfrm>
            <a:off x="7352784"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7" name="正方形/長方形 66"/>
          <p:cNvSpPr/>
          <p:nvPr/>
        </p:nvSpPr>
        <p:spPr>
          <a:xfrm>
            <a:off x="7576622"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8" name="正方形/長方形 67"/>
          <p:cNvSpPr/>
          <p:nvPr/>
        </p:nvSpPr>
        <p:spPr>
          <a:xfrm>
            <a:off x="7800460"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9" name="正方形/長方形 68"/>
          <p:cNvSpPr/>
          <p:nvPr/>
        </p:nvSpPr>
        <p:spPr>
          <a:xfrm>
            <a:off x="8024298" y="507207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0" name="正方形/長方形 69"/>
          <p:cNvSpPr/>
          <p:nvPr/>
        </p:nvSpPr>
        <p:spPr>
          <a:xfrm>
            <a:off x="4220267"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1" name="正方形/長方形 70"/>
          <p:cNvSpPr/>
          <p:nvPr/>
        </p:nvSpPr>
        <p:spPr>
          <a:xfrm>
            <a:off x="4444105"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2" name="正方形/長方形 71"/>
          <p:cNvSpPr/>
          <p:nvPr/>
        </p:nvSpPr>
        <p:spPr>
          <a:xfrm>
            <a:off x="4667943"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3" name="正方形/長方形 72"/>
          <p:cNvSpPr/>
          <p:nvPr/>
        </p:nvSpPr>
        <p:spPr>
          <a:xfrm>
            <a:off x="4891781"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4" name="正方形/長方形 73"/>
          <p:cNvSpPr/>
          <p:nvPr/>
        </p:nvSpPr>
        <p:spPr>
          <a:xfrm>
            <a:off x="5115619"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5" name="正方形/長方形 74"/>
          <p:cNvSpPr/>
          <p:nvPr/>
        </p:nvSpPr>
        <p:spPr>
          <a:xfrm>
            <a:off x="5339457"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6" name="正方形/長方形 75"/>
          <p:cNvSpPr/>
          <p:nvPr/>
        </p:nvSpPr>
        <p:spPr>
          <a:xfrm>
            <a:off x="5563295"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7" name="正方形/長方形 76"/>
          <p:cNvSpPr/>
          <p:nvPr/>
        </p:nvSpPr>
        <p:spPr>
          <a:xfrm>
            <a:off x="5787133"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8" name="正方形/長方形 77"/>
          <p:cNvSpPr/>
          <p:nvPr/>
        </p:nvSpPr>
        <p:spPr>
          <a:xfrm>
            <a:off x="6010971"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9" name="正方形/長方形 78"/>
          <p:cNvSpPr/>
          <p:nvPr/>
        </p:nvSpPr>
        <p:spPr>
          <a:xfrm>
            <a:off x="6233594"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0" name="正方形/長方形 79"/>
          <p:cNvSpPr/>
          <p:nvPr/>
        </p:nvSpPr>
        <p:spPr>
          <a:xfrm>
            <a:off x="6457432"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1" name="正方形/長方形 80"/>
          <p:cNvSpPr/>
          <p:nvPr/>
        </p:nvSpPr>
        <p:spPr>
          <a:xfrm>
            <a:off x="6681270"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2" name="正方形/長方形 81"/>
          <p:cNvSpPr/>
          <p:nvPr/>
        </p:nvSpPr>
        <p:spPr>
          <a:xfrm>
            <a:off x="6905108"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3" name="正方形/長方形 82"/>
          <p:cNvSpPr/>
          <p:nvPr/>
        </p:nvSpPr>
        <p:spPr>
          <a:xfrm>
            <a:off x="7128946"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4" name="正方形/長方形 83"/>
          <p:cNvSpPr/>
          <p:nvPr/>
        </p:nvSpPr>
        <p:spPr>
          <a:xfrm>
            <a:off x="7352784"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5" name="正方形/長方形 84"/>
          <p:cNvSpPr/>
          <p:nvPr/>
        </p:nvSpPr>
        <p:spPr>
          <a:xfrm>
            <a:off x="7576622"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6" name="正方形/長方形 85"/>
          <p:cNvSpPr/>
          <p:nvPr/>
        </p:nvSpPr>
        <p:spPr>
          <a:xfrm>
            <a:off x="7800460"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7" name="正方形/長方形 86"/>
          <p:cNvSpPr/>
          <p:nvPr/>
        </p:nvSpPr>
        <p:spPr>
          <a:xfrm>
            <a:off x="8024298" y="542926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8" name="正方形/長方形 87"/>
          <p:cNvSpPr/>
          <p:nvPr/>
        </p:nvSpPr>
        <p:spPr>
          <a:xfrm>
            <a:off x="4214810"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9" name="正方形/長方形 88"/>
          <p:cNvSpPr/>
          <p:nvPr/>
        </p:nvSpPr>
        <p:spPr>
          <a:xfrm>
            <a:off x="4438648"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0" name="正方形/長方形 89"/>
          <p:cNvSpPr/>
          <p:nvPr/>
        </p:nvSpPr>
        <p:spPr>
          <a:xfrm>
            <a:off x="4662486"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1" name="正方形/長方形 90"/>
          <p:cNvSpPr/>
          <p:nvPr/>
        </p:nvSpPr>
        <p:spPr>
          <a:xfrm>
            <a:off x="4886324"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2" name="正方形/長方形 91"/>
          <p:cNvSpPr/>
          <p:nvPr/>
        </p:nvSpPr>
        <p:spPr>
          <a:xfrm>
            <a:off x="5110162"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3" name="正方形/長方形 92"/>
          <p:cNvSpPr/>
          <p:nvPr/>
        </p:nvSpPr>
        <p:spPr>
          <a:xfrm>
            <a:off x="5334000"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4" name="正方形/長方形 93"/>
          <p:cNvSpPr/>
          <p:nvPr/>
        </p:nvSpPr>
        <p:spPr>
          <a:xfrm>
            <a:off x="5557838"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5" name="正方形/長方形 94"/>
          <p:cNvSpPr/>
          <p:nvPr/>
        </p:nvSpPr>
        <p:spPr>
          <a:xfrm>
            <a:off x="5781676"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6" name="正方形/長方形 95"/>
          <p:cNvSpPr/>
          <p:nvPr/>
        </p:nvSpPr>
        <p:spPr>
          <a:xfrm>
            <a:off x="6005514"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7" name="正方形/長方形 96"/>
          <p:cNvSpPr/>
          <p:nvPr/>
        </p:nvSpPr>
        <p:spPr>
          <a:xfrm>
            <a:off x="6228137"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8" name="正方形/長方形 97"/>
          <p:cNvSpPr/>
          <p:nvPr/>
        </p:nvSpPr>
        <p:spPr>
          <a:xfrm>
            <a:off x="6451975"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9" name="正方形/長方形 98"/>
          <p:cNvSpPr/>
          <p:nvPr/>
        </p:nvSpPr>
        <p:spPr>
          <a:xfrm>
            <a:off x="6675813"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0" name="正方形/長方形 99"/>
          <p:cNvSpPr/>
          <p:nvPr/>
        </p:nvSpPr>
        <p:spPr>
          <a:xfrm>
            <a:off x="6899651"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1" name="正方形/長方形 100"/>
          <p:cNvSpPr/>
          <p:nvPr/>
        </p:nvSpPr>
        <p:spPr>
          <a:xfrm>
            <a:off x="7123489"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2" name="正方形/長方形 101"/>
          <p:cNvSpPr/>
          <p:nvPr/>
        </p:nvSpPr>
        <p:spPr>
          <a:xfrm>
            <a:off x="7347327"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3" name="正方形/長方形 102"/>
          <p:cNvSpPr/>
          <p:nvPr/>
        </p:nvSpPr>
        <p:spPr>
          <a:xfrm>
            <a:off x="7571165"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4" name="正方形/長方形 103"/>
          <p:cNvSpPr/>
          <p:nvPr/>
        </p:nvSpPr>
        <p:spPr>
          <a:xfrm>
            <a:off x="7795003"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5" name="正方形/長方形 104"/>
          <p:cNvSpPr/>
          <p:nvPr/>
        </p:nvSpPr>
        <p:spPr>
          <a:xfrm>
            <a:off x="8018841" y="364331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6" name="正方形/長方形 105"/>
          <p:cNvSpPr/>
          <p:nvPr/>
        </p:nvSpPr>
        <p:spPr>
          <a:xfrm>
            <a:off x="4220267"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7" name="正方形/長方形 106"/>
          <p:cNvSpPr/>
          <p:nvPr/>
        </p:nvSpPr>
        <p:spPr>
          <a:xfrm>
            <a:off x="4444105"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8" name="正方形/長方形 107"/>
          <p:cNvSpPr/>
          <p:nvPr/>
        </p:nvSpPr>
        <p:spPr>
          <a:xfrm>
            <a:off x="4667943"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9" name="正方形/長方形 108"/>
          <p:cNvSpPr/>
          <p:nvPr/>
        </p:nvSpPr>
        <p:spPr>
          <a:xfrm>
            <a:off x="4891781"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0" name="正方形/長方形 109"/>
          <p:cNvSpPr/>
          <p:nvPr/>
        </p:nvSpPr>
        <p:spPr>
          <a:xfrm>
            <a:off x="5115619"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1" name="正方形/長方形 110"/>
          <p:cNvSpPr/>
          <p:nvPr/>
        </p:nvSpPr>
        <p:spPr>
          <a:xfrm>
            <a:off x="5339457"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2" name="正方形/長方形 111"/>
          <p:cNvSpPr/>
          <p:nvPr/>
        </p:nvSpPr>
        <p:spPr>
          <a:xfrm>
            <a:off x="5563295"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3" name="正方形/長方形 112"/>
          <p:cNvSpPr/>
          <p:nvPr/>
        </p:nvSpPr>
        <p:spPr>
          <a:xfrm>
            <a:off x="5787133"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4" name="正方形/長方形 113"/>
          <p:cNvSpPr/>
          <p:nvPr/>
        </p:nvSpPr>
        <p:spPr>
          <a:xfrm>
            <a:off x="6010971"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5" name="正方形/長方形 114"/>
          <p:cNvSpPr/>
          <p:nvPr/>
        </p:nvSpPr>
        <p:spPr>
          <a:xfrm>
            <a:off x="6233594"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6" name="正方形/長方形 115"/>
          <p:cNvSpPr/>
          <p:nvPr/>
        </p:nvSpPr>
        <p:spPr>
          <a:xfrm>
            <a:off x="6457432"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7" name="正方形/長方形 116"/>
          <p:cNvSpPr/>
          <p:nvPr/>
        </p:nvSpPr>
        <p:spPr>
          <a:xfrm>
            <a:off x="6681270"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8" name="正方形/長方形 117"/>
          <p:cNvSpPr/>
          <p:nvPr/>
        </p:nvSpPr>
        <p:spPr>
          <a:xfrm>
            <a:off x="6905108"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9" name="正方形/長方形 118"/>
          <p:cNvSpPr/>
          <p:nvPr/>
        </p:nvSpPr>
        <p:spPr>
          <a:xfrm>
            <a:off x="7128946"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0" name="正方形/長方形 119"/>
          <p:cNvSpPr/>
          <p:nvPr/>
        </p:nvSpPr>
        <p:spPr>
          <a:xfrm>
            <a:off x="7352784"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1" name="正方形/長方形 120"/>
          <p:cNvSpPr/>
          <p:nvPr/>
        </p:nvSpPr>
        <p:spPr>
          <a:xfrm>
            <a:off x="7576622"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2" name="正方形/長方形 121"/>
          <p:cNvSpPr/>
          <p:nvPr/>
        </p:nvSpPr>
        <p:spPr>
          <a:xfrm>
            <a:off x="7800460"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3" name="正方形/長方形 122"/>
          <p:cNvSpPr/>
          <p:nvPr/>
        </p:nvSpPr>
        <p:spPr>
          <a:xfrm>
            <a:off x="8024298" y="400050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4" name="正方形/長方形 123"/>
          <p:cNvSpPr/>
          <p:nvPr/>
        </p:nvSpPr>
        <p:spPr>
          <a:xfrm>
            <a:off x="4220267"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5" name="正方形/長方形 124"/>
          <p:cNvSpPr/>
          <p:nvPr/>
        </p:nvSpPr>
        <p:spPr>
          <a:xfrm>
            <a:off x="4444105"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6" name="正方形/長方形 125"/>
          <p:cNvSpPr/>
          <p:nvPr/>
        </p:nvSpPr>
        <p:spPr>
          <a:xfrm>
            <a:off x="4667943"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7" name="正方形/長方形 126"/>
          <p:cNvSpPr/>
          <p:nvPr/>
        </p:nvSpPr>
        <p:spPr>
          <a:xfrm>
            <a:off x="4891781"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8" name="正方形/長方形 127"/>
          <p:cNvSpPr/>
          <p:nvPr/>
        </p:nvSpPr>
        <p:spPr>
          <a:xfrm>
            <a:off x="5115619"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9" name="正方形/長方形 128"/>
          <p:cNvSpPr/>
          <p:nvPr/>
        </p:nvSpPr>
        <p:spPr>
          <a:xfrm>
            <a:off x="5339457"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0" name="正方形/長方形 129"/>
          <p:cNvSpPr/>
          <p:nvPr/>
        </p:nvSpPr>
        <p:spPr>
          <a:xfrm>
            <a:off x="5563295"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1" name="正方形/長方形 130"/>
          <p:cNvSpPr/>
          <p:nvPr/>
        </p:nvSpPr>
        <p:spPr>
          <a:xfrm>
            <a:off x="5787133"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2" name="正方形/長方形 131"/>
          <p:cNvSpPr/>
          <p:nvPr/>
        </p:nvSpPr>
        <p:spPr>
          <a:xfrm>
            <a:off x="6010971"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3" name="正方形/長方形 132"/>
          <p:cNvSpPr/>
          <p:nvPr/>
        </p:nvSpPr>
        <p:spPr>
          <a:xfrm>
            <a:off x="6233594"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4" name="正方形/長方形 133"/>
          <p:cNvSpPr/>
          <p:nvPr/>
        </p:nvSpPr>
        <p:spPr>
          <a:xfrm>
            <a:off x="6457432"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5" name="正方形/長方形 134"/>
          <p:cNvSpPr/>
          <p:nvPr/>
        </p:nvSpPr>
        <p:spPr>
          <a:xfrm>
            <a:off x="6681270"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6" name="正方形/長方形 135"/>
          <p:cNvSpPr/>
          <p:nvPr/>
        </p:nvSpPr>
        <p:spPr>
          <a:xfrm>
            <a:off x="6905108"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7" name="正方形/長方形 136"/>
          <p:cNvSpPr/>
          <p:nvPr/>
        </p:nvSpPr>
        <p:spPr>
          <a:xfrm>
            <a:off x="7128946"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8" name="正方形/長方形 137"/>
          <p:cNvSpPr/>
          <p:nvPr/>
        </p:nvSpPr>
        <p:spPr>
          <a:xfrm>
            <a:off x="7352784"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9" name="正方形/長方形 138"/>
          <p:cNvSpPr/>
          <p:nvPr/>
        </p:nvSpPr>
        <p:spPr>
          <a:xfrm>
            <a:off x="7576622"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0" name="正方形/長方形 139"/>
          <p:cNvSpPr/>
          <p:nvPr/>
        </p:nvSpPr>
        <p:spPr>
          <a:xfrm>
            <a:off x="7800460"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1" name="正方形/長方形 140"/>
          <p:cNvSpPr/>
          <p:nvPr/>
        </p:nvSpPr>
        <p:spPr>
          <a:xfrm>
            <a:off x="8024298" y="4357694"/>
            <a:ext cx="177977" cy="2857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2" name="正方形/長方形 141"/>
          <p:cNvSpPr/>
          <p:nvPr/>
        </p:nvSpPr>
        <p:spPr>
          <a:xfrm>
            <a:off x="3286116" y="2857496"/>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pic>
        <p:nvPicPr>
          <p:cNvPr id="2050" name="Picture 2" descr="\\VBOXSVR\share_win\material\ちくしょおおおお.jpg"/>
          <p:cNvPicPr>
            <a:picLocks noChangeAspect="1" noChangeArrowheads="1"/>
          </p:cNvPicPr>
          <p:nvPr/>
        </p:nvPicPr>
        <p:blipFill>
          <a:blip r:embed="rId3"/>
          <a:srcRect/>
          <a:stretch>
            <a:fillRect/>
          </a:stretch>
        </p:blipFill>
        <p:spPr bwMode="auto">
          <a:xfrm>
            <a:off x="285720" y="2786058"/>
            <a:ext cx="2714644" cy="389018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ベンチマーク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論文からグラフを抜粋</a:t>
            </a:r>
            <a:endParaRPr kumimoji="1" lang="en-US" altLang="ja-JP" dirty="0" smtClean="0"/>
          </a:p>
          <a:p>
            <a:r>
              <a:rPr kumimoji="1" lang="ja-JP" altLang="en-US" dirty="0" smtClean="0"/>
              <a:t>密度が上がっても速度が低下しにくい</a:t>
            </a:r>
            <a:endParaRPr kumimoji="1" lang="ja-JP" altLang="en-US" dirty="0"/>
          </a:p>
        </p:txBody>
      </p:sp>
      <p:pic>
        <p:nvPicPr>
          <p:cNvPr id="4" name="Picture 2" descr="\\VBOXSVR\share_win\material\hopscotch_graph.png"/>
          <p:cNvPicPr>
            <a:picLocks noChangeAspect="1" noChangeArrowheads="1"/>
          </p:cNvPicPr>
          <p:nvPr/>
        </p:nvPicPr>
        <p:blipFill>
          <a:blip r:embed="rId2"/>
          <a:srcRect/>
          <a:stretch>
            <a:fillRect/>
          </a:stretch>
        </p:blipFill>
        <p:spPr bwMode="auto">
          <a:xfrm>
            <a:off x="428596" y="2384402"/>
            <a:ext cx="6000792" cy="4473598"/>
          </a:xfrm>
          <a:prstGeom prst="rect">
            <a:avLst/>
          </a:prstGeom>
          <a:noFill/>
        </p:spPr>
      </p:pic>
      <p:sp>
        <p:nvSpPr>
          <p:cNvPr id="5" name="左矢印 4"/>
          <p:cNvSpPr/>
          <p:nvPr/>
        </p:nvSpPr>
        <p:spPr>
          <a:xfrm>
            <a:off x="6429388" y="3714752"/>
            <a:ext cx="428628" cy="285752"/>
          </a:xfrm>
          <a:prstGeom prst="lef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929454" y="3612820"/>
            <a:ext cx="1785950" cy="461665"/>
          </a:xfrm>
          <a:prstGeom prst="rect">
            <a:avLst/>
          </a:prstGeom>
          <a:noFill/>
        </p:spPr>
        <p:txBody>
          <a:bodyPr wrap="square" rtlCol="0">
            <a:spAutoFit/>
          </a:bodyPr>
          <a:lstStyle/>
          <a:p>
            <a:r>
              <a:rPr kumimoji="1" lang="en-US" altLang="ja-JP" sz="2400" dirty="0" smtClean="0">
                <a:solidFill>
                  <a:srgbClr val="002060"/>
                </a:solidFill>
                <a:effectLst>
                  <a:outerShdw blurRad="38100" dist="38100" dir="2700000" algn="tl">
                    <a:srgbClr val="000000">
                      <a:alpha val="43137"/>
                    </a:srgbClr>
                  </a:outerShdw>
                </a:effectLst>
              </a:rPr>
              <a:t>Hopscotch</a:t>
            </a:r>
            <a:endParaRPr kumimoji="1" lang="ja-JP" altLang="en-US" sz="2400" dirty="0">
              <a:solidFill>
                <a:srgbClr val="002060"/>
              </a:solidFill>
              <a:effectLst>
                <a:outerShdw blurRad="38100" dist="38100" dir="2700000" algn="tl">
                  <a:srgbClr val="000000">
                    <a:alpha val="43137"/>
                  </a:srgbClr>
                </a:outerShdw>
              </a:effectLst>
            </a:endParaRPr>
          </a:p>
        </p:txBody>
      </p:sp>
      <p:sp>
        <p:nvSpPr>
          <p:cNvPr id="7" name="左矢印 6"/>
          <p:cNvSpPr/>
          <p:nvPr/>
        </p:nvSpPr>
        <p:spPr>
          <a:xfrm>
            <a:off x="6429388" y="4470076"/>
            <a:ext cx="428628" cy="285752"/>
          </a:xfrm>
          <a:prstGeom prst="lef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929454" y="4357694"/>
            <a:ext cx="2214546" cy="461665"/>
          </a:xfrm>
          <a:prstGeom prst="rect">
            <a:avLst/>
          </a:prstGeom>
          <a:noFill/>
        </p:spPr>
        <p:txBody>
          <a:bodyPr wrap="square" rtlCol="0">
            <a:spAutoFit/>
          </a:bodyPr>
          <a:lstStyle/>
          <a:p>
            <a:r>
              <a:rPr kumimoji="1" lang="en-US" altLang="ja-JP" sz="2400" dirty="0" smtClean="0">
                <a:solidFill>
                  <a:schemeClr val="accent2">
                    <a:lumMod val="50000"/>
                  </a:schemeClr>
                </a:solidFill>
                <a:effectLst>
                  <a:outerShdw blurRad="38100" dist="38100" dir="2700000" algn="tl">
                    <a:srgbClr val="000000">
                      <a:alpha val="43137"/>
                    </a:srgbClr>
                  </a:outerShdw>
                </a:effectLst>
              </a:rPr>
              <a:t>Linear Probing</a:t>
            </a:r>
            <a:endParaRPr kumimoji="1" lang="ja-JP" altLang="en-US" sz="2400" dirty="0">
              <a:solidFill>
                <a:schemeClr val="accent2">
                  <a:lumMod val="50000"/>
                </a:schemeClr>
              </a:solidFill>
              <a:effectLst>
                <a:outerShdw blurRad="38100" dist="38100" dir="2700000" algn="tl">
                  <a:srgbClr val="000000">
                    <a:alpha val="43137"/>
                  </a:srgbClr>
                </a:outerShdw>
              </a:effectLst>
            </a:endParaRPr>
          </a:p>
        </p:txBody>
      </p:sp>
      <p:sp>
        <p:nvSpPr>
          <p:cNvPr id="9" name="左矢印 8"/>
          <p:cNvSpPr/>
          <p:nvPr/>
        </p:nvSpPr>
        <p:spPr>
          <a:xfrm>
            <a:off x="6429388" y="4714884"/>
            <a:ext cx="428628" cy="285752"/>
          </a:xfrm>
          <a:prstGeom prst="lef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929454" y="4610409"/>
            <a:ext cx="2214546" cy="461665"/>
          </a:xfrm>
          <a:prstGeom prst="rect">
            <a:avLst/>
          </a:prstGeom>
          <a:noFill/>
        </p:spPr>
        <p:txBody>
          <a:bodyPr wrap="square" rtlCol="0">
            <a:spAutoFit/>
          </a:bodyPr>
          <a:lstStyle/>
          <a:p>
            <a:r>
              <a:rPr kumimoji="1" lang="en-US" altLang="ja-JP" sz="2400" dirty="0" smtClean="0">
                <a:solidFill>
                  <a:srgbClr val="FFC000"/>
                </a:solidFill>
                <a:effectLst>
                  <a:outerShdw blurRad="38100" dist="38100" dir="2700000" algn="tl">
                    <a:srgbClr val="000000">
                      <a:alpha val="43137"/>
                    </a:srgbClr>
                  </a:outerShdw>
                </a:effectLst>
              </a:rPr>
              <a:t>Chained</a:t>
            </a:r>
            <a:endParaRPr kumimoji="1" lang="ja-JP" altLang="en-US" sz="2400" dirty="0">
              <a:solidFill>
                <a:srgbClr val="FFC000"/>
              </a:solidFill>
              <a:effectLst>
                <a:outerShdw blurRad="38100" dist="38100" dir="2700000" algn="tl">
                  <a:srgbClr val="000000">
                    <a:alpha val="43137"/>
                  </a:srgbClr>
                </a:outerShdw>
              </a:effectLst>
            </a:endParaRPr>
          </a:p>
        </p:txBody>
      </p:sp>
      <p:sp>
        <p:nvSpPr>
          <p:cNvPr id="11" name="左矢印 10"/>
          <p:cNvSpPr/>
          <p:nvPr/>
        </p:nvSpPr>
        <p:spPr>
          <a:xfrm>
            <a:off x="3286116" y="4929198"/>
            <a:ext cx="428628" cy="285752"/>
          </a:xfrm>
          <a:prstGeom prst="lef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86182" y="4824723"/>
            <a:ext cx="1285884" cy="461665"/>
          </a:xfrm>
          <a:prstGeom prst="rect">
            <a:avLst/>
          </a:prstGeom>
          <a:noFill/>
        </p:spPr>
        <p:txBody>
          <a:bodyPr wrap="square" rtlCol="0">
            <a:spAutoFit/>
          </a:bodyPr>
          <a:lstStyle/>
          <a:p>
            <a:r>
              <a:rPr kumimoji="1" lang="en-US" altLang="ja-JP" sz="2400" dirty="0" smtClean="0">
                <a:solidFill>
                  <a:srgbClr val="00B050"/>
                </a:solidFill>
                <a:effectLst>
                  <a:outerShdw blurRad="38100" dist="38100" dir="2700000" algn="tl">
                    <a:srgbClr val="000000">
                      <a:alpha val="43137"/>
                    </a:srgbClr>
                  </a:outerShdw>
                </a:effectLst>
              </a:rPr>
              <a:t>Cuckoo</a:t>
            </a:r>
            <a:endParaRPr kumimoji="1" lang="ja-JP" altLang="en-US" sz="2400" dirty="0">
              <a:solidFill>
                <a:srgbClr val="00B050"/>
              </a:solidFill>
              <a:effectLst>
                <a:outerShdw blurRad="38100" dist="38100" dir="2700000" algn="tl">
                  <a:srgbClr val="000000">
                    <a:alpha val="43137"/>
                  </a:srgbClr>
                </a:outerShdw>
              </a:effectLst>
            </a:endParaRPr>
          </a:p>
        </p:txBody>
      </p:sp>
      <p:pic>
        <p:nvPicPr>
          <p:cNvPr id="10242" name="Picture 2" descr="\\VBOXSVR\share_win\material\ざまぁライス.jpg"/>
          <p:cNvPicPr>
            <a:picLocks noChangeAspect="1" noChangeArrowheads="1"/>
          </p:cNvPicPr>
          <p:nvPr/>
        </p:nvPicPr>
        <p:blipFill>
          <a:blip r:embed="rId3"/>
          <a:srcRect/>
          <a:stretch>
            <a:fillRect/>
          </a:stretch>
        </p:blipFill>
        <p:spPr bwMode="auto">
          <a:xfrm>
            <a:off x="6357950" y="4772784"/>
            <a:ext cx="1714512" cy="208521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BOXSVR\share_win\material\hopscotch_graph.png"/>
          <p:cNvPicPr>
            <a:picLocks noChangeAspect="1" noChangeArrowheads="1"/>
          </p:cNvPicPr>
          <p:nvPr/>
        </p:nvPicPr>
        <p:blipFill>
          <a:blip r:embed="rId2"/>
          <a:srcRect/>
          <a:stretch>
            <a:fillRect/>
          </a:stretch>
        </p:blipFill>
        <p:spPr bwMode="auto">
          <a:xfrm>
            <a:off x="71406" y="-1647505"/>
            <a:ext cx="10930014" cy="8148339"/>
          </a:xfrm>
          <a:prstGeom prst="rect">
            <a:avLst/>
          </a:prstGeom>
          <a:noFill/>
        </p:spPr>
      </p:pic>
      <p:pic>
        <p:nvPicPr>
          <p:cNvPr id="5" name="Picture 2" descr="\\VBOXSVR\share_win\material\ざまぁライス.jpg"/>
          <p:cNvPicPr>
            <a:picLocks noChangeAspect="1" noChangeArrowheads="1"/>
          </p:cNvPicPr>
          <p:nvPr/>
        </p:nvPicPr>
        <p:blipFill>
          <a:blip r:embed="rId3"/>
          <a:srcRect/>
          <a:stretch>
            <a:fillRect/>
          </a:stretch>
        </p:blipFill>
        <p:spPr bwMode="auto">
          <a:xfrm>
            <a:off x="5429256" y="691188"/>
            <a:ext cx="3143272" cy="3822896"/>
          </a:xfrm>
          <a:prstGeom prst="rect">
            <a:avLst/>
          </a:prstGeom>
          <a:noFill/>
        </p:spPr>
      </p:pic>
      <p:sp>
        <p:nvSpPr>
          <p:cNvPr id="6" name="テキスト ボックス 5"/>
          <p:cNvSpPr txBox="1"/>
          <p:nvPr/>
        </p:nvSpPr>
        <p:spPr>
          <a:xfrm>
            <a:off x="928662" y="3214686"/>
            <a:ext cx="4143404" cy="830997"/>
          </a:xfrm>
          <a:prstGeom prst="rect">
            <a:avLst/>
          </a:prstGeom>
          <a:noFill/>
        </p:spPr>
        <p:txBody>
          <a:bodyPr wrap="square" rtlCol="0">
            <a:spAutoFit/>
          </a:bodyPr>
          <a:lstStyle/>
          <a:p>
            <a:r>
              <a:rPr kumimoji="1" lang="ja-JP" altLang="en-US" sz="4800" dirty="0" smtClean="0">
                <a:solidFill>
                  <a:srgbClr val="00B050"/>
                </a:solidFill>
                <a:effectLst>
                  <a:outerShdw blurRad="38100" dist="38100" dir="2700000" algn="tl">
                    <a:srgbClr val="000000">
                      <a:alpha val="43137"/>
                    </a:srgbClr>
                  </a:outerShdw>
                </a:effectLst>
              </a:rPr>
              <a:t>おい</a:t>
            </a:r>
            <a:r>
              <a:rPr kumimoji="1" lang="en-US" altLang="ja-JP" sz="4800" dirty="0" smtClean="0">
                <a:solidFill>
                  <a:srgbClr val="00B050"/>
                </a:solidFill>
                <a:effectLst>
                  <a:outerShdw blurRad="38100" dist="38100" dir="2700000" algn="tl">
                    <a:srgbClr val="000000">
                      <a:alpha val="43137"/>
                    </a:srgbClr>
                  </a:outerShdw>
                </a:effectLst>
              </a:rPr>
              <a:t>Cuckoo…</a:t>
            </a:r>
            <a:endParaRPr kumimoji="1" lang="ja-JP" altLang="en-US" sz="4800"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作ってみた</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hlinkClick r:id="rId2"/>
              </a:rPr>
              <a:t>http://github.com/kumagi/nanahan</a:t>
            </a:r>
            <a:endParaRPr kumimoji="1" lang="en-US" altLang="ja-JP" dirty="0" smtClean="0"/>
          </a:p>
          <a:p>
            <a:r>
              <a:rPr lang="en-US" altLang="ja-JP" dirty="0" smtClean="0"/>
              <a:t>9</a:t>
            </a:r>
            <a:r>
              <a:rPr lang="ja-JP" altLang="en-US" dirty="0" smtClean="0"/>
              <a:t>割ぐらいの密度になっても平然と動く！</a:t>
            </a:r>
            <a:endParaRPr kumimoji="1" lang="ja-JP" altLang="en-US" dirty="0"/>
          </a:p>
        </p:txBody>
      </p:sp>
      <p:pic>
        <p:nvPicPr>
          <p:cNvPr id="8194" name="Picture 2" descr="\\VBOXSVR\share_win\material\hopscotch_dencith.png"/>
          <p:cNvPicPr>
            <a:picLocks noChangeAspect="1" noChangeArrowheads="1"/>
          </p:cNvPicPr>
          <p:nvPr/>
        </p:nvPicPr>
        <p:blipFill>
          <a:blip r:embed="rId3"/>
          <a:srcRect/>
          <a:stretch>
            <a:fillRect/>
          </a:stretch>
        </p:blipFill>
        <p:spPr bwMode="auto">
          <a:xfrm>
            <a:off x="1500166" y="2143116"/>
            <a:ext cx="6072230" cy="441168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追試ベンチマーク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Hopscotch</a:t>
            </a:r>
            <a:r>
              <a:rPr lang="ja-JP" altLang="en-US" dirty="0" smtClean="0"/>
              <a:t>速い</a:t>
            </a:r>
            <a:endParaRPr kumimoji="1" lang="ja-JP" altLang="en-US" dirty="0"/>
          </a:p>
        </p:txBody>
      </p:sp>
      <p:pic>
        <p:nvPicPr>
          <p:cNvPr id="11266" name="Picture 2" descr="\\VBOXSVR\share_win\material\find_graph.png"/>
          <p:cNvPicPr>
            <a:picLocks noChangeAspect="1" noChangeArrowheads="1"/>
          </p:cNvPicPr>
          <p:nvPr/>
        </p:nvPicPr>
        <p:blipFill>
          <a:blip r:embed="rId2"/>
          <a:srcRect/>
          <a:stretch>
            <a:fillRect/>
          </a:stretch>
        </p:blipFill>
        <p:spPr bwMode="auto">
          <a:xfrm>
            <a:off x="285720" y="1571612"/>
            <a:ext cx="6786610" cy="5089957"/>
          </a:xfrm>
          <a:prstGeom prst="rect">
            <a:avLst/>
          </a:prstGeom>
          <a:noFill/>
        </p:spPr>
      </p:pic>
      <p:sp>
        <p:nvSpPr>
          <p:cNvPr id="5" name="左矢印 4"/>
          <p:cNvSpPr/>
          <p:nvPr/>
        </p:nvSpPr>
        <p:spPr>
          <a:xfrm>
            <a:off x="6715140" y="3602370"/>
            <a:ext cx="428628" cy="285752"/>
          </a:xfrm>
          <a:prstGeom prst="lef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215206" y="3500438"/>
            <a:ext cx="1785950" cy="523220"/>
          </a:xfrm>
          <a:prstGeom prst="rect">
            <a:avLst/>
          </a:prstGeom>
          <a:noFill/>
        </p:spPr>
        <p:txBody>
          <a:bodyPr wrap="square" rtlCol="0">
            <a:spAutoFit/>
          </a:bodyPr>
          <a:lstStyle/>
          <a:p>
            <a:r>
              <a:rPr kumimoji="1" lang="en-US" altLang="ja-JP" sz="2800" dirty="0" smtClean="0">
                <a:solidFill>
                  <a:srgbClr val="002060"/>
                </a:solidFill>
                <a:effectLst>
                  <a:outerShdw blurRad="38100" dist="38100" dir="2700000" algn="tl">
                    <a:srgbClr val="000000">
                      <a:alpha val="43137"/>
                    </a:srgbClr>
                  </a:outerShdw>
                </a:effectLst>
              </a:rPr>
              <a:t>Hopscotch</a:t>
            </a:r>
            <a:endParaRPr kumimoji="1" lang="ja-JP" altLang="en-US" sz="2800"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比較</a:t>
            </a:r>
            <a:endParaRPr kumimoji="1" lang="ja-JP" altLang="en-US" dirty="0"/>
          </a:p>
        </p:txBody>
      </p:sp>
      <p:graphicFrame>
        <p:nvGraphicFramePr>
          <p:cNvPr id="4" name="表 3"/>
          <p:cNvGraphicFramePr>
            <a:graphicFrameLocks noGrp="1"/>
          </p:cNvGraphicFramePr>
          <p:nvPr/>
        </p:nvGraphicFramePr>
        <p:xfrm>
          <a:off x="142846" y="1142984"/>
          <a:ext cx="8643997" cy="2753360"/>
        </p:xfrm>
        <a:graphic>
          <a:graphicData uri="http://schemas.openxmlformats.org/drawingml/2006/table">
            <a:tbl>
              <a:tblPr firstRow="1" bandRow="1">
                <a:tableStyleId>{073A0DAA-6AF3-43AB-8588-CEC1D06C72B9}</a:tableStyleId>
              </a:tblPr>
              <a:tblGrid>
                <a:gridCol w="1643072"/>
                <a:gridCol w="1298077"/>
                <a:gridCol w="1813218"/>
                <a:gridCol w="2548314"/>
                <a:gridCol w="1341316"/>
              </a:tblGrid>
              <a:tr h="370840">
                <a:tc>
                  <a:txBody>
                    <a:bodyPr/>
                    <a:lstStyle/>
                    <a:p>
                      <a:r>
                        <a:rPr kumimoji="1" lang="ja-JP" altLang="en-US" dirty="0" smtClean="0"/>
                        <a:t>比較項目</a:t>
                      </a:r>
                      <a:endParaRPr kumimoji="1" lang="ja-JP" altLang="en-US" dirty="0"/>
                    </a:p>
                  </a:txBody>
                  <a:tcPr/>
                </a:tc>
                <a:tc>
                  <a:txBody>
                    <a:bodyPr/>
                    <a:lstStyle/>
                    <a:p>
                      <a:r>
                        <a:rPr kumimoji="1" lang="en-US" altLang="ja-JP" dirty="0" smtClean="0"/>
                        <a:t>Closed</a:t>
                      </a:r>
                      <a:endParaRPr kumimoji="1" lang="ja-JP" altLang="en-US" dirty="0"/>
                    </a:p>
                  </a:txBody>
                  <a:tcPr/>
                </a:tc>
                <a:tc>
                  <a:txBody>
                    <a:bodyPr/>
                    <a:lstStyle/>
                    <a:p>
                      <a:r>
                        <a:rPr kumimoji="1" lang="en-US" altLang="ja-JP" dirty="0" smtClean="0"/>
                        <a:t>Open</a:t>
                      </a:r>
                      <a:endParaRPr kumimoji="1" lang="ja-JP" altLang="en-US" dirty="0"/>
                    </a:p>
                  </a:txBody>
                  <a:tcPr/>
                </a:tc>
                <a:tc>
                  <a:txBody>
                    <a:bodyPr/>
                    <a:lstStyle/>
                    <a:p>
                      <a:r>
                        <a:rPr kumimoji="1" lang="en-US" altLang="ja-JP" dirty="0" smtClean="0"/>
                        <a:t>Cuckoo</a:t>
                      </a:r>
                      <a:endParaRPr kumimoji="1" lang="ja-JP" altLang="en-US" dirty="0"/>
                    </a:p>
                  </a:txBody>
                  <a:tcPr/>
                </a:tc>
                <a:tc>
                  <a:txBody>
                    <a:bodyPr/>
                    <a:lstStyle/>
                    <a:p>
                      <a:r>
                        <a:rPr kumimoji="1" lang="en-US" altLang="ja-JP" dirty="0" smtClean="0"/>
                        <a:t>Hopscotch</a:t>
                      </a:r>
                      <a:endParaRPr kumimoji="1" lang="ja-JP" altLang="en-US" dirty="0"/>
                    </a:p>
                  </a:txBody>
                  <a:tcPr/>
                </a:tc>
              </a:tr>
              <a:tr h="375276">
                <a:tc>
                  <a:txBody>
                    <a:bodyPr/>
                    <a:lstStyle/>
                    <a:p>
                      <a:r>
                        <a:rPr kumimoji="1" lang="ja-JP" altLang="en-US" b="1" dirty="0" smtClean="0"/>
                        <a:t>検索コスト</a:t>
                      </a:r>
                      <a:endParaRPr kumimoji="1" lang="ja-JP" altLang="en-US" b="1" dirty="0"/>
                    </a:p>
                  </a:txBody>
                  <a:tcPr>
                    <a:solidFill>
                      <a:schemeClr val="bg1">
                        <a:lumMod val="65000"/>
                      </a:schemeClr>
                    </a:solidFill>
                  </a:tcPr>
                </a:tc>
                <a:tc>
                  <a:txBody>
                    <a:bodyPr/>
                    <a:lstStyle/>
                    <a:p>
                      <a:r>
                        <a:rPr kumimoji="1" lang="ja-JP" altLang="en-US" dirty="0" smtClean="0"/>
                        <a:t>チェイン長で制限可</a:t>
                      </a:r>
                      <a:endParaRPr kumimoji="1" lang="ja-JP" altLang="en-US" dirty="0"/>
                    </a:p>
                  </a:txBody>
                  <a:tcPr/>
                </a:tc>
                <a:tc>
                  <a:txBody>
                    <a:bodyPr/>
                    <a:lstStyle/>
                    <a:p>
                      <a:r>
                        <a:rPr kumimoji="1" lang="ja-JP" altLang="en-US" dirty="0" smtClean="0"/>
                        <a:t>工夫しないと辛い</a:t>
                      </a:r>
                      <a:endParaRPr kumimoji="1" lang="ja-JP" altLang="en-US" dirty="0"/>
                    </a:p>
                  </a:txBody>
                  <a:tcPr/>
                </a:tc>
                <a:tc>
                  <a:txBody>
                    <a:bodyPr/>
                    <a:lstStyle/>
                    <a:p>
                      <a:r>
                        <a:rPr kumimoji="1" lang="en-US" altLang="ja-JP" dirty="0" smtClean="0"/>
                        <a:t>2</a:t>
                      </a:r>
                      <a:r>
                        <a:rPr kumimoji="1" lang="ja-JP" altLang="en-US" dirty="0" smtClean="0"/>
                        <a:t>回</a:t>
                      </a:r>
                      <a:endParaRPr kumimoji="1" lang="ja-JP" altLang="en-US" dirty="0"/>
                    </a:p>
                  </a:txBody>
                  <a:tcPr/>
                </a:tc>
                <a:tc>
                  <a:txBody>
                    <a:bodyPr/>
                    <a:lstStyle/>
                    <a:p>
                      <a:r>
                        <a:rPr kumimoji="1" lang="ja-JP" altLang="en-US" dirty="0" smtClean="0"/>
                        <a:t>調整可</a:t>
                      </a:r>
                      <a:endParaRPr kumimoji="1" lang="ja-JP" altLang="en-US" dirty="0"/>
                    </a:p>
                  </a:txBody>
                  <a:tcPr/>
                </a:tc>
              </a:tr>
              <a:tr h="370840">
                <a:tc>
                  <a:txBody>
                    <a:bodyPr/>
                    <a:lstStyle/>
                    <a:p>
                      <a:r>
                        <a:rPr kumimoji="1" lang="ja-JP" altLang="en-US" b="1" dirty="0" smtClean="0"/>
                        <a:t>キャッシュミス</a:t>
                      </a:r>
                      <a:endParaRPr kumimoji="1" lang="ja-JP" altLang="en-US" b="1" dirty="0"/>
                    </a:p>
                  </a:txBody>
                  <a:tcPr>
                    <a:solidFill>
                      <a:schemeClr val="bg1">
                        <a:lumMod val="85000"/>
                      </a:schemeClr>
                    </a:solidFill>
                  </a:tcPr>
                </a:tc>
                <a:tc>
                  <a:txBody>
                    <a:bodyPr/>
                    <a:lstStyle/>
                    <a:p>
                      <a:r>
                        <a:rPr kumimoji="1" lang="ja-JP" altLang="en-US" dirty="0" smtClean="0"/>
                        <a:t>多い</a:t>
                      </a:r>
                      <a:endParaRPr kumimoji="1" lang="ja-JP" altLang="en-US" dirty="0"/>
                    </a:p>
                  </a:txBody>
                  <a:tcPr/>
                </a:tc>
                <a:tc>
                  <a:txBody>
                    <a:bodyPr/>
                    <a:lstStyle/>
                    <a:p>
                      <a:r>
                        <a:rPr kumimoji="1" lang="ja-JP" altLang="en-US" dirty="0" smtClean="0"/>
                        <a:t>少ない</a:t>
                      </a:r>
                      <a:endParaRPr kumimoji="1" lang="ja-JP" altLang="en-US" dirty="0"/>
                    </a:p>
                  </a:txBody>
                  <a:tcPr/>
                </a:tc>
                <a:tc>
                  <a:txBody>
                    <a:bodyPr/>
                    <a:lstStyle/>
                    <a:p>
                      <a:r>
                        <a:rPr kumimoji="1" lang="ja-JP" altLang="en-US" dirty="0" smtClean="0"/>
                        <a:t>少ない</a:t>
                      </a:r>
                      <a:endParaRPr kumimoji="1" lang="ja-JP" altLang="en-US" dirty="0"/>
                    </a:p>
                  </a:txBody>
                  <a:tcPr/>
                </a:tc>
                <a:tc>
                  <a:txBody>
                    <a:bodyPr/>
                    <a:lstStyle/>
                    <a:p>
                      <a:r>
                        <a:rPr kumimoji="1" lang="ja-JP" altLang="en-US" dirty="0" smtClean="0"/>
                        <a:t>少ない</a:t>
                      </a:r>
                      <a:endParaRPr kumimoji="1" lang="ja-JP" altLang="en-US" dirty="0"/>
                    </a:p>
                  </a:txBody>
                  <a:tcPr/>
                </a:tc>
              </a:tr>
              <a:tr h="343540">
                <a:tc>
                  <a:txBody>
                    <a:bodyPr/>
                    <a:lstStyle/>
                    <a:p>
                      <a:r>
                        <a:rPr kumimoji="1" lang="ja-JP" altLang="en-US" b="1" dirty="0" smtClean="0"/>
                        <a:t>メモリの無駄</a:t>
                      </a:r>
                      <a:endParaRPr kumimoji="1" lang="ja-JP" altLang="en-US" b="1" dirty="0"/>
                    </a:p>
                  </a:txBody>
                  <a:tcPr>
                    <a:solidFill>
                      <a:schemeClr val="bg1">
                        <a:lumMod val="65000"/>
                      </a:schemeClr>
                    </a:solidFill>
                  </a:tcPr>
                </a:tc>
                <a:tc>
                  <a:txBody>
                    <a:bodyPr/>
                    <a:lstStyle/>
                    <a:p>
                      <a:r>
                        <a:rPr kumimoji="1" lang="ja-JP" altLang="en-US" dirty="0" smtClean="0"/>
                        <a:t>ポインタ分</a:t>
                      </a:r>
                      <a:endParaRPr kumimoji="1" lang="ja-JP" altLang="en-US" dirty="0"/>
                    </a:p>
                  </a:txBody>
                  <a:tcPr/>
                </a:tc>
                <a:tc>
                  <a:txBody>
                    <a:bodyPr/>
                    <a:lstStyle/>
                    <a:p>
                      <a:r>
                        <a:rPr kumimoji="1" lang="ja-JP" altLang="en-US" dirty="0" smtClean="0"/>
                        <a:t>高効率</a:t>
                      </a:r>
                      <a:endParaRPr kumimoji="1" lang="ja-JP" altLang="en-US" dirty="0"/>
                    </a:p>
                  </a:txBody>
                  <a:tcPr/>
                </a:tc>
                <a:tc>
                  <a:txBody>
                    <a:bodyPr/>
                    <a:lstStyle/>
                    <a:p>
                      <a:r>
                        <a:rPr kumimoji="1" lang="en-US" altLang="ja-JP" dirty="0" smtClean="0"/>
                        <a:t>50%</a:t>
                      </a:r>
                      <a:r>
                        <a:rPr kumimoji="1" lang="ja-JP" altLang="en-US" dirty="0" smtClean="0"/>
                        <a:t>までしか使用不可</a:t>
                      </a:r>
                      <a:endParaRPr kumimoji="1" lang="ja-JP" altLang="en-US" dirty="0"/>
                    </a:p>
                  </a:txBody>
                  <a:tcPr/>
                </a:tc>
                <a:tc>
                  <a:txBody>
                    <a:bodyPr/>
                    <a:lstStyle/>
                    <a:p>
                      <a:r>
                        <a:rPr kumimoji="1" lang="en-US" altLang="ja-JP" dirty="0" smtClean="0"/>
                        <a:t>Hop</a:t>
                      </a:r>
                      <a:r>
                        <a:rPr kumimoji="1" lang="ja-JP" altLang="en-US" dirty="0" smtClean="0"/>
                        <a:t>情報</a:t>
                      </a:r>
                      <a:endParaRPr kumimoji="1" lang="ja-JP" altLang="en-US" dirty="0"/>
                    </a:p>
                  </a:txBody>
                  <a:tcPr/>
                </a:tc>
              </a:tr>
              <a:tr h="295912">
                <a:tc>
                  <a:txBody>
                    <a:bodyPr/>
                    <a:lstStyle/>
                    <a:p>
                      <a:r>
                        <a:rPr kumimoji="1" lang="ja-JP" altLang="en-US" b="1" dirty="0" smtClean="0"/>
                        <a:t>管理</a:t>
                      </a:r>
                      <a:endParaRPr kumimoji="1" lang="ja-JP" altLang="en-US" b="1" dirty="0"/>
                    </a:p>
                  </a:txBody>
                  <a:tcPr>
                    <a:solidFill>
                      <a:schemeClr val="bg1">
                        <a:lumMod val="85000"/>
                      </a:schemeClr>
                    </a:solidFill>
                  </a:tcPr>
                </a:tc>
                <a:tc>
                  <a:txBody>
                    <a:bodyPr/>
                    <a:lstStyle/>
                    <a:p>
                      <a:r>
                        <a:rPr kumimoji="1" lang="ja-JP" altLang="en-US" dirty="0" smtClean="0"/>
                        <a:t>特になし</a:t>
                      </a:r>
                      <a:endParaRPr kumimoji="1" lang="ja-JP" altLang="en-US" dirty="0"/>
                    </a:p>
                  </a:txBody>
                  <a:tcPr/>
                </a:tc>
                <a:tc>
                  <a:txBody>
                    <a:bodyPr/>
                    <a:lstStyle/>
                    <a:p>
                      <a:r>
                        <a:rPr kumimoji="1" lang="ja-JP" altLang="en-US" dirty="0" smtClean="0"/>
                        <a:t>たまに整理必須</a:t>
                      </a:r>
                      <a:endParaRPr kumimoji="1" lang="ja-JP" altLang="en-US" dirty="0"/>
                    </a:p>
                  </a:txBody>
                  <a:tcPr/>
                </a:tc>
                <a:tc>
                  <a:txBody>
                    <a:bodyPr/>
                    <a:lstStyle/>
                    <a:p>
                      <a:r>
                        <a:rPr kumimoji="1" lang="ja-JP" altLang="en-US" dirty="0" smtClean="0"/>
                        <a:t>特になし</a:t>
                      </a:r>
                      <a:endParaRPr kumimoji="1" lang="ja-JP" altLang="en-US" dirty="0"/>
                    </a:p>
                  </a:txBody>
                  <a:tcPr/>
                </a:tc>
                <a:tc>
                  <a:txBody>
                    <a:bodyPr/>
                    <a:lstStyle/>
                    <a:p>
                      <a:r>
                        <a:rPr kumimoji="1" lang="ja-JP" altLang="en-US" dirty="0" smtClean="0"/>
                        <a:t>特になし</a:t>
                      </a:r>
                      <a:endParaRPr kumimoji="1" lang="ja-JP" altLang="en-US" dirty="0"/>
                    </a:p>
                  </a:txBody>
                  <a:tcPr/>
                </a:tc>
              </a:tr>
              <a:tr h="370840">
                <a:tc>
                  <a:txBody>
                    <a:bodyPr/>
                    <a:lstStyle/>
                    <a:p>
                      <a:r>
                        <a:rPr kumimoji="1" lang="ja-JP" altLang="en-US" b="1" dirty="0" smtClean="0"/>
                        <a:t>挿入コスト</a:t>
                      </a:r>
                      <a:endParaRPr kumimoji="1" lang="ja-JP" altLang="en-US" b="1" dirty="0"/>
                    </a:p>
                  </a:txBody>
                  <a:tcPr>
                    <a:solidFill>
                      <a:schemeClr val="bg1">
                        <a:lumMod val="65000"/>
                      </a:schemeClr>
                    </a:solidFill>
                  </a:tcPr>
                </a:tc>
                <a:tc>
                  <a:txBody>
                    <a:bodyPr/>
                    <a:lstStyle/>
                    <a:p>
                      <a:r>
                        <a:rPr kumimoji="1" lang="ja-JP" altLang="en-US" dirty="0" smtClean="0"/>
                        <a:t>チェインを舐めるだけ</a:t>
                      </a:r>
                      <a:endParaRPr kumimoji="1" lang="ja-JP" altLang="en-US" dirty="0"/>
                    </a:p>
                  </a:txBody>
                  <a:tcPr/>
                </a:tc>
                <a:tc>
                  <a:txBody>
                    <a:bodyPr/>
                    <a:lstStyle/>
                    <a:p>
                      <a:r>
                        <a:rPr kumimoji="1" lang="ja-JP" altLang="en-US" dirty="0" smtClean="0"/>
                        <a:t>可変</a:t>
                      </a:r>
                      <a:endParaRPr kumimoji="1" lang="ja-JP" altLang="en-US" dirty="0"/>
                    </a:p>
                  </a:txBody>
                  <a:tcPr/>
                </a:tc>
                <a:tc>
                  <a:txBody>
                    <a:bodyPr/>
                    <a:lstStyle/>
                    <a:p>
                      <a:r>
                        <a:rPr kumimoji="1" lang="ja-JP" altLang="en-US" dirty="0" smtClean="0"/>
                        <a:t>無限ループの危機</a:t>
                      </a:r>
                      <a:endParaRPr kumimoji="1" lang="ja-JP" altLang="en-US" dirty="0"/>
                    </a:p>
                  </a:txBody>
                  <a:tcPr/>
                </a:tc>
                <a:tc>
                  <a:txBody>
                    <a:bodyPr/>
                    <a:lstStyle/>
                    <a:p>
                      <a:r>
                        <a:rPr kumimoji="1" lang="ja-JP" altLang="en-US" dirty="0" smtClean="0"/>
                        <a:t>調整可</a:t>
                      </a:r>
                      <a:endParaRPr kumimoji="1" lang="ja-JP" altLang="en-US" dirty="0"/>
                    </a:p>
                  </a:txBody>
                  <a:tcPr/>
                </a:tc>
              </a:tr>
            </a:tbl>
          </a:graphicData>
        </a:graphic>
      </p:graphicFrame>
      <p:sp>
        <p:nvSpPr>
          <p:cNvPr id="5" name="角丸四角形 4"/>
          <p:cNvSpPr/>
          <p:nvPr/>
        </p:nvSpPr>
        <p:spPr>
          <a:xfrm>
            <a:off x="7358082" y="1000108"/>
            <a:ext cx="1571636" cy="3071834"/>
          </a:xfrm>
          <a:prstGeom prst="roundRect">
            <a:avLst/>
          </a:prstGeom>
          <a:noFill/>
          <a:ln w="444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6" name="コンテンツ プレースホルダ 2"/>
          <p:cNvSpPr>
            <a:spLocks noGrp="1"/>
          </p:cNvSpPr>
          <p:nvPr>
            <p:ph idx="1"/>
          </p:nvPr>
        </p:nvSpPr>
        <p:spPr>
          <a:xfrm>
            <a:off x="214282" y="4714884"/>
            <a:ext cx="8715436" cy="1571636"/>
          </a:xfrm>
        </p:spPr>
        <p:txBody>
          <a:bodyPr>
            <a:normAutofit/>
          </a:bodyPr>
          <a:lstStyle/>
          <a:p>
            <a:r>
              <a:rPr lang="ja-JP" altLang="en-US" dirty="0" smtClean="0"/>
              <a:t>それぞれの</a:t>
            </a:r>
            <a:r>
              <a:rPr lang="ja-JP" altLang="en-US" dirty="0" smtClean="0"/>
              <a:t>弱点を補った感じ</a:t>
            </a:r>
            <a:endParaRPr kumimoji="1" lang="en-US" altLang="ja-JP"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ぶっちゃ</a:t>
            </a:r>
            <a:r>
              <a:rPr kumimoji="1" lang="ja-JP" altLang="en-US" dirty="0" err="1" smtClean="0"/>
              <a:t>け</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速い</a:t>
            </a:r>
            <a:r>
              <a:rPr lang="en-US" altLang="ja-JP" dirty="0" err="1" smtClean="0"/>
              <a:t>Hashtable</a:t>
            </a:r>
            <a:r>
              <a:rPr lang="ja-JP" altLang="en-US" dirty="0" smtClean="0"/>
              <a:t>が</a:t>
            </a:r>
            <a:r>
              <a:rPr lang="en-US" altLang="ja-JP" dirty="0" smtClean="0"/>
              <a:t>C++</a:t>
            </a:r>
            <a:r>
              <a:rPr lang="ja-JP" altLang="en-US" dirty="0" smtClean="0"/>
              <a:t>で欲しくなったら何使う？</a:t>
            </a:r>
            <a:endParaRPr lang="en-US" altLang="ja-JP" dirty="0" smtClean="0"/>
          </a:p>
          <a:p>
            <a:endParaRPr kumimoji="1" lang="en-US" altLang="ja-JP" dirty="0" smtClean="0"/>
          </a:p>
          <a:p>
            <a:r>
              <a:rPr lang="ja-JP" altLang="en-US" dirty="0" smtClean="0"/>
              <a:t>僕なら</a:t>
            </a:r>
            <a:r>
              <a:rPr lang="en-US" altLang="ja-JP" dirty="0" err="1" smtClean="0"/>
              <a:t>google_sparse_hash</a:t>
            </a:r>
            <a:r>
              <a:rPr lang="ja-JP" altLang="en-US" dirty="0" smtClean="0"/>
              <a:t>と</a:t>
            </a:r>
            <a:r>
              <a:rPr lang="en-US" altLang="ja-JP" dirty="0" err="1" smtClean="0"/>
              <a:t>google_dense_hash</a:t>
            </a:r>
            <a:r>
              <a:rPr lang="ja-JP" altLang="en-US" dirty="0" smtClean="0"/>
              <a:t>を使い分ける</a:t>
            </a:r>
            <a:endParaRPr lang="en-US" altLang="ja-JP" dirty="0" smtClean="0"/>
          </a:p>
          <a:p>
            <a:pPr lvl="1"/>
            <a:r>
              <a:rPr kumimoji="1" lang="ja-JP" altLang="en-US" dirty="0" smtClean="0"/>
              <a:t>どっちも</a:t>
            </a:r>
            <a:r>
              <a:rPr kumimoji="1" lang="en-US" altLang="ja-JP" dirty="0" smtClean="0"/>
              <a:t>std::tr1::</a:t>
            </a:r>
            <a:r>
              <a:rPr kumimoji="1" lang="en-US" altLang="ja-JP" dirty="0" err="1" smtClean="0"/>
              <a:t>unordered_map</a:t>
            </a:r>
            <a:r>
              <a:rPr kumimoji="1" lang="ja-JP" altLang="en-US" dirty="0" smtClean="0"/>
              <a:t>とほぼ一緒</a:t>
            </a:r>
            <a:endParaRPr kumimoji="1" lang="en-US" altLang="ja-JP" dirty="0" smtClean="0"/>
          </a:p>
          <a:p>
            <a:pPr lvl="2"/>
            <a:r>
              <a:rPr kumimoji="1" lang="en-US" altLang="ja-JP" dirty="0" smtClean="0"/>
              <a:t>Dense</a:t>
            </a:r>
            <a:r>
              <a:rPr lang="ja-JP" altLang="en-US" dirty="0" smtClean="0"/>
              <a:t>は</a:t>
            </a:r>
            <a:r>
              <a:rPr lang="en-US" altLang="ja-JP" dirty="0" smtClean="0"/>
              <a:t>NULL</a:t>
            </a:r>
            <a:r>
              <a:rPr lang="ja-JP" altLang="en-US" dirty="0" smtClean="0"/>
              <a:t>値を明示的に設定する必要がある</a:t>
            </a:r>
            <a:endParaRPr lang="en-US" altLang="ja-JP" dirty="0" smtClean="0"/>
          </a:p>
          <a:p>
            <a:pPr lvl="1"/>
            <a:r>
              <a:rPr kumimoji="1" lang="en-US" altLang="ja-JP" dirty="0" smtClean="0"/>
              <a:t>Sparse</a:t>
            </a:r>
            <a:r>
              <a:rPr kumimoji="1" lang="ja-JP" altLang="en-US" dirty="0" smtClean="0"/>
              <a:t>はメモリ効率↑速度↓</a:t>
            </a:r>
            <a:endParaRPr kumimoji="1" lang="en-US" altLang="ja-JP" dirty="0" smtClean="0"/>
          </a:p>
          <a:p>
            <a:pPr lvl="1"/>
            <a:r>
              <a:rPr kumimoji="1" lang="en-US" altLang="ja-JP" dirty="0" smtClean="0"/>
              <a:t>Dense</a:t>
            </a:r>
            <a:r>
              <a:rPr kumimoji="1" lang="ja-JP" altLang="en-US" dirty="0" smtClean="0"/>
              <a:t>はメモリ効率↓速度↑</a:t>
            </a:r>
            <a:endParaRPr kumimoji="1" lang="en-US" altLang="ja-JP" dirty="0" smtClean="0"/>
          </a:p>
          <a:p>
            <a:r>
              <a:rPr lang="en-US" altLang="ja-JP" dirty="0" smtClean="0"/>
              <a:t>Dense</a:t>
            </a:r>
            <a:r>
              <a:rPr lang="ja-JP" altLang="en-US" dirty="0" smtClean="0"/>
              <a:t>は反則級に速いけど多分</a:t>
            </a:r>
            <a:r>
              <a:rPr lang="en-US" altLang="ja-JP" dirty="0" smtClean="0"/>
              <a:t>pod</a:t>
            </a:r>
            <a:r>
              <a:rPr lang="ja-JP" altLang="en-US" dirty="0" smtClean="0"/>
              <a:t>型しか使えない</a:t>
            </a:r>
            <a:endParaRPr lang="en-US" altLang="ja-JP" dirty="0" smtClean="0"/>
          </a:p>
          <a:p>
            <a:pPr lvl="1"/>
            <a:r>
              <a:rPr lang="ja-JP" altLang="en-US" dirty="0" smtClean="0"/>
              <a:t>詳しい話が聞きたい人は懇親会で</a:t>
            </a:r>
            <a:endParaRPr lang="en-US" altLang="ja-JP"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このあと話そうと思うもの</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Java.util.concurrent.ConcurrentHashmap</a:t>
            </a:r>
            <a:endParaRPr kumimoji="1" lang="en-US" altLang="ja-JP" dirty="0" smtClean="0"/>
          </a:p>
          <a:p>
            <a:r>
              <a:rPr lang="en-US" altLang="ja-JP" dirty="0" smtClean="0"/>
              <a:t>Lock-free </a:t>
            </a:r>
            <a:r>
              <a:rPr lang="en-US" altLang="ja-JP" dirty="0" err="1" smtClean="0"/>
              <a:t>Hashmap</a:t>
            </a:r>
            <a:r>
              <a:rPr lang="en-US" altLang="ja-JP" dirty="0" smtClean="0"/>
              <a:t> 3</a:t>
            </a:r>
            <a:r>
              <a:rPr lang="ja-JP" altLang="en-US" dirty="0" smtClean="0"/>
              <a:t>種</a:t>
            </a:r>
            <a:endParaRPr lang="en-US" altLang="ja-JP" dirty="0" smtClean="0"/>
          </a:p>
          <a:p>
            <a:pPr lvl="1"/>
            <a:r>
              <a:rPr lang="en-US" altLang="ja-JP" dirty="0" smtClean="0"/>
              <a:t>Cliff Click – High-scale Lib</a:t>
            </a:r>
          </a:p>
          <a:p>
            <a:pPr lvl="1"/>
            <a:r>
              <a:rPr kumimoji="1" lang="en-US" altLang="ja-JP" dirty="0" smtClean="0"/>
              <a:t>Split-Ordered List</a:t>
            </a:r>
          </a:p>
          <a:p>
            <a:pPr lvl="1"/>
            <a:r>
              <a:rPr lang="ja-JP" altLang="en-US" dirty="0" smtClean="0"/>
              <a:t>日立謹製</a:t>
            </a:r>
            <a:r>
              <a:rPr lang="en-US" altLang="ja-JP" dirty="0" smtClean="0"/>
              <a:t>Lock-free </a:t>
            </a:r>
            <a:r>
              <a:rPr lang="en-US" altLang="ja-JP" dirty="0" err="1" smtClean="0"/>
              <a:t>Hashtable</a:t>
            </a:r>
            <a:endParaRPr lang="en-US" altLang="ja-JP" dirty="0" smtClean="0"/>
          </a:p>
          <a:p>
            <a:r>
              <a:rPr kumimoji="1" lang="en-US" altLang="ja-JP" dirty="0" smtClean="0"/>
              <a:t>Concurrent Hopscotch Hashing</a:t>
            </a:r>
            <a:endParaRPr kumimoji="1" lang="ja-JP" altLang="en-US" dirty="0"/>
          </a:p>
        </p:txBody>
      </p:sp>
      <p:pic>
        <p:nvPicPr>
          <p:cNvPr id="4098" name="Picture 2" descr="\\VBOXSVR\share_win\misawa\20110519_2117831.gif"/>
          <p:cNvPicPr>
            <a:picLocks noChangeAspect="1" noChangeArrowheads="1"/>
          </p:cNvPicPr>
          <p:nvPr/>
        </p:nvPicPr>
        <p:blipFill>
          <a:blip r:embed="rId2"/>
          <a:srcRect/>
          <a:stretch>
            <a:fillRect/>
          </a:stretch>
        </p:blipFill>
        <p:spPr bwMode="auto">
          <a:xfrm>
            <a:off x="5929322" y="2690807"/>
            <a:ext cx="3000380" cy="4000507"/>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280109" y="343299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5" name="正方形/長方形 4"/>
          <p:cNvSpPr/>
          <p:nvPr/>
        </p:nvSpPr>
        <p:spPr>
          <a:xfrm>
            <a:off x="5280109" y="372102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6" name="正方形/長方形 5"/>
          <p:cNvSpPr/>
          <p:nvPr/>
        </p:nvSpPr>
        <p:spPr>
          <a:xfrm>
            <a:off x="5280109" y="400905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7" name="正方形/長方形 6"/>
          <p:cNvSpPr/>
          <p:nvPr/>
        </p:nvSpPr>
        <p:spPr>
          <a:xfrm>
            <a:off x="5280109" y="429708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8" name="正方形/長方形 7"/>
          <p:cNvSpPr/>
          <p:nvPr/>
        </p:nvSpPr>
        <p:spPr>
          <a:xfrm>
            <a:off x="5280109" y="458511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9" name="正方形/長方形 8"/>
          <p:cNvSpPr/>
          <p:nvPr/>
        </p:nvSpPr>
        <p:spPr>
          <a:xfrm>
            <a:off x="5280109" y="487315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280109" y="516118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280109" y="544921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42844" y="142852"/>
            <a:ext cx="8786874" cy="642942"/>
          </a:xfrm>
        </p:spPr>
        <p:txBody>
          <a:bodyPr>
            <a:normAutofit fontScale="90000"/>
          </a:bodyPr>
          <a:lstStyle/>
          <a:p>
            <a:r>
              <a:rPr kumimoji="1" lang="en-US" altLang="ja-JP" dirty="0" err="1" smtClean="0"/>
              <a:t>Java.util</a:t>
            </a:r>
            <a:r>
              <a:rPr lang="en-US" altLang="ja-JP" dirty="0" err="1" smtClean="0"/>
              <a:t>.concurrent.ConcurrentHashmap</a:t>
            </a:r>
            <a:endParaRPr kumimoji="1" lang="ja-JP" altLang="en-US" dirty="0"/>
          </a:p>
        </p:txBody>
      </p:sp>
      <p:sp>
        <p:nvSpPr>
          <p:cNvPr id="3" name="コンテンツ プレースホルダ 2"/>
          <p:cNvSpPr>
            <a:spLocks noGrp="1"/>
          </p:cNvSpPr>
          <p:nvPr>
            <p:ph idx="1"/>
          </p:nvPr>
        </p:nvSpPr>
        <p:spPr>
          <a:xfrm>
            <a:off x="214282" y="928670"/>
            <a:ext cx="8715436" cy="1857388"/>
          </a:xfrm>
        </p:spPr>
        <p:txBody>
          <a:bodyPr/>
          <a:lstStyle/>
          <a:p>
            <a:r>
              <a:rPr kumimoji="1" lang="ja-JP" altLang="en-US" dirty="0" smtClean="0"/>
              <a:t>みんな大好き</a:t>
            </a:r>
            <a:r>
              <a:rPr kumimoji="1" lang="en-US" altLang="ja-JP" dirty="0" smtClean="0"/>
              <a:t>Doug Lea</a:t>
            </a:r>
            <a:r>
              <a:rPr kumimoji="1" lang="ja-JP" altLang="en-US" dirty="0" smtClean="0"/>
              <a:t>の傑作データ構造</a:t>
            </a:r>
            <a:endParaRPr kumimoji="1" lang="en-US" altLang="ja-JP" dirty="0" smtClean="0"/>
          </a:p>
          <a:p>
            <a:r>
              <a:rPr kumimoji="1" lang="en-US" altLang="ja-JP" dirty="0" smtClean="0"/>
              <a:t>Java5</a:t>
            </a:r>
            <a:r>
              <a:rPr kumimoji="1" lang="ja-JP" altLang="en-US" dirty="0" smtClean="0"/>
              <a:t>から標準ライブラリ入り</a:t>
            </a:r>
            <a:endParaRPr kumimoji="1" lang="en-US" altLang="ja-JP" dirty="0" smtClean="0"/>
          </a:p>
          <a:p>
            <a:r>
              <a:rPr lang="ja-JP" altLang="en-US" dirty="0" smtClean="0"/>
              <a:t>スレッドセーフで奥様も安心！</a:t>
            </a:r>
            <a:endParaRPr kumimoji="1" lang="ja-JP" altLang="en-US" dirty="0"/>
          </a:p>
        </p:txBody>
      </p:sp>
      <p:sp>
        <p:nvSpPr>
          <p:cNvPr id="13" name="フローチャート: 処理 12"/>
          <p:cNvSpPr/>
          <p:nvPr/>
        </p:nvSpPr>
        <p:spPr>
          <a:xfrm>
            <a:off x="3569017" y="4286256"/>
            <a:ext cx="919003" cy="294302"/>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t>Lock</a:t>
            </a:r>
            <a:endParaRPr kumimoji="1" lang="ja-JP" altLang="en-US" sz="2400" dirty="0"/>
          </a:p>
        </p:txBody>
      </p:sp>
      <p:sp>
        <p:nvSpPr>
          <p:cNvPr id="16" name="フローチャート: 処理 15"/>
          <p:cNvSpPr/>
          <p:nvPr/>
        </p:nvSpPr>
        <p:spPr>
          <a:xfrm>
            <a:off x="3569017" y="4717844"/>
            <a:ext cx="919003" cy="282791"/>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sz="2400" dirty="0" smtClean="0"/>
              <a:t>Lock</a:t>
            </a:r>
            <a:endParaRPr kumimoji="1" lang="ja-JP" altLang="en-US" sz="2400" dirty="0"/>
          </a:p>
        </p:txBody>
      </p:sp>
      <p:sp>
        <p:nvSpPr>
          <p:cNvPr id="19" name="フローチャート: 処理 18"/>
          <p:cNvSpPr/>
          <p:nvPr/>
        </p:nvSpPr>
        <p:spPr>
          <a:xfrm>
            <a:off x="3569017" y="5136246"/>
            <a:ext cx="919003" cy="279337"/>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2400" dirty="0" smtClean="0"/>
              <a:t>Lock</a:t>
            </a:r>
            <a:endParaRPr kumimoji="1" lang="ja-JP" altLang="en-US" sz="2400" dirty="0"/>
          </a:p>
        </p:txBody>
      </p:sp>
      <p:sp>
        <p:nvSpPr>
          <p:cNvPr id="21" name="正方形/長方形 20"/>
          <p:cNvSpPr/>
          <p:nvPr/>
        </p:nvSpPr>
        <p:spPr>
          <a:xfrm>
            <a:off x="6438619" y="319245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22" name="正方形/長方形 21"/>
          <p:cNvSpPr/>
          <p:nvPr/>
        </p:nvSpPr>
        <p:spPr>
          <a:xfrm>
            <a:off x="7140918" y="319245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24" name="正方形/長方形 23"/>
          <p:cNvSpPr/>
          <p:nvPr/>
        </p:nvSpPr>
        <p:spPr>
          <a:xfrm>
            <a:off x="6438618" y="427257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
        <p:nvSpPr>
          <p:cNvPr id="25" name="正方形/長方形 24"/>
          <p:cNvSpPr/>
          <p:nvPr/>
        </p:nvSpPr>
        <p:spPr>
          <a:xfrm>
            <a:off x="7140917" y="500063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K</a:t>
            </a:r>
            <a:endParaRPr kumimoji="1" lang="ja-JP" altLang="en-US" dirty="0"/>
          </a:p>
        </p:txBody>
      </p:sp>
      <p:sp>
        <p:nvSpPr>
          <p:cNvPr id="26" name="正方形/長方形 25"/>
          <p:cNvSpPr/>
          <p:nvPr/>
        </p:nvSpPr>
        <p:spPr>
          <a:xfrm>
            <a:off x="6433361" y="354964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27" name="正方形/長方形 26"/>
          <p:cNvSpPr/>
          <p:nvPr/>
        </p:nvSpPr>
        <p:spPr>
          <a:xfrm>
            <a:off x="6438618" y="499265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sp>
        <p:nvSpPr>
          <p:cNvPr id="28" name="正方形/長方形 27"/>
          <p:cNvSpPr/>
          <p:nvPr/>
        </p:nvSpPr>
        <p:spPr>
          <a:xfrm>
            <a:off x="6438618" y="571273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J</a:t>
            </a:r>
            <a:endParaRPr kumimoji="1" lang="ja-JP" altLang="en-US" dirty="0"/>
          </a:p>
        </p:txBody>
      </p:sp>
      <p:cxnSp>
        <p:nvCxnSpPr>
          <p:cNvPr id="31" name="直線矢印コネクタ 30"/>
          <p:cNvCxnSpPr>
            <a:stCxn id="7" idx="3"/>
            <a:endCxn id="24" idx="1"/>
          </p:cNvCxnSpPr>
          <p:nvPr/>
        </p:nvCxnSpPr>
        <p:spPr>
          <a:xfrm flipV="1">
            <a:off x="5664152" y="4416592"/>
            <a:ext cx="774466" cy="2451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4" idx="3"/>
            <a:endCxn id="21" idx="1"/>
          </p:cNvCxnSpPr>
          <p:nvPr/>
        </p:nvCxnSpPr>
        <p:spPr>
          <a:xfrm flipV="1">
            <a:off x="5664152" y="3336472"/>
            <a:ext cx="774467" cy="24053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9" idx="3"/>
            <a:endCxn id="27" idx="1"/>
          </p:cNvCxnSpPr>
          <p:nvPr/>
        </p:nvCxnSpPr>
        <p:spPr>
          <a:xfrm>
            <a:off x="5664152" y="5017166"/>
            <a:ext cx="774466" cy="11950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3"/>
            <a:endCxn id="28" idx="1"/>
          </p:cNvCxnSpPr>
          <p:nvPr/>
        </p:nvCxnSpPr>
        <p:spPr>
          <a:xfrm>
            <a:off x="5664152" y="5593230"/>
            <a:ext cx="774466" cy="263522"/>
          </a:xfrm>
          <a:prstGeom prst="straightConnector1">
            <a:avLst/>
          </a:prstGeom>
          <a:ln w="25400" cmpd="sng">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5" idx="3"/>
            <a:endCxn id="26" idx="1"/>
          </p:cNvCxnSpPr>
          <p:nvPr/>
        </p:nvCxnSpPr>
        <p:spPr>
          <a:xfrm flipV="1">
            <a:off x="5664152" y="3693662"/>
            <a:ext cx="769209" cy="171376"/>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8" idx="3"/>
            <a:endCxn id="126" idx="1"/>
          </p:cNvCxnSpPr>
          <p:nvPr/>
        </p:nvCxnSpPr>
        <p:spPr>
          <a:xfrm>
            <a:off x="5664152" y="4729134"/>
            <a:ext cx="762385" cy="36098"/>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10" idx="3"/>
            <a:endCxn id="121" idx="1"/>
          </p:cNvCxnSpPr>
          <p:nvPr/>
        </p:nvCxnSpPr>
        <p:spPr>
          <a:xfrm>
            <a:off x="5664152" y="5305198"/>
            <a:ext cx="769557" cy="17441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3" idx="3"/>
            <a:endCxn id="4" idx="1"/>
          </p:cNvCxnSpPr>
          <p:nvPr/>
        </p:nvCxnSpPr>
        <p:spPr>
          <a:xfrm flipV="1">
            <a:off x="4488020" y="3577006"/>
            <a:ext cx="792089" cy="856401"/>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6" idx="3"/>
            <a:endCxn id="8" idx="1"/>
          </p:cNvCxnSpPr>
          <p:nvPr/>
        </p:nvCxnSpPr>
        <p:spPr>
          <a:xfrm flipV="1">
            <a:off x="4488020" y="4729134"/>
            <a:ext cx="792089" cy="130106"/>
          </a:xfrm>
          <a:prstGeom prst="straightConnector1">
            <a:avLst/>
          </a:prstGeom>
          <a:ln w="222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13" idx="3"/>
            <a:endCxn id="7" idx="1"/>
          </p:cNvCxnSpPr>
          <p:nvPr/>
        </p:nvCxnSpPr>
        <p:spPr>
          <a:xfrm>
            <a:off x="4488020" y="4433407"/>
            <a:ext cx="792089" cy="7695"/>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3" idx="3"/>
            <a:endCxn id="10" idx="1"/>
          </p:cNvCxnSpPr>
          <p:nvPr/>
        </p:nvCxnSpPr>
        <p:spPr>
          <a:xfrm>
            <a:off x="4488020" y="4433407"/>
            <a:ext cx="792089" cy="871791"/>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6" idx="3"/>
            <a:endCxn id="11" idx="1"/>
          </p:cNvCxnSpPr>
          <p:nvPr/>
        </p:nvCxnSpPr>
        <p:spPr>
          <a:xfrm>
            <a:off x="4488020" y="4859240"/>
            <a:ext cx="792089" cy="733990"/>
          </a:xfrm>
          <a:prstGeom prst="straightConnector1">
            <a:avLst/>
          </a:prstGeom>
          <a:ln w="222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19" idx="3"/>
            <a:endCxn id="6" idx="1"/>
          </p:cNvCxnSpPr>
          <p:nvPr/>
        </p:nvCxnSpPr>
        <p:spPr>
          <a:xfrm flipV="1">
            <a:off x="4488020" y="4153070"/>
            <a:ext cx="792089" cy="1122845"/>
          </a:xfrm>
          <a:prstGeom prst="straightConnector1">
            <a:avLst/>
          </a:prstGeom>
          <a:ln w="222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9" idx="3"/>
            <a:endCxn id="9" idx="1"/>
          </p:cNvCxnSpPr>
          <p:nvPr/>
        </p:nvCxnSpPr>
        <p:spPr>
          <a:xfrm flipV="1">
            <a:off x="4488020" y="5017166"/>
            <a:ext cx="792089" cy="258749"/>
          </a:xfrm>
          <a:prstGeom prst="straightConnector1">
            <a:avLst/>
          </a:prstGeom>
          <a:ln w="222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6" idx="3"/>
            <a:endCxn id="5" idx="1"/>
          </p:cNvCxnSpPr>
          <p:nvPr/>
        </p:nvCxnSpPr>
        <p:spPr>
          <a:xfrm flipV="1">
            <a:off x="4488020" y="3865038"/>
            <a:ext cx="792089" cy="994202"/>
          </a:xfrm>
          <a:prstGeom prst="straightConnector1">
            <a:avLst/>
          </a:prstGeom>
          <a:ln w="222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1" name="正方形/長方形 120"/>
          <p:cNvSpPr/>
          <p:nvPr/>
        </p:nvSpPr>
        <p:spPr>
          <a:xfrm>
            <a:off x="6433709" y="533559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P</a:t>
            </a:r>
            <a:endParaRPr kumimoji="1" lang="ja-JP" altLang="en-US" dirty="0"/>
          </a:p>
        </p:txBody>
      </p:sp>
      <p:sp>
        <p:nvSpPr>
          <p:cNvPr id="126" name="正方形/長方形 125"/>
          <p:cNvSpPr/>
          <p:nvPr/>
        </p:nvSpPr>
        <p:spPr>
          <a:xfrm>
            <a:off x="6426537" y="4621216"/>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H</a:t>
            </a:r>
            <a:endParaRPr kumimoji="1" lang="ja-JP" altLang="en-US" dirty="0"/>
          </a:p>
        </p:txBody>
      </p:sp>
      <p:cxnSp>
        <p:nvCxnSpPr>
          <p:cNvPr id="138" name="直線矢印コネクタ 137"/>
          <p:cNvCxnSpPr>
            <a:stCxn id="21" idx="3"/>
            <a:endCxn id="22" idx="1"/>
          </p:cNvCxnSpPr>
          <p:nvPr/>
        </p:nvCxnSpPr>
        <p:spPr>
          <a:xfrm>
            <a:off x="6798659" y="3336472"/>
            <a:ext cx="342259"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27" idx="3"/>
            <a:endCxn id="25" idx="1"/>
          </p:cNvCxnSpPr>
          <p:nvPr/>
        </p:nvCxnSpPr>
        <p:spPr>
          <a:xfrm>
            <a:off x="6798658" y="5136672"/>
            <a:ext cx="342259" cy="7980"/>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642910" y="4572008"/>
            <a:ext cx="2571768" cy="523220"/>
          </a:xfrm>
          <a:prstGeom prst="rect">
            <a:avLst/>
          </a:prstGeom>
          <a:noFill/>
        </p:spPr>
        <p:txBody>
          <a:bodyPr wrap="square" rtlCol="0">
            <a:spAutoFit/>
          </a:bodyPr>
          <a:lstStyle/>
          <a:p>
            <a:r>
              <a:rPr kumimoji="1" lang="ja-JP" altLang="en-US" sz="2800" dirty="0" smtClean="0">
                <a:effectLst>
                  <a:outerShdw blurRad="38100" dist="38100" dir="2700000" algn="tl">
                    <a:srgbClr val="000000">
                      <a:alpha val="43137"/>
                    </a:srgbClr>
                  </a:outerShdw>
                </a:effectLst>
              </a:rPr>
              <a:t>ストライプロック</a:t>
            </a:r>
            <a:endParaRPr kumimoji="1" lang="ja-JP" altLang="en-US" sz="2800" dirty="0">
              <a:effectLst>
                <a:outerShdw blurRad="38100" dist="38100" dir="2700000" algn="tl">
                  <a:srgbClr val="000000">
                    <a:alpha val="43137"/>
                  </a:srgbClr>
                </a:outerShdw>
              </a:effectLst>
            </a:endParaRPr>
          </a:p>
        </p:txBody>
      </p:sp>
      <p:sp>
        <p:nvSpPr>
          <p:cNvPr id="146" name="コンテンツ プレースホルダ 2"/>
          <p:cNvSpPr txBox="1">
            <a:spLocks/>
          </p:cNvSpPr>
          <p:nvPr/>
        </p:nvSpPr>
        <p:spPr>
          <a:xfrm>
            <a:off x="214282" y="6000768"/>
            <a:ext cx="8715436" cy="6429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以後ではロックは省略</a:t>
            </a: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upRight)">
                                      <p:cBhvr>
                                        <p:cTn id="11" dur="500"/>
                                        <p:tgtEl>
                                          <p:spTgt spid="51"/>
                                        </p:tgtEl>
                                      </p:cBhvr>
                                    </p:animEffect>
                                  </p:childTnLst>
                                </p:cTn>
                              </p:par>
                              <p:par>
                                <p:cTn id="12" presetID="18" presetClass="entr" presetSubtype="6"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strips(downRight)">
                                      <p:cBhvr>
                                        <p:cTn id="14" dur="500"/>
                                        <p:tgtEl>
                                          <p:spTgt spid="53"/>
                                        </p:tgtEl>
                                      </p:cBhvr>
                                    </p:animEffect>
                                  </p:childTnLst>
                                </p:cTn>
                              </p:par>
                              <p:par>
                                <p:cTn id="15" presetID="18" presetClass="entr" presetSubtype="6"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trips(downRigh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strips(upRight)">
                                      <p:cBhvr>
                                        <p:cTn id="26" dur="500"/>
                                        <p:tgtEl>
                                          <p:spTgt spid="111"/>
                                        </p:tgtEl>
                                      </p:cBhvr>
                                    </p:animEffect>
                                  </p:childTnLst>
                                </p:cTn>
                              </p:par>
                              <p:par>
                                <p:cTn id="27" presetID="18" presetClass="entr" presetSubtype="3"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strips(upRight)">
                                      <p:cBhvr>
                                        <p:cTn id="29" dur="500"/>
                                        <p:tgtEl>
                                          <p:spTgt spid="52"/>
                                        </p:tgtEl>
                                      </p:cBhvr>
                                    </p:animEffect>
                                  </p:childTnLst>
                                </p:cTn>
                              </p:par>
                              <p:par>
                                <p:cTn id="30" presetID="18" presetClass="entr" presetSubtype="6"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strips(downRight)">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strips(upRight)">
                                      <p:cBhvr>
                                        <p:cTn id="41" dur="500"/>
                                        <p:tgtEl>
                                          <p:spTgt spid="57"/>
                                        </p:tgtEl>
                                      </p:cBhvr>
                                    </p:animEffect>
                                  </p:childTnLst>
                                </p:cTn>
                              </p:par>
                              <p:par>
                                <p:cTn id="42" presetID="18" presetClass="entr" presetSubtype="3"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strips(upRight)">
                                      <p:cBhvr>
                                        <p:cTn id="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 32"/>
          <p:cNvSpPr/>
          <p:nvPr/>
        </p:nvSpPr>
        <p:spPr>
          <a:xfrm>
            <a:off x="4572000" y="3286124"/>
            <a:ext cx="2071702" cy="321471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0" name="角丸四角形 29"/>
          <p:cNvSpPr/>
          <p:nvPr/>
        </p:nvSpPr>
        <p:spPr>
          <a:xfrm>
            <a:off x="3571868" y="3571876"/>
            <a:ext cx="785818" cy="257176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142844" y="142852"/>
            <a:ext cx="8858312" cy="642942"/>
          </a:xfrm>
        </p:spPr>
        <p:txBody>
          <a:bodyPr>
            <a:normAutofit fontScale="90000"/>
          </a:bodyPr>
          <a:lstStyle/>
          <a:p>
            <a:r>
              <a:rPr lang="en-US" altLang="ja-JP" dirty="0" err="1" smtClean="0"/>
              <a:t>Java.util.concurrent.ConcurrentHashmap</a:t>
            </a:r>
            <a:endParaRPr kumimoji="1" lang="ja-JP" altLang="en-US" dirty="0"/>
          </a:p>
        </p:txBody>
      </p:sp>
      <p:sp>
        <p:nvSpPr>
          <p:cNvPr id="3" name="コンテンツ プレースホルダ 2"/>
          <p:cNvSpPr>
            <a:spLocks noGrp="1"/>
          </p:cNvSpPr>
          <p:nvPr>
            <p:ph idx="1"/>
          </p:nvPr>
        </p:nvSpPr>
        <p:spPr>
          <a:xfrm>
            <a:off x="214282" y="928670"/>
            <a:ext cx="8715436" cy="1214446"/>
          </a:xfrm>
        </p:spPr>
        <p:txBody>
          <a:bodyPr/>
          <a:lstStyle/>
          <a:p>
            <a:r>
              <a:rPr kumimoji="1" lang="en-US" altLang="ja-JP" dirty="0" smtClean="0"/>
              <a:t>JVM</a:t>
            </a:r>
            <a:r>
              <a:rPr kumimoji="1" lang="ja-JP" altLang="en-US" dirty="0" smtClean="0"/>
              <a:t>のいい所を最大限生かす構成</a:t>
            </a:r>
            <a:endParaRPr kumimoji="1" lang="en-US" altLang="ja-JP" dirty="0" smtClean="0"/>
          </a:p>
          <a:p>
            <a:r>
              <a:rPr lang="ja-JP" altLang="en-US" dirty="0" smtClean="0"/>
              <a:t>検索が</a:t>
            </a:r>
            <a:r>
              <a:rPr lang="en-US" altLang="ja-JP" dirty="0" smtClean="0"/>
              <a:t>Wait-free</a:t>
            </a:r>
            <a:r>
              <a:rPr lang="ja-JP" altLang="en-US" dirty="0" err="1" smtClean="0"/>
              <a:t>、</a:t>
            </a:r>
            <a:r>
              <a:rPr lang="ja-JP" altLang="en-US" dirty="0" smtClean="0"/>
              <a:t>その代わり削除が遅い</a:t>
            </a:r>
            <a:endParaRPr kumimoji="1" lang="ja-JP" altLang="en-US" dirty="0"/>
          </a:p>
        </p:txBody>
      </p:sp>
      <p:sp>
        <p:nvSpPr>
          <p:cNvPr id="4" name="正方形/長方形 3"/>
          <p:cNvSpPr/>
          <p:nvPr/>
        </p:nvSpPr>
        <p:spPr>
          <a:xfrm>
            <a:off x="3786182" y="371874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5" name="正方形/長方形 4"/>
          <p:cNvSpPr/>
          <p:nvPr/>
        </p:nvSpPr>
        <p:spPr>
          <a:xfrm>
            <a:off x="3786182" y="400677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6" name="正方形/長方形 5"/>
          <p:cNvSpPr/>
          <p:nvPr/>
        </p:nvSpPr>
        <p:spPr>
          <a:xfrm>
            <a:off x="3786182" y="429480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7" name="正方形/長方形 6"/>
          <p:cNvSpPr/>
          <p:nvPr/>
        </p:nvSpPr>
        <p:spPr>
          <a:xfrm>
            <a:off x="3786182" y="458283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86182" y="487087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9" name="正方形/長方形 8"/>
          <p:cNvSpPr/>
          <p:nvPr/>
        </p:nvSpPr>
        <p:spPr>
          <a:xfrm>
            <a:off x="3786182" y="515890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786182" y="544693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786182" y="573496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4944692" y="347820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3" name="正方形/長方形 12"/>
          <p:cNvSpPr/>
          <p:nvPr/>
        </p:nvSpPr>
        <p:spPr>
          <a:xfrm>
            <a:off x="5646991" y="347820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4" name="正方形/長方形 13"/>
          <p:cNvSpPr/>
          <p:nvPr/>
        </p:nvSpPr>
        <p:spPr>
          <a:xfrm>
            <a:off x="4944691" y="455832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
        <p:nvSpPr>
          <p:cNvPr id="15" name="正方形/長方形 14"/>
          <p:cNvSpPr/>
          <p:nvPr/>
        </p:nvSpPr>
        <p:spPr>
          <a:xfrm>
            <a:off x="5646990" y="528638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K</a:t>
            </a:r>
            <a:endParaRPr kumimoji="1" lang="ja-JP" altLang="en-US" dirty="0"/>
          </a:p>
        </p:txBody>
      </p:sp>
      <p:sp>
        <p:nvSpPr>
          <p:cNvPr id="16" name="正方形/長方形 15"/>
          <p:cNvSpPr/>
          <p:nvPr/>
        </p:nvSpPr>
        <p:spPr>
          <a:xfrm>
            <a:off x="4939434" y="383539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17" name="正方形/長方形 16"/>
          <p:cNvSpPr/>
          <p:nvPr/>
        </p:nvSpPr>
        <p:spPr>
          <a:xfrm>
            <a:off x="4944691" y="527840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sp>
        <p:nvSpPr>
          <p:cNvPr id="18" name="正方形/長方形 17"/>
          <p:cNvSpPr/>
          <p:nvPr/>
        </p:nvSpPr>
        <p:spPr>
          <a:xfrm>
            <a:off x="4944691" y="599848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J</a:t>
            </a:r>
            <a:endParaRPr kumimoji="1" lang="ja-JP" altLang="en-US" dirty="0"/>
          </a:p>
        </p:txBody>
      </p:sp>
      <p:cxnSp>
        <p:nvCxnSpPr>
          <p:cNvPr id="19" name="直線矢印コネクタ 18"/>
          <p:cNvCxnSpPr>
            <a:stCxn id="7" idx="3"/>
            <a:endCxn id="14" idx="1"/>
          </p:cNvCxnSpPr>
          <p:nvPr/>
        </p:nvCxnSpPr>
        <p:spPr>
          <a:xfrm flipV="1">
            <a:off x="4170225" y="4702344"/>
            <a:ext cx="774466" cy="2451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4" idx="3"/>
            <a:endCxn id="12" idx="1"/>
          </p:cNvCxnSpPr>
          <p:nvPr/>
        </p:nvCxnSpPr>
        <p:spPr>
          <a:xfrm flipV="1">
            <a:off x="4170225" y="3622224"/>
            <a:ext cx="774467" cy="24053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9" idx="3"/>
            <a:endCxn id="17" idx="1"/>
          </p:cNvCxnSpPr>
          <p:nvPr/>
        </p:nvCxnSpPr>
        <p:spPr>
          <a:xfrm>
            <a:off x="4170225" y="5302918"/>
            <a:ext cx="774466" cy="11950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1" idx="3"/>
            <a:endCxn id="18" idx="1"/>
          </p:cNvCxnSpPr>
          <p:nvPr/>
        </p:nvCxnSpPr>
        <p:spPr>
          <a:xfrm>
            <a:off x="4170225" y="5878982"/>
            <a:ext cx="774466" cy="263522"/>
          </a:xfrm>
          <a:prstGeom prst="straightConnector1">
            <a:avLst/>
          </a:prstGeom>
          <a:ln w="25400" cmpd="sng">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3"/>
            <a:endCxn id="16" idx="1"/>
          </p:cNvCxnSpPr>
          <p:nvPr/>
        </p:nvCxnSpPr>
        <p:spPr>
          <a:xfrm flipV="1">
            <a:off x="4170225" y="3979414"/>
            <a:ext cx="769209" cy="171376"/>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3"/>
            <a:endCxn id="27" idx="1"/>
          </p:cNvCxnSpPr>
          <p:nvPr/>
        </p:nvCxnSpPr>
        <p:spPr>
          <a:xfrm>
            <a:off x="4170225" y="5014886"/>
            <a:ext cx="762385" cy="36098"/>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0" idx="3"/>
            <a:endCxn id="26" idx="1"/>
          </p:cNvCxnSpPr>
          <p:nvPr/>
        </p:nvCxnSpPr>
        <p:spPr>
          <a:xfrm>
            <a:off x="4170225" y="5590950"/>
            <a:ext cx="769557" cy="17441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4939782" y="562134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P</a:t>
            </a:r>
            <a:endParaRPr kumimoji="1" lang="ja-JP" altLang="en-US" dirty="0"/>
          </a:p>
        </p:txBody>
      </p:sp>
      <p:sp>
        <p:nvSpPr>
          <p:cNvPr id="27" name="正方形/長方形 26"/>
          <p:cNvSpPr/>
          <p:nvPr/>
        </p:nvSpPr>
        <p:spPr>
          <a:xfrm>
            <a:off x="4932610" y="4906968"/>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H</a:t>
            </a:r>
            <a:endParaRPr kumimoji="1" lang="ja-JP" altLang="en-US" dirty="0"/>
          </a:p>
        </p:txBody>
      </p:sp>
      <p:cxnSp>
        <p:nvCxnSpPr>
          <p:cNvPr id="28" name="直線矢印コネクタ 27"/>
          <p:cNvCxnSpPr>
            <a:stCxn id="12" idx="3"/>
            <a:endCxn id="13" idx="1"/>
          </p:cNvCxnSpPr>
          <p:nvPr/>
        </p:nvCxnSpPr>
        <p:spPr>
          <a:xfrm>
            <a:off x="5304732" y="3622224"/>
            <a:ext cx="342259"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7" idx="3"/>
            <a:endCxn id="15" idx="1"/>
          </p:cNvCxnSpPr>
          <p:nvPr/>
        </p:nvCxnSpPr>
        <p:spPr>
          <a:xfrm>
            <a:off x="5304731" y="5422424"/>
            <a:ext cx="342259" cy="7980"/>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円形吹き出し 30"/>
          <p:cNvSpPr/>
          <p:nvPr/>
        </p:nvSpPr>
        <p:spPr>
          <a:xfrm>
            <a:off x="1785918" y="2571744"/>
            <a:ext cx="2214578" cy="714380"/>
          </a:xfrm>
          <a:prstGeom prst="wedgeEllipseCallout">
            <a:avLst>
              <a:gd name="adj1" fmla="val 45125"/>
              <a:gd name="adj2" fmla="val 94963"/>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3200" b="1" dirty="0" smtClean="0">
                <a:effectLst>
                  <a:outerShdw blurRad="38100" dist="38100" dir="2700000" algn="tl">
                    <a:srgbClr val="000000">
                      <a:alpha val="43137"/>
                    </a:srgbClr>
                  </a:outerShdw>
                </a:effectLst>
              </a:rPr>
              <a:t>Volatile</a:t>
            </a:r>
            <a:endParaRPr kumimoji="1" lang="ja-JP" altLang="en-US" sz="3200" b="1" dirty="0">
              <a:effectLst>
                <a:outerShdw blurRad="38100" dist="38100" dir="2700000" algn="tl">
                  <a:srgbClr val="000000">
                    <a:alpha val="43137"/>
                  </a:srgbClr>
                </a:outerShdw>
              </a:effectLst>
            </a:endParaRPr>
          </a:p>
        </p:txBody>
      </p:sp>
      <p:sp>
        <p:nvSpPr>
          <p:cNvPr id="32" name="円形吹き出し 31"/>
          <p:cNvSpPr/>
          <p:nvPr/>
        </p:nvSpPr>
        <p:spPr>
          <a:xfrm>
            <a:off x="5286380" y="2285992"/>
            <a:ext cx="1785950" cy="714380"/>
          </a:xfrm>
          <a:prstGeom prst="wedgeEllipseCallout">
            <a:avLst>
              <a:gd name="adj1" fmla="val -48514"/>
              <a:gd name="adj2" fmla="val 89398"/>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3200" b="1" dirty="0" smtClean="0">
                <a:effectLst>
                  <a:outerShdw blurRad="38100" dist="38100" dir="2700000" algn="tl">
                    <a:srgbClr val="000000">
                      <a:alpha val="43137"/>
                    </a:srgbClr>
                  </a:outerShdw>
                </a:effectLst>
              </a:rPr>
              <a:t>Final</a:t>
            </a:r>
            <a:endParaRPr kumimoji="1" lang="ja-JP" altLang="en-US" sz="3200" b="1" dirty="0">
              <a:effectLst>
                <a:outerShdw blurRad="38100" dist="38100" dir="2700000" algn="tl">
                  <a:srgbClr val="000000">
                    <a:alpha val="43137"/>
                  </a:srgbClr>
                </a:outerShdw>
              </a:effectLst>
            </a:endParaRPr>
          </a:p>
        </p:txBody>
      </p:sp>
      <p:sp>
        <p:nvSpPr>
          <p:cNvPr id="34" name="テキスト ボックス 33"/>
          <p:cNvSpPr txBox="1"/>
          <p:nvPr/>
        </p:nvSpPr>
        <p:spPr>
          <a:xfrm>
            <a:off x="6786578" y="3000372"/>
            <a:ext cx="1857388" cy="707886"/>
          </a:xfrm>
          <a:prstGeom prst="rect">
            <a:avLst/>
          </a:prstGeom>
          <a:noFill/>
        </p:spPr>
        <p:txBody>
          <a:bodyPr wrap="square" rtlCol="0">
            <a:spAutoFit/>
          </a:bodyPr>
          <a:lstStyle/>
          <a:p>
            <a:pPr algn="ctr"/>
            <a:r>
              <a:rPr lang="ja-JP" altLang="en-US" sz="2000" b="1" dirty="0" smtClean="0">
                <a:effectLst>
                  <a:outerShdw blurRad="38100" dist="38100" dir="2700000" algn="tl">
                    <a:srgbClr val="000000">
                      <a:alpha val="43137"/>
                    </a:srgbClr>
                  </a:outerShdw>
                </a:effectLst>
              </a:rPr>
              <a:t>つまり書き換え不可</a:t>
            </a:r>
            <a:endParaRPr kumimoji="1" lang="ja-JP" altLang="en-US" sz="2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j.u.c.ConcurrentHashmap</a:t>
            </a:r>
            <a:r>
              <a:rPr kumimoji="1" lang="ja-JP" altLang="en-US" dirty="0" smtClean="0"/>
              <a:t>の検索</a:t>
            </a:r>
            <a:r>
              <a:rPr kumimoji="1" lang="en-US" altLang="ja-JP" dirty="0" smtClean="0"/>
              <a:t> </a:t>
            </a:r>
            <a:endParaRPr kumimoji="1" lang="ja-JP" altLang="en-US" dirty="0"/>
          </a:p>
        </p:txBody>
      </p:sp>
      <p:sp>
        <p:nvSpPr>
          <p:cNvPr id="3" name="コンテンツ プレースホルダ 2"/>
          <p:cNvSpPr>
            <a:spLocks noGrp="1"/>
          </p:cNvSpPr>
          <p:nvPr>
            <p:ph idx="1"/>
          </p:nvPr>
        </p:nvSpPr>
        <p:spPr>
          <a:xfrm>
            <a:off x="214282" y="928670"/>
            <a:ext cx="8715436" cy="2428892"/>
          </a:xfrm>
        </p:spPr>
        <p:txBody>
          <a:bodyPr>
            <a:normAutofit fontScale="92500" lnSpcReduction="20000"/>
          </a:bodyPr>
          <a:lstStyle/>
          <a:p>
            <a:r>
              <a:rPr lang="ja-JP" altLang="en-US" dirty="0" smtClean="0"/>
              <a:t>検索時は</a:t>
            </a:r>
            <a:r>
              <a:rPr lang="en-US" altLang="ja-JP" dirty="0" smtClean="0"/>
              <a:t>Volatile</a:t>
            </a:r>
            <a:r>
              <a:rPr lang="ja-JP" altLang="en-US" dirty="0" smtClean="0"/>
              <a:t>なスロット情報を読む</a:t>
            </a:r>
            <a:endParaRPr lang="en-US" altLang="ja-JP" dirty="0" smtClean="0"/>
          </a:p>
          <a:p>
            <a:pPr lvl="1"/>
            <a:r>
              <a:rPr kumimoji="1" lang="ja-JP" altLang="en-US" dirty="0" smtClean="0"/>
              <a:t>その後は</a:t>
            </a:r>
            <a:r>
              <a:rPr kumimoji="1" lang="en-US" altLang="ja-JP" dirty="0" smtClean="0"/>
              <a:t>Final</a:t>
            </a:r>
            <a:r>
              <a:rPr kumimoji="1" lang="ja-JP" altLang="en-US" dirty="0" smtClean="0"/>
              <a:t>しかないのでうまく行けば自分の</a:t>
            </a:r>
            <a:r>
              <a:rPr kumimoji="1" lang="en-US" altLang="ja-JP" dirty="0" smtClean="0"/>
              <a:t>L1</a:t>
            </a:r>
            <a:r>
              <a:rPr kumimoji="1" lang="ja-JP" altLang="en-US" dirty="0" smtClean="0"/>
              <a:t>キャッシュが</a:t>
            </a:r>
            <a:r>
              <a:rPr kumimoji="1" lang="en-US" altLang="ja-JP" dirty="0" smtClean="0"/>
              <a:t>S</a:t>
            </a:r>
            <a:r>
              <a:rPr kumimoji="1" lang="ja-JP" altLang="en-US" dirty="0" smtClean="0"/>
              <a:t>ステートになって凄く良く当たる</a:t>
            </a:r>
            <a:endParaRPr kumimoji="1" lang="en-US" altLang="ja-JP" dirty="0" smtClean="0"/>
          </a:p>
          <a:p>
            <a:r>
              <a:rPr kumimoji="1" lang="ja-JP" altLang="en-US" dirty="0" smtClean="0"/>
              <a:t>見つからない場合にはロックを取って再度探索することで「検索失敗」を線形化する</a:t>
            </a:r>
            <a:endParaRPr kumimoji="1" lang="en-US" altLang="ja-JP" dirty="0" smtClean="0"/>
          </a:p>
          <a:p>
            <a:pPr lvl="1"/>
            <a:r>
              <a:rPr kumimoji="1" lang="ja-JP" altLang="en-US" dirty="0" smtClean="0"/>
              <a:t>ややこしいので</a:t>
            </a:r>
            <a:r>
              <a:rPr kumimoji="1" lang="ja-JP" altLang="en-US" dirty="0" smtClean="0"/>
              <a:t>割愛</a:t>
            </a:r>
            <a:endParaRPr kumimoji="1" lang="ja-JP" altLang="en-US" dirty="0"/>
          </a:p>
        </p:txBody>
      </p:sp>
      <p:sp>
        <p:nvSpPr>
          <p:cNvPr id="4" name="角丸四角形 3"/>
          <p:cNvSpPr/>
          <p:nvPr/>
        </p:nvSpPr>
        <p:spPr>
          <a:xfrm>
            <a:off x="5715008" y="3429000"/>
            <a:ext cx="2071702" cy="321471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 name="角丸四角形 4"/>
          <p:cNvSpPr/>
          <p:nvPr/>
        </p:nvSpPr>
        <p:spPr>
          <a:xfrm>
            <a:off x="4714876" y="3714752"/>
            <a:ext cx="785818" cy="257176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4929190" y="386161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7" name="正方形/長方形 6"/>
          <p:cNvSpPr/>
          <p:nvPr/>
        </p:nvSpPr>
        <p:spPr>
          <a:xfrm>
            <a:off x="4929190" y="414965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8" name="正方形/長方形 7"/>
          <p:cNvSpPr/>
          <p:nvPr/>
        </p:nvSpPr>
        <p:spPr>
          <a:xfrm>
            <a:off x="4929190" y="443768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9" name="正方形/長方形 8"/>
          <p:cNvSpPr/>
          <p:nvPr/>
        </p:nvSpPr>
        <p:spPr>
          <a:xfrm>
            <a:off x="4929190" y="472571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0" name="正方形/長方形 9"/>
          <p:cNvSpPr/>
          <p:nvPr/>
        </p:nvSpPr>
        <p:spPr>
          <a:xfrm>
            <a:off x="4929190" y="501374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929190" y="530177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4929190" y="558981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4929190" y="587784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6087700"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5" name="正方形/長方形 14"/>
          <p:cNvSpPr/>
          <p:nvPr/>
        </p:nvSpPr>
        <p:spPr>
          <a:xfrm>
            <a:off x="6789999"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6" name="正方形/長方形 15"/>
          <p:cNvSpPr/>
          <p:nvPr/>
        </p:nvSpPr>
        <p:spPr>
          <a:xfrm>
            <a:off x="6087699" y="470120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
        <p:nvSpPr>
          <p:cNvPr id="17" name="正方形/長方形 16"/>
          <p:cNvSpPr/>
          <p:nvPr/>
        </p:nvSpPr>
        <p:spPr>
          <a:xfrm>
            <a:off x="6789998" y="54292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K</a:t>
            </a:r>
            <a:endParaRPr kumimoji="1" lang="ja-JP" altLang="en-US" dirty="0"/>
          </a:p>
        </p:txBody>
      </p:sp>
      <p:sp>
        <p:nvSpPr>
          <p:cNvPr id="18" name="正方形/長方形 17"/>
          <p:cNvSpPr/>
          <p:nvPr/>
        </p:nvSpPr>
        <p:spPr>
          <a:xfrm>
            <a:off x="6082442" y="397827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19" name="正方形/長方形 18"/>
          <p:cNvSpPr/>
          <p:nvPr/>
        </p:nvSpPr>
        <p:spPr>
          <a:xfrm>
            <a:off x="6087699" y="54212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sp>
        <p:nvSpPr>
          <p:cNvPr id="20" name="正方形/長方形 19"/>
          <p:cNvSpPr/>
          <p:nvPr/>
        </p:nvSpPr>
        <p:spPr>
          <a:xfrm>
            <a:off x="6087699" y="61413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J</a:t>
            </a:r>
            <a:endParaRPr kumimoji="1" lang="ja-JP" altLang="en-US" dirty="0"/>
          </a:p>
        </p:txBody>
      </p:sp>
      <p:cxnSp>
        <p:nvCxnSpPr>
          <p:cNvPr id="21" name="直線矢印コネクタ 20"/>
          <p:cNvCxnSpPr>
            <a:stCxn id="9" idx="3"/>
            <a:endCxn id="16" idx="1"/>
          </p:cNvCxnSpPr>
          <p:nvPr/>
        </p:nvCxnSpPr>
        <p:spPr>
          <a:xfrm flipV="1">
            <a:off x="5313233" y="4845220"/>
            <a:ext cx="774466" cy="2451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3"/>
            <a:endCxn id="14" idx="1"/>
          </p:cNvCxnSpPr>
          <p:nvPr/>
        </p:nvCxnSpPr>
        <p:spPr>
          <a:xfrm flipV="1">
            <a:off x="5313233" y="3765100"/>
            <a:ext cx="774467" cy="24053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1" idx="3"/>
            <a:endCxn id="19" idx="1"/>
          </p:cNvCxnSpPr>
          <p:nvPr/>
        </p:nvCxnSpPr>
        <p:spPr>
          <a:xfrm>
            <a:off x="5313233" y="5445794"/>
            <a:ext cx="774466" cy="11950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3" idx="3"/>
            <a:endCxn id="20" idx="1"/>
          </p:cNvCxnSpPr>
          <p:nvPr/>
        </p:nvCxnSpPr>
        <p:spPr>
          <a:xfrm>
            <a:off x="5313233" y="6021858"/>
            <a:ext cx="774466" cy="263522"/>
          </a:xfrm>
          <a:prstGeom prst="straightConnector1">
            <a:avLst/>
          </a:prstGeom>
          <a:ln w="25400" cmpd="sng">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3"/>
            <a:endCxn id="18" idx="1"/>
          </p:cNvCxnSpPr>
          <p:nvPr/>
        </p:nvCxnSpPr>
        <p:spPr>
          <a:xfrm flipV="1">
            <a:off x="5313233" y="4122290"/>
            <a:ext cx="769209" cy="171376"/>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a:endCxn id="29" idx="1"/>
          </p:cNvCxnSpPr>
          <p:nvPr/>
        </p:nvCxnSpPr>
        <p:spPr>
          <a:xfrm>
            <a:off x="5313233" y="5157762"/>
            <a:ext cx="762385" cy="36098"/>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2" idx="3"/>
            <a:endCxn id="28" idx="1"/>
          </p:cNvCxnSpPr>
          <p:nvPr/>
        </p:nvCxnSpPr>
        <p:spPr>
          <a:xfrm>
            <a:off x="5313233" y="5733826"/>
            <a:ext cx="769557" cy="17441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6082790" y="576422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P</a:t>
            </a:r>
            <a:endParaRPr kumimoji="1" lang="ja-JP" altLang="en-US" dirty="0"/>
          </a:p>
        </p:txBody>
      </p:sp>
      <p:sp>
        <p:nvSpPr>
          <p:cNvPr id="29" name="正方形/長方形 28"/>
          <p:cNvSpPr/>
          <p:nvPr/>
        </p:nvSpPr>
        <p:spPr>
          <a:xfrm>
            <a:off x="6075618" y="504984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H</a:t>
            </a:r>
            <a:endParaRPr kumimoji="1" lang="ja-JP" altLang="en-US" dirty="0"/>
          </a:p>
        </p:txBody>
      </p:sp>
      <p:cxnSp>
        <p:nvCxnSpPr>
          <p:cNvPr id="30" name="直線矢印コネクタ 29"/>
          <p:cNvCxnSpPr>
            <a:stCxn id="14" idx="3"/>
            <a:endCxn id="15" idx="1"/>
          </p:cNvCxnSpPr>
          <p:nvPr/>
        </p:nvCxnSpPr>
        <p:spPr>
          <a:xfrm>
            <a:off x="6447740" y="3765100"/>
            <a:ext cx="342259"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9" idx="3"/>
            <a:endCxn id="17" idx="1"/>
          </p:cNvCxnSpPr>
          <p:nvPr/>
        </p:nvCxnSpPr>
        <p:spPr>
          <a:xfrm>
            <a:off x="6447739" y="5565300"/>
            <a:ext cx="342259" cy="7980"/>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円形吹き出し 31"/>
          <p:cNvSpPr/>
          <p:nvPr/>
        </p:nvSpPr>
        <p:spPr>
          <a:xfrm>
            <a:off x="1714480" y="3857628"/>
            <a:ext cx="2643206" cy="1214446"/>
          </a:xfrm>
          <a:prstGeom prst="wedgeEllipseCallout">
            <a:avLst>
              <a:gd name="adj1" fmla="val 94603"/>
              <a:gd name="adj2" fmla="val 30166"/>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2400" dirty="0" smtClean="0">
                <a:solidFill>
                  <a:schemeClr val="tx1"/>
                </a:solidFill>
                <a:effectLst>
                  <a:outerShdw blurRad="38100" dist="38100" dir="2700000" algn="tl">
                    <a:srgbClr val="000000">
                      <a:alpha val="43137"/>
                    </a:srgbClr>
                  </a:outerShdw>
                </a:effectLst>
              </a:rPr>
              <a:t>最初の参照解決だけ</a:t>
            </a:r>
            <a:r>
              <a:rPr lang="en-US" altLang="ja-JP" sz="2400" dirty="0" smtClean="0">
                <a:solidFill>
                  <a:schemeClr val="tx1"/>
                </a:solidFill>
                <a:effectLst>
                  <a:outerShdw blurRad="38100" dist="38100" dir="2700000" algn="tl">
                    <a:srgbClr val="000000">
                      <a:alpha val="43137"/>
                    </a:srgbClr>
                  </a:outerShdw>
                </a:effectLst>
              </a:rPr>
              <a:t>Volatile</a:t>
            </a:r>
            <a:endParaRPr kumimoji="1" lang="ja-JP" altLang="en-US" sz="2400"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閑話休題</a:t>
            </a:r>
            <a:endParaRPr kumimoji="1" lang="ja-JP" altLang="en-US" dirty="0"/>
          </a:p>
        </p:txBody>
      </p:sp>
      <p:sp>
        <p:nvSpPr>
          <p:cNvPr id="3" name="コンテンツ プレースホルダ 2"/>
          <p:cNvSpPr>
            <a:spLocks noGrp="1"/>
          </p:cNvSpPr>
          <p:nvPr>
            <p:ph idx="1"/>
          </p:nvPr>
        </p:nvSpPr>
        <p:spPr>
          <a:xfrm>
            <a:off x="214282" y="928670"/>
            <a:ext cx="8715436" cy="1214446"/>
          </a:xfrm>
        </p:spPr>
        <p:txBody>
          <a:bodyPr/>
          <a:lstStyle/>
          <a:p>
            <a:r>
              <a:rPr kumimoji="1" lang="ja-JP" altLang="en-US" dirty="0" smtClean="0"/>
              <a:t>ただの配列の方が速い事は実は意外とある</a:t>
            </a:r>
            <a:endParaRPr kumimoji="1" lang="en-US" altLang="ja-JP" dirty="0" smtClean="0"/>
          </a:p>
          <a:p>
            <a:pPr lvl="1"/>
            <a:r>
              <a:rPr lang="ja-JP" altLang="en-US" dirty="0" smtClean="0"/>
              <a:t>この話</a:t>
            </a:r>
            <a:r>
              <a:rPr kumimoji="1" lang="ja-JP" altLang="en-US" dirty="0" smtClean="0"/>
              <a:t>はまた今度</a:t>
            </a:r>
            <a:endParaRPr kumimoji="1" lang="ja-JP" altLang="en-US" dirty="0"/>
          </a:p>
        </p:txBody>
      </p:sp>
      <p:pic>
        <p:nvPicPr>
          <p:cNvPr id="1026" name="Picture 2" descr="\\VBOXSVR\share_win\material\kikairoya_vector.png"/>
          <p:cNvPicPr>
            <a:picLocks noChangeAspect="1" noChangeArrowheads="1"/>
          </p:cNvPicPr>
          <p:nvPr/>
        </p:nvPicPr>
        <p:blipFill>
          <a:blip r:embed="rId2"/>
          <a:srcRect/>
          <a:stretch>
            <a:fillRect/>
          </a:stretch>
        </p:blipFill>
        <p:spPr bwMode="auto">
          <a:xfrm>
            <a:off x="1214414" y="2214554"/>
            <a:ext cx="7545388" cy="4154488"/>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j.u.c.ConcurrentHashmap</a:t>
            </a:r>
            <a:r>
              <a:rPr lang="ja-JP" altLang="en-US" dirty="0" smtClean="0"/>
              <a:t>の挿入</a:t>
            </a:r>
            <a:endParaRPr kumimoji="1" lang="ja-JP" altLang="en-US" dirty="0"/>
          </a:p>
        </p:txBody>
      </p:sp>
      <p:sp>
        <p:nvSpPr>
          <p:cNvPr id="3" name="コンテンツ プレースホルダ 2"/>
          <p:cNvSpPr>
            <a:spLocks noGrp="1"/>
          </p:cNvSpPr>
          <p:nvPr>
            <p:ph idx="1"/>
          </p:nvPr>
        </p:nvSpPr>
        <p:spPr>
          <a:xfrm>
            <a:off x="0" y="928670"/>
            <a:ext cx="9144000" cy="1857388"/>
          </a:xfrm>
        </p:spPr>
        <p:txBody>
          <a:bodyPr>
            <a:normAutofit/>
          </a:bodyPr>
          <a:lstStyle/>
          <a:p>
            <a:r>
              <a:rPr lang="en-US" altLang="ja-JP" dirty="0" smtClean="0"/>
              <a:t>Lock</a:t>
            </a:r>
            <a:r>
              <a:rPr lang="ja-JP" altLang="en-US" dirty="0" smtClean="0"/>
              <a:t>を取って先頭に継ぎ足す</a:t>
            </a:r>
            <a:endParaRPr lang="en-US" altLang="ja-JP" dirty="0" smtClean="0"/>
          </a:p>
          <a:p>
            <a:pPr lvl="1"/>
            <a:r>
              <a:rPr kumimoji="1" lang="en-US" altLang="ja-JP" dirty="0" smtClean="0"/>
              <a:t>CAS</a:t>
            </a:r>
            <a:r>
              <a:rPr kumimoji="1" lang="ja-JP" altLang="en-US" dirty="0" smtClean="0"/>
              <a:t>でも良かったけど検索・削除・リハッシュとの兼合い</a:t>
            </a:r>
            <a:endParaRPr kumimoji="1" lang="en-US" altLang="ja-JP" dirty="0" smtClean="0"/>
          </a:p>
          <a:p>
            <a:r>
              <a:rPr kumimoji="1" lang="en-US" altLang="ja-JP" dirty="0" smtClean="0"/>
              <a:t>Volatile</a:t>
            </a:r>
            <a:r>
              <a:rPr kumimoji="1" lang="ja-JP" altLang="en-US" dirty="0" smtClean="0"/>
              <a:t>部分しか書き換えないので安心</a:t>
            </a:r>
            <a:endParaRPr kumimoji="1" lang="en-US" altLang="ja-JP" dirty="0" smtClean="0"/>
          </a:p>
        </p:txBody>
      </p:sp>
      <p:sp>
        <p:nvSpPr>
          <p:cNvPr id="4" name="角丸四角形 3"/>
          <p:cNvSpPr/>
          <p:nvPr/>
        </p:nvSpPr>
        <p:spPr>
          <a:xfrm>
            <a:off x="4143372" y="3429000"/>
            <a:ext cx="2071702" cy="321471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 name="角丸四角形 4"/>
          <p:cNvSpPr/>
          <p:nvPr/>
        </p:nvSpPr>
        <p:spPr>
          <a:xfrm>
            <a:off x="3143240" y="3714752"/>
            <a:ext cx="785818" cy="257176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3357554" y="386161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7" name="正方形/長方形 6"/>
          <p:cNvSpPr/>
          <p:nvPr/>
        </p:nvSpPr>
        <p:spPr>
          <a:xfrm>
            <a:off x="3357554" y="414965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8" name="正方形/長方形 7"/>
          <p:cNvSpPr/>
          <p:nvPr/>
        </p:nvSpPr>
        <p:spPr>
          <a:xfrm>
            <a:off x="3357554" y="443768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9" name="正方形/長方形 8"/>
          <p:cNvSpPr/>
          <p:nvPr/>
        </p:nvSpPr>
        <p:spPr>
          <a:xfrm>
            <a:off x="3357554" y="472571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357554" y="501374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357554" y="530177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357554" y="558981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357554" y="587784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4516064"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5" name="正方形/長方形 14"/>
          <p:cNvSpPr/>
          <p:nvPr/>
        </p:nvSpPr>
        <p:spPr>
          <a:xfrm>
            <a:off x="5218363"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6" name="正方形/長方形 15"/>
          <p:cNvSpPr/>
          <p:nvPr/>
        </p:nvSpPr>
        <p:spPr>
          <a:xfrm>
            <a:off x="4516063" y="470120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
        <p:nvSpPr>
          <p:cNvPr id="17" name="正方形/長方形 16"/>
          <p:cNvSpPr/>
          <p:nvPr/>
        </p:nvSpPr>
        <p:spPr>
          <a:xfrm>
            <a:off x="5218362" y="54292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K</a:t>
            </a:r>
            <a:endParaRPr kumimoji="1" lang="ja-JP" altLang="en-US" dirty="0"/>
          </a:p>
        </p:txBody>
      </p:sp>
      <p:sp>
        <p:nvSpPr>
          <p:cNvPr id="18" name="正方形/長方形 17"/>
          <p:cNvSpPr/>
          <p:nvPr/>
        </p:nvSpPr>
        <p:spPr>
          <a:xfrm>
            <a:off x="4510806" y="397827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19" name="正方形/長方形 18"/>
          <p:cNvSpPr/>
          <p:nvPr/>
        </p:nvSpPr>
        <p:spPr>
          <a:xfrm>
            <a:off x="4516063" y="54212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sp>
        <p:nvSpPr>
          <p:cNvPr id="20" name="正方形/長方形 19"/>
          <p:cNvSpPr/>
          <p:nvPr/>
        </p:nvSpPr>
        <p:spPr>
          <a:xfrm>
            <a:off x="4516063" y="61413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J</a:t>
            </a:r>
            <a:endParaRPr kumimoji="1" lang="ja-JP" altLang="en-US" dirty="0"/>
          </a:p>
        </p:txBody>
      </p:sp>
      <p:cxnSp>
        <p:nvCxnSpPr>
          <p:cNvPr id="21" name="直線矢印コネクタ 20"/>
          <p:cNvCxnSpPr>
            <a:stCxn id="9" idx="3"/>
            <a:endCxn id="16" idx="1"/>
          </p:cNvCxnSpPr>
          <p:nvPr/>
        </p:nvCxnSpPr>
        <p:spPr>
          <a:xfrm flipV="1">
            <a:off x="3741597" y="4845220"/>
            <a:ext cx="774466" cy="2451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3"/>
            <a:endCxn id="14" idx="1"/>
          </p:cNvCxnSpPr>
          <p:nvPr/>
        </p:nvCxnSpPr>
        <p:spPr>
          <a:xfrm flipV="1">
            <a:off x="3741597" y="3765100"/>
            <a:ext cx="774467" cy="24053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1" idx="3"/>
            <a:endCxn id="19" idx="1"/>
          </p:cNvCxnSpPr>
          <p:nvPr/>
        </p:nvCxnSpPr>
        <p:spPr>
          <a:xfrm>
            <a:off x="3741597" y="5445794"/>
            <a:ext cx="774466" cy="11950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3" idx="3"/>
            <a:endCxn id="20" idx="1"/>
          </p:cNvCxnSpPr>
          <p:nvPr/>
        </p:nvCxnSpPr>
        <p:spPr>
          <a:xfrm>
            <a:off x="3741597" y="6021858"/>
            <a:ext cx="774466" cy="263522"/>
          </a:xfrm>
          <a:prstGeom prst="straightConnector1">
            <a:avLst/>
          </a:prstGeom>
          <a:ln w="25400" cmpd="sng">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3"/>
            <a:endCxn id="18" idx="1"/>
          </p:cNvCxnSpPr>
          <p:nvPr/>
        </p:nvCxnSpPr>
        <p:spPr>
          <a:xfrm flipV="1">
            <a:off x="3741597" y="4122290"/>
            <a:ext cx="769209" cy="171376"/>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a:endCxn id="29" idx="1"/>
          </p:cNvCxnSpPr>
          <p:nvPr/>
        </p:nvCxnSpPr>
        <p:spPr>
          <a:xfrm>
            <a:off x="3741597" y="5157762"/>
            <a:ext cx="762385" cy="36098"/>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2" idx="3"/>
            <a:endCxn id="28" idx="1"/>
          </p:cNvCxnSpPr>
          <p:nvPr/>
        </p:nvCxnSpPr>
        <p:spPr>
          <a:xfrm>
            <a:off x="3741597" y="5733826"/>
            <a:ext cx="769557" cy="17441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4511154" y="576422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P</a:t>
            </a:r>
            <a:endParaRPr kumimoji="1" lang="ja-JP" altLang="en-US" dirty="0"/>
          </a:p>
        </p:txBody>
      </p:sp>
      <p:sp>
        <p:nvSpPr>
          <p:cNvPr id="29" name="正方形/長方形 28"/>
          <p:cNvSpPr/>
          <p:nvPr/>
        </p:nvSpPr>
        <p:spPr>
          <a:xfrm>
            <a:off x="4503982" y="504984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H</a:t>
            </a:r>
            <a:endParaRPr kumimoji="1" lang="ja-JP" altLang="en-US" dirty="0"/>
          </a:p>
        </p:txBody>
      </p:sp>
      <p:cxnSp>
        <p:nvCxnSpPr>
          <p:cNvPr id="30" name="直線矢印コネクタ 29"/>
          <p:cNvCxnSpPr>
            <a:stCxn id="14" idx="3"/>
            <a:endCxn id="15" idx="1"/>
          </p:cNvCxnSpPr>
          <p:nvPr/>
        </p:nvCxnSpPr>
        <p:spPr>
          <a:xfrm>
            <a:off x="4876104" y="3765100"/>
            <a:ext cx="342259"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9" idx="3"/>
            <a:endCxn id="17" idx="1"/>
          </p:cNvCxnSpPr>
          <p:nvPr/>
        </p:nvCxnSpPr>
        <p:spPr>
          <a:xfrm>
            <a:off x="4876103" y="5565300"/>
            <a:ext cx="342259" cy="7980"/>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4214810" y="2928934"/>
            <a:ext cx="360040"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Z</a:t>
            </a:r>
            <a:endParaRPr kumimoji="1" lang="ja-JP" altLang="en-US" dirty="0"/>
          </a:p>
        </p:txBody>
      </p:sp>
      <p:cxnSp>
        <p:nvCxnSpPr>
          <p:cNvPr id="34" name="曲線コネクタ 33"/>
          <p:cNvCxnSpPr>
            <a:stCxn id="32" idx="3"/>
            <a:endCxn id="14" idx="1"/>
          </p:cNvCxnSpPr>
          <p:nvPr/>
        </p:nvCxnSpPr>
        <p:spPr>
          <a:xfrm flipH="1">
            <a:off x="4516064" y="3071810"/>
            <a:ext cx="58786" cy="693290"/>
          </a:xfrm>
          <a:prstGeom prst="curvedConnector5">
            <a:avLst>
              <a:gd name="adj1" fmla="val -388868"/>
              <a:gd name="adj2" fmla="val 49918"/>
              <a:gd name="adj3" fmla="val 488868"/>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線コネクタ 33"/>
          <p:cNvCxnSpPr>
            <a:stCxn id="6" idx="3"/>
            <a:endCxn id="32" idx="1"/>
          </p:cNvCxnSpPr>
          <p:nvPr/>
        </p:nvCxnSpPr>
        <p:spPr>
          <a:xfrm flipV="1">
            <a:off x="3741597" y="3071810"/>
            <a:ext cx="473213" cy="933824"/>
          </a:xfrm>
          <a:prstGeom prst="curved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071538" y="2857496"/>
            <a:ext cx="2357454" cy="646331"/>
          </a:xfrm>
          <a:prstGeom prst="rect">
            <a:avLst/>
          </a:prstGeom>
          <a:noFill/>
        </p:spPr>
        <p:txBody>
          <a:bodyPr wrap="square" rtlCol="0">
            <a:spAutoFit/>
          </a:bodyPr>
          <a:lstStyle/>
          <a:p>
            <a:r>
              <a:rPr kumimoji="1" lang="en-US" altLang="ja-JP" sz="3600" dirty="0" smtClean="0"/>
              <a:t>Insert(Z</a:t>
            </a:r>
            <a:r>
              <a:rPr lang="en-US" altLang="ja-JP" sz="3600" dirty="0" smtClean="0"/>
              <a:t>);</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strips(down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upRight)">
                                      <p:cBhvr>
                                        <p:cTn id="16" dur="500"/>
                                        <p:tgtEl>
                                          <p:spTgt spid="39"/>
                                        </p:tgtEl>
                                      </p:cBhvr>
                                    </p:animEffect>
                                  </p:childTnLst>
                                </p:cTn>
                              </p:par>
                              <p:par>
                                <p:cTn id="17" presetID="42" presetClass="exit" presetSubtype="0" fill="hold" nodeType="withEffect">
                                  <p:stCondLst>
                                    <p:cond delay="0"/>
                                  </p:stCondLst>
                                  <p:childTnLst>
                                    <p:animEffect transition="out" filter="fade">
                                      <p:cBhvr>
                                        <p:cTn id="18" dur="1000"/>
                                        <p:tgtEl>
                                          <p:spTgt spid="22"/>
                                        </p:tgtEl>
                                      </p:cBhvr>
                                    </p:animEffect>
                                    <p:anim calcmode="lin" valueType="num">
                                      <p:cBhvr>
                                        <p:cTn id="19" dur="1000"/>
                                        <p:tgtEl>
                                          <p:spTgt spid="22"/>
                                        </p:tgtEl>
                                        <p:attrNameLst>
                                          <p:attrName>ppt_x</p:attrName>
                                        </p:attrNameLst>
                                      </p:cBhvr>
                                      <p:tavLst>
                                        <p:tav tm="0">
                                          <p:val>
                                            <p:strVal val="ppt_x"/>
                                          </p:val>
                                        </p:tav>
                                        <p:tav tm="100000">
                                          <p:val>
                                            <p:strVal val="ppt_x"/>
                                          </p:val>
                                        </p:tav>
                                      </p:tavLst>
                                    </p:anim>
                                    <p:anim calcmode="lin" valueType="num">
                                      <p:cBhvr>
                                        <p:cTn id="20" dur="1000"/>
                                        <p:tgtEl>
                                          <p:spTgt spid="22"/>
                                        </p:tgtEl>
                                        <p:attrNameLst>
                                          <p:attrName>ppt_y</p:attrName>
                                        </p:attrNameLst>
                                      </p:cBhvr>
                                      <p:tavLst>
                                        <p:tav tm="0">
                                          <p:val>
                                            <p:strVal val="ppt_y"/>
                                          </p:val>
                                        </p:tav>
                                        <p:tav tm="100000">
                                          <p:val>
                                            <p:strVal val="ppt_y+.1"/>
                                          </p:val>
                                        </p:tav>
                                      </p:tavLst>
                                    </p:anim>
                                    <p:set>
                                      <p:cBhvr>
                                        <p:cTn id="21"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j.u.c.ConcurrentHashmap</a:t>
            </a:r>
            <a:r>
              <a:rPr lang="ja-JP" altLang="en-US" dirty="0" smtClean="0"/>
              <a:t>の削除</a:t>
            </a:r>
            <a:endParaRPr kumimoji="1" lang="ja-JP" altLang="en-US" dirty="0"/>
          </a:p>
        </p:txBody>
      </p:sp>
      <p:sp>
        <p:nvSpPr>
          <p:cNvPr id="3" name="コンテンツ プレースホルダ 2"/>
          <p:cNvSpPr>
            <a:spLocks noGrp="1"/>
          </p:cNvSpPr>
          <p:nvPr>
            <p:ph idx="1"/>
          </p:nvPr>
        </p:nvSpPr>
        <p:spPr>
          <a:xfrm>
            <a:off x="0" y="928670"/>
            <a:ext cx="8929718" cy="1857388"/>
          </a:xfrm>
        </p:spPr>
        <p:txBody>
          <a:bodyPr>
            <a:normAutofit fontScale="92500"/>
          </a:bodyPr>
          <a:lstStyle/>
          <a:p>
            <a:r>
              <a:rPr kumimoji="1" lang="ja-JP" altLang="en-US" dirty="0" smtClean="0"/>
              <a:t>ロックを取ってから部分的に作り直す</a:t>
            </a:r>
            <a:endParaRPr kumimoji="1" lang="en-US" altLang="ja-JP" dirty="0" smtClean="0"/>
          </a:p>
          <a:p>
            <a:pPr lvl="1"/>
            <a:r>
              <a:rPr lang="en-US" altLang="ja-JP" dirty="0" smtClean="0"/>
              <a:t>Final</a:t>
            </a:r>
            <a:r>
              <a:rPr lang="ja-JP" altLang="en-US" dirty="0" err="1" smtClean="0"/>
              <a:t>なので</a:t>
            </a:r>
            <a:r>
              <a:rPr lang="ja-JP" altLang="en-US" dirty="0" smtClean="0"/>
              <a:t>書き換えられない</a:t>
            </a:r>
            <a:endParaRPr lang="en-US" altLang="ja-JP" dirty="0" smtClean="0"/>
          </a:p>
          <a:p>
            <a:r>
              <a:rPr kumimoji="1" lang="en-US" altLang="ja-JP" dirty="0" err="1" smtClean="0"/>
              <a:t>ReadCopyUpdate</a:t>
            </a:r>
            <a:r>
              <a:rPr kumimoji="1" lang="en-US" altLang="ja-JP" dirty="0" smtClean="0"/>
              <a:t>(RCU</a:t>
            </a:r>
            <a:r>
              <a:rPr kumimoji="1" lang="ja-JP" altLang="en-US" dirty="0" smtClean="0"/>
              <a:t>的</a:t>
            </a:r>
            <a:r>
              <a:rPr kumimoji="1" lang="en-US" altLang="ja-JP" dirty="0" smtClean="0"/>
              <a:t>)</a:t>
            </a:r>
            <a:r>
              <a:rPr kumimoji="1" lang="ja-JP" altLang="en-US" dirty="0" smtClean="0"/>
              <a:t>で、</a:t>
            </a:r>
            <a:r>
              <a:rPr kumimoji="1" lang="en-US" altLang="ja-JP" dirty="0" smtClean="0"/>
              <a:t>JVM</a:t>
            </a:r>
            <a:r>
              <a:rPr kumimoji="1" lang="ja-JP" altLang="en-US" dirty="0" smtClean="0"/>
              <a:t>の</a:t>
            </a:r>
            <a:r>
              <a:rPr kumimoji="1" lang="en-US" altLang="ja-JP" dirty="0" smtClean="0"/>
              <a:t>GC</a:t>
            </a:r>
            <a:r>
              <a:rPr kumimoji="1" lang="ja-JP" altLang="en-US" dirty="0" smtClean="0"/>
              <a:t>のお陰で動く</a:t>
            </a:r>
            <a:endParaRPr kumimoji="1" lang="en-US" altLang="ja-JP" dirty="0" smtClean="0"/>
          </a:p>
        </p:txBody>
      </p:sp>
      <p:sp>
        <p:nvSpPr>
          <p:cNvPr id="4" name="角丸四角形 3"/>
          <p:cNvSpPr/>
          <p:nvPr/>
        </p:nvSpPr>
        <p:spPr>
          <a:xfrm>
            <a:off x="4143372" y="3429000"/>
            <a:ext cx="2071702" cy="321471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 name="角丸四角形 4"/>
          <p:cNvSpPr/>
          <p:nvPr/>
        </p:nvSpPr>
        <p:spPr>
          <a:xfrm>
            <a:off x="3143240" y="3714752"/>
            <a:ext cx="785818" cy="257176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3357554" y="386161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7" name="正方形/長方形 6"/>
          <p:cNvSpPr/>
          <p:nvPr/>
        </p:nvSpPr>
        <p:spPr>
          <a:xfrm>
            <a:off x="3357554" y="414965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8" name="正方形/長方形 7"/>
          <p:cNvSpPr/>
          <p:nvPr/>
        </p:nvSpPr>
        <p:spPr>
          <a:xfrm>
            <a:off x="3357554" y="443768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9" name="正方形/長方形 8"/>
          <p:cNvSpPr/>
          <p:nvPr/>
        </p:nvSpPr>
        <p:spPr>
          <a:xfrm>
            <a:off x="3357554" y="4725714"/>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357554" y="5013746"/>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357554" y="5301778"/>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357554" y="5589810"/>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357554" y="5877842"/>
            <a:ext cx="384043"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4516064"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5" name="正方形/長方形 14"/>
          <p:cNvSpPr/>
          <p:nvPr/>
        </p:nvSpPr>
        <p:spPr>
          <a:xfrm>
            <a:off x="5218363" y="36210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6" name="正方形/長方形 15"/>
          <p:cNvSpPr/>
          <p:nvPr/>
        </p:nvSpPr>
        <p:spPr>
          <a:xfrm>
            <a:off x="4516063" y="470120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D</a:t>
            </a:r>
            <a:endParaRPr kumimoji="1" lang="ja-JP" altLang="en-US" dirty="0"/>
          </a:p>
        </p:txBody>
      </p:sp>
      <p:sp>
        <p:nvSpPr>
          <p:cNvPr id="17" name="正方形/長方形 16"/>
          <p:cNvSpPr/>
          <p:nvPr/>
        </p:nvSpPr>
        <p:spPr>
          <a:xfrm>
            <a:off x="5218362" y="54292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K</a:t>
            </a:r>
            <a:endParaRPr kumimoji="1" lang="ja-JP" altLang="en-US" dirty="0"/>
          </a:p>
        </p:txBody>
      </p:sp>
      <p:sp>
        <p:nvSpPr>
          <p:cNvPr id="18" name="正方形/長方形 17"/>
          <p:cNvSpPr/>
          <p:nvPr/>
        </p:nvSpPr>
        <p:spPr>
          <a:xfrm>
            <a:off x="4510806" y="397827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C</a:t>
            </a:r>
            <a:endParaRPr kumimoji="1" lang="ja-JP" altLang="en-US" dirty="0"/>
          </a:p>
        </p:txBody>
      </p:sp>
      <p:sp>
        <p:nvSpPr>
          <p:cNvPr id="19" name="正方形/長方形 18"/>
          <p:cNvSpPr/>
          <p:nvPr/>
        </p:nvSpPr>
        <p:spPr>
          <a:xfrm>
            <a:off x="4516063" y="542128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sp>
        <p:nvSpPr>
          <p:cNvPr id="20" name="正方形/長方形 19"/>
          <p:cNvSpPr/>
          <p:nvPr/>
        </p:nvSpPr>
        <p:spPr>
          <a:xfrm>
            <a:off x="4516063" y="61413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J</a:t>
            </a:r>
            <a:endParaRPr kumimoji="1" lang="ja-JP" altLang="en-US" dirty="0"/>
          </a:p>
        </p:txBody>
      </p:sp>
      <p:cxnSp>
        <p:nvCxnSpPr>
          <p:cNvPr id="21" name="直線矢印コネクタ 20"/>
          <p:cNvCxnSpPr>
            <a:stCxn id="9" idx="3"/>
            <a:endCxn id="16" idx="1"/>
          </p:cNvCxnSpPr>
          <p:nvPr/>
        </p:nvCxnSpPr>
        <p:spPr>
          <a:xfrm flipV="1">
            <a:off x="3741597" y="4845220"/>
            <a:ext cx="774466" cy="2451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3"/>
            <a:endCxn id="14" idx="1"/>
          </p:cNvCxnSpPr>
          <p:nvPr/>
        </p:nvCxnSpPr>
        <p:spPr>
          <a:xfrm flipV="1">
            <a:off x="3741597" y="3765100"/>
            <a:ext cx="774467" cy="24053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1" idx="3"/>
            <a:endCxn id="19" idx="1"/>
          </p:cNvCxnSpPr>
          <p:nvPr/>
        </p:nvCxnSpPr>
        <p:spPr>
          <a:xfrm>
            <a:off x="3741597" y="5445794"/>
            <a:ext cx="774466" cy="11950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3" idx="3"/>
            <a:endCxn id="20" idx="1"/>
          </p:cNvCxnSpPr>
          <p:nvPr/>
        </p:nvCxnSpPr>
        <p:spPr>
          <a:xfrm>
            <a:off x="3741597" y="6021858"/>
            <a:ext cx="774466" cy="263522"/>
          </a:xfrm>
          <a:prstGeom prst="straightConnector1">
            <a:avLst/>
          </a:prstGeom>
          <a:ln w="25400" cmpd="sng">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3"/>
            <a:endCxn id="18" idx="1"/>
          </p:cNvCxnSpPr>
          <p:nvPr/>
        </p:nvCxnSpPr>
        <p:spPr>
          <a:xfrm flipV="1">
            <a:off x="3741597" y="4122290"/>
            <a:ext cx="769209" cy="171376"/>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a:endCxn id="29" idx="1"/>
          </p:cNvCxnSpPr>
          <p:nvPr/>
        </p:nvCxnSpPr>
        <p:spPr>
          <a:xfrm>
            <a:off x="3741597" y="5157762"/>
            <a:ext cx="762385" cy="36098"/>
          </a:xfrm>
          <a:prstGeom prst="straightConnector1">
            <a:avLst/>
          </a:prstGeom>
          <a:ln w="254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2" idx="3"/>
            <a:endCxn id="28" idx="1"/>
          </p:cNvCxnSpPr>
          <p:nvPr/>
        </p:nvCxnSpPr>
        <p:spPr>
          <a:xfrm>
            <a:off x="3741597" y="5733826"/>
            <a:ext cx="769557" cy="17441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4511154" y="576422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P</a:t>
            </a:r>
            <a:endParaRPr kumimoji="1" lang="ja-JP" altLang="en-US" dirty="0"/>
          </a:p>
        </p:txBody>
      </p:sp>
      <p:sp>
        <p:nvSpPr>
          <p:cNvPr id="29" name="正方形/長方形 28"/>
          <p:cNvSpPr/>
          <p:nvPr/>
        </p:nvSpPr>
        <p:spPr>
          <a:xfrm>
            <a:off x="4503982" y="504984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H</a:t>
            </a:r>
            <a:endParaRPr kumimoji="1" lang="ja-JP" altLang="en-US" dirty="0"/>
          </a:p>
        </p:txBody>
      </p:sp>
      <p:cxnSp>
        <p:nvCxnSpPr>
          <p:cNvPr id="30" name="直線矢印コネクタ 29"/>
          <p:cNvCxnSpPr>
            <a:stCxn id="14" idx="3"/>
            <a:endCxn id="15" idx="1"/>
          </p:cNvCxnSpPr>
          <p:nvPr/>
        </p:nvCxnSpPr>
        <p:spPr>
          <a:xfrm>
            <a:off x="4876104" y="3765100"/>
            <a:ext cx="342259" cy="158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9" idx="3"/>
            <a:endCxn id="17" idx="1"/>
          </p:cNvCxnSpPr>
          <p:nvPr/>
        </p:nvCxnSpPr>
        <p:spPr>
          <a:xfrm>
            <a:off x="4876103" y="5565300"/>
            <a:ext cx="342259" cy="7980"/>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4786314" y="5429264"/>
            <a:ext cx="360040"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Q</a:t>
            </a:r>
            <a:endParaRPr kumimoji="1" lang="ja-JP" altLang="en-US" dirty="0"/>
          </a:p>
        </p:txBody>
      </p:sp>
      <p:cxnSp>
        <p:nvCxnSpPr>
          <p:cNvPr id="36" name="直線矢印コネクタ 35"/>
          <p:cNvCxnSpPr>
            <a:stCxn id="11" idx="3"/>
            <a:endCxn id="35" idx="1"/>
          </p:cNvCxnSpPr>
          <p:nvPr/>
        </p:nvCxnSpPr>
        <p:spPr>
          <a:xfrm>
            <a:off x="3741597" y="5445794"/>
            <a:ext cx="1044717" cy="127486"/>
          </a:xfrm>
          <a:prstGeom prst="straightConnector1">
            <a:avLst/>
          </a:prstGeom>
          <a:ln w="254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785786" y="5072074"/>
            <a:ext cx="2357454" cy="646331"/>
          </a:xfrm>
          <a:prstGeom prst="rect">
            <a:avLst/>
          </a:prstGeom>
          <a:noFill/>
        </p:spPr>
        <p:txBody>
          <a:bodyPr wrap="square" rtlCol="0">
            <a:spAutoFit/>
          </a:bodyPr>
          <a:lstStyle/>
          <a:p>
            <a:r>
              <a:rPr kumimoji="1" lang="en-US" altLang="ja-JP" sz="3600" dirty="0" smtClean="0"/>
              <a:t>Delete(K</a:t>
            </a:r>
            <a:r>
              <a:rPr lang="en-US" altLang="ja-JP" sz="3600" dirty="0" smtClean="0"/>
              <a:t>);</a:t>
            </a:r>
            <a:endParaRPr kumimoji="1" lang="ja-JP" altLang="en-US" sz="3600" dirty="0"/>
          </a:p>
        </p:txBody>
      </p:sp>
      <p:sp>
        <p:nvSpPr>
          <p:cNvPr id="42" name="テキスト ボックス 41"/>
          <p:cNvSpPr txBox="1"/>
          <p:nvPr/>
        </p:nvSpPr>
        <p:spPr>
          <a:xfrm>
            <a:off x="5572132" y="5286388"/>
            <a:ext cx="1857388" cy="646331"/>
          </a:xfrm>
          <a:prstGeom prst="rect">
            <a:avLst/>
          </a:prstGeom>
          <a:noFill/>
        </p:spPr>
        <p:txBody>
          <a:bodyPr wrap="square" rtlCol="0">
            <a:spAutoFit/>
          </a:bodyPr>
          <a:lstStyle/>
          <a:p>
            <a:r>
              <a:rPr kumimoji="1" lang="en-US" altLang="ja-JP" sz="3600" dirty="0" smtClean="0"/>
              <a:t>Q</a:t>
            </a:r>
            <a:r>
              <a:rPr kumimoji="1" lang="ja-JP" altLang="en-US" sz="3600" dirty="0" smtClean="0"/>
              <a:t>を複製</a:t>
            </a:r>
            <a:endParaRPr kumimoji="1" lang="en-US" altLang="ja-JP"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7"/>
                                        </p:tgtEl>
                                      </p:cBhvr>
                                    </p:animEffect>
                                    <p:anim calcmode="lin" valueType="num">
                                      <p:cBhvr>
                                        <p:cTn id="7" dur="1000"/>
                                        <p:tgtEl>
                                          <p:spTgt spid="17"/>
                                        </p:tgtEl>
                                        <p:attrNameLst>
                                          <p:attrName>ppt_x</p:attrName>
                                        </p:attrNameLst>
                                      </p:cBhvr>
                                      <p:tavLst>
                                        <p:tav tm="0">
                                          <p:val>
                                            <p:strVal val="ppt_x"/>
                                          </p:val>
                                        </p:tav>
                                        <p:tav tm="100000">
                                          <p:val>
                                            <p:strVal val="ppt_x"/>
                                          </p:val>
                                        </p:tav>
                                      </p:tavLst>
                                    </p:anim>
                                    <p:anim calcmode="lin" valueType="num">
                                      <p:cBhvr>
                                        <p:cTn id="8" dur="1000"/>
                                        <p:tgtEl>
                                          <p:spTgt spid="17"/>
                                        </p:tgtEl>
                                        <p:attrNameLst>
                                          <p:attrName>ppt_y</p:attrName>
                                        </p:attrNameLst>
                                      </p:cBhvr>
                                      <p:tavLst>
                                        <p:tav tm="0">
                                          <p:val>
                                            <p:strVal val="ppt_y"/>
                                          </p:val>
                                        </p:tav>
                                        <p:tav tm="100000">
                                          <p:val>
                                            <p:strVal val="ppt_y+.1"/>
                                          </p:val>
                                        </p:tav>
                                      </p:tavLst>
                                    </p:anim>
                                    <p:set>
                                      <p:cBhvr>
                                        <p:cTn id="9" dur="1" fill="hold">
                                          <p:stCondLst>
                                            <p:cond delay="999"/>
                                          </p:stCondLst>
                                        </p:cTn>
                                        <p:tgtEl>
                                          <p:spTgt spid="17"/>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9"/>
                                        </p:tgtEl>
                                      </p:cBhvr>
                                    </p:animEffect>
                                    <p:anim calcmode="lin" valueType="num">
                                      <p:cBhvr>
                                        <p:cTn id="12" dur="1000"/>
                                        <p:tgtEl>
                                          <p:spTgt spid="19"/>
                                        </p:tgtEl>
                                        <p:attrNameLst>
                                          <p:attrName>ppt_x</p:attrName>
                                        </p:attrNameLst>
                                      </p:cBhvr>
                                      <p:tavLst>
                                        <p:tav tm="0">
                                          <p:val>
                                            <p:strVal val="ppt_x"/>
                                          </p:val>
                                        </p:tav>
                                        <p:tav tm="100000">
                                          <p:val>
                                            <p:strVal val="ppt_x"/>
                                          </p:val>
                                        </p:tav>
                                      </p:tavLst>
                                    </p:anim>
                                    <p:anim calcmode="lin" valueType="num">
                                      <p:cBhvr>
                                        <p:cTn id="13" dur="1000"/>
                                        <p:tgtEl>
                                          <p:spTgt spid="19"/>
                                        </p:tgtEl>
                                        <p:attrNameLst>
                                          <p:attrName>ppt_y</p:attrName>
                                        </p:attrNameLst>
                                      </p:cBhvr>
                                      <p:tavLst>
                                        <p:tav tm="0">
                                          <p:val>
                                            <p:strVal val="ppt_y"/>
                                          </p:val>
                                        </p:tav>
                                        <p:tav tm="100000">
                                          <p:val>
                                            <p:strVal val="ppt_y+.1"/>
                                          </p:val>
                                        </p:tav>
                                      </p:tavLst>
                                    </p:anim>
                                    <p:set>
                                      <p:cBhvr>
                                        <p:cTn id="14" dur="1" fill="hold">
                                          <p:stCondLst>
                                            <p:cond delay="999"/>
                                          </p:stCondLst>
                                        </p:cTn>
                                        <p:tgtEl>
                                          <p:spTgt spid="19"/>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23"/>
                                        </p:tgtEl>
                                      </p:cBhvr>
                                    </p:animEffect>
                                    <p:anim calcmode="lin" valueType="num">
                                      <p:cBhvr>
                                        <p:cTn id="17" dur="1000"/>
                                        <p:tgtEl>
                                          <p:spTgt spid="23"/>
                                        </p:tgtEl>
                                        <p:attrNameLst>
                                          <p:attrName>ppt_x</p:attrName>
                                        </p:attrNameLst>
                                      </p:cBhvr>
                                      <p:tavLst>
                                        <p:tav tm="0">
                                          <p:val>
                                            <p:strVal val="ppt_x"/>
                                          </p:val>
                                        </p:tav>
                                        <p:tav tm="100000">
                                          <p:val>
                                            <p:strVal val="ppt_x"/>
                                          </p:val>
                                        </p:tav>
                                      </p:tavLst>
                                    </p:anim>
                                    <p:anim calcmode="lin" valueType="num">
                                      <p:cBhvr>
                                        <p:cTn id="18" dur="1000"/>
                                        <p:tgtEl>
                                          <p:spTgt spid="23"/>
                                        </p:tgtEl>
                                        <p:attrNameLst>
                                          <p:attrName>ppt_y</p:attrName>
                                        </p:attrNameLst>
                                      </p:cBhvr>
                                      <p:tavLst>
                                        <p:tav tm="0">
                                          <p:val>
                                            <p:strVal val="ppt_y"/>
                                          </p:val>
                                        </p:tav>
                                        <p:tav tm="100000">
                                          <p:val>
                                            <p:strVal val="ppt_y+.1"/>
                                          </p:val>
                                        </p:tav>
                                      </p:tavLst>
                                    </p:anim>
                                    <p:set>
                                      <p:cBhvr>
                                        <p:cTn id="19" dur="1" fill="hold">
                                          <p:stCondLst>
                                            <p:cond delay="999"/>
                                          </p:stCondLst>
                                        </p:cTn>
                                        <p:tgtEl>
                                          <p:spTgt spid="23"/>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31"/>
                                        </p:tgtEl>
                                      </p:cBhvr>
                                    </p:animEffect>
                                    <p:anim calcmode="lin" valueType="num">
                                      <p:cBhvr>
                                        <p:cTn id="22" dur="1000"/>
                                        <p:tgtEl>
                                          <p:spTgt spid="31"/>
                                        </p:tgtEl>
                                        <p:attrNameLst>
                                          <p:attrName>ppt_x</p:attrName>
                                        </p:attrNameLst>
                                      </p:cBhvr>
                                      <p:tavLst>
                                        <p:tav tm="0">
                                          <p:val>
                                            <p:strVal val="ppt_x"/>
                                          </p:val>
                                        </p:tav>
                                        <p:tav tm="100000">
                                          <p:val>
                                            <p:strVal val="ppt_x"/>
                                          </p:val>
                                        </p:tav>
                                      </p:tavLst>
                                    </p:anim>
                                    <p:anim calcmode="lin" valueType="num">
                                      <p:cBhvr>
                                        <p:cTn id="23" dur="1000"/>
                                        <p:tgtEl>
                                          <p:spTgt spid="31"/>
                                        </p:tgtEl>
                                        <p:attrNameLst>
                                          <p:attrName>ppt_y</p:attrName>
                                        </p:attrNameLst>
                                      </p:cBhvr>
                                      <p:tavLst>
                                        <p:tav tm="0">
                                          <p:val>
                                            <p:strVal val="ppt_y"/>
                                          </p:val>
                                        </p:tav>
                                        <p:tav tm="100000">
                                          <p:val>
                                            <p:strVal val="ppt_y+.1"/>
                                          </p:val>
                                        </p:tav>
                                      </p:tavLst>
                                    </p:anim>
                                    <p:set>
                                      <p:cBhvr>
                                        <p:cTn id="24" dur="1" fill="hold">
                                          <p:stCondLst>
                                            <p:cond delay="999"/>
                                          </p:stCondLst>
                                        </p:cTn>
                                        <p:tgtEl>
                                          <p:spTgt spid="3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strips(downRight)">
                                      <p:cBhvr>
                                        <p:cTn id="29" dur="500"/>
                                        <p:tgtEl>
                                          <p:spTgt spid="36"/>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35" grpId="0" animBg="1"/>
      <p:bldP spid="4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リハッシュ？</a:t>
            </a:r>
            <a:endParaRPr kumimoji="1" lang="ja-JP" altLang="en-US" dirty="0"/>
          </a:p>
        </p:txBody>
      </p:sp>
      <p:sp>
        <p:nvSpPr>
          <p:cNvPr id="3" name="コンテンツ プレースホルダ 2"/>
          <p:cNvSpPr>
            <a:spLocks noGrp="1"/>
          </p:cNvSpPr>
          <p:nvPr>
            <p:ph idx="1"/>
          </p:nvPr>
        </p:nvSpPr>
        <p:spPr>
          <a:xfrm>
            <a:off x="214282" y="928670"/>
            <a:ext cx="8715436" cy="714380"/>
          </a:xfrm>
        </p:spPr>
        <p:txBody>
          <a:bodyPr/>
          <a:lstStyle/>
          <a:p>
            <a:r>
              <a:rPr kumimoji="1" lang="ja-JP" altLang="en-US" dirty="0" smtClean="0"/>
              <a:t>全部のロック取るだけです</a:t>
            </a:r>
            <a:endParaRPr kumimoji="1" lang="ja-JP" altLang="en-US" dirty="0"/>
          </a:p>
        </p:txBody>
      </p:sp>
      <p:pic>
        <p:nvPicPr>
          <p:cNvPr id="12290" name="Picture 2" descr="\\VBOXSVR\share_win\material\えーそんなことやっちゃうんですか.jpg"/>
          <p:cNvPicPr>
            <a:picLocks noChangeAspect="1" noChangeArrowheads="1"/>
          </p:cNvPicPr>
          <p:nvPr/>
        </p:nvPicPr>
        <p:blipFill>
          <a:blip r:embed="rId2"/>
          <a:srcRect/>
          <a:stretch>
            <a:fillRect/>
          </a:stretch>
        </p:blipFill>
        <p:spPr bwMode="auto">
          <a:xfrm>
            <a:off x="285720" y="1571612"/>
            <a:ext cx="8603496" cy="47863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VBOXSVR\share_win\material\lea_lock.png"/>
          <p:cNvPicPr>
            <a:picLocks noChangeAspect="1" noChangeArrowheads="1"/>
          </p:cNvPicPr>
          <p:nvPr/>
        </p:nvPicPr>
        <p:blipFill>
          <a:blip r:embed="rId2"/>
          <a:srcRect/>
          <a:stretch>
            <a:fillRect/>
          </a:stretch>
        </p:blipFill>
        <p:spPr bwMode="auto">
          <a:xfrm>
            <a:off x="1714480" y="2611494"/>
            <a:ext cx="5572164" cy="4246506"/>
          </a:xfrm>
          <a:prstGeom prst="rect">
            <a:avLst/>
          </a:prstGeom>
          <a:noFill/>
        </p:spPr>
      </p:pic>
      <p:sp>
        <p:nvSpPr>
          <p:cNvPr id="2" name="タイトル 1"/>
          <p:cNvSpPr>
            <a:spLocks noGrp="1"/>
          </p:cNvSpPr>
          <p:nvPr>
            <p:ph type="title"/>
          </p:nvPr>
        </p:nvSpPr>
        <p:spPr/>
        <p:txBody>
          <a:bodyPr>
            <a:normAutofit fontScale="90000"/>
          </a:bodyPr>
          <a:lstStyle/>
          <a:p>
            <a:r>
              <a:rPr kumimoji="1" lang="ja-JP" altLang="en-US" dirty="0" smtClean="0"/>
              <a:t>どれぐらいロック取るの？</a:t>
            </a:r>
            <a:endParaRPr kumimoji="1" lang="ja-JP" altLang="en-US" dirty="0"/>
          </a:p>
        </p:txBody>
      </p:sp>
      <p:sp>
        <p:nvSpPr>
          <p:cNvPr id="3" name="コンテンツ プレースホルダ 2"/>
          <p:cNvSpPr>
            <a:spLocks noGrp="1"/>
          </p:cNvSpPr>
          <p:nvPr>
            <p:ph idx="1"/>
          </p:nvPr>
        </p:nvSpPr>
        <p:spPr>
          <a:xfrm>
            <a:off x="214282" y="928670"/>
            <a:ext cx="8715436" cy="1714512"/>
          </a:xfrm>
        </p:spPr>
        <p:txBody>
          <a:bodyPr/>
          <a:lstStyle/>
          <a:p>
            <a:r>
              <a:rPr kumimoji="1" lang="ja-JP" altLang="en-US" dirty="0" smtClean="0"/>
              <a:t>ロックの個数は</a:t>
            </a:r>
            <a:r>
              <a:rPr kumimoji="1" lang="ja-JP" altLang="en-US" dirty="0" smtClean="0"/>
              <a:t>可変で</a:t>
            </a:r>
            <a:r>
              <a:rPr kumimoji="1" lang="ja-JP" altLang="en-US" dirty="0" smtClean="0"/>
              <a:t>環境に合わせ</a:t>
            </a:r>
            <a:r>
              <a:rPr lang="ja-JP" altLang="en-US" dirty="0" smtClean="0"/>
              <a:t>た物</a:t>
            </a:r>
            <a:r>
              <a:rPr lang="ja-JP" altLang="en-US" dirty="0" smtClean="0"/>
              <a:t>を</a:t>
            </a:r>
            <a:r>
              <a:rPr lang="ja-JP" altLang="en-US" dirty="0" smtClean="0"/>
              <a:t>選ぶ</a:t>
            </a:r>
            <a:endParaRPr lang="en-US" altLang="ja-JP" dirty="0" smtClean="0"/>
          </a:p>
          <a:p>
            <a:r>
              <a:rPr kumimoji="1" lang="en-US" altLang="ja-JP" dirty="0" smtClean="0"/>
              <a:t>30CPU</a:t>
            </a:r>
            <a:r>
              <a:rPr kumimoji="1" lang="ja-JP" altLang="en-US" dirty="0" smtClean="0"/>
              <a:t>では</a:t>
            </a:r>
            <a:r>
              <a:rPr kumimoji="1" lang="en-US" altLang="ja-JP" dirty="0" smtClean="0"/>
              <a:t>64</a:t>
            </a:r>
            <a:r>
              <a:rPr kumimoji="1" lang="ja-JP" altLang="en-US" dirty="0" smtClean="0"/>
              <a:t>ロックが最適だったという例↓</a:t>
            </a:r>
            <a:endParaRPr kumimoji="1" lang="ja-JP"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メモリ使用率</a:t>
            </a:r>
            <a:endParaRPr kumimoji="1" lang="ja-JP" altLang="en-US" dirty="0"/>
          </a:p>
        </p:txBody>
      </p:sp>
      <p:sp>
        <p:nvSpPr>
          <p:cNvPr id="4" name="テキスト ボックス 3"/>
          <p:cNvSpPr txBox="1"/>
          <p:nvPr/>
        </p:nvSpPr>
        <p:spPr>
          <a:xfrm>
            <a:off x="285720" y="1727192"/>
            <a:ext cx="8572560" cy="3416320"/>
          </a:xfrm>
          <a:prstGeom prst="rect">
            <a:avLst/>
          </a:prstGeom>
          <a:noFill/>
        </p:spPr>
        <p:txBody>
          <a:bodyPr wrap="square" rtlCol="0">
            <a:spAutoFit/>
          </a:bodyPr>
          <a:lstStyle/>
          <a:p>
            <a:r>
              <a:rPr lang="ja-JP" altLang="en-US" dirty="0" smtClean="0">
                <a:latin typeface="+mn-ea"/>
              </a:rPr>
              <a:t>　 　　　　 　 　 ＿＿＿</a:t>
            </a:r>
            <a:r>
              <a:rPr lang="en-US" altLang="ja-JP" dirty="0" smtClean="0">
                <a:latin typeface="+mn-ea"/>
              </a:rPr>
              <a:t>_ </a:t>
            </a:r>
            <a:r>
              <a:rPr lang="ja-JP" altLang="en-US" dirty="0" smtClean="0">
                <a:latin typeface="+mn-ea"/>
              </a:rPr>
              <a:t>　　 　　　 ） </a:t>
            </a:r>
          </a:p>
          <a:p>
            <a:r>
              <a:rPr lang="ja-JP" altLang="en-US" dirty="0" smtClean="0">
                <a:latin typeface="+mn-ea"/>
              </a:rPr>
              <a:t>　　　　　　　 ／⌒　　⌒＼ 　　　　 </a:t>
            </a:r>
            <a:r>
              <a:rPr lang="en-US" altLang="ja-JP" dirty="0" smtClean="0">
                <a:latin typeface="+mn-ea"/>
              </a:rPr>
              <a:t>)   </a:t>
            </a:r>
            <a:r>
              <a:rPr lang="ja-JP" altLang="en-US" dirty="0" smtClean="0">
                <a:latin typeface="+mn-ea"/>
              </a:rPr>
              <a:t>空の</a:t>
            </a:r>
            <a:r>
              <a:rPr lang="en-US" altLang="ja-JP" dirty="0" err="1" smtClean="0">
                <a:latin typeface="+mn-ea"/>
              </a:rPr>
              <a:t>ConcurrentHashmap</a:t>
            </a:r>
            <a:r>
              <a:rPr lang="ja-JP" altLang="en-US" dirty="0" smtClean="0">
                <a:latin typeface="+mn-ea"/>
              </a:rPr>
              <a:t>はどれだけメモリ使うの？</a:t>
            </a:r>
            <a:endParaRPr lang="en-US" altLang="ja-JP" dirty="0" smtClean="0">
              <a:latin typeface="+mn-ea"/>
            </a:endParaRPr>
          </a:p>
          <a:p>
            <a:r>
              <a:rPr lang="ja-JP" altLang="en-US" dirty="0" smtClean="0">
                <a:latin typeface="+mn-ea"/>
              </a:rPr>
              <a:t>　　　　　　／（ ●） 　（●） ＼　　 　</a:t>
            </a:r>
            <a:r>
              <a:rPr lang="en-US" altLang="ja-JP" dirty="0" smtClean="0">
                <a:latin typeface="+mn-ea"/>
              </a:rPr>
              <a:t>)</a:t>
            </a:r>
            <a:r>
              <a:rPr lang="ja-JP" altLang="en-US" dirty="0" smtClean="0">
                <a:latin typeface="+mn-ea"/>
              </a:rPr>
              <a:t>／⌒</a:t>
            </a:r>
            <a:r>
              <a:rPr lang="en-US" altLang="ja-JP" dirty="0" smtClean="0">
                <a:latin typeface="+mn-ea"/>
              </a:rPr>
              <a:t>Y⌒Y⌒</a:t>
            </a:r>
            <a:r>
              <a:rPr lang="ja-JP" altLang="en-US" dirty="0" smtClean="0">
                <a:latin typeface="+mn-ea"/>
              </a:rPr>
              <a:t>Ｙ⌒</a:t>
            </a:r>
            <a:r>
              <a:rPr lang="en-US" altLang="ja-JP" dirty="0" smtClean="0">
                <a:latin typeface="+mn-ea"/>
              </a:rPr>
              <a:t>Y⌒Y⌒Y⌒Y⌒Y⌒Y⌒Y⌒</a:t>
            </a:r>
            <a:r>
              <a:rPr lang="ja-JP" altLang="en-US" dirty="0" smtClean="0">
                <a:latin typeface="+mn-ea"/>
              </a:rPr>
              <a:t>Ｙ⌒</a:t>
            </a:r>
            <a:r>
              <a:rPr lang="en-US" altLang="ja-JP" dirty="0" smtClean="0">
                <a:latin typeface="+mn-ea"/>
              </a:rPr>
              <a:t>Y⌒Y</a:t>
            </a:r>
            <a:endParaRPr lang="ja-JP" altLang="en-US" dirty="0" smtClean="0">
              <a:latin typeface="+mn-ea"/>
            </a:endParaRPr>
          </a:p>
          <a:p>
            <a:r>
              <a:rPr lang="ja-JP" altLang="en-US" dirty="0" smtClean="0">
                <a:latin typeface="+mn-ea"/>
              </a:rPr>
              <a:t>　　　　 ／ </a:t>
            </a:r>
            <a:r>
              <a:rPr lang="en-US" altLang="ja-JP" dirty="0" smtClean="0">
                <a:latin typeface="+mn-ea"/>
              </a:rPr>
              <a:t>::::::⌒</a:t>
            </a:r>
            <a:r>
              <a:rPr lang="ja-JP" altLang="en-US" dirty="0" smtClean="0">
                <a:latin typeface="+mn-ea"/>
              </a:rPr>
              <a:t>（</a:t>
            </a:r>
            <a:r>
              <a:rPr lang="en-US" altLang="ja-JP" dirty="0" smtClean="0">
                <a:latin typeface="+mn-ea"/>
              </a:rPr>
              <a:t>__</a:t>
            </a:r>
            <a:r>
              <a:rPr lang="ja-JP" altLang="en-US" dirty="0" smtClean="0">
                <a:latin typeface="+mn-ea"/>
              </a:rPr>
              <a:t>人</a:t>
            </a:r>
            <a:r>
              <a:rPr lang="en-US" altLang="ja-JP" dirty="0" smtClean="0">
                <a:latin typeface="+mn-ea"/>
              </a:rPr>
              <a:t>__</a:t>
            </a:r>
            <a:r>
              <a:rPr lang="ja-JP" altLang="en-US" dirty="0" smtClean="0">
                <a:latin typeface="+mn-ea"/>
              </a:rPr>
              <a:t>）⌒</a:t>
            </a:r>
            <a:r>
              <a:rPr lang="en-US" altLang="ja-JP" dirty="0" smtClean="0">
                <a:latin typeface="+mn-ea"/>
              </a:rPr>
              <a:t>::::: </a:t>
            </a:r>
            <a:r>
              <a:rPr lang="ja-JP" altLang="en-US" dirty="0" smtClean="0">
                <a:latin typeface="+mn-ea"/>
              </a:rPr>
              <a:t>＼</a:t>
            </a:r>
          </a:p>
          <a:p>
            <a:r>
              <a:rPr lang="ja-JP" altLang="en-US" dirty="0" smtClean="0">
                <a:latin typeface="+mn-ea"/>
              </a:rPr>
              <a:t>　　　　</a:t>
            </a:r>
            <a:r>
              <a:rPr lang="en-US" altLang="ja-JP" dirty="0" smtClean="0">
                <a:latin typeface="+mn-ea"/>
              </a:rPr>
              <a:t>|</a:t>
            </a:r>
            <a:r>
              <a:rPr lang="ja-JP" altLang="en-US" dirty="0" smtClean="0">
                <a:latin typeface="+mn-ea"/>
              </a:rPr>
              <a:t>　　　　　　</a:t>
            </a:r>
            <a:r>
              <a:rPr lang="en-US" altLang="ja-JP" dirty="0" smtClean="0">
                <a:latin typeface="+mn-ea"/>
              </a:rPr>
              <a:t>|r┬-|</a:t>
            </a:r>
            <a:r>
              <a:rPr lang="ja-JP" altLang="en-US" dirty="0" smtClean="0">
                <a:latin typeface="+mn-ea"/>
              </a:rPr>
              <a:t>　　　　　</a:t>
            </a:r>
            <a:r>
              <a:rPr lang="en-US" altLang="ja-JP" dirty="0" smtClean="0">
                <a:latin typeface="+mn-ea"/>
              </a:rPr>
              <a:t>|</a:t>
            </a:r>
          </a:p>
          <a:p>
            <a:r>
              <a:rPr lang="ja-JP" altLang="en-US" dirty="0" smtClean="0">
                <a:latin typeface="+mn-ea"/>
              </a:rPr>
              <a:t>　　　　 ＼ 　 　 　 </a:t>
            </a:r>
            <a:r>
              <a:rPr lang="en-US" altLang="ja-JP" dirty="0" smtClean="0">
                <a:latin typeface="+mn-ea"/>
              </a:rPr>
              <a:t>`</a:t>
            </a:r>
            <a:r>
              <a:rPr lang="ja-JP" altLang="en-US" dirty="0" err="1" smtClean="0">
                <a:latin typeface="+mn-ea"/>
              </a:rPr>
              <a:t>ー</a:t>
            </a:r>
            <a:r>
              <a:rPr lang="en-US" altLang="ja-JP" dirty="0" smtClean="0">
                <a:latin typeface="+mn-ea"/>
              </a:rPr>
              <a:t>'´ </a:t>
            </a:r>
            <a:r>
              <a:rPr lang="ja-JP" altLang="en-US" dirty="0" smtClean="0">
                <a:latin typeface="+mn-ea"/>
              </a:rPr>
              <a:t>　 　 ／</a:t>
            </a:r>
          </a:p>
          <a:p>
            <a:r>
              <a:rPr lang="ja-JP" altLang="en-US" dirty="0" smtClean="0">
                <a:latin typeface="+mn-ea"/>
              </a:rPr>
              <a:t>　　　　　ノ　　　　　　　　　　 　＼</a:t>
            </a:r>
          </a:p>
          <a:p>
            <a:r>
              <a:rPr lang="ja-JP" altLang="en-US" dirty="0" smtClean="0">
                <a:latin typeface="+mn-ea"/>
              </a:rPr>
              <a:t>　　 ／</a:t>
            </a:r>
            <a:r>
              <a:rPr lang="en-US" altLang="ja-JP" dirty="0" smtClean="0">
                <a:latin typeface="+mn-ea"/>
              </a:rPr>
              <a:t>´</a:t>
            </a:r>
            <a:r>
              <a:rPr lang="ja-JP" altLang="en-US" dirty="0" smtClean="0">
                <a:latin typeface="+mn-ea"/>
              </a:rPr>
              <a:t>　　　　　　　　　　　　 　　ヽ 　 　 　 　 　 　 　 　 カ</a:t>
            </a:r>
          </a:p>
          <a:p>
            <a:r>
              <a:rPr lang="ja-JP" altLang="en-US" dirty="0" smtClean="0">
                <a:latin typeface="+mn-ea"/>
              </a:rPr>
              <a:t>　　</a:t>
            </a:r>
            <a:r>
              <a:rPr lang="en-US" altLang="ja-JP" dirty="0" smtClean="0">
                <a:latin typeface="+mn-ea"/>
              </a:rPr>
              <a:t>|</a:t>
            </a:r>
            <a:r>
              <a:rPr lang="ja-JP" altLang="en-US" dirty="0" smtClean="0">
                <a:latin typeface="+mn-ea"/>
              </a:rPr>
              <a:t>　　　　</a:t>
            </a:r>
            <a:r>
              <a:rPr lang="ja-JP" altLang="en-US" dirty="0" err="1" smtClean="0">
                <a:latin typeface="+mn-ea"/>
              </a:rPr>
              <a:t>ｌ</a:t>
            </a:r>
            <a:r>
              <a:rPr lang="ja-JP" altLang="en-US" dirty="0" smtClean="0">
                <a:latin typeface="+mn-ea"/>
              </a:rPr>
              <a:t>　　 </a:t>
            </a:r>
            <a:r>
              <a:rPr lang="en-US" altLang="ja-JP" dirty="0" smtClean="0">
                <a:latin typeface="+mn-ea"/>
              </a:rPr>
              <a:t>l||l</a:t>
            </a:r>
            <a:r>
              <a:rPr lang="ja-JP" altLang="en-US" dirty="0" smtClean="0">
                <a:latin typeface="+mn-ea"/>
              </a:rPr>
              <a:t>　从人 </a:t>
            </a:r>
            <a:r>
              <a:rPr lang="en-US" altLang="ja-JP" dirty="0" smtClean="0">
                <a:latin typeface="+mn-ea"/>
              </a:rPr>
              <a:t>l||l </a:t>
            </a:r>
            <a:r>
              <a:rPr lang="ja-JP" altLang="en-US" dirty="0" smtClean="0">
                <a:latin typeface="+mn-ea"/>
              </a:rPr>
              <a:t>　　　　 </a:t>
            </a:r>
            <a:r>
              <a:rPr lang="en-US" altLang="ja-JP" dirty="0" smtClean="0">
                <a:latin typeface="+mn-ea"/>
              </a:rPr>
              <a:t>l||l </a:t>
            </a:r>
            <a:r>
              <a:rPr lang="ja-JP" altLang="en-US" dirty="0" smtClean="0">
                <a:latin typeface="+mn-ea"/>
              </a:rPr>
              <a:t>从人 </a:t>
            </a:r>
            <a:r>
              <a:rPr lang="en-US" altLang="ja-JP" dirty="0" smtClean="0">
                <a:latin typeface="+mn-ea"/>
              </a:rPr>
              <a:t>l||l </a:t>
            </a:r>
            <a:r>
              <a:rPr lang="ja-JP" altLang="en-US" dirty="0" smtClean="0">
                <a:latin typeface="+mn-ea"/>
              </a:rPr>
              <a:t>　 カ 　 　タ</a:t>
            </a:r>
          </a:p>
          <a:p>
            <a:r>
              <a:rPr lang="ja-JP" altLang="en-US" dirty="0" smtClean="0">
                <a:latin typeface="+mn-ea"/>
              </a:rPr>
              <a:t>　　ヽ　　　 </a:t>
            </a:r>
            <a:r>
              <a:rPr lang="en-US" altLang="ja-JP" dirty="0" smtClean="0">
                <a:latin typeface="+mn-ea"/>
              </a:rPr>
              <a:t>-</a:t>
            </a:r>
            <a:r>
              <a:rPr lang="ja-JP" altLang="en-US" dirty="0" smtClean="0">
                <a:latin typeface="+mn-ea"/>
              </a:rPr>
              <a:t>一</a:t>
            </a:r>
            <a:r>
              <a:rPr lang="en-US" altLang="ja-JP" dirty="0" smtClean="0">
                <a:latin typeface="+mn-ea"/>
              </a:rPr>
              <a:t>''''''"~~</a:t>
            </a:r>
            <a:r>
              <a:rPr lang="ja-JP" altLang="en-US" dirty="0" smtClean="0">
                <a:latin typeface="+mn-ea"/>
              </a:rPr>
              <a:t>｀</a:t>
            </a:r>
            <a:r>
              <a:rPr lang="en-US" altLang="ja-JP" dirty="0" smtClean="0">
                <a:latin typeface="+mn-ea"/>
              </a:rPr>
              <a:t>`'</a:t>
            </a:r>
            <a:r>
              <a:rPr lang="ja-JP" altLang="en-US" dirty="0" err="1" smtClean="0">
                <a:latin typeface="+mn-ea"/>
              </a:rPr>
              <a:t>ー</a:t>
            </a:r>
            <a:r>
              <a:rPr lang="en-US" altLang="ja-JP" dirty="0" smtClean="0">
                <a:latin typeface="+mn-ea"/>
              </a:rPr>
              <a:t>--､</a:t>
            </a:r>
            <a:r>
              <a:rPr lang="ja-JP" altLang="en-US" dirty="0" smtClean="0">
                <a:latin typeface="+mn-ea"/>
              </a:rPr>
              <a:t>　　　</a:t>
            </a:r>
            <a:r>
              <a:rPr lang="en-US" altLang="ja-JP" dirty="0" smtClean="0">
                <a:latin typeface="+mn-ea"/>
              </a:rPr>
              <a:t>-</a:t>
            </a:r>
            <a:r>
              <a:rPr lang="ja-JP" altLang="en-US" dirty="0" smtClean="0">
                <a:latin typeface="+mn-ea"/>
              </a:rPr>
              <a:t>一</a:t>
            </a:r>
            <a:r>
              <a:rPr lang="en-US" altLang="ja-JP" dirty="0" smtClean="0">
                <a:latin typeface="+mn-ea"/>
              </a:rPr>
              <a:t>'''''''</a:t>
            </a:r>
            <a:r>
              <a:rPr lang="ja-JP" altLang="en-US" dirty="0" err="1" smtClean="0">
                <a:latin typeface="+mn-ea"/>
              </a:rPr>
              <a:t>ー</a:t>
            </a:r>
            <a:r>
              <a:rPr lang="en-US" altLang="ja-JP" dirty="0" smtClean="0">
                <a:latin typeface="+mn-ea"/>
              </a:rPr>
              <a:t>-､. </a:t>
            </a:r>
            <a:r>
              <a:rPr lang="ja-JP" altLang="en-US" dirty="0" smtClean="0">
                <a:latin typeface="+mn-ea"/>
              </a:rPr>
              <a:t>　 　 タ</a:t>
            </a:r>
          </a:p>
          <a:p>
            <a:r>
              <a:rPr lang="ja-JP" altLang="en-US" dirty="0" smtClean="0">
                <a:latin typeface="+mn-ea"/>
              </a:rPr>
              <a:t>　　　ヽ ＿＿＿＿</a:t>
            </a:r>
            <a:r>
              <a:rPr lang="en-US" altLang="ja-JP" dirty="0" smtClean="0">
                <a:latin typeface="+mn-ea"/>
              </a:rPr>
              <a:t>(⌒)(⌒)⌒)</a:t>
            </a:r>
            <a:r>
              <a:rPr lang="ja-JP" altLang="en-US" dirty="0" smtClean="0">
                <a:latin typeface="+mn-ea"/>
              </a:rPr>
              <a:t>　</a:t>
            </a:r>
            <a:r>
              <a:rPr lang="en-US" altLang="ja-JP" dirty="0" smtClean="0">
                <a:latin typeface="+mn-ea"/>
              </a:rPr>
              <a:t>)</a:t>
            </a:r>
            <a:r>
              <a:rPr lang="ja-JP" altLang="en-US" dirty="0" smtClean="0">
                <a:latin typeface="+mn-ea"/>
              </a:rPr>
              <a:t>　　</a:t>
            </a:r>
            <a:r>
              <a:rPr lang="en-US" altLang="ja-JP" dirty="0" smtClean="0">
                <a:latin typeface="+mn-ea"/>
              </a:rPr>
              <a:t>(⌒</a:t>
            </a:r>
            <a:r>
              <a:rPr lang="ja-JP" altLang="en-US" dirty="0" smtClean="0">
                <a:latin typeface="+mn-ea"/>
              </a:rPr>
              <a:t>＿</a:t>
            </a:r>
            <a:r>
              <a:rPr lang="en-US" altLang="ja-JP" dirty="0" smtClean="0">
                <a:latin typeface="+mn-ea"/>
              </a:rPr>
              <a:t>(⌒)⌒)⌒))</a:t>
            </a:r>
          </a:p>
          <a:p>
            <a:r>
              <a:rPr lang="ja-JP" altLang="en-US" dirty="0" smtClean="0">
                <a:latin typeface="+mn-ea"/>
              </a:rPr>
              <a:t>　　　　　　┌┬┬┐┌┬┬┬┐┌┬┬┬┐┌┬┬┬┐</a:t>
            </a:r>
            <a:endParaRPr kumimoji="1" lang="ja-JP" altLang="en-US" dirty="0">
              <a:latin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メモリ使用量</a:t>
            </a:r>
            <a:endParaRPr kumimoji="1" lang="ja-JP" altLang="en-US" dirty="0"/>
          </a:p>
        </p:txBody>
      </p:sp>
      <p:sp>
        <p:nvSpPr>
          <p:cNvPr id="4" name="正方形/長方形 3"/>
          <p:cNvSpPr/>
          <p:nvPr/>
        </p:nvSpPr>
        <p:spPr>
          <a:xfrm>
            <a:off x="857192" y="2571744"/>
            <a:ext cx="8286808" cy="1754326"/>
          </a:xfrm>
          <a:prstGeom prst="rect">
            <a:avLst/>
          </a:prstGeom>
        </p:spPr>
        <p:txBody>
          <a:bodyPr wrap="square">
            <a:spAutoFit/>
          </a:bodyPr>
          <a:lstStyle/>
          <a:p>
            <a:r>
              <a:rPr lang="ja-JP" altLang="en-US" dirty="0" smtClean="0">
                <a:latin typeface="+mn-ea"/>
              </a:rPr>
              <a:t>　　　 　　＿＿＿＿</a:t>
            </a:r>
            <a:r>
              <a:rPr lang="en-US" altLang="ja-JP" dirty="0" smtClean="0">
                <a:latin typeface="+mn-ea"/>
              </a:rPr>
              <a:t>__ </a:t>
            </a:r>
            <a:r>
              <a:rPr lang="ja-JP" altLang="en-US" dirty="0" smtClean="0">
                <a:latin typeface="+mn-ea"/>
              </a:rPr>
              <a:t>　　　</a:t>
            </a:r>
            <a:endParaRPr lang="en-US" altLang="ja-JP" dirty="0" smtClean="0">
              <a:latin typeface="+mn-ea"/>
            </a:endParaRPr>
          </a:p>
          <a:p>
            <a:r>
              <a:rPr lang="ja-JP" altLang="en-US" dirty="0" smtClean="0">
                <a:latin typeface="+mn-ea"/>
              </a:rPr>
              <a:t>　　　 ／</a:t>
            </a:r>
            <a:r>
              <a:rPr lang="en-US" altLang="ja-JP" dirty="0" smtClean="0">
                <a:latin typeface="+mn-ea"/>
              </a:rPr>
              <a:t>::::::─</a:t>
            </a:r>
            <a:r>
              <a:rPr lang="ja-JP" altLang="en-US" dirty="0" smtClean="0">
                <a:latin typeface="+mn-ea"/>
              </a:rPr>
              <a:t>三三─＼　　　　　　　　　　　　</a:t>
            </a:r>
          </a:p>
          <a:p>
            <a:r>
              <a:rPr lang="ja-JP" altLang="en-US" dirty="0" smtClean="0">
                <a:latin typeface="+mn-ea"/>
              </a:rPr>
              <a:t>　　／</a:t>
            </a:r>
            <a:r>
              <a:rPr lang="en-US" altLang="ja-JP" dirty="0" smtClean="0">
                <a:latin typeface="+mn-ea"/>
              </a:rPr>
              <a:t>:::::::: </a:t>
            </a:r>
            <a:r>
              <a:rPr lang="ja-JP" altLang="en-US" dirty="0" smtClean="0">
                <a:latin typeface="+mn-ea"/>
              </a:rPr>
              <a:t>（ ○）三（○）＼　　　　　</a:t>
            </a:r>
          </a:p>
          <a:p>
            <a:r>
              <a:rPr lang="ja-JP" altLang="en-US" dirty="0" smtClean="0">
                <a:latin typeface="+mn-ea"/>
              </a:rPr>
              <a:t>　　</a:t>
            </a:r>
            <a:r>
              <a:rPr lang="en-US" altLang="ja-JP" dirty="0" smtClean="0">
                <a:latin typeface="+mn-ea"/>
              </a:rPr>
              <a:t>|::::::::::::::::::::</a:t>
            </a:r>
            <a:r>
              <a:rPr lang="ja-JP" altLang="en-US" dirty="0" smtClean="0">
                <a:latin typeface="+mn-ea"/>
              </a:rPr>
              <a:t>（</a:t>
            </a:r>
            <a:r>
              <a:rPr lang="en-US" altLang="ja-JP" dirty="0" smtClean="0">
                <a:latin typeface="+mn-ea"/>
              </a:rPr>
              <a:t>__</a:t>
            </a:r>
            <a:r>
              <a:rPr lang="ja-JP" altLang="en-US" dirty="0" smtClean="0">
                <a:latin typeface="+mn-ea"/>
              </a:rPr>
              <a:t>人</a:t>
            </a:r>
            <a:r>
              <a:rPr lang="en-US" altLang="ja-JP" dirty="0" smtClean="0">
                <a:latin typeface="+mn-ea"/>
              </a:rPr>
              <a:t>__</a:t>
            </a:r>
            <a:r>
              <a:rPr lang="ja-JP" altLang="en-US" dirty="0" smtClean="0">
                <a:latin typeface="+mn-ea"/>
              </a:rPr>
              <a:t>）</a:t>
            </a:r>
            <a:r>
              <a:rPr lang="en-US" altLang="ja-JP" dirty="0" smtClean="0">
                <a:latin typeface="+mn-ea"/>
              </a:rPr>
              <a:t>:::: </a:t>
            </a:r>
            <a:r>
              <a:rPr lang="ja-JP" altLang="en-US" dirty="0" smtClean="0">
                <a:latin typeface="+mn-ea"/>
              </a:rPr>
              <a:t>　</a:t>
            </a:r>
            <a:r>
              <a:rPr lang="en-US" altLang="ja-JP" dirty="0" smtClean="0">
                <a:latin typeface="+mn-ea"/>
              </a:rPr>
              <a:t>|</a:t>
            </a:r>
            <a:r>
              <a:rPr lang="ja-JP" altLang="en-US" dirty="0" smtClean="0">
                <a:latin typeface="+mn-ea"/>
              </a:rPr>
              <a:t>　 ＿＿＿＿＿</a:t>
            </a:r>
          </a:p>
          <a:p>
            <a:r>
              <a:rPr lang="ja-JP" altLang="en-US" dirty="0" smtClean="0">
                <a:latin typeface="+mn-ea"/>
              </a:rPr>
              <a:t>　 　＼</a:t>
            </a:r>
            <a:r>
              <a:rPr lang="en-US" altLang="ja-JP" dirty="0" smtClean="0">
                <a:latin typeface="+mn-ea"/>
              </a:rPr>
              <a:t>:::::::::</a:t>
            </a:r>
            <a:r>
              <a:rPr lang="ja-JP" altLang="en-US" dirty="0" smtClean="0">
                <a:latin typeface="+mn-ea"/>
              </a:rPr>
              <a:t>　 　</a:t>
            </a:r>
            <a:r>
              <a:rPr lang="en-US" altLang="ja-JP" dirty="0" smtClean="0">
                <a:latin typeface="+mn-ea"/>
              </a:rPr>
              <a:t>|r┬-| </a:t>
            </a:r>
            <a:r>
              <a:rPr lang="ja-JP" altLang="en-US" dirty="0" smtClean="0">
                <a:latin typeface="+mn-ea"/>
              </a:rPr>
              <a:t>　</a:t>
            </a:r>
            <a:r>
              <a:rPr lang="en-US" altLang="ja-JP" dirty="0" smtClean="0">
                <a:latin typeface="+mn-ea"/>
              </a:rPr>
              <a:t>,</a:t>
            </a:r>
            <a:r>
              <a:rPr lang="ja-JP" altLang="en-US" dirty="0" smtClean="0">
                <a:latin typeface="+mn-ea"/>
              </a:rPr>
              <a:t>／　</a:t>
            </a:r>
            <a:r>
              <a:rPr lang="en-US" altLang="ja-JP" dirty="0" smtClean="0">
                <a:latin typeface="+mn-ea"/>
              </a:rPr>
              <a:t>.| |</a:t>
            </a:r>
            <a:r>
              <a:rPr lang="ja-JP" altLang="en-US" dirty="0" smtClean="0">
                <a:latin typeface="+mn-ea"/>
              </a:rPr>
              <a:t>　　　　　　　</a:t>
            </a:r>
          </a:p>
          <a:p>
            <a:r>
              <a:rPr lang="ja-JP" altLang="en-US" dirty="0" smtClean="0">
                <a:latin typeface="+mn-ea"/>
              </a:rPr>
              <a:t>　　　ノ</a:t>
            </a:r>
            <a:r>
              <a:rPr lang="en-US" altLang="ja-JP" dirty="0" smtClean="0">
                <a:latin typeface="+mn-ea"/>
              </a:rPr>
              <a:t>::::::::</a:t>
            </a:r>
            <a:r>
              <a:rPr lang="ja-JP" altLang="en-US" dirty="0" smtClean="0">
                <a:latin typeface="+mn-ea"/>
              </a:rPr>
              <a:t>　　　</a:t>
            </a:r>
            <a:r>
              <a:rPr lang="en-US" altLang="ja-JP" dirty="0" smtClean="0">
                <a:latin typeface="+mn-ea"/>
              </a:rPr>
              <a:t>`</a:t>
            </a:r>
            <a:r>
              <a:rPr lang="ja-JP" altLang="en-US" dirty="0" err="1" smtClean="0">
                <a:latin typeface="+mn-ea"/>
              </a:rPr>
              <a:t>ー</a:t>
            </a:r>
            <a:r>
              <a:rPr lang="en-US" altLang="ja-JP" dirty="0" smtClean="0">
                <a:latin typeface="+mn-ea"/>
              </a:rPr>
              <a:t>'´</a:t>
            </a:r>
            <a:r>
              <a:rPr lang="ja-JP" altLang="en-US" dirty="0" smtClean="0">
                <a:latin typeface="+mn-ea"/>
              </a:rPr>
              <a:t>　　＼　</a:t>
            </a:r>
            <a:r>
              <a:rPr lang="en-US" altLang="ja-JP" dirty="0" smtClean="0">
                <a:latin typeface="+mn-ea"/>
              </a:rPr>
              <a:t>| |</a:t>
            </a:r>
            <a:r>
              <a:rPr lang="ja-JP" altLang="en-US" dirty="0" smtClean="0">
                <a:latin typeface="+mn-ea"/>
              </a:rPr>
              <a:t>　　</a:t>
            </a:r>
            <a:endParaRPr lang="ja-JP" altLang="en-US" dirty="0">
              <a:latin typeface="+mn-ea"/>
            </a:endParaRPr>
          </a:p>
        </p:txBody>
      </p:sp>
      <p:sp>
        <p:nvSpPr>
          <p:cNvPr id="5" name="テキスト ボックス 4"/>
          <p:cNvSpPr txBox="1"/>
          <p:nvPr/>
        </p:nvSpPr>
        <p:spPr>
          <a:xfrm>
            <a:off x="4786314" y="3000372"/>
            <a:ext cx="3071834" cy="1015663"/>
          </a:xfrm>
          <a:prstGeom prst="rect">
            <a:avLst/>
          </a:prstGeom>
          <a:noFill/>
        </p:spPr>
        <p:txBody>
          <a:bodyPr wrap="square" rtlCol="0">
            <a:spAutoFit/>
          </a:bodyPr>
          <a:lstStyle/>
          <a:p>
            <a:r>
              <a:rPr kumimoji="1" lang="en-US" altLang="ja-JP" sz="6000" dirty="0" smtClean="0"/>
              <a:t>1.7KB</a:t>
            </a:r>
            <a:endParaRPr kumimoji="1" lang="ja-JP" altLang="en-US" sz="6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メモリ使用量</a:t>
            </a:r>
            <a:endParaRPr kumimoji="1" lang="ja-JP" altLang="en-US" dirty="0"/>
          </a:p>
        </p:txBody>
      </p:sp>
      <p:sp>
        <p:nvSpPr>
          <p:cNvPr id="4" name="正方形/長方形 3"/>
          <p:cNvSpPr/>
          <p:nvPr/>
        </p:nvSpPr>
        <p:spPr>
          <a:xfrm>
            <a:off x="1000100" y="2571744"/>
            <a:ext cx="4143404" cy="1754326"/>
          </a:xfrm>
          <a:prstGeom prst="rect">
            <a:avLst/>
          </a:prstGeom>
        </p:spPr>
        <p:txBody>
          <a:bodyPr wrap="square">
            <a:spAutoFit/>
          </a:bodyPr>
          <a:lstStyle/>
          <a:p>
            <a:r>
              <a:rPr lang="ja-JP" altLang="en-US" dirty="0" smtClean="0">
                <a:latin typeface="+mn-ea"/>
              </a:rPr>
              <a:t>　　　 　　　＿＿＿＿</a:t>
            </a:r>
            <a:r>
              <a:rPr lang="en-US" altLang="ja-JP" dirty="0" smtClean="0">
                <a:latin typeface="+mn-ea"/>
              </a:rPr>
              <a:t>__ </a:t>
            </a:r>
            <a:r>
              <a:rPr lang="ja-JP" altLang="en-US" dirty="0" smtClean="0">
                <a:latin typeface="+mn-ea"/>
              </a:rPr>
              <a:t>　　　</a:t>
            </a:r>
          </a:p>
          <a:p>
            <a:r>
              <a:rPr lang="ja-JP" altLang="en-US" dirty="0" smtClean="0">
                <a:latin typeface="+mn-ea"/>
              </a:rPr>
              <a:t>　　　　 ／</a:t>
            </a:r>
            <a:r>
              <a:rPr lang="en-US" altLang="ja-JP" dirty="0" smtClean="0">
                <a:latin typeface="+mn-ea"/>
              </a:rPr>
              <a:t>:υ::─</a:t>
            </a:r>
            <a:r>
              <a:rPr lang="ja-JP" altLang="en-US" dirty="0" smtClean="0">
                <a:latin typeface="+mn-ea"/>
              </a:rPr>
              <a:t>ﾆ</a:t>
            </a:r>
            <a:r>
              <a:rPr lang="en-US" altLang="ja-JP" dirty="0" err="1" smtClean="0">
                <a:latin typeface="+mn-ea"/>
              </a:rPr>
              <a:t>jj</a:t>
            </a:r>
            <a:r>
              <a:rPr lang="ja-JP" altLang="en-US" dirty="0" smtClean="0">
                <a:latin typeface="+mn-ea"/>
              </a:rPr>
              <a:t>ﾆ─ヾ　　　</a:t>
            </a:r>
          </a:p>
          <a:p>
            <a:r>
              <a:rPr lang="ja-JP" altLang="en-US" dirty="0" smtClean="0">
                <a:latin typeface="+mn-ea"/>
              </a:rPr>
              <a:t>　　　／</a:t>
            </a:r>
            <a:r>
              <a:rPr lang="en-US" altLang="ja-JP" dirty="0" smtClean="0">
                <a:latin typeface="+mn-ea"/>
              </a:rPr>
              <a:t>:::</a:t>
            </a:r>
            <a:r>
              <a:rPr lang="en-US" altLang="ja-JP" dirty="0" err="1" smtClean="0">
                <a:latin typeface="+mn-ea"/>
              </a:rPr>
              <a:t>li</a:t>
            </a:r>
            <a:r>
              <a:rPr lang="en-US" altLang="ja-JP" dirty="0" smtClean="0">
                <a:latin typeface="+mn-ea"/>
              </a:rPr>
              <a:t>|.:</a:t>
            </a:r>
            <a:r>
              <a:rPr lang="ja-JP" altLang="en-US" dirty="0" smtClean="0">
                <a:latin typeface="+mn-ea"/>
              </a:rPr>
              <a:t>（ ○）三 （○）＼　　　</a:t>
            </a:r>
          </a:p>
          <a:p>
            <a:r>
              <a:rPr lang="ja-JP" altLang="en-US" dirty="0" smtClean="0">
                <a:latin typeface="+mn-ea"/>
              </a:rPr>
              <a:t>　　（</a:t>
            </a:r>
            <a:r>
              <a:rPr lang="en-US" altLang="ja-JP" dirty="0" smtClean="0">
                <a:latin typeface="+mn-ea"/>
              </a:rPr>
              <a:t>:::||!.:υ::::: </a:t>
            </a:r>
            <a:r>
              <a:rPr lang="ja-JP" altLang="en-US" dirty="0" smtClean="0">
                <a:latin typeface="+mn-ea"/>
              </a:rPr>
              <a:t>（</a:t>
            </a:r>
            <a:r>
              <a:rPr lang="en-US" altLang="ja-JP" dirty="0" smtClean="0">
                <a:latin typeface="+mn-ea"/>
              </a:rPr>
              <a:t>__</a:t>
            </a:r>
            <a:r>
              <a:rPr lang="ja-JP" altLang="en-US" dirty="0" smtClean="0">
                <a:latin typeface="+mn-ea"/>
              </a:rPr>
              <a:t>人</a:t>
            </a:r>
            <a:r>
              <a:rPr lang="en-US" altLang="ja-JP" dirty="0" smtClean="0">
                <a:latin typeface="+mn-ea"/>
              </a:rPr>
              <a:t>__</a:t>
            </a:r>
            <a:r>
              <a:rPr lang="ja-JP" altLang="en-US" dirty="0" smtClean="0">
                <a:latin typeface="+mn-ea"/>
              </a:rPr>
              <a:t>）</a:t>
            </a:r>
            <a:r>
              <a:rPr lang="en-US" altLang="ja-JP" dirty="0" smtClean="0">
                <a:latin typeface="+mn-ea"/>
              </a:rPr>
              <a:t>)::::</a:t>
            </a:r>
            <a:r>
              <a:rPr lang="ja-JP" altLang="en-US" dirty="0" smtClean="0">
                <a:latin typeface="+mn-ea"/>
              </a:rPr>
              <a:t>　</a:t>
            </a:r>
            <a:r>
              <a:rPr lang="en-US" altLang="ja-JP" dirty="0" err="1" smtClean="0">
                <a:latin typeface="+mn-ea"/>
              </a:rPr>
              <a:t>i</a:t>
            </a:r>
            <a:r>
              <a:rPr lang="en-US" altLang="ja-JP" dirty="0" smtClean="0">
                <a:latin typeface="+mn-ea"/>
              </a:rPr>
              <a:t>|</a:t>
            </a:r>
            <a:r>
              <a:rPr lang="ja-JP" altLang="en-US" dirty="0" smtClean="0">
                <a:latin typeface="+mn-ea"/>
              </a:rPr>
              <a:t>　＿＿＿＿　</a:t>
            </a:r>
          </a:p>
          <a:p>
            <a:r>
              <a:rPr lang="ja-JP" altLang="en-US" dirty="0" smtClean="0">
                <a:latin typeface="+mn-ea"/>
              </a:rPr>
              <a:t>　 　 ）</a:t>
            </a:r>
            <a:r>
              <a:rPr lang="en-US" altLang="ja-JP" dirty="0" smtClean="0">
                <a:latin typeface="+mn-ea"/>
              </a:rPr>
              <a:t>::::::::::::: </a:t>
            </a:r>
            <a:r>
              <a:rPr lang="ja-JP" altLang="en-US" dirty="0" smtClean="0">
                <a:latin typeface="+mn-ea"/>
              </a:rPr>
              <a:t>　 </a:t>
            </a:r>
            <a:r>
              <a:rPr lang="en-US" altLang="ja-JP" dirty="0" smtClean="0">
                <a:latin typeface="+mn-ea"/>
              </a:rPr>
              <a:t>|r┬-|</a:t>
            </a:r>
            <a:r>
              <a:rPr lang="ja-JP" altLang="en-US" dirty="0" smtClean="0">
                <a:latin typeface="+mn-ea"/>
              </a:rPr>
              <a:t>　</a:t>
            </a:r>
            <a:r>
              <a:rPr lang="en-US" altLang="ja-JP" dirty="0" err="1" smtClean="0">
                <a:latin typeface="+mn-ea"/>
              </a:rPr>
              <a:t>li</a:t>
            </a:r>
            <a:r>
              <a:rPr lang="en-US" altLang="ja-JP" dirty="0" smtClean="0">
                <a:latin typeface="+mn-ea"/>
              </a:rPr>
              <a:t>::::/ </a:t>
            </a:r>
            <a:r>
              <a:rPr lang="ja-JP" altLang="en-US" dirty="0" smtClean="0">
                <a:latin typeface="+mn-ea"/>
              </a:rPr>
              <a:t>　</a:t>
            </a:r>
            <a:r>
              <a:rPr lang="en-US" altLang="ja-JP" dirty="0" smtClean="0">
                <a:latin typeface="+mn-ea"/>
              </a:rPr>
              <a:t>| |</a:t>
            </a:r>
            <a:r>
              <a:rPr lang="ja-JP" altLang="en-US" dirty="0" smtClean="0">
                <a:latin typeface="+mn-ea"/>
              </a:rPr>
              <a:t>　　　　　　</a:t>
            </a:r>
          </a:p>
          <a:p>
            <a:r>
              <a:rPr lang="ja-JP" altLang="en-US" dirty="0" smtClean="0">
                <a:latin typeface="+mn-ea"/>
              </a:rPr>
              <a:t>　 ／</a:t>
            </a:r>
            <a:r>
              <a:rPr lang="en-US" altLang="ja-JP" dirty="0" smtClean="0">
                <a:latin typeface="+mn-ea"/>
              </a:rPr>
              <a:t>::::::::::::::: </a:t>
            </a:r>
            <a:r>
              <a:rPr lang="ja-JP" altLang="en-US" dirty="0" smtClean="0">
                <a:latin typeface="+mn-ea"/>
              </a:rPr>
              <a:t>　　</a:t>
            </a:r>
            <a:r>
              <a:rPr lang="en-US" altLang="ja-JP" dirty="0" smtClean="0">
                <a:latin typeface="+mn-ea"/>
              </a:rPr>
              <a:t>`</a:t>
            </a:r>
            <a:r>
              <a:rPr lang="ja-JP" altLang="en-US" dirty="0" err="1" smtClean="0">
                <a:latin typeface="+mn-ea"/>
              </a:rPr>
              <a:t>ー</a:t>
            </a:r>
            <a:r>
              <a:rPr lang="ja-JP" altLang="en-US" dirty="0" smtClean="0">
                <a:latin typeface="+mn-ea"/>
              </a:rPr>
              <a:t> </a:t>
            </a:r>
            <a:r>
              <a:rPr lang="en-US" altLang="ja-JP" dirty="0" smtClean="0">
                <a:latin typeface="+mn-ea"/>
              </a:rPr>
              <a:t>'</a:t>
            </a:r>
            <a:r>
              <a:rPr lang="ja-JP" altLang="en-US" dirty="0" smtClean="0">
                <a:latin typeface="+mn-ea"/>
              </a:rPr>
              <a:t>　</a:t>
            </a:r>
            <a:r>
              <a:rPr lang="en-US" altLang="ja-JP" dirty="0" smtClean="0">
                <a:latin typeface="+mn-ea"/>
              </a:rPr>
              <a:t>::::::</a:t>
            </a:r>
            <a:r>
              <a:rPr lang="ja-JP" altLang="en-US" dirty="0" smtClean="0">
                <a:latin typeface="+mn-ea"/>
              </a:rPr>
              <a:t>ヽ 　</a:t>
            </a:r>
            <a:r>
              <a:rPr lang="en-US" altLang="ja-JP" dirty="0" smtClean="0">
                <a:latin typeface="+mn-ea"/>
              </a:rPr>
              <a:t>| |</a:t>
            </a:r>
            <a:r>
              <a:rPr lang="ja-JP" altLang="en-US" dirty="0" smtClean="0">
                <a:latin typeface="+mn-ea"/>
              </a:rPr>
              <a:t>　　　　　　</a:t>
            </a:r>
            <a:endParaRPr lang="ja-JP" altLang="en-US" dirty="0">
              <a:latin typeface="+mn-ea"/>
            </a:endParaRPr>
          </a:p>
        </p:txBody>
      </p:sp>
      <p:sp>
        <p:nvSpPr>
          <p:cNvPr id="5" name="テキスト ボックス 4"/>
          <p:cNvSpPr txBox="1"/>
          <p:nvPr/>
        </p:nvSpPr>
        <p:spPr>
          <a:xfrm>
            <a:off x="4714876" y="3271019"/>
            <a:ext cx="4429124" cy="954107"/>
          </a:xfrm>
          <a:prstGeom prst="rect">
            <a:avLst/>
          </a:prstGeom>
          <a:noFill/>
        </p:spPr>
        <p:txBody>
          <a:bodyPr wrap="square" rtlCol="0">
            <a:spAutoFit/>
          </a:bodyPr>
          <a:lstStyle/>
          <a:p>
            <a:r>
              <a:rPr kumimoji="1" lang="ja-JP" altLang="en-US" sz="2800" dirty="0" smtClean="0"/>
              <a:t>俺はそれを</a:t>
            </a:r>
            <a:r>
              <a:rPr kumimoji="1" lang="en-US" altLang="ja-JP" sz="2800" dirty="0" smtClean="0"/>
              <a:t>100K</a:t>
            </a:r>
            <a:r>
              <a:rPr kumimoji="1" lang="ja-JP" altLang="en-US" sz="2800" dirty="0" smtClean="0"/>
              <a:t>個作ったら</a:t>
            </a:r>
            <a:r>
              <a:rPr kumimoji="1" lang="en-US" altLang="ja-JP" sz="2800" dirty="0" smtClean="0"/>
              <a:t>170MB</a:t>
            </a:r>
            <a:r>
              <a:rPr kumimoji="1" lang="ja-JP" altLang="en-US" sz="2800" dirty="0" smtClean="0"/>
              <a:t>持って行かれた</a:t>
            </a:r>
            <a:endParaRPr kumimoji="1" lang="ja-JP" alt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メモリ使用量</a:t>
            </a:r>
            <a:endParaRPr kumimoji="1" lang="ja-JP" altLang="en-US" dirty="0"/>
          </a:p>
        </p:txBody>
      </p:sp>
      <p:sp>
        <p:nvSpPr>
          <p:cNvPr id="3" name="コンテンツ プレースホルダ 2"/>
          <p:cNvSpPr>
            <a:spLocks noGrp="1"/>
          </p:cNvSpPr>
          <p:nvPr>
            <p:ph idx="1"/>
          </p:nvPr>
        </p:nvSpPr>
        <p:spPr>
          <a:xfrm>
            <a:off x="0" y="1714488"/>
            <a:ext cx="4286248" cy="4572032"/>
          </a:xfrm>
        </p:spPr>
        <p:txBody>
          <a:bodyPr/>
          <a:lstStyle/>
          <a:p>
            <a:r>
              <a:rPr kumimoji="1" lang="ja-JP" altLang="en-US" dirty="0" smtClean="0"/>
              <a:t>呪いは大きい</a:t>
            </a:r>
            <a:endParaRPr kumimoji="1" lang="en-US" altLang="ja-JP" dirty="0" smtClean="0"/>
          </a:p>
          <a:p>
            <a:r>
              <a:rPr kumimoji="1" lang="en-US" altLang="ja-JP" dirty="0" err="1" smtClean="0"/>
              <a:t>JRuby</a:t>
            </a:r>
            <a:r>
              <a:rPr kumimoji="1" lang="en-US" altLang="ja-JP" dirty="0" smtClean="0"/>
              <a:t>…</a:t>
            </a:r>
            <a:r>
              <a:rPr kumimoji="1" lang="ja-JP" altLang="en-US" dirty="0" smtClean="0"/>
              <a:t>大丈夫かな</a:t>
            </a:r>
            <a:r>
              <a:rPr kumimoji="1" lang="en-US" altLang="ja-JP" dirty="0" smtClean="0"/>
              <a:t>…</a:t>
            </a:r>
            <a:endParaRPr kumimoji="1" lang="ja-JP" altLang="en-US" dirty="0"/>
          </a:p>
        </p:txBody>
      </p:sp>
      <p:pic>
        <p:nvPicPr>
          <p:cNvPr id="14339" name="Picture 3" descr="\\VBOXSVR\share_win\material\く、狂ってる.jpg"/>
          <p:cNvPicPr>
            <a:picLocks noChangeAspect="1" noChangeArrowheads="1"/>
          </p:cNvPicPr>
          <p:nvPr/>
        </p:nvPicPr>
        <p:blipFill>
          <a:blip r:embed="rId2"/>
          <a:srcRect/>
          <a:stretch>
            <a:fillRect/>
          </a:stretch>
        </p:blipFill>
        <p:spPr bwMode="auto">
          <a:xfrm>
            <a:off x="4143372" y="1285860"/>
            <a:ext cx="4762500" cy="4686300"/>
          </a:xfrm>
          <a:prstGeom prst="rect">
            <a:avLst/>
          </a:prstGeom>
          <a:noFill/>
        </p:spPr>
      </p:pic>
      <p:pic>
        <p:nvPicPr>
          <p:cNvPr id="2050" name="Picture 2" descr="\\VBOXSVR\share_win\material\noroi.png"/>
          <p:cNvPicPr>
            <a:picLocks noChangeAspect="1" noChangeArrowheads="1"/>
          </p:cNvPicPr>
          <p:nvPr/>
        </p:nvPicPr>
        <p:blipFill>
          <a:blip r:embed="rId3"/>
          <a:srcRect/>
          <a:stretch>
            <a:fillRect/>
          </a:stretch>
        </p:blipFill>
        <p:spPr bwMode="auto">
          <a:xfrm>
            <a:off x="285720" y="4000504"/>
            <a:ext cx="4000528" cy="2248003"/>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rot="20891396">
            <a:off x="435675" y="3022265"/>
            <a:ext cx="8229600" cy="642942"/>
          </a:xfrm>
        </p:spPr>
        <p:txBody>
          <a:bodyPr>
            <a:noAutofit/>
          </a:bodyPr>
          <a:lstStyle/>
          <a:p>
            <a:r>
              <a:rPr lang="ja-JP" altLang="en-US" sz="4800" dirty="0" smtClean="0"/>
              <a:t>さぁみんなお待ちかね</a:t>
            </a:r>
            <a:r>
              <a:rPr lang="en-US" altLang="ja-JP" sz="4800" dirty="0" smtClean="0"/>
              <a:t>Lock-free</a:t>
            </a:r>
            <a:endParaRPr kumimoji="1" lang="ja-JP" altLang="en-US" sz="4800" dirty="0"/>
          </a:p>
        </p:txBody>
      </p:sp>
      <p:sp>
        <p:nvSpPr>
          <p:cNvPr id="3" name="正方形/長方形 2"/>
          <p:cNvSpPr/>
          <p:nvPr/>
        </p:nvSpPr>
        <p:spPr>
          <a:xfrm>
            <a:off x="3143240" y="4286256"/>
            <a:ext cx="5857916" cy="2308324"/>
          </a:xfrm>
          <a:prstGeom prst="rect">
            <a:avLst/>
          </a:prstGeom>
        </p:spPr>
        <p:txBody>
          <a:bodyPr wrap="square">
            <a:spAutoFit/>
          </a:bodyPr>
          <a:lstStyle/>
          <a:p>
            <a:r>
              <a:rPr lang="en-US" altLang="ja-JP" sz="3600" dirty="0" smtClean="0"/>
              <a:t>Lock-free </a:t>
            </a:r>
            <a:r>
              <a:rPr lang="en-US" altLang="ja-JP" sz="3600" dirty="0" err="1" smtClean="0"/>
              <a:t>Hashmap</a:t>
            </a:r>
            <a:r>
              <a:rPr lang="en-US" altLang="ja-JP" sz="3600" dirty="0" smtClean="0"/>
              <a:t> </a:t>
            </a:r>
            <a:r>
              <a:rPr lang="en-US" altLang="ja-JP" sz="3600" dirty="0" smtClean="0"/>
              <a:t>3</a:t>
            </a:r>
            <a:r>
              <a:rPr lang="ja-JP" altLang="en-US" sz="3600" dirty="0" smtClean="0"/>
              <a:t>種</a:t>
            </a:r>
            <a:endParaRPr lang="en-US" altLang="ja-JP" sz="3600" dirty="0" smtClean="0"/>
          </a:p>
          <a:p>
            <a:pPr>
              <a:buFont typeface="Arial" pitchFamily="34" charset="0"/>
              <a:buChar char="•"/>
            </a:pPr>
            <a:r>
              <a:rPr lang="en-US" altLang="ja-JP" sz="3600" dirty="0" smtClean="0"/>
              <a:t>Cliff </a:t>
            </a:r>
            <a:r>
              <a:rPr lang="en-US" altLang="ja-JP" sz="3600" dirty="0" smtClean="0"/>
              <a:t>Click – High-scale </a:t>
            </a:r>
            <a:r>
              <a:rPr lang="en-US" altLang="ja-JP" sz="3600" dirty="0" smtClean="0"/>
              <a:t>Lib</a:t>
            </a:r>
          </a:p>
          <a:p>
            <a:pPr>
              <a:buFont typeface="Arial" pitchFamily="34" charset="0"/>
              <a:buChar char="•"/>
            </a:pPr>
            <a:r>
              <a:rPr lang="en-US" altLang="ja-JP" sz="3600" dirty="0" smtClean="0"/>
              <a:t>Split-Ordered List</a:t>
            </a:r>
          </a:p>
          <a:p>
            <a:pPr>
              <a:buFont typeface="Arial" pitchFamily="34" charset="0"/>
              <a:buChar char="•"/>
            </a:pPr>
            <a:r>
              <a:rPr lang="ja-JP" altLang="en-US" sz="3600" dirty="0" smtClean="0"/>
              <a:t>日立</a:t>
            </a:r>
            <a:r>
              <a:rPr lang="ja-JP" altLang="en-US" sz="3600" dirty="0" smtClean="0"/>
              <a:t>謹製</a:t>
            </a:r>
            <a:r>
              <a:rPr lang="en-US" altLang="ja-JP" sz="3600" dirty="0" smtClean="0"/>
              <a:t>Lock-free </a:t>
            </a:r>
            <a:r>
              <a:rPr lang="en-US" altLang="ja-JP" sz="3600" dirty="0" err="1" smtClean="0"/>
              <a:t>Hashtable</a:t>
            </a:r>
            <a:endParaRPr lang="ja-JP" altLang="en-US" sz="3600" dirty="0"/>
          </a:p>
        </p:txBody>
      </p:sp>
      <p:pic>
        <p:nvPicPr>
          <p:cNvPr id="5122" name="Picture 2" descr="\\VBOXSVR\share_win\misawa\kouiunoga.gif"/>
          <p:cNvPicPr>
            <a:picLocks noChangeAspect="1" noChangeArrowheads="1"/>
          </p:cNvPicPr>
          <p:nvPr/>
        </p:nvPicPr>
        <p:blipFill>
          <a:blip r:embed="rId2"/>
          <a:srcRect/>
          <a:stretch>
            <a:fillRect/>
          </a:stretch>
        </p:blipFill>
        <p:spPr bwMode="auto">
          <a:xfrm>
            <a:off x="214282" y="0"/>
            <a:ext cx="2518172" cy="3357562"/>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High-Scale lib</a:t>
            </a:r>
            <a:endParaRPr kumimoji="1" lang="ja-JP" altLang="en-US" dirty="0"/>
          </a:p>
        </p:txBody>
      </p:sp>
      <p:sp>
        <p:nvSpPr>
          <p:cNvPr id="3" name="コンテンツ プレースホルダ 2"/>
          <p:cNvSpPr>
            <a:spLocks noGrp="1"/>
          </p:cNvSpPr>
          <p:nvPr>
            <p:ph idx="1"/>
          </p:nvPr>
        </p:nvSpPr>
        <p:spPr>
          <a:xfrm>
            <a:off x="214282" y="928670"/>
            <a:ext cx="8715436" cy="1928826"/>
          </a:xfrm>
        </p:spPr>
        <p:txBody>
          <a:bodyPr/>
          <a:lstStyle/>
          <a:p>
            <a:r>
              <a:rPr lang="ja-JP" altLang="en-US" dirty="0" smtClean="0"/>
              <a:t>そもそも</a:t>
            </a:r>
            <a:r>
              <a:rPr lang="en-US" altLang="ja-JP" dirty="0" err="1" smtClean="0"/>
              <a:t>Dr.Cliff</a:t>
            </a:r>
            <a:r>
              <a:rPr lang="en-US" altLang="ja-JP" dirty="0" smtClean="0"/>
              <a:t> Click</a:t>
            </a:r>
            <a:r>
              <a:rPr lang="ja-JP" altLang="en-US" dirty="0" err="1" smtClean="0"/>
              <a:t>って</a:t>
            </a:r>
            <a:r>
              <a:rPr lang="ja-JP" altLang="en-US" dirty="0" smtClean="0"/>
              <a:t>誰？</a:t>
            </a:r>
            <a:endParaRPr lang="en-US" altLang="ja-JP" dirty="0" smtClean="0"/>
          </a:p>
          <a:p>
            <a:pPr lvl="1"/>
            <a:r>
              <a:rPr kumimoji="1" lang="en-US" altLang="ja-JP" dirty="0" err="1" smtClean="0"/>
              <a:t>HotSpot</a:t>
            </a:r>
            <a:r>
              <a:rPr kumimoji="1" lang="en-US" altLang="ja-JP" dirty="0" smtClean="0"/>
              <a:t> JVM</a:t>
            </a:r>
            <a:r>
              <a:rPr kumimoji="1" lang="ja-JP" altLang="en-US" dirty="0" smtClean="0"/>
              <a:t>の中の人</a:t>
            </a:r>
            <a:endParaRPr kumimoji="1" lang="en-US" altLang="ja-JP" dirty="0" smtClean="0"/>
          </a:p>
          <a:p>
            <a:pPr lvl="2"/>
            <a:r>
              <a:rPr kumimoji="1" lang="ja-JP" altLang="en-US" dirty="0" smtClean="0"/>
              <a:t>今はベンチャー企業の</a:t>
            </a:r>
            <a:r>
              <a:rPr kumimoji="1" lang="en-US" altLang="ja-JP" dirty="0" smtClean="0"/>
              <a:t>co-founder</a:t>
            </a:r>
          </a:p>
          <a:p>
            <a:pPr lvl="3"/>
            <a:r>
              <a:rPr kumimoji="1" lang="en-US" altLang="ja-JP" dirty="0" smtClean="0"/>
              <a:t>(0xdata</a:t>
            </a:r>
            <a:r>
              <a:rPr kumimoji="1" lang="ja-JP" altLang="en-US" dirty="0" smtClean="0"/>
              <a:t>という会社で、</a:t>
            </a:r>
            <a:r>
              <a:rPr kumimoji="1" lang="en-US" altLang="ja-JP" dirty="0" smtClean="0"/>
              <a:t>H2O</a:t>
            </a:r>
            <a:r>
              <a:rPr kumimoji="1" lang="ja-JP" altLang="en-US" dirty="0" smtClean="0"/>
              <a:t>という</a:t>
            </a:r>
            <a:r>
              <a:rPr kumimoji="1" lang="en-US" altLang="ja-JP" dirty="0" smtClean="0"/>
              <a:t>HDFS+R</a:t>
            </a:r>
            <a:r>
              <a:rPr kumimoji="1" lang="ja-JP" altLang="en-US" dirty="0" smtClean="0"/>
              <a:t>言語なソフト作ってる</a:t>
            </a:r>
            <a:endParaRPr kumimoji="1" lang="ja-JP" altLang="en-US" dirty="0"/>
          </a:p>
        </p:txBody>
      </p:sp>
      <p:pic>
        <p:nvPicPr>
          <p:cNvPr id="15362" name="Picture 2" descr="\\VBOXSVR\share_win\material\cliffclick.jpg"/>
          <p:cNvPicPr>
            <a:picLocks noChangeAspect="1" noChangeArrowheads="1"/>
          </p:cNvPicPr>
          <p:nvPr/>
        </p:nvPicPr>
        <p:blipFill>
          <a:blip r:embed="rId2"/>
          <a:srcRect/>
          <a:stretch>
            <a:fillRect/>
          </a:stretch>
        </p:blipFill>
        <p:spPr bwMode="auto">
          <a:xfrm>
            <a:off x="714348" y="2857495"/>
            <a:ext cx="2571768" cy="3872171"/>
          </a:xfrm>
          <a:prstGeom prst="rect">
            <a:avLst/>
          </a:prstGeom>
          <a:noFill/>
        </p:spPr>
      </p:pic>
      <p:sp>
        <p:nvSpPr>
          <p:cNvPr id="5" name="テキスト ボックス 4"/>
          <p:cNvSpPr txBox="1"/>
          <p:nvPr/>
        </p:nvSpPr>
        <p:spPr>
          <a:xfrm>
            <a:off x="3500430" y="2928934"/>
            <a:ext cx="5286412" cy="3785652"/>
          </a:xfrm>
          <a:prstGeom prst="rect">
            <a:avLst/>
          </a:prstGeom>
          <a:noFill/>
        </p:spPr>
        <p:txBody>
          <a:bodyPr wrap="square" rtlCol="0">
            <a:spAutoFit/>
          </a:bodyPr>
          <a:lstStyle/>
          <a:p>
            <a:r>
              <a:rPr kumimoji="1" lang="en-US" altLang="ja-JP" sz="2400" dirty="0" smtClean="0"/>
              <a:t>Q.</a:t>
            </a:r>
            <a:r>
              <a:rPr lang="ja-JP" altLang="en-US" sz="2400" dirty="0" smtClean="0"/>
              <a:t>世の中は動的型付けとか関数型とか話題ですがどの言語が勝つと思いますか？</a:t>
            </a:r>
            <a:endParaRPr lang="en-US" altLang="ja-JP" sz="2400" dirty="0" smtClean="0"/>
          </a:p>
          <a:p>
            <a:endParaRPr lang="en-US" altLang="ja-JP" sz="2400" dirty="0" smtClean="0"/>
          </a:p>
          <a:p>
            <a:r>
              <a:rPr kumimoji="1" lang="en-US" altLang="ja-JP" sz="2400" dirty="0" err="1" smtClean="0"/>
              <a:t>CliffClick</a:t>
            </a:r>
            <a:r>
              <a:rPr kumimoji="1" lang="en-US" altLang="ja-JP" sz="2400" dirty="0" smtClean="0"/>
              <a:t>. </a:t>
            </a:r>
            <a:r>
              <a:rPr kumimoji="1" lang="ja-JP" altLang="en-US" sz="2400" dirty="0" smtClean="0"/>
              <a:t>ステートマシンだ、ステートマシンを上手く書ける言語が勝つ。ステートマシンには本質的に</a:t>
            </a:r>
            <a:r>
              <a:rPr lang="ja-JP" altLang="en-US" sz="2400" dirty="0" smtClean="0"/>
              <a:t>スケーラビリティがある。</a:t>
            </a:r>
            <a:endParaRPr lang="en-US" altLang="ja-JP" sz="2400" dirty="0" smtClean="0"/>
          </a:p>
          <a:p>
            <a:endParaRPr lang="en-US" altLang="ja-JP" sz="2400" dirty="0" smtClean="0"/>
          </a:p>
          <a:p>
            <a:r>
              <a:rPr kumimoji="1" lang="en-US" altLang="ja-JP" sz="2400" dirty="0" smtClean="0"/>
              <a:t>Q.</a:t>
            </a:r>
            <a:r>
              <a:rPr kumimoji="1" lang="ja-JP" altLang="en-US" sz="2400" dirty="0" smtClean="0"/>
              <a:t>は、はぁ・・・</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お待ちかねハッシュテーブル</a:t>
            </a:r>
            <a:endParaRPr kumimoji="1" lang="ja-JP" altLang="en-US" dirty="0"/>
          </a:p>
        </p:txBody>
      </p:sp>
      <p:sp>
        <p:nvSpPr>
          <p:cNvPr id="3" name="コンテンツ プレースホルダ 2"/>
          <p:cNvSpPr>
            <a:spLocks noGrp="1"/>
          </p:cNvSpPr>
          <p:nvPr>
            <p:ph idx="1"/>
          </p:nvPr>
        </p:nvSpPr>
        <p:spPr>
          <a:xfrm>
            <a:off x="214282" y="928670"/>
            <a:ext cx="8715436" cy="3071834"/>
          </a:xfrm>
        </p:spPr>
        <p:txBody>
          <a:bodyPr>
            <a:normAutofit/>
          </a:bodyPr>
          <a:lstStyle/>
          <a:p>
            <a:r>
              <a:rPr lang="ja-JP" altLang="en-US" dirty="0" smtClean="0"/>
              <a:t>まずハッシュ関数から</a:t>
            </a:r>
            <a:endParaRPr kumimoji="1" lang="en-US" altLang="ja-JP" dirty="0" smtClean="0"/>
          </a:p>
          <a:p>
            <a:r>
              <a:rPr kumimoji="1" lang="ja-JP" altLang="en-US" dirty="0" smtClean="0"/>
              <a:t>ハッシュ関数とは</a:t>
            </a:r>
            <a:endParaRPr kumimoji="1" lang="en-US" altLang="ja-JP" dirty="0" smtClean="0"/>
          </a:p>
          <a:p>
            <a:pPr lvl="1"/>
            <a:r>
              <a:rPr kumimoji="1" lang="ja-JP" altLang="en-US" dirty="0" smtClean="0"/>
              <a:t>値を入れると数字を一つ出してくれる関数</a:t>
            </a:r>
            <a:endParaRPr kumimoji="1" lang="en-US" altLang="ja-JP" dirty="0" smtClean="0"/>
          </a:p>
          <a:p>
            <a:pPr lvl="1"/>
            <a:r>
              <a:rPr lang="ja-JP" altLang="en-US" dirty="0" smtClean="0"/>
              <a:t>同じ値を入れたときに同じ数字が出てこれば</a:t>
            </a:r>
            <a:r>
              <a:rPr lang="ja-JP" altLang="en-US" dirty="0" err="1" smtClean="0"/>
              <a:t>良し</a:t>
            </a:r>
            <a:endParaRPr lang="en-US" altLang="ja-JP" dirty="0" smtClean="0"/>
          </a:p>
          <a:p>
            <a:pPr lvl="1"/>
            <a:r>
              <a:rPr kumimoji="1" lang="ja-JP" altLang="en-US" dirty="0" smtClean="0"/>
              <a:t>値はダブっても気にしない</a:t>
            </a:r>
            <a:endParaRPr kumimoji="1" lang="ja-JP" altLang="en-US" dirty="0"/>
          </a:p>
        </p:txBody>
      </p:sp>
      <p:sp>
        <p:nvSpPr>
          <p:cNvPr id="4" name="正方形/長方形 3"/>
          <p:cNvSpPr/>
          <p:nvPr/>
        </p:nvSpPr>
        <p:spPr>
          <a:xfrm>
            <a:off x="2786050" y="378619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5" name="額縁 4"/>
          <p:cNvSpPr/>
          <p:nvPr/>
        </p:nvSpPr>
        <p:spPr>
          <a:xfrm>
            <a:off x="2643174" y="4643446"/>
            <a:ext cx="3643338" cy="928694"/>
          </a:xfrm>
          <a:prstGeom prst="bevel">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3200" dirty="0" smtClean="0">
                <a:effectLst>
                  <a:outerShdw blurRad="38100" dist="38100" dir="2700000" algn="tl">
                    <a:srgbClr val="000000">
                      <a:alpha val="43137"/>
                    </a:srgbClr>
                  </a:outerShdw>
                </a:effectLst>
              </a:rPr>
              <a:t>ハッシュ関数</a:t>
            </a:r>
            <a:endParaRPr kumimoji="1" lang="ja-JP" altLang="en-US" sz="3200" dirty="0">
              <a:effectLst>
                <a:outerShdw blurRad="38100" dist="38100" dir="2700000" algn="tl">
                  <a:srgbClr val="000000">
                    <a:alpha val="43137"/>
                  </a:srgbClr>
                </a:outerShdw>
              </a:effectLst>
            </a:endParaRPr>
          </a:p>
        </p:txBody>
      </p:sp>
      <p:sp>
        <p:nvSpPr>
          <p:cNvPr id="6" name="正方形/長方形 5"/>
          <p:cNvSpPr/>
          <p:nvPr/>
        </p:nvSpPr>
        <p:spPr>
          <a:xfrm>
            <a:off x="3857620" y="378619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4857752" y="378619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857884" y="3786190"/>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a</a:t>
            </a:r>
            <a:endParaRPr kumimoji="1" lang="ja-JP" altLang="en-US" sz="2800" dirty="0">
              <a:effectLst>
                <a:outerShdw blurRad="38100" dist="38100" dir="2700000" algn="tl">
                  <a:srgbClr val="000000">
                    <a:alpha val="43137"/>
                  </a:srgbClr>
                </a:outerShdw>
              </a:effectLst>
            </a:endParaRPr>
          </a:p>
        </p:txBody>
      </p:sp>
      <p:sp>
        <p:nvSpPr>
          <p:cNvPr id="9" name="テキスト ボックス 8"/>
          <p:cNvSpPr txBox="1"/>
          <p:nvPr/>
        </p:nvSpPr>
        <p:spPr>
          <a:xfrm>
            <a:off x="2643174" y="6000768"/>
            <a:ext cx="642942" cy="523220"/>
          </a:xfrm>
          <a:prstGeom prst="rect">
            <a:avLst/>
          </a:prstGeom>
          <a:noFill/>
        </p:spPr>
        <p:txBody>
          <a:bodyPr wrap="square" rtlCol="0">
            <a:spAutoFit/>
          </a:bodyPr>
          <a:lstStyle/>
          <a:p>
            <a:r>
              <a:rPr kumimoji="1" lang="en-US" altLang="ja-JP" sz="2800" dirty="0" smtClean="0"/>
              <a:t>92</a:t>
            </a:r>
            <a:endParaRPr kumimoji="1" lang="ja-JP" altLang="en-US" sz="2800" dirty="0"/>
          </a:p>
        </p:txBody>
      </p:sp>
      <p:sp>
        <p:nvSpPr>
          <p:cNvPr id="10" name="テキスト ボックス 9"/>
          <p:cNvSpPr txBox="1"/>
          <p:nvPr/>
        </p:nvSpPr>
        <p:spPr>
          <a:xfrm>
            <a:off x="3727807" y="6000768"/>
            <a:ext cx="642942" cy="523220"/>
          </a:xfrm>
          <a:prstGeom prst="rect">
            <a:avLst/>
          </a:prstGeom>
          <a:noFill/>
        </p:spPr>
        <p:txBody>
          <a:bodyPr wrap="square" rtlCol="0">
            <a:spAutoFit/>
          </a:bodyPr>
          <a:lstStyle/>
          <a:p>
            <a:r>
              <a:rPr kumimoji="1" lang="en-US" altLang="ja-JP" sz="2800" dirty="0" smtClean="0"/>
              <a:t>33</a:t>
            </a:r>
            <a:endParaRPr kumimoji="1" lang="ja-JP" altLang="en-US" sz="2800" dirty="0"/>
          </a:p>
        </p:txBody>
      </p:sp>
      <p:sp>
        <p:nvSpPr>
          <p:cNvPr id="11" name="テキスト ボックス 10"/>
          <p:cNvSpPr txBox="1"/>
          <p:nvPr/>
        </p:nvSpPr>
        <p:spPr>
          <a:xfrm>
            <a:off x="4714876" y="6000768"/>
            <a:ext cx="642942" cy="523220"/>
          </a:xfrm>
          <a:prstGeom prst="rect">
            <a:avLst/>
          </a:prstGeom>
          <a:noFill/>
        </p:spPr>
        <p:txBody>
          <a:bodyPr wrap="square" rtlCol="0">
            <a:spAutoFit/>
          </a:bodyPr>
          <a:lstStyle/>
          <a:p>
            <a:r>
              <a:rPr kumimoji="1" lang="en-US" altLang="ja-JP" sz="2800" dirty="0" smtClean="0"/>
              <a:t>12</a:t>
            </a:r>
            <a:endParaRPr kumimoji="1" lang="ja-JP" altLang="en-US" sz="2800" dirty="0"/>
          </a:p>
        </p:txBody>
      </p:sp>
      <p:sp>
        <p:nvSpPr>
          <p:cNvPr id="12" name="テキスト ボックス 11"/>
          <p:cNvSpPr txBox="1"/>
          <p:nvPr/>
        </p:nvSpPr>
        <p:spPr>
          <a:xfrm>
            <a:off x="5715008" y="6000768"/>
            <a:ext cx="642942" cy="523220"/>
          </a:xfrm>
          <a:prstGeom prst="rect">
            <a:avLst/>
          </a:prstGeom>
          <a:noFill/>
        </p:spPr>
        <p:txBody>
          <a:bodyPr wrap="square" rtlCol="0">
            <a:spAutoFit/>
          </a:bodyPr>
          <a:lstStyle/>
          <a:p>
            <a:r>
              <a:rPr kumimoji="1" lang="en-US" altLang="ja-JP" sz="2800" dirty="0" smtClean="0"/>
              <a:t>92</a:t>
            </a:r>
            <a:endParaRPr kumimoji="1" lang="ja-JP" altLang="en-US" sz="2800" dirty="0"/>
          </a:p>
        </p:txBody>
      </p:sp>
      <p:sp>
        <p:nvSpPr>
          <p:cNvPr id="13" name="下矢印 12"/>
          <p:cNvSpPr/>
          <p:nvPr/>
        </p:nvSpPr>
        <p:spPr>
          <a:xfrm>
            <a:off x="2786050" y="4429132"/>
            <a:ext cx="285752" cy="150019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16" name="下矢印 15"/>
          <p:cNvSpPr/>
          <p:nvPr/>
        </p:nvSpPr>
        <p:spPr>
          <a:xfrm>
            <a:off x="3857620" y="4429132"/>
            <a:ext cx="285752" cy="150019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17" name="下矢印 16"/>
          <p:cNvSpPr/>
          <p:nvPr/>
        </p:nvSpPr>
        <p:spPr>
          <a:xfrm>
            <a:off x="4857752" y="4429132"/>
            <a:ext cx="285752" cy="150019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18" name="下矢印 17"/>
          <p:cNvSpPr/>
          <p:nvPr/>
        </p:nvSpPr>
        <p:spPr>
          <a:xfrm>
            <a:off x="5857884" y="4429132"/>
            <a:ext cx="285752" cy="150019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High-Scale lib</a:t>
            </a:r>
            <a:endParaRPr kumimoji="1" lang="ja-JP" altLang="en-US" dirty="0"/>
          </a:p>
        </p:txBody>
      </p:sp>
      <p:sp>
        <p:nvSpPr>
          <p:cNvPr id="3" name="コンテンツ プレースホルダ 2"/>
          <p:cNvSpPr>
            <a:spLocks noGrp="1"/>
          </p:cNvSpPr>
          <p:nvPr>
            <p:ph idx="1"/>
          </p:nvPr>
        </p:nvSpPr>
        <p:spPr>
          <a:xfrm>
            <a:off x="214282" y="928670"/>
            <a:ext cx="8715436" cy="3357586"/>
          </a:xfrm>
        </p:spPr>
        <p:txBody>
          <a:bodyPr>
            <a:normAutofit/>
          </a:bodyPr>
          <a:lstStyle/>
          <a:p>
            <a:r>
              <a:rPr lang="ja-JP" altLang="en-US" dirty="0" smtClean="0"/>
              <a:t>基本は</a:t>
            </a:r>
            <a:r>
              <a:rPr lang="en-US" altLang="ja-JP" dirty="0" err="1" smtClean="0"/>
              <a:t>OpenAddressing</a:t>
            </a:r>
            <a:endParaRPr lang="en-US" altLang="ja-JP" dirty="0" smtClean="0"/>
          </a:p>
          <a:p>
            <a:r>
              <a:rPr lang="en-US" altLang="ja-JP" dirty="0" smtClean="0"/>
              <a:t>Key</a:t>
            </a:r>
            <a:r>
              <a:rPr lang="ja-JP" altLang="en-US" dirty="0" smtClean="0"/>
              <a:t>と</a:t>
            </a:r>
            <a:r>
              <a:rPr lang="en-US" altLang="ja-JP" dirty="0" smtClean="0"/>
              <a:t>Value</a:t>
            </a:r>
            <a:r>
              <a:rPr lang="ja-JP" altLang="en-US" dirty="0" smtClean="0"/>
              <a:t>を配列の奇数・偶数に並べることでキャッシュミスを削減</a:t>
            </a:r>
            <a:endParaRPr lang="en-US" altLang="ja-JP" dirty="0" smtClean="0"/>
          </a:p>
          <a:p>
            <a:pPr lvl="1"/>
            <a:r>
              <a:rPr kumimoji="1" lang="ja-JP" altLang="en-US" dirty="0" smtClean="0"/>
              <a:t>ひとつの</a:t>
            </a:r>
            <a:r>
              <a:rPr kumimoji="1" lang="en-US" altLang="ja-JP" dirty="0" smtClean="0"/>
              <a:t>Key Value Pair</a:t>
            </a:r>
            <a:r>
              <a:rPr kumimoji="1" lang="ja-JP" altLang="en-US" dirty="0" smtClean="0"/>
              <a:t>がひとつのステートマシン</a:t>
            </a:r>
            <a:endParaRPr kumimoji="1" lang="en-US" altLang="ja-JP" dirty="0" smtClean="0"/>
          </a:p>
          <a:p>
            <a:r>
              <a:rPr kumimoji="1" lang="ja-JP" altLang="en-US" dirty="0" smtClean="0"/>
              <a:t>ステートマシンを</a:t>
            </a:r>
            <a:r>
              <a:rPr kumimoji="1" lang="en-US" altLang="ja-JP" dirty="0" smtClean="0"/>
              <a:t>CAS</a:t>
            </a:r>
            <a:r>
              <a:rPr kumimoji="1" lang="ja-JP" altLang="en-US" dirty="0" smtClean="0"/>
              <a:t>で回して保存・検索・削除</a:t>
            </a:r>
            <a:endParaRPr kumimoji="1" lang="en-US" altLang="ja-JP" dirty="0" smtClean="0"/>
          </a:p>
          <a:p>
            <a:pPr lvl="1"/>
            <a:r>
              <a:rPr kumimoji="1" lang="en-US" altLang="ja-JP" dirty="0" err="1" smtClean="0"/>
              <a:t>TombStone</a:t>
            </a:r>
            <a:r>
              <a:rPr kumimoji="1" lang="ja-JP" altLang="en-US" dirty="0" smtClean="0"/>
              <a:t>による墓石地獄は恐らく回避不能</a:t>
            </a:r>
            <a:endParaRPr kumimoji="1" lang="ja-JP" altLang="en-US" dirty="0"/>
          </a:p>
        </p:txBody>
      </p:sp>
      <p:grpSp>
        <p:nvGrpSpPr>
          <p:cNvPr id="20" name="グループ化 19"/>
          <p:cNvGrpSpPr/>
          <p:nvPr/>
        </p:nvGrpSpPr>
        <p:grpSpPr>
          <a:xfrm>
            <a:off x="1649820" y="5214950"/>
            <a:ext cx="5265616" cy="500066"/>
            <a:chOff x="1649820" y="3786190"/>
            <a:chExt cx="3580146" cy="340000"/>
          </a:xfrm>
        </p:grpSpPr>
        <p:sp>
          <p:nvSpPr>
            <p:cNvPr id="4" name="正方形/長方形 3"/>
            <p:cNvSpPr/>
            <p:nvPr/>
          </p:nvSpPr>
          <p:spPr>
            <a:xfrm>
              <a:off x="1875034"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5" name="正方形/長方形 4"/>
            <p:cNvSpPr/>
            <p:nvPr/>
          </p:nvSpPr>
          <p:spPr>
            <a:xfrm>
              <a:off x="2324721"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6" name="正方形/長方形 5"/>
            <p:cNvSpPr/>
            <p:nvPr/>
          </p:nvSpPr>
          <p:spPr>
            <a:xfrm>
              <a:off x="2775150"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7" name="正方形/長方形 6"/>
            <p:cNvSpPr/>
            <p:nvPr/>
          </p:nvSpPr>
          <p:spPr>
            <a:xfrm>
              <a:off x="3225580"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8" name="正方形/長方形 7"/>
            <p:cNvSpPr/>
            <p:nvPr/>
          </p:nvSpPr>
          <p:spPr>
            <a:xfrm>
              <a:off x="1649820"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9" name="正方形/長方形 8"/>
            <p:cNvSpPr/>
            <p:nvPr/>
          </p:nvSpPr>
          <p:spPr>
            <a:xfrm>
              <a:off x="209950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0" name="正方形/長方形 9"/>
            <p:cNvSpPr/>
            <p:nvPr/>
          </p:nvSpPr>
          <p:spPr>
            <a:xfrm>
              <a:off x="254993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1" name="正方形/長方形 10"/>
            <p:cNvSpPr/>
            <p:nvPr/>
          </p:nvSpPr>
          <p:spPr>
            <a:xfrm>
              <a:off x="3000364"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2" name="正方形/長方形 11"/>
            <p:cNvSpPr/>
            <p:nvPr/>
          </p:nvSpPr>
          <p:spPr>
            <a:xfrm>
              <a:off x="3654206"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13" name="正方形/長方形 12"/>
            <p:cNvSpPr/>
            <p:nvPr/>
          </p:nvSpPr>
          <p:spPr>
            <a:xfrm>
              <a:off x="4103893"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14" name="正方形/長方形 13"/>
            <p:cNvSpPr/>
            <p:nvPr/>
          </p:nvSpPr>
          <p:spPr>
            <a:xfrm>
              <a:off x="4554322"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15" name="正方形/長方形 14"/>
            <p:cNvSpPr/>
            <p:nvPr/>
          </p:nvSpPr>
          <p:spPr>
            <a:xfrm>
              <a:off x="5004752"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16" name="正方形/長方形 15"/>
            <p:cNvSpPr/>
            <p:nvPr/>
          </p:nvSpPr>
          <p:spPr>
            <a:xfrm>
              <a:off x="3428992"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7" name="正方形/長方形 16"/>
            <p:cNvSpPr/>
            <p:nvPr/>
          </p:nvSpPr>
          <p:spPr>
            <a:xfrm>
              <a:off x="3878678"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8" name="正方形/長方形 17"/>
            <p:cNvSpPr/>
            <p:nvPr/>
          </p:nvSpPr>
          <p:spPr>
            <a:xfrm>
              <a:off x="4329108"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9" name="正方形/長方形 18"/>
            <p:cNvSpPr/>
            <p:nvPr/>
          </p:nvSpPr>
          <p:spPr>
            <a:xfrm>
              <a:off x="477953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grpSp>
      <p:sp>
        <p:nvSpPr>
          <p:cNvPr id="21" name="角丸四角形 20"/>
          <p:cNvSpPr/>
          <p:nvPr/>
        </p:nvSpPr>
        <p:spPr>
          <a:xfrm>
            <a:off x="1643042" y="5143512"/>
            <a:ext cx="714380" cy="642942"/>
          </a:xfrm>
          <a:prstGeom prst="round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角丸四角形吹き出し 21"/>
          <p:cNvSpPr/>
          <p:nvPr/>
        </p:nvSpPr>
        <p:spPr>
          <a:xfrm>
            <a:off x="1500166" y="4500570"/>
            <a:ext cx="1928826" cy="571504"/>
          </a:xfrm>
          <a:prstGeom prst="wedgeRoundRectCallou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smtClean="0"/>
              <a:t>ステートマシン</a:t>
            </a:r>
            <a:endParaRPr kumimoji="1" lang="ja-JP"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そのステートマシンの詳細</a:t>
            </a:r>
            <a:endParaRPr kumimoji="1" lang="ja-JP" altLang="en-US" dirty="0"/>
          </a:p>
        </p:txBody>
      </p:sp>
      <p:sp>
        <p:nvSpPr>
          <p:cNvPr id="3" name="コンテンツ プレースホルダ 2"/>
          <p:cNvSpPr>
            <a:spLocks noGrp="1"/>
          </p:cNvSpPr>
          <p:nvPr>
            <p:ph idx="1"/>
          </p:nvPr>
        </p:nvSpPr>
        <p:spPr>
          <a:xfrm>
            <a:off x="214282" y="928670"/>
            <a:ext cx="8715436" cy="642942"/>
          </a:xfrm>
        </p:spPr>
        <p:txBody>
          <a:bodyPr/>
          <a:lstStyle/>
          <a:p>
            <a:r>
              <a:rPr kumimoji="1" lang="en-US" altLang="ja-JP" dirty="0" smtClean="0"/>
              <a:t>CAS</a:t>
            </a:r>
            <a:r>
              <a:rPr kumimoji="1" lang="ja-JP" altLang="en-US" dirty="0" smtClean="0"/>
              <a:t>を用いて状態遷移</a:t>
            </a:r>
            <a:r>
              <a:rPr kumimoji="1" lang="ja-JP" altLang="en-US" dirty="0" smtClean="0"/>
              <a:t>する</a:t>
            </a:r>
            <a:endParaRPr kumimoji="1" lang="ja-JP" altLang="en-US" dirty="0"/>
          </a:p>
        </p:txBody>
      </p:sp>
      <p:pic>
        <p:nvPicPr>
          <p:cNvPr id="16386" name="Picture 2" descr="\\VBOXSVR\share_win\material\cliff_state.png"/>
          <p:cNvPicPr>
            <a:picLocks noChangeAspect="1" noChangeArrowheads="1"/>
          </p:cNvPicPr>
          <p:nvPr/>
        </p:nvPicPr>
        <p:blipFill>
          <a:blip r:embed="rId2"/>
          <a:srcRect/>
          <a:stretch>
            <a:fillRect/>
          </a:stretch>
        </p:blipFill>
        <p:spPr bwMode="auto">
          <a:xfrm>
            <a:off x="785786" y="1571612"/>
            <a:ext cx="7172326" cy="4267200"/>
          </a:xfrm>
          <a:prstGeom prst="rect">
            <a:avLst/>
          </a:prstGeom>
          <a:noFill/>
        </p:spPr>
      </p:pic>
      <p:sp>
        <p:nvSpPr>
          <p:cNvPr id="5" name="コンテンツ プレースホルダ 2"/>
          <p:cNvSpPr txBox="1">
            <a:spLocks/>
          </p:cNvSpPr>
          <p:nvPr/>
        </p:nvSpPr>
        <p:spPr>
          <a:xfrm>
            <a:off x="214282" y="5929330"/>
            <a:ext cx="8715436" cy="6429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1" lang="ja-JP"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State Machine</a:t>
            </a:r>
            <a:r>
              <a:rPr kumimoji="1" lang="ja-JP" altLang="en-US" dirty="0" err="1" smtClean="0"/>
              <a:t>での</a:t>
            </a:r>
            <a:r>
              <a:rPr kumimoji="1" lang="en-US" altLang="ja-JP" dirty="0" err="1" smtClean="0"/>
              <a:t>Hashmap</a:t>
            </a:r>
            <a:endParaRPr kumimoji="1" lang="ja-JP" altLang="en-US" dirty="0"/>
          </a:p>
        </p:txBody>
      </p:sp>
      <p:sp>
        <p:nvSpPr>
          <p:cNvPr id="3" name="コンテンツ プレースホルダ 2"/>
          <p:cNvSpPr>
            <a:spLocks noGrp="1"/>
          </p:cNvSpPr>
          <p:nvPr>
            <p:ph idx="1"/>
          </p:nvPr>
        </p:nvSpPr>
        <p:spPr>
          <a:xfrm>
            <a:off x="214282" y="928670"/>
            <a:ext cx="8715436" cy="2857520"/>
          </a:xfrm>
        </p:spPr>
        <p:txBody>
          <a:bodyPr/>
          <a:lstStyle/>
          <a:p>
            <a:r>
              <a:rPr lang="ja-JP" altLang="en-US" dirty="0" smtClean="0"/>
              <a:t>テーブル</a:t>
            </a:r>
            <a:r>
              <a:rPr lang="ja-JP" altLang="en-US" dirty="0" smtClean="0"/>
              <a:t>の</a:t>
            </a:r>
            <a:r>
              <a:rPr lang="en-US" altLang="ja-JP" dirty="0" smtClean="0"/>
              <a:t>Extend</a:t>
            </a:r>
            <a:r>
              <a:rPr lang="ja-JP" altLang="en-US" dirty="0" smtClean="0"/>
              <a:t>は</a:t>
            </a:r>
            <a:r>
              <a:rPr lang="en-US" altLang="ja-JP" dirty="0" smtClean="0"/>
              <a:t>1CAS</a:t>
            </a:r>
            <a:r>
              <a:rPr lang="ja-JP" altLang="en-US" dirty="0" smtClean="0"/>
              <a:t>では終わらないので、テーブル拡大中というステートを定義する</a:t>
            </a:r>
            <a:endParaRPr lang="en-US" altLang="ja-JP" dirty="0" smtClean="0"/>
          </a:p>
          <a:p>
            <a:pPr lvl="1"/>
            <a:r>
              <a:rPr kumimoji="1" lang="ja-JP" altLang="en-US" dirty="0" smtClean="0"/>
              <a:t>そのステートを見かけたら他のスレッドも手伝う</a:t>
            </a:r>
            <a:endParaRPr kumimoji="1" lang="en-US" altLang="ja-JP" dirty="0" smtClean="0"/>
          </a:p>
          <a:p>
            <a:r>
              <a:rPr kumimoji="1" lang="ja-JP" altLang="en-US" dirty="0" smtClean="0"/>
              <a:t>詳しい</a:t>
            </a:r>
            <a:r>
              <a:rPr kumimoji="1" lang="ja-JP" altLang="en-US" dirty="0" smtClean="0"/>
              <a:t>こと</a:t>
            </a:r>
            <a:r>
              <a:rPr kumimoji="1" lang="ja-JP" altLang="en-US" dirty="0" smtClean="0"/>
              <a:t>書いてなさ</a:t>
            </a:r>
            <a:r>
              <a:rPr kumimoji="1" lang="ja-JP" altLang="en-US" dirty="0" smtClean="0"/>
              <a:t>杉で勘弁して欲しい</a:t>
            </a:r>
            <a:endParaRPr kumimoji="1" lang="en-US" altLang="ja-JP" dirty="0" smtClean="0"/>
          </a:p>
          <a:p>
            <a:pPr lvl="1"/>
            <a:endParaRPr kumimoji="1" lang="ja-JP" altLang="en-US" dirty="0"/>
          </a:p>
        </p:txBody>
      </p:sp>
      <p:pic>
        <p:nvPicPr>
          <p:cNvPr id="4" name="Picture 2" descr="\\VBOXSVR\share_win\material\cliff_state.png"/>
          <p:cNvPicPr>
            <a:picLocks noChangeAspect="1" noChangeArrowheads="1"/>
          </p:cNvPicPr>
          <p:nvPr/>
        </p:nvPicPr>
        <p:blipFill>
          <a:blip r:embed="rId2"/>
          <a:srcRect/>
          <a:stretch>
            <a:fillRect/>
          </a:stretch>
        </p:blipFill>
        <p:spPr bwMode="auto">
          <a:xfrm>
            <a:off x="3857620" y="4137873"/>
            <a:ext cx="4572000" cy="2720127"/>
          </a:xfrm>
          <a:prstGeom prst="rect">
            <a:avLst/>
          </a:prstGeom>
          <a:noFill/>
        </p:spPr>
      </p:pic>
      <p:sp>
        <p:nvSpPr>
          <p:cNvPr id="6" name="正方形/長方形 5"/>
          <p:cNvSpPr/>
          <p:nvPr/>
        </p:nvSpPr>
        <p:spPr>
          <a:xfrm>
            <a:off x="2451147" y="3286124"/>
            <a:ext cx="236601"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7" name="正方形/長方形 6"/>
          <p:cNvSpPr/>
          <p:nvPr/>
        </p:nvSpPr>
        <p:spPr>
          <a:xfrm>
            <a:off x="2923569" y="3286124"/>
            <a:ext cx="236601"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8" name="正方形/長方形 7"/>
          <p:cNvSpPr/>
          <p:nvPr/>
        </p:nvSpPr>
        <p:spPr>
          <a:xfrm>
            <a:off x="3396771" y="3286124"/>
            <a:ext cx="236601"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9" name="正方形/長方形 8"/>
          <p:cNvSpPr/>
          <p:nvPr/>
        </p:nvSpPr>
        <p:spPr>
          <a:xfrm>
            <a:off x="3869975" y="3286124"/>
            <a:ext cx="236601"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10" name="正方形/長方形 9"/>
          <p:cNvSpPr/>
          <p:nvPr/>
        </p:nvSpPr>
        <p:spPr>
          <a:xfrm>
            <a:off x="2214546" y="3286124"/>
            <a:ext cx="236601"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1" name="正方形/長方形 10"/>
          <p:cNvSpPr/>
          <p:nvPr/>
        </p:nvSpPr>
        <p:spPr>
          <a:xfrm>
            <a:off x="2686968" y="3286124"/>
            <a:ext cx="236601"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2" name="正方形/長方形 11"/>
          <p:cNvSpPr/>
          <p:nvPr/>
        </p:nvSpPr>
        <p:spPr>
          <a:xfrm>
            <a:off x="3160171" y="3286124"/>
            <a:ext cx="236601"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13" name="正方形/長方形 12"/>
          <p:cNvSpPr/>
          <p:nvPr/>
        </p:nvSpPr>
        <p:spPr>
          <a:xfrm>
            <a:off x="3633372" y="3286124"/>
            <a:ext cx="236601"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grpSp>
        <p:nvGrpSpPr>
          <p:cNvPr id="22" name="グループ化 21"/>
          <p:cNvGrpSpPr/>
          <p:nvPr/>
        </p:nvGrpSpPr>
        <p:grpSpPr>
          <a:xfrm>
            <a:off x="2214546" y="3857628"/>
            <a:ext cx="3761154" cy="357190"/>
            <a:chOff x="1649820" y="3786190"/>
            <a:chExt cx="3580146" cy="340000"/>
          </a:xfrm>
        </p:grpSpPr>
        <p:sp>
          <p:nvSpPr>
            <p:cNvPr id="23" name="正方形/長方形 22"/>
            <p:cNvSpPr/>
            <p:nvPr/>
          </p:nvSpPr>
          <p:spPr>
            <a:xfrm>
              <a:off x="1875034"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24" name="正方形/長方形 23"/>
            <p:cNvSpPr/>
            <p:nvPr/>
          </p:nvSpPr>
          <p:spPr>
            <a:xfrm>
              <a:off x="2324721"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25" name="正方形/長方形 24"/>
            <p:cNvSpPr/>
            <p:nvPr/>
          </p:nvSpPr>
          <p:spPr>
            <a:xfrm>
              <a:off x="2775150"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26" name="正方形/長方形 25"/>
            <p:cNvSpPr/>
            <p:nvPr/>
          </p:nvSpPr>
          <p:spPr>
            <a:xfrm>
              <a:off x="3225580"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27" name="正方形/長方形 26"/>
            <p:cNvSpPr/>
            <p:nvPr/>
          </p:nvSpPr>
          <p:spPr>
            <a:xfrm>
              <a:off x="1649820"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28" name="正方形/長方形 27"/>
            <p:cNvSpPr/>
            <p:nvPr/>
          </p:nvSpPr>
          <p:spPr>
            <a:xfrm>
              <a:off x="209950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29" name="正方形/長方形 28"/>
            <p:cNvSpPr/>
            <p:nvPr/>
          </p:nvSpPr>
          <p:spPr>
            <a:xfrm>
              <a:off x="254993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30" name="正方形/長方形 29"/>
            <p:cNvSpPr/>
            <p:nvPr/>
          </p:nvSpPr>
          <p:spPr>
            <a:xfrm>
              <a:off x="3000364"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31" name="正方形/長方形 30"/>
            <p:cNvSpPr/>
            <p:nvPr/>
          </p:nvSpPr>
          <p:spPr>
            <a:xfrm>
              <a:off x="3654206"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32" name="正方形/長方形 31"/>
            <p:cNvSpPr/>
            <p:nvPr/>
          </p:nvSpPr>
          <p:spPr>
            <a:xfrm>
              <a:off x="4103893"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33" name="正方形/長方形 32"/>
            <p:cNvSpPr/>
            <p:nvPr/>
          </p:nvSpPr>
          <p:spPr>
            <a:xfrm>
              <a:off x="4554322"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34" name="正方形/長方形 33"/>
            <p:cNvSpPr/>
            <p:nvPr/>
          </p:nvSpPr>
          <p:spPr>
            <a:xfrm>
              <a:off x="5004752" y="3786190"/>
              <a:ext cx="225214" cy="340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sp>
          <p:nvSpPr>
            <p:cNvPr id="35" name="正方形/長方形 34"/>
            <p:cNvSpPr/>
            <p:nvPr/>
          </p:nvSpPr>
          <p:spPr>
            <a:xfrm>
              <a:off x="3428992"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36" name="正方形/長方形 35"/>
            <p:cNvSpPr/>
            <p:nvPr/>
          </p:nvSpPr>
          <p:spPr>
            <a:xfrm>
              <a:off x="3878678"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37" name="正方形/長方形 36"/>
            <p:cNvSpPr/>
            <p:nvPr/>
          </p:nvSpPr>
          <p:spPr>
            <a:xfrm>
              <a:off x="4329108"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K</a:t>
              </a:r>
              <a:endParaRPr kumimoji="1" lang="ja-JP" altLang="en-US" sz="2400" dirty="0">
                <a:solidFill>
                  <a:schemeClr val="tx1"/>
                </a:solidFill>
              </a:endParaRPr>
            </a:p>
          </p:txBody>
        </p:sp>
        <p:sp>
          <p:nvSpPr>
            <p:cNvPr id="38" name="正方形/長方形 37"/>
            <p:cNvSpPr/>
            <p:nvPr/>
          </p:nvSpPr>
          <p:spPr>
            <a:xfrm>
              <a:off x="4779536" y="3786190"/>
              <a:ext cx="225214" cy="3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400" dirty="0" smtClean="0">
                  <a:solidFill>
                    <a:schemeClr val="tx1"/>
                  </a:solidFill>
                </a:rPr>
                <a:t>V</a:t>
              </a:r>
              <a:endParaRPr kumimoji="1" lang="ja-JP" altLang="en-US" sz="2400" dirty="0">
                <a:solidFill>
                  <a:schemeClr val="tx1"/>
                </a:solidFill>
              </a:endParaRPr>
            </a:p>
          </p:txBody>
        </p:sp>
      </p:grpSp>
      <p:sp>
        <p:nvSpPr>
          <p:cNvPr id="56" name="正方形/長方形 55"/>
          <p:cNvSpPr/>
          <p:nvPr/>
        </p:nvSpPr>
        <p:spPr>
          <a:xfrm>
            <a:off x="1071538" y="3643314"/>
            <a:ext cx="236601"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400" dirty="0" smtClean="0">
                <a:solidFill>
                  <a:schemeClr val="tx1"/>
                </a:solidFill>
              </a:rPr>
              <a:t>T</a:t>
            </a:r>
            <a:endParaRPr kumimoji="1" lang="ja-JP" altLang="en-US" sz="2400" dirty="0">
              <a:solidFill>
                <a:schemeClr val="tx1"/>
              </a:solidFill>
            </a:endParaRPr>
          </a:p>
        </p:txBody>
      </p:sp>
      <p:cxnSp>
        <p:nvCxnSpPr>
          <p:cNvPr id="57" name="直線矢印コネクタ 56"/>
          <p:cNvCxnSpPr>
            <a:stCxn id="56" idx="3"/>
            <a:endCxn id="10" idx="1"/>
          </p:cNvCxnSpPr>
          <p:nvPr/>
        </p:nvCxnSpPr>
        <p:spPr>
          <a:xfrm flipV="1">
            <a:off x="1308139" y="3464719"/>
            <a:ext cx="906407" cy="35719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endCxn id="27" idx="1"/>
          </p:cNvCxnSpPr>
          <p:nvPr/>
        </p:nvCxnSpPr>
        <p:spPr>
          <a:xfrm>
            <a:off x="1571604" y="3929067"/>
            <a:ext cx="642942" cy="107156"/>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High-Scale lib</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sz="2800" dirty="0" smtClean="0"/>
              <a:t>Java</a:t>
            </a:r>
            <a:r>
              <a:rPr lang="ja-JP" altLang="en-US" sz="2800" dirty="0" smtClean="0"/>
              <a:t>で実装されてて</a:t>
            </a:r>
            <a:r>
              <a:rPr lang="en-US" altLang="ja-JP" sz="2800" dirty="0" smtClean="0"/>
              <a:t>Cassandra</a:t>
            </a:r>
            <a:r>
              <a:rPr lang="ja-JP" altLang="en-US" sz="2800" dirty="0" smtClean="0"/>
              <a:t>でも</a:t>
            </a:r>
            <a:r>
              <a:rPr lang="ja-JP" altLang="en-US" sz="2800" dirty="0" smtClean="0"/>
              <a:t>使われてる</a:t>
            </a:r>
            <a:endParaRPr lang="en-US" altLang="ja-JP" sz="2800" dirty="0" smtClean="0"/>
          </a:p>
          <a:p>
            <a:pPr lvl="1"/>
            <a:r>
              <a:rPr lang="en-US" altLang="ja-JP" sz="2400" dirty="0" err="1" smtClean="0"/>
              <a:t>J.u.c.ConcurrentHashmap</a:t>
            </a:r>
            <a:r>
              <a:rPr lang="ja-JP" altLang="en-US" sz="2400" dirty="0" smtClean="0"/>
              <a:t>よりは遙かにメモリ効率が良い（たぶんそれが</a:t>
            </a:r>
            <a:r>
              <a:rPr lang="en-US" altLang="ja-JP" sz="2400" dirty="0" smtClean="0"/>
              <a:t>Cassandra</a:t>
            </a:r>
            <a:r>
              <a:rPr lang="ja-JP" altLang="en-US" sz="2400" dirty="0" err="1" smtClean="0"/>
              <a:t>での</a:t>
            </a:r>
            <a:r>
              <a:rPr lang="ja-JP" altLang="en-US" sz="2400" dirty="0" smtClean="0"/>
              <a:t>採用</a:t>
            </a:r>
            <a:r>
              <a:rPr lang="ja-JP" altLang="en-US" sz="2400" dirty="0" smtClean="0"/>
              <a:t>理由</a:t>
            </a:r>
            <a:endParaRPr lang="en-US" altLang="ja-JP" sz="2400" dirty="0" smtClean="0"/>
          </a:p>
          <a:p>
            <a:r>
              <a:rPr kumimoji="1" lang="en-US" altLang="ja-JP" sz="2800" dirty="0" smtClean="0"/>
              <a:t>JVM</a:t>
            </a:r>
            <a:r>
              <a:rPr lang="ja-JP" altLang="en-US" sz="2800" dirty="0" smtClean="0"/>
              <a:t>の中の人が作った</a:t>
            </a:r>
            <a:r>
              <a:rPr lang="en-US" altLang="ja-JP" sz="2800" dirty="0" smtClean="0"/>
              <a:t>Java</a:t>
            </a:r>
            <a:r>
              <a:rPr lang="ja-JP" altLang="en-US" sz="2800" dirty="0" smtClean="0"/>
              <a:t>ライブラリとか胸熱</a:t>
            </a:r>
            <a:endParaRPr lang="en-US" altLang="ja-JP" sz="2800" dirty="0" smtClean="0"/>
          </a:p>
          <a:p>
            <a:r>
              <a:rPr lang="ja-JP" altLang="en-US" sz="2800" dirty="0" smtClean="0"/>
              <a:t>有志が</a:t>
            </a:r>
            <a:r>
              <a:rPr lang="en-US" altLang="ja-JP" sz="2800" dirty="0" smtClean="0"/>
              <a:t>C</a:t>
            </a:r>
            <a:r>
              <a:rPr lang="ja-JP" altLang="en-US" sz="2800" dirty="0" smtClean="0"/>
              <a:t>言語に移植したバージョンもある。</a:t>
            </a:r>
            <a:endParaRPr lang="en-US" altLang="ja-JP" sz="2800" dirty="0" smtClean="0"/>
          </a:p>
          <a:p>
            <a:pPr lvl="1"/>
            <a:r>
              <a:rPr lang="ja-JP" altLang="en-US" sz="2400" dirty="0" smtClean="0"/>
              <a:t>もともと</a:t>
            </a:r>
            <a:r>
              <a:rPr lang="en-US" altLang="ja-JP" sz="2400" dirty="0" smtClean="0"/>
              <a:t>GC</a:t>
            </a:r>
            <a:r>
              <a:rPr lang="ja-JP" altLang="en-US" sz="2400" dirty="0" smtClean="0"/>
              <a:t>にべっ</a:t>
            </a:r>
            <a:r>
              <a:rPr lang="ja-JP" altLang="en-US" sz="2400" dirty="0" smtClean="0"/>
              <a:t>たり</a:t>
            </a:r>
            <a:r>
              <a:rPr lang="ja-JP" altLang="en-US" sz="2400" dirty="0" err="1" smtClean="0"/>
              <a:t>な</a:t>
            </a:r>
            <a:r>
              <a:rPr lang="ja-JP" altLang="en-US" sz="2400" dirty="0" smtClean="0"/>
              <a:t>構成なので</a:t>
            </a:r>
            <a:r>
              <a:rPr lang="ja-JP" altLang="en-US" sz="2400" dirty="0" smtClean="0"/>
              <a:t>メモリ管理回りも実装し直してて大変そう</a:t>
            </a:r>
            <a:endParaRPr lang="en-US" altLang="ja-JP" sz="2400" dirty="0" smtClean="0"/>
          </a:p>
          <a:p>
            <a:pPr lvl="1"/>
            <a:r>
              <a:rPr lang="en-US" altLang="ja-JP" sz="2400" dirty="0" err="1" smtClean="0"/>
              <a:t>Jdybnis</a:t>
            </a:r>
            <a:r>
              <a:rPr lang="ja-JP" altLang="en-US" sz="2400" dirty="0" err="1" smtClean="0"/>
              <a:t>さんに</a:t>
            </a:r>
            <a:r>
              <a:rPr lang="ja-JP" altLang="en-US" sz="2400" dirty="0" smtClean="0"/>
              <a:t>感謝！（最近活動を見ない</a:t>
            </a:r>
            <a:r>
              <a:rPr lang="ja-JP" altLang="en-US" sz="2400" dirty="0" smtClean="0"/>
              <a:t>けど</a:t>
            </a:r>
            <a:endParaRPr lang="en-US" altLang="ja-JP" sz="2400" dirty="0" smtClean="0"/>
          </a:p>
          <a:p>
            <a:pPr lvl="2"/>
            <a:r>
              <a:rPr lang="ja-JP" altLang="en-US" sz="2000" dirty="0" smtClean="0">
                <a:solidFill>
                  <a:srgbClr val="FF0000"/>
                </a:solidFill>
              </a:rPr>
              <a:t>ただしアロケータやハザードポインタまで</a:t>
            </a:r>
            <a:r>
              <a:rPr lang="ja-JP" altLang="en-US" sz="2000" dirty="0" smtClean="0">
                <a:solidFill>
                  <a:srgbClr val="FF0000"/>
                </a:solidFill>
              </a:rPr>
              <a:t>密結合</a:t>
            </a:r>
            <a:r>
              <a:rPr lang="ja-JP" altLang="en-US" sz="2000" dirty="0" smtClean="0">
                <a:solidFill>
                  <a:srgbClr val="FF0000"/>
                </a:solidFill>
              </a:rPr>
              <a:t>してるので利用には注意が必要</a:t>
            </a:r>
            <a:endParaRPr lang="en-US" altLang="ja-JP" sz="2000" dirty="0" smtClean="0">
              <a:solidFill>
                <a:srgbClr val="FF0000"/>
              </a:solidFill>
            </a:endParaRPr>
          </a:p>
          <a:p>
            <a:r>
              <a:rPr kumimoji="1" lang="ja-JP" altLang="en-US" sz="2800" dirty="0" smtClean="0"/>
              <a:t>すごい</a:t>
            </a:r>
            <a:r>
              <a:rPr kumimoji="1" lang="ja-JP" altLang="en-US" sz="2800" dirty="0" smtClean="0"/>
              <a:t>と思うんだけど何故かあまり注目されてない</a:t>
            </a:r>
            <a:endParaRPr kumimoji="1" lang="ja-JP" alt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Split-Ordered List</a:t>
            </a:r>
            <a:r>
              <a:rPr kumimoji="1" lang="ja-JP" altLang="en-US" dirty="0" smtClean="0"/>
              <a:t>の前に</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0" y="928670"/>
            <a:ext cx="9144000" cy="1214446"/>
          </a:xfrm>
        </p:spPr>
        <p:txBody>
          <a:bodyPr>
            <a:normAutofit/>
          </a:bodyPr>
          <a:lstStyle/>
          <a:p>
            <a:r>
              <a:rPr lang="ja-JP" altLang="en-US" dirty="0" smtClean="0"/>
              <a:t>ベースとなっている</a:t>
            </a:r>
            <a:r>
              <a:rPr lang="ja-JP" altLang="en-US" dirty="0" smtClean="0"/>
              <a:t>のが</a:t>
            </a:r>
            <a:r>
              <a:rPr lang="en-US" altLang="ja-JP" dirty="0" smtClean="0"/>
              <a:t>Linear Hashing</a:t>
            </a:r>
            <a:r>
              <a:rPr lang="en-US" altLang="ja-JP" dirty="0" smtClean="0"/>
              <a:t> </a:t>
            </a:r>
            <a:r>
              <a:rPr lang="en-US" altLang="ja-JP" sz="2200" dirty="0" err="1" smtClean="0"/>
              <a:t>Litwin</a:t>
            </a:r>
            <a:r>
              <a:rPr lang="en-US" altLang="ja-JP" sz="2200" dirty="0" smtClean="0"/>
              <a:t>[VLDB’80</a:t>
            </a:r>
            <a:r>
              <a:rPr lang="en-US" altLang="ja-JP" sz="2200" dirty="0" smtClean="0"/>
              <a:t>]</a:t>
            </a:r>
            <a:endParaRPr lang="en-US" altLang="ja-JP" dirty="0" smtClean="0"/>
          </a:p>
          <a:p>
            <a:pPr lvl="1"/>
            <a:r>
              <a:rPr kumimoji="1" lang="ja-JP" altLang="en-US" dirty="0" smtClean="0"/>
              <a:t>その説明から</a:t>
            </a:r>
            <a:endParaRPr kumimoji="1" lang="ja-JP" altLang="en-US" dirty="0"/>
          </a:p>
        </p:txBody>
      </p:sp>
      <p:sp>
        <p:nvSpPr>
          <p:cNvPr id="4" name="正方形/長方形 3"/>
          <p:cNvSpPr/>
          <p:nvPr/>
        </p:nvSpPr>
        <p:spPr>
          <a:xfrm>
            <a:off x="1570973" y="2786058"/>
            <a:ext cx="205463" cy="290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1776436"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1981899"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2187362"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2392826"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2598289"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2803753"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3009215"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正方形/長方形 14"/>
          <p:cNvSpPr/>
          <p:nvPr/>
        </p:nvSpPr>
        <p:spPr>
          <a:xfrm>
            <a:off x="1777803" y="322159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16" name="正方形/長方形 15"/>
          <p:cNvSpPr/>
          <p:nvPr/>
        </p:nvSpPr>
        <p:spPr>
          <a:xfrm>
            <a:off x="1777803" y="351196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2331978" y="322159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18" name="正方形/長方形 17"/>
          <p:cNvSpPr/>
          <p:nvPr/>
        </p:nvSpPr>
        <p:spPr>
          <a:xfrm>
            <a:off x="2331979" y="351196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2071039" y="321468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20" name="正方形/長方形 19"/>
          <p:cNvSpPr/>
          <p:nvPr/>
        </p:nvSpPr>
        <p:spPr>
          <a:xfrm>
            <a:off x="2071039" y="350504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23" name="直線矢印コネクタ 22"/>
          <p:cNvCxnSpPr>
            <a:stCxn id="5" idx="2"/>
            <a:endCxn id="15" idx="0"/>
          </p:cNvCxnSpPr>
          <p:nvPr/>
        </p:nvCxnSpPr>
        <p:spPr>
          <a:xfrm rot="16200000" flipH="1">
            <a:off x="1807261" y="3148326"/>
            <a:ext cx="145180" cy="13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6" idx="2"/>
            <a:endCxn id="19" idx="0"/>
          </p:cNvCxnSpPr>
          <p:nvPr/>
        </p:nvCxnSpPr>
        <p:spPr>
          <a:xfrm rot="16200000" flipH="1">
            <a:off x="2060068" y="3100982"/>
            <a:ext cx="138267" cy="8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2"/>
            <a:endCxn id="17" idx="0"/>
          </p:cNvCxnSpPr>
          <p:nvPr/>
        </p:nvCxnSpPr>
        <p:spPr>
          <a:xfrm rot="16200000" flipH="1">
            <a:off x="2289812" y="3076701"/>
            <a:ext cx="145180" cy="1446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330870" y="385071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I</a:t>
            </a:r>
            <a:endParaRPr kumimoji="1" lang="ja-JP" altLang="en-US" sz="2800" u="sng" dirty="0">
              <a:effectLst>
                <a:outerShdw blurRad="38100" dist="38100" dir="2700000" algn="tl">
                  <a:srgbClr val="000000">
                    <a:alpha val="43137"/>
                  </a:srgbClr>
                </a:outerShdw>
              </a:effectLst>
            </a:endParaRPr>
          </a:p>
        </p:txBody>
      </p:sp>
      <p:sp>
        <p:nvSpPr>
          <p:cNvPr id="31" name="正方形/長方形 30"/>
          <p:cNvSpPr/>
          <p:nvPr/>
        </p:nvSpPr>
        <p:spPr>
          <a:xfrm>
            <a:off x="2330871" y="414107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2" name="直線矢印コネクタ 31"/>
          <p:cNvCxnSpPr>
            <a:stCxn id="18" idx="2"/>
            <a:endCxn id="30" idx="0"/>
          </p:cNvCxnSpPr>
          <p:nvPr/>
        </p:nvCxnSpPr>
        <p:spPr>
          <a:xfrm rot="16200000" flipH="1">
            <a:off x="2334397" y="375150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1500643" y="321698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1500644" y="350735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6" name="直線矢印コネクタ 35"/>
          <p:cNvCxnSpPr>
            <a:stCxn id="4" idx="2"/>
            <a:endCxn id="34" idx="0"/>
          </p:cNvCxnSpPr>
          <p:nvPr/>
        </p:nvCxnSpPr>
        <p:spPr>
          <a:xfrm rot="5400000">
            <a:off x="1568255" y="3111539"/>
            <a:ext cx="140570" cy="703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1499535" y="384610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B</a:t>
            </a:r>
            <a:endParaRPr kumimoji="1" lang="ja-JP" altLang="en-US" sz="2800" u="sng" dirty="0">
              <a:effectLst>
                <a:outerShdw blurRad="38100" dist="38100" dir="2700000" algn="tl">
                  <a:srgbClr val="000000">
                    <a:alpha val="43137"/>
                  </a:srgbClr>
                </a:outerShdw>
              </a:effectLst>
            </a:endParaRPr>
          </a:p>
        </p:txBody>
      </p:sp>
      <p:sp>
        <p:nvSpPr>
          <p:cNvPr id="38" name="正方形/長方形 37"/>
          <p:cNvSpPr/>
          <p:nvPr/>
        </p:nvSpPr>
        <p:spPr>
          <a:xfrm>
            <a:off x="1499536" y="413646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39" name="直線矢印コネクタ 38"/>
          <p:cNvCxnSpPr>
            <a:stCxn id="35" idx="2"/>
            <a:endCxn id="37" idx="0"/>
          </p:cNvCxnSpPr>
          <p:nvPr/>
        </p:nvCxnSpPr>
        <p:spPr>
          <a:xfrm rot="16200000" flipH="1">
            <a:off x="1503062" y="374689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48" idx="2"/>
            <a:endCxn id="4" idx="0"/>
          </p:cNvCxnSpPr>
          <p:nvPr/>
        </p:nvCxnSpPr>
        <p:spPr>
          <a:xfrm rot="5400000">
            <a:off x="1603455" y="2603594"/>
            <a:ext cx="252715" cy="1122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14414" y="2071678"/>
            <a:ext cx="1143008" cy="461665"/>
          </a:xfrm>
          <a:prstGeom prst="rect">
            <a:avLst/>
          </a:prstGeom>
          <a:noFill/>
        </p:spPr>
        <p:txBody>
          <a:bodyPr wrap="square" rtlCol="0">
            <a:spAutoFit/>
          </a:bodyPr>
          <a:lstStyle/>
          <a:p>
            <a:pPr algn="ctr"/>
            <a:r>
              <a:rPr kumimoji="1" lang="en-US" altLang="ja-JP" sz="2400" dirty="0" smtClean="0"/>
              <a:t>Split=0</a:t>
            </a:r>
            <a:endParaRPr kumimoji="1" lang="ja-JP" altLang="en-US" sz="2400" dirty="0"/>
          </a:p>
        </p:txBody>
      </p:sp>
      <p:sp>
        <p:nvSpPr>
          <p:cNvPr id="51" name="正方形/長方形 50"/>
          <p:cNvSpPr/>
          <p:nvPr/>
        </p:nvSpPr>
        <p:spPr>
          <a:xfrm>
            <a:off x="3928427"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2" name="正方形/長方形 51"/>
          <p:cNvSpPr/>
          <p:nvPr/>
        </p:nvSpPr>
        <p:spPr>
          <a:xfrm>
            <a:off x="4133890" y="2786058"/>
            <a:ext cx="205463" cy="290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3" name="正方形/長方形 52"/>
          <p:cNvSpPr/>
          <p:nvPr/>
        </p:nvSpPr>
        <p:spPr>
          <a:xfrm>
            <a:off x="4339353"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4" name="正方形/長方形 53"/>
          <p:cNvSpPr/>
          <p:nvPr/>
        </p:nvSpPr>
        <p:spPr>
          <a:xfrm>
            <a:off x="4544816"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5" name="正方形/長方形 54"/>
          <p:cNvSpPr/>
          <p:nvPr/>
        </p:nvSpPr>
        <p:spPr>
          <a:xfrm>
            <a:off x="4750280"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6" name="正方形/長方形 55"/>
          <p:cNvSpPr/>
          <p:nvPr/>
        </p:nvSpPr>
        <p:spPr>
          <a:xfrm>
            <a:off x="4955743"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7" name="正方形/長方形 56"/>
          <p:cNvSpPr/>
          <p:nvPr/>
        </p:nvSpPr>
        <p:spPr>
          <a:xfrm>
            <a:off x="5161207"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8" name="正方形/長方形 57"/>
          <p:cNvSpPr/>
          <p:nvPr/>
        </p:nvSpPr>
        <p:spPr>
          <a:xfrm>
            <a:off x="5366669"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9" name="正方形/長方形 58"/>
          <p:cNvSpPr/>
          <p:nvPr/>
        </p:nvSpPr>
        <p:spPr>
          <a:xfrm>
            <a:off x="4135257" y="322159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60" name="正方形/長方形 59"/>
          <p:cNvSpPr/>
          <p:nvPr/>
        </p:nvSpPr>
        <p:spPr>
          <a:xfrm>
            <a:off x="4135257" y="351196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1" name="正方形/長方形 60"/>
          <p:cNvSpPr/>
          <p:nvPr/>
        </p:nvSpPr>
        <p:spPr>
          <a:xfrm>
            <a:off x="4689432" y="322159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62" name="正方形/長方形 61"/>
          <p:cNvSpPr/>
          <p:nvPr/>
        </p:nvSpPr>
        <p:spPr>
          <a:xfrm>
            <a:off x="4689433" y="351196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3" name="正方形/長方形 62"/>
          <p:cNvSpPr/>
          <p:nvPr/>
        </p:nvSpPr>
        <p:spPr>
          <a:xfrm>
            <a:off x="4428493" y="321468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64" name="正方形/長方形 63"/>
          <p:cNvSpPr/>
          <p:nvPr/>
        </p:nvSpPr>
        <p:spPr>
          <a:xfrm>
            <a:off x="4428493" y="350504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65" name="直線矢印コネクタ 64"/>
          <p:cNvCxnSpPr>
            <a:stCxn id="52" idx="2"/>
            <a:endCxn id="59" idx="0"/>
          </p:cNvCxnSpPr>
          <p:nvPr/>
        </p:nvCxnSpPr>
        <p:spPr>
          <a:xfrm rot="16200000" flipH="1">
            <a:off x="4164715" y="3148326"/>
            <a:ext cx="145180" cy="13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3" idx="2"/>
            <a:endCxn id="63" idx="0"/>
          </p:cNvCxnSpPr>
          <p:nvPr/>
        </p:nvCxnSpPr>
        <p:spPr>
          <a:xfrm rot="16200000" flipH="1">
            <a:off x="4417522" y="3100982"/>
            <a:ext cx="138267" cy="8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54" idx="2"/>
            <a:endCxn id="61" idx="0"/>
          </p:cNvCxnSpPr>
          <p:nvPr/>
        </p:nvCxnSpPr>
        <p:spPr>
          <a:xfrm rot="16200000" flipH="1">
            <a:off x="4647266" y="3076701"/>
            <a:ext cx="145180" cy="1446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4688324" y="385071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I</a:t>
            </a:r>
            <a:endParaRPr kumimoji="1" lang="ja-JP" altLang="en-US" sz="2800" u="sng" dirty="0">
              <a:effectLst>
                <a:outerShdw blurRad="38100" dist="38100" dir="2700000" algn="tl">
                  <a:srgbClr val="000000">
                    <a:alpha val="43137"/>
                  </a:srgbClr>
                </a:outerShdw>
              </a:effectLst>
            </a:endParaRPr>
          </a:p>
        </p:txBody>
      </p:sp>
      <p:sp>
        <p:nvSpPr>
          <p:cNvPr id="69" name="正方形/長方形 68"/>
          <p:cNvSpPr/>
          <p:nvPr/>
        </p:nvSpPr>
        <p:spPr>
          <a:xfrm>
            <a:off x="4688325" y="414107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70" name="直線矢印コネクタ 69"/>
          <p:cNvCxnSpPr>
            <a:stCxn id="62" idx="2"/>
            <a:endCxn id="68" idx="0"/>
          </p:cNvCxnSpPr>
          <p:nvPr/>
        </p:nvCxnSpPr>
        <p:spPr>
          <a:xfrm rot="16200000" flipH="1">
            <a:off x="4691851" y="375150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3858097" y="321698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72" name="正方形/長方形 71"/>
          <p:cNvSpPr/>
          <p:nvPr/>
        </p:nvSpPr>
        <p:spPr>
          <a:xfrm>
            <a:off x="3858098" y="350735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73" name="直線矢印コネクタ 72"/>
          <p:cNvCxnSpPr>
            <a:stCxn id="51" idx="2"/>
            <a:endCxn id="71" idx="0"/>
          </p:cNvCxnSpPr>
          <p:nvPr/>
        </p:nvCxnSpPr>
        <p:spPr>
          <a:xfrm rot="5400000">
            <a:off x="3925709" y="3111539"/>
            <a:ext cx="140570" cy="703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4963050" y="321468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B</a:t>
            </a:r>
            <a:endParaRPr kumimoji="1" lang="ja-JP" altLang="en-US" sz="2800" u="sng" dirty="0">
              <a:effectLst>
                <a:outerShdw blurRad="38100" dist="38100" dir="2700000" algn="tl">
                  <a:srgbClr val="000000">
                    <a:alpha val="43137"/>
                  </a:srgbClr>
                </a:outerShdw>
              </a:effectLst>
            </a:endParaRPr>
          </a:p>
        </p:txBody>
      </p:sp>
      <p:sp>
        <p:nvSpPr>
          <p:cNvPr id="75" name="正方形/長方形 74"/>
          <p:cNvSpPr/>
          <p:nvPr/>
        </p:nvSpPr>
        <p:spPr>
          <a:xfrm>
            <a:off x="4963051" y="350504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76" name="直線矢印コネクタ 75"/>
          <p:cNvCxnSpPr>
            <a:stCxn id="55" idx="2"/>
            <a:endCxn id="74" idx="0"/>
          </p:cNvCxnSpPr>
          <p:nvPr/>
        </p:nvCxnSpPr>
        <p:spPr>
          <a:xfrm rot="16200000" flipH="1">
            <a:off x="4890264" y="3039167"/>
            <a:ext cx="138267" cy="212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78" idx="2"/>
            <a:endCxn id="52" idx="0"/>
          </p:cNvCxnSpPr>
          <p:nvPr/>
        </p:nvCxnSpPr>
        <p:spPr>
          <a:xfrm rot="16200000" flipH="1">
            <a:off x="4063640" y="2613075"/>
            <a:ext cx="252715" cy="932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3571868" y="2071678"/>
            <a:ext cx="1143008" cy="461665"/>
          </a:xfrm>
          <a:prstGeom prst="rect">
            <a:avLst/>
          </a:prstGeom>
          <a:noFill/>
        </p:spPr>
        <p:txBody>
          <a:bodyPr wrap="square" rtlCol="0">
            <a:spAutoFit/>
          </a:bodyPr>
          <a:lstStyle/>
          <a:p>
            <a:pPr algn="ctr"/>
            <a:r>
              <a:rPr kumimoji="1" lang="en-US" altLang="ja-JP" sz="2400" dirty="0" smtClean="0"/>
              <a:t>Split=1</a:t>
            </a:r>
            <a:endParaRPr kumimoji="1" lang="ja-JP" altLang="en-US" sz="2400" dirty="0"/>
          </a:p>
        </p:txBody>
      </p:sp>
      <p:sp>
        <p:nvSpPr>
          <p:cNvPr id="81" name="角丸四角形 80"/>
          <p:cNvSpPr/>
          <p:nvPr/>
        </p:nvSpPr>
        <p:spPr>
          <a:xfrm>
            <a:off x="1500166" y="2714620"/>
            <a:ext cx="1000132" cy="428628"/>
          </a:xfrm>
          <a:prstGeom prst="round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p:cNvSpPr txBox="1"/>
          <p:nvPr/>
        </p:nvSpPr>
        <p:spPr>
          <a:xfrm>
            <a:off x="1928794" y="2428868"/>
            <a:ext cx="1143008" cy="369332"/>
          </a:xfrm>
          <a:prstGeom prst="rect">
            <a:avLst/>
          </a:prstGeom>
          <a:noFill/>
        </p:spPr>
        <p:txBody>
          <a:bodyPr wrap="square" rtlCol="0">
            <a:spAutoFit/>
          </a:bodyPr>
          <a:lstStyle/>
          <a:p>
            <a:r>
              <a:rPr kumimoji="1" lang="ja-JP" altLang="en-US" b="1" dirty="0" smtClean="0">
                <a:solidFill>
                  <a:schemeClr val="accent1"/>
                </a:solidFill>
                <a:effectLst>
                  <a:outerShdw blurRad="38100" dist="38100" dir="2700000" algn="tl">
                    <a:srgbClr val="000000">
                      <a:alpha val="43137"/>
                    </a:srgbClr>
                  </a:outerShdw>
                </a:effectLst>
              </a:rPr>
              <a:t>サイズ</a:t>
            </a:r>
            <a:r>
              <a:rPr kumimoji="1" lang="en-US" altLang="ja-JP" b="1" dirty="0" smtClean="0">
                <a:solidFill>
                  <a:schemeClr val="accent1"/>
                </a:solidFill>
                <a:effectLst>
                  <a:outerShdw blurRad="38100" dist="38100" dir="2700000" algn="tl">
                    <a:srgbClr val="000000">
                      <a:alpha val="43137"/>
                    </a:srgbClr>
                  </a:outerShdw>
                </a:effectLst>
              </a:rPr>
              <a:t>4</a:t>
            </a:r>
            <a:endParaRPr kumimoji="1" lang="ja-JP" altLang="en-US" b="1" dirty="0">
              <a:solidFill>
                <a:schemeClr val="accent1"/>
              </a:solidFill>
              <a:effectLst>
                <a:outerShdw blurRad="38100" dist="38100" dir="2700000" algn="tl">
                  <a:srgbClr val="000000">
                    <a:alpha val="43137"/>
                  </a:srgbClr>
                </a:outerShdw>
              </a:effectLst>
            </a:endParaRPr>
          </a:p>
        </p:txBody>
      </p:sp>
      <p:sp>
        <p:nvSpPr>
          <p:cNvPr id="83" name="角丸四角形 82"/>
          <p:cNvSpPr/>
          <p:nvPr/>
        </p:nvSpPr>
        <p:spPr>
          <a:xfrm>
            <a:off x="3857620" y="2714620"/>
            <a:ext cx="1143008" cy="428628"/>
          </a:xfrm>
          <a:prstGeom prst="round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p:cNvSpPr txBox="1"/>
          <p:nvPr/>
        </p:nvSpPr>
        <p:spPr>
          <a:xfrm>
            <a:off x="4286248" y="2416726"/>
            <a:ext cx="1143008" cy="369332"/>
          </a:xfrm>
          <a:prstGeom prst="rect">
            <a:avLst/>
          </a:prstGeom>
          <a:noFill/>
        </p:spPr>
        <p:txBody>
          <a:bodyPr wrap="square" rtlCol="0">
            <a:spAutoFit/>
          </a:bodyPr>
          <a:lstStyle/>
          <a:p>
            <a:r>
              <a:rPr kumimoji="1" lang="ja-JP" altLang="en-US" b="1" dirty="0" smtClean="0">
                <a:solidFill>
                  <a:schemeClr val="accent1"/>
                </a:solidFill>
                <a:effectLst>
                  <a:outerShdw blurRad="38100" dist="38100" dir="2700000" algn="tl">
                    <a:srgbClr val="000000">
                      <a:alpha val="43137"/>
                    </a:srgbClr>
                  </a:outerShdw>
                </a:effectLst>
              </a:rPr>
              <a:t>サイズ</a:t>
            </a:r>
            <a:r>
              <a:rPr lang="en-US" altLang="ja-JP" b="1" dirty="0" smtClean="0">
                <a:solidFill>
                  <a:schemeClr val="accent1"/>
                </a:solidFill>
                <a:effectLst>
                  <a:outerShdw blurRad="38100" dist="38100" dir="2700000" algn="tl">
                    <a:srgbClr val="000000">
                      <a:alpha val="43137"/>
                    </a:srgbClr>
                  </a:outerShdw>
                </a:effectLst>
              </a:rPr>
              <a:t>5</a:t>
            </a:r>
            <a:endParaRPr kumimoji="1" lang="ja-JP" altLang="en-US" b="1" dirty="0">
              <a:solidFill>
                <a:schemeClr val="accent1"/>
              </a:solidFill>
              <a:effectLst>
                <a:outerShdw blurRad="38100" dist="38100" dir="2700000" algn="tl">
                  <a:srgbClr val="000000">
                    <a:alpha val="43137"/>
                  </a:srgbClr>
                </a:outerShdw>
              </a:effectLst>
            </a:endParaRPr>
          </a:p>
        </p:txBody>
      </p:sp>
      <p:sp>
        <p:nvSpPr>
          <p:cNvPr id="87" name="正方形/長方形 86"/>
          <p:cNvSpPr/>
          <p:nvPr/>
        </p:nvSpPr>
        <p:spPr>
          <a:xfrm>
            <a:off x="6428757"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8" name="正方形/長方形 87"/>
          <p:cNvSpPr/>
          <p:nvPr/>
        </p:nvSpPr>
        <p:spPr>
          <a:xfrm>
            <a:off x="6634220"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9" name="正方形/長方形 88"/>
          <p:cNvSpPr/>
          <p:nvPr/>
        </p:nvSpPr>
        <p:spPr>
          <a:xfrm>
            <a:off x="6839683" y="2786058"/>
            <a:ext cx="205463" cy="290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0" name="正方形/長方形 89"/>
          <p:cNvSpPr/>
          <p:nvPr/>
        </p:nvSpPr>
        <p:spPr>
          <a:xfrm>
            <a:off x="7045146"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1" name="正方形/長方形 90"/>
          <p:cNvSpPr/>
          <p:nvPr/>
        </p:nvSpPr>
        <p:spPr>
          <a:xfrm>
            <a:off x="7250610"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2" name="正方形/長方形 91"/>
          <p:cNvSpPr/>
          <p:nvPr/>
        </p:nvSpPr>
        <p:spPr>
          <a:xfrm>
            <a:off x="7456073"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3" name="正方形/長方形 92"/>
          <p:cNvSpPr/>
          <p:nvPr/>
        </p:nvSpPr>
        <p:spPr>
          <a:xfrm>
            <a:off x="7661537"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4" name="正方形/長方形 93"/>
          <p:cNvSpPr/>
          <p:nvPr/>
        </p:nvSpPr>
        <p:spPr>
          <a:xfrm>
            <a:off x="7866999" y="278605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5" name="正方形/長方形 94"/>
          <p:cNvSpPr/>
          <p:nvPr/>
        </p:nvSpPr>
        <p:spPr>
          <a:xfrm>
            <a:off x="7786710" y="3216991"/>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96" name="正方形/長方形 95"/>
          <p:cNvSpPr/>
          <p:nvPr/>
        </p:nvSpPr>
        <p:spPr>
          <a:xfrm>
            <a:off x="7786710" y="3507352"/>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7" name="正方形/長方形 96"/>
          <p:cNvSpPr/>
          <p:nvPr/>
        </p:nvSpPr>
        <p:spPr>
          <a:xfrm>
            <a:off x="7189762" y="322159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98" name="正方形/長方形 97"/>
          <p:cNvSpPr/>
          <p:nvPr/>
        </p:nvSpPr>
        <p:spPr>
          <a:xfrm>
            <a:off x="7189763" y="351196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9" name="正方形/長方形 98"/>
          <p:cNvSpPr/>
          <p:nvPr/>
        </p:nvSpPr>
        <p:spPr>
          <a:xfrm>
            <a:off x="6928823" y="321468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100" name="正方形/長方形 99"/>
          <p:cNvSpPr/>
          <p:nvPr/>
        </p:nvSpPr>
        <p:spPr>
          <a:xfrm>
            <a:off x="6928823" y="350504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101" name="直線矢印コネクタ 100"/>
          <p:cNvCxnSpPr>
            <a:stCxn id="92" idx="2"/>
            <a:endCxn id="95" idx="0"/>
          </p:cNvCxnSpPr>
          <p:nvPr/>
        </p:nvCxnSpPr>
        <p:spPr>
          <a:xfrm rot="16200000" flipH="1">
            <a:off x="7653837" y="2981386"/>
            <a:ext cx="140572" cy="3306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89" idx="2"/>
            <a:endCxn id="99" idx="0"/>
          </p:cNvCxnSpPr>
          <p:nvPr/>
        </p:nvCxnSpPr>
        <p:spPr>
          <a:xfrm rot="16200000" flipH="1">
            <a:off x="6917852" y="3100982"/>
            <a:ext cx="138267" cy="8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90" idx="2"/>
            <a:endCxn id="97" idx="0"/>
          </p:cNvCxnSpPr>
          <p:nvPr/>
        </p:nvCxnSpPr>
        <p:spPr>
          <a:xfrm rot="16200000" flipH="1">
            <a:off x="7147596" y="3076701"/>
            <a:ext cx="145180" cy="1446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7188654" y="385071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I</a:t>
            </a:r>
            <a:endParaRPr kumimoji="1" lang="ja-JP" altLang="en-US" sz="2800" u="sng" dirty="0">
              <a:effectLst>
                <a:outerShdw blurRad="38100" dist="38100" dir="2700000" algn="tl">
                  <a:srgbClr val="000000">
                    <a:alpha val="43137"/>
                  </a:srgbClr>
                </a:outerShdw>
              </a:effectLst>
            </a:endParaRPr>
          </a:p>
        </p:txBody>
      </p:sp>
      <p:sp>
        <p:nvSpPr>
          <p:cNvPr id="105" name="正方形/長方形 104"/>
          <p:cNvSpPr/>
          <p:nvPr/>
        </p:nvSpPr>
        <p:spPr>
          <a:xfrm>
            <a:off x="7188655" y="414107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106" name="直線矢印コネクタ 105"/>
          <p:cNvCxnSpPr>
            <a:stCxn id="98" idx="2"/>
            <a:endCxn id="104" idx="0"/>
          </p:cNvCxnSpPr>
          <p:nvPr/>
        </p:nvCxnSpPr>
        <p:spPr>
          <a:xfrm rot="16200000" flipH="1">
            <a:off x="7192181" y="375150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6358427" y="321698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108" name="正方形/長方形 107"/>
          <p:cNvSpPr/>
          <p:nvPr/>
        </p:nvSpPr>
        <p:spPr>
          <a:xfrm>
            <a:off x="6358428" y="350735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109" name="直線矢印コネクタ 108"/>
          <p:cNvCxnSpPr>
            <a:stCxn id="87" idx="2"/>
            <a:endCxn id="107" idx="0"/>
          </p:cNvCxnSpPr>
          <p:nvPr/>
        </p:nvCxnSpPr>
        <p:spPr>
          <a:xfrm rot="5400000">
            <a:off x="6426039" y="3111539"/>
            <a:ext cx="140570" cy="703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正方形/長方形 109"/>
          <p:cNvSpPr/>
          <p:nvPr/>
        </p:nvSpPr>
        <p:spPr>
          <a:xfrm>
            <a:off x="7463380" y="321468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B</a:t>
            </a:r>
            <a:endParaRPr kumimoji="1" lang="ja-JP" altLang="en-US" sz="2800" u="sng" dirty="0">
              <a:effectLst>
                <a:outerShdw blurRad="38100" dist="38100" dir="2700000" algn="tl">
                  <a:srgbClr val="000000">
                    <a:alpha val="43137"/>
                  </a:srgbClr>
                </a:outerShdw>
              </a:effectLst>
            </a:endParaRPr>
          </a:p>
        </p:txBody>
      </p:sp>
      <p:sp>
        <p:nvSpPr>
          <p:cNvPr id="111" name="正方形/長方形 110"/>
          <p:cNvSpPr/>
          <p:nvPr/>
        </p:nvSpPr>
        <p:spPr>
          <a:xfrm>
            <a:off x="7463381" y="350504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112" name="直線矢印コネクタ 111"/>
          <p:cNvCxnSpPr>
            <a:stCxn id="91" idx="2"/>
            <a:endCxn id="110" idx="0"/>
          </p:cNvCxnSpPr>
          <p:nvPr/>
        </p:nvCxnSpPr>
        <p:spPr>
          <a:xfrm rot="16200000" flipH="1">
            <a:off x="7390594" y="3039167"/>
            <a:ext cx="138267" cy="212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114" idx="2"/>
            <a:endCxn id="89" idx="0"/>
          </p:cNvCxnSpPr>
          <p:nvPr/>
        </p:nvCxnSpPr>
        <p:spPr>
          <a:xfrm rot="16200000" flipH="1">
            <a:off x="6666701" y="2510343"/>
            <a:ext cx="252715" cy="2987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072198" y="2071678"/>
            <a:ext cx="1143008" cy="461665"/>
          </a:xfrm>
          <a:prstGeom prst="rect">
            <a:avLst/>
          </a:prstGeom>
          <a:noFill/>
        </p:spPr>
        <p:txBody>
          <a:bodyPr wrap="square" rtlCol="0">
            <a:spAutoFit/>
          </a:bodyPr>
          <a:lstStyle/>
          <a:p>
            <a:pPr algn="ctr"/>
            <a:r>
              <a:rPr kumimoji="1" lang="en-US" altLang="ja-JP" sz="2400" dirty="0" smtClean="0"/>
              <a:t>Split=2</a:t>
            </a:r>
            <a:endParaRPr kumimoji="1" lang="ja-JP" altLang="en-US" sz="2400" dirty="0"/>
          </a:p>
        </p:txBody>
      </p:sp>
      <p:sp>
        <p:nvSpPr>
          <p:cNvPr id="115" name="角丸四角形 114"/>
          <p:cNvSpPr/>
          <p:nvPr/>
        </p:nvSpPr>
        <p:spPr>
          <a:xfrm>
            <a:off x="6357950" y="2714620"/>
            <a:ext cx="1357322" cy="428628"/>
          </a:xfrm>
          <a:prstGeom prst="round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テキスト ボックス 115"/>
          <p:cNvSpPr txBox="1"/>
          <p:nvPr/>
        </p:nvSpPr>
        <p:spPr>
          <a:xfrm>
            <a:off x="6786578" y="2416726"/>
            <a:ext cx="1143008" cy="369332"/>
          </a:xfrm>
          <a:prstGeom prst="rect">
            <a:avLst/>
          </a:prstGeom>
          <a:noFill/>
        </p:spPr>
        <p:txBody>
          <a:bodyPr wrap="square" rtlCol="0">
            <a:spAutoFit/>
          </a:bodyPr>
          <a:lstStyle/>
          <a:p>
            <a:r>
              <a:rPr kumimoji="1" lang="ja-JP" altLang="en-US" b="1" dirty="0" smtClean="0">
                <a:solidFill>
                  <a:schemeClr val="accent1"/>
                </a:solidFill>
                <a:effectLst>
                  <a:outerShdw blurRad="38100" dist="38100" dir="2700000" algn="tl">
                    <a:srgbClr val="000000">
                      <a:alpha val="43137"/>
                    </a:srgbClr>
                  </a:outerShdw>
                </a:effectLst>
              </a:rPr>
              <a:t>サイズ</a:t>
            </a:r>
            <a:r>
              <a:rPr kumimoji="1" lang="en-US" altLang="ja-JP" b="1" dirty="0" smtClean="0">
                <a:solidFill>
                  <a:schemeClr val="accent1"/>
                </a:solidFill>
                <a:effectLst>
                  <a:outerShdw blurRad="38100" dist="38100" dir="2700000" algn="tl">
                    <a:srgbClr val="000000">
                      <a:alpha val="43137"/>
                    </a:srgbClr>
                  </a:outerShdw>
                </a:effectLst>
              </a:rPr>
              <a:t>6</a:t>
            </a:r>
            <a:endParaRPr kumimoji="1" lang="ja-JP" altLang="en-US" b="1" dirty="0">
              <a:solidFill>
                <a:schemeClr val="accent1"/>
              </a:solidFill>
              <a:effectLst>
                <a:outerShdw blurRad="38100" dist="38100" dir="2700000" algn="tl">
                  <a:srgbClr val="000000">
                    <a:alpha val="43137"/>
                  </a:srgbClr>
                </a:outerShdw>
              </a:effectLst>
            </a:endParaRPr>
          </a:p>
        </p:txBody>
      </p:sp>
      <p:sp>
        <p:nvSpPr>
          <p:cNvPr id="119" name="テキスト ボックス 118"/>
          <p:cNvSpPr txBox="1"/>
          <p:nvPr/>
        </p:nvSpPr>
        <p:spPr>
          <a:xfrm>
            <a:off x="285720" y="4490404"/>
            <a:ext cx="8643998" cy="1938992"/>
          </a:xfrm>
          <a:prstGeom prst="rect">
            <a:avLst/>
          </a:prstGeom>
          <a:noFill/>
        </p:spPr>
        <p:txBody>
          <a:bodyPr wrap="square" rtlCol="0">
            <a:spAutoFit/>
          </a:bodyPr>
          <a:lstStyle/>
          <a:p>
            <a:pPr>
              <a:buFont typeface="Arial" pitchFamily="34" charset="0"/>
              <a:buChar char="•"/>
            </a:pPr>
            <a:r>
              <a:rPr kumimoji="1" lang="en-US" altLang="ja-JP" sz="2400" dirty="0" smtClean="0"/>
              <a:t>2^k + Split</a:t>
            </a:r>
            <a:r>
              <a:rPr kumimoji="1" lang="ja-JP" altLang="en-US" sz="2400" dirty="0" smtClean="0"/>
              <a:t>のサイズの論理的なハッシュテーブルサイズ</a:t>
            </a:r>
            <a:endParaRPr kumimoji="1" lang="en-US" altLang="ja-JP" sz="2400" dirty="0" smtClean="0"/>
          </a:p>
          <a:p>
            <a:pPr lvl="1">
              <a:buFont typeface="Arial" pitchFamily="34" charset="0"/>
              <a:buChar char="•"/>
            </a:pPr>
            <a:r>
              <a:rPr lang="ja-JP" altLang="en-US" sz="2400" dirty="0" smtClean="0"/>
              <a:t>バケットを探す時は</a:t>
            </a:r>
            <a:r>
              <a:rPr lang="en-US" altLang="ja-JP" sz="2400" dirty="0" smtClean="0"/>
              <a:t>Split</a:t>
            </a:r>
            <a:r>
              <a:rPr lang="ja-JP" altLang="en-US" sz="2400" dirty="0" smtClean="0"/>
              <a:t>と大小比較して適切なバケットを選ぶ</a:t>
            </a:r>
            <a:endParaRPr kumimoji="1" lang="en-US" altLang="ja-JP" sz="2400" dirty="0" smtClean="0"/>
          </a:p>
          <a:p>
            <a:pPr>
              <a:buFont typeface="Arial" pitchFamily="34" charset="0"/>
              <a:buChar char="•"/>
            </a:pPr>
            <a:r>
              <a:rPr kumimoji="1" lang="en-US" altLang="ja-JP" sz="2400" dirty="0" smtClean="0"/>
              <a:t>Split</a:t>
            </a:r>
            <a:r>
              <a:rPr kumimoji="1" lang="ja-JP" altLang="en-US" sz="2400" dirty="0" smtClean="0"/>
              <a:t>の値をインクリメンタルに増加させる事で</a:t>
            </a:r>
            <a:r>
              <a:rPr kumimoji="1" lang="en-US" altLang="ja-JP" sz="2400" dirty="0" smtClean="0"/>
              <a:t>Extend</a:t>
            </a:r>
            <a:r>
              <a:rPr lang="ja-JP" altLang="en-US" sz="2400" dirty="0" smtClean="0"/>
              <a:t>にかかるリハッシュの</a:t>
            </a:r>
            <a:r>
              <a:rPr kumimoji="1" lang="ja-JP" altLang="en-US" sz="2400" dirty="0" smtClean="0"/>
              <a:t>負荷を細切れして馴らせる事ができる</a:t>
            </a:r>
            <a:endParaRPr kumimoji="1" lang="en-US" altLang="ja-JP" sz="2400" dirty="0" smtClean="0"/>
          </a:p>
          <a:p>
            <a:pPr>
              <a:buFont typeface="Arial" pitchFamily="34" charset="0"/>
              <a:buChar char="•"/>
            </a:pPr>
            <a:r>
              <a:rPr lang="ja-JP" altLang="en-US" sz="2400" dirty="0" smtClean="0"/>
              <a:t>遅延がスパイクしにくくなるので</a:t>
            </a:r>
            <a:r>
              <a:rPr lang="en-US" altLang="ja-JP" sz="2400" dirty="0" smtClean="0"/>
              <a:t>GUI</a:t>
            </a:r>
            <a:r>
              <a:rPr lang="ja-JP" altLang="en-US" sz="2400" dirty="0" smtClean="0"/>
              <a:t>の裏などでよく使われる</a:t>
            </a:r>
            <a:endParaRPr kumimoji="1" lang="ja-JP" altLang="en-US" sz="2400" dirty="0"/>
          </a:p>
        </p:txBody>
      </p:sp>
      <p:sp>
        <p:nvSpPr>
          <p:cNvPr id="120" name="角丸四角形 119"/>
          <p:cNvSpPr/>
          <p:nvPr/>
        </p:nvSpPr>
        <p:spPr>
          <a:xfrm>
            <a:off x="1428728" y="3143248"/>
            <a:ext cx="357190" cy="1214446"/>
          </a:xfrm>
          <a:prstGeom prst="round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1" name="テキスト ボックス 120"/>
          <p:cNvSpPr txBox="1"/>
          <p:nvPr/>
        </p:nvSpPr>
        <p:spPr>
          <a:xfrm>
            <a:off x="357158" y="3571876"/>
            <a:ext cx="1143008" cy="307777"/>
          </a:xfrm>
          <a:prstGeom prst="rect">
            <a:avLst/>
          </a:prstGeom>
          <a:noFill/>
        </p:spPr>
        <p:txBody>
          <a:bodyPr wrap="square" rtlCol="0">
            <a:spAutoFit/>
          </a:bodyPr>
          <a:lstStyle/>
          <a:p>
            <a:pPr algn="ctr"/>
            <a:r>
              <a:rPr kumimoji="1" lang="ja-JP" altLang="en-US" sz="1400" b="1" dirty="0" smtClean="0">
                <a:effectLst>
                  <a:outerShdw blurRad="38100" dist="38100" dir="2700000" algn="tl">
                    <a:srgbClr val="000000">
                      <a:alpha val="43137"/>
                    </a:srgbClr>
                  </a:outerShdw>
                </a:effectLst>
              </a:rPr>
              <a:t>リハッシュ</a:t>
            </a:r>
            <a:endParaRPr kumimoji="1" lang="ja-JP" altLang="en-US" sz="1400" b="1" dirty="0">
              <a:effectLst>
                <a:outerShdw blurRad="38100" dist="38100" dir="2700000" algn="tl">
                  <a:srgbClr val="000000">
                    <a:alpha val="43137"/>
                  </a:srgbClr>
                </a:outerShdw>
              </a:effectLst>
            </a:endParaRPr>
          </a:p>
        </p:txBody>
      </p:sp>
      <p:sp>
        <p:nvSpPr>
          <p:cNvPr id="122" name="角丸四角形 121"/>
          <p:cNvSpPr/>
          <p:nvPr/>
        </p:nvSpPr>
        <p:spPr>
          <a:xfrm>
            <a:off x="4071934" y="3143248"/>
            <a:ext cx="357190" cy="571504"/>
          </a:xfrm>
          <a:prstGeom prst="round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3" name="テキスト ボックス 122"/>
          <p:cNvSpPr txBox="1"/>
          <p:nvPr/>
        </p:nvSpPr>
        <p:spPr>
          <a:xfrm>
            <a:off x="3428992" y="3786190"/>
            <a:ext cx="1143008" cy="307777"/>
          </a:xfrm>
          <a:prstGeom prst="rect">
            <a:avLst/>
          </a:prstGeom>
          <a:noFill/>
        </p:spPr>
        <p:txBody>
          <a:bodyPr wrap="square" rtlCol="0">
            <a:spAutoFit/>
          </a:bodyPr>
          <a:lstStyle/>
          <a:p>
            <a:pPr algn="ctr"/>
            <a:r>
              <a:rPr kumimoji="1" lang="ja-JP" altLang="en-US" sz="1400" b="1" dirty="0" smtClean="0">
                <a:effectLst>
                  <a:outerShdw blurRad="38100" dist="38100" dir="2700000" algn="tl">
                    <a:srgbClr val="000000">
                      <a:alpha val="43137"/>
                    </a:srgbClr>
                  </a:outerShdw>
                </a:effectLst>
              </a:rPr>
              <a:t>リハッシュ</a:t>
            </a:r>
            <a:endParaRPr kumimoji="1" lang="ja-JP" altLang="en-US" sz="1400" b="1" dirty="0">
              <a:effectLst>
                <a:outerShdw blurRad="38100" dist="38100" dir="2700000" algn="tl">
                  <a:srgbClr val="000000">
                    <a:alpha val="43137"/>
                  </a:srgbClr>
                </a:outerShdw>
              </a:effectLst>
            </a:endParaRPr>
          </a:p>
        </p:txBody>
      </p:sp>
      <p:sp>
        <p:nvSpPr>
          <p:cNvPr id="126" name="右矢印 125"/>
          <p:cNvSpPr/>
          <p:nvPr/>
        </p:nvSpPr>
        <p:spPr>
          <a:xfrm>
            <a:off x="3214678" y="3214686"/>
            <a:ext cx="357190" cy="35719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7" name="右矢印 126"/>
          <p:cNvSpPr/>
          <p:nvPr/>
        </p:nvSpPr>
        <p:spPr>
          <a:xfrm>
            <a:off x="5715008" y="3214686"/>
            <a:ext cx="357190" cy="35719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Linear Hashing</a:t>
            </a:r>
            <a:endParaRPr kumimoji="1" lang="ja-JP" altLang="en-US" dirty="0"/>
          </a:p>
        </p:txBody>
      </p:sp>
      <p:sp>
        <p:nvSpPr>
          <p:cNvPr id="3" name="コンテンツ プレースホルダ 2"/>
          <p:cNvSpPr>
            <a:spLocks noGrp="1"/>
          </p:cNvSpPr>
          <p:nvPr>
            <p:ph idx="1"/>
          </p:nvPr>
        </p:nvSpPr>
        <p:spPr>
          <a:xfrm>
            <a:off x="0" y="928670"/>
            <a:ext cx="8929718" cy="2357454"/>
          </a:xfrm>
        </p:spPr>
        <p:txBody>
          <a:bodyPr>
            <a:normAutofit lnSpcReduction="10000"/>
          </a:bodyPr>
          <a:lstStyle/>
          <a:p>
            <a:r>
              <a:rPr lang="ja-JP" altLang="en-US" sz="2400" dirty="0" smtClean="0"/>
              <a:t>一度にリハッシュするバケットはひとつで良いし、リハッシュ結果が飛んでくるバケットも</a:t>
            </a:r>
            <a:r>
              <a:rPr lang="en-US" altLang="ja-JP" sz="2400" dirty="0" smtClean="0"/>
              <a:t>2</a:t>
            </a:r>
            <a:r>
              <a:rPr lang="ja-JP" altLang="en-US" sz="2400" dirty="0" smtClean="0"/>
              <a:t>つしかない</a:t>
            </a:r>
            <a:endParaRPr lang="en-US" altLang="ja-JP" sz="2400" dirty="0" smtClean="0"/>
          </a:p>
          <a:p>
            <a:pPr lvl="1"/>
            <a:r>
              <a:rPr lang="en-US" altLang="ja-JP" sz="2000" dirty="0" smtClean="0"/>
              <a:t>4</a:t>
            </a:r>
            <a:r>
              <a:rPr lang="ja-JP" altLang="en-US" sz="2000" dirty="0" smtClean="0"/>
              <a:t>で割り切れる値を</a:t>
            </a:r>
            <a:r>
              <a:rPr lang="en-US" altLang="ja-JP" sz="2000" dirty="0" smtClean="0"/>
              <a:t>8</a:t>
            </a:r>
            <a:r>
              <a:rPr lang="ja-JP" altLang="en-US" sz="2000" dirty="0" smtClean="0"/>
              <a:t>で割ったら、</a:t>
            </a:r>
            <a:r>
              <a:rPr lang="ja-JP" altLang="en-US" sz="2000" dirty="0" smtClean="0"/>
              <a:t>割り切れるか</a:t>
            </a:r>
            <a:r>
              <a:rPr lang="en-US" altLang="ja-JP" sz="2000" dirty="0" smtClean="0"/>
              <a:t>4</a:t>
            </a:r>
            <a:r>
              <a:rPr lang="ja-JP" altLang="en-US" sz="2000" dirty="0" smtClean="0"/>
              <a:t>余るかの</a:t>
            </a:r>
            <a:r>
              <a:rPr lang="en-US" altLang="ja-JP" sz="2000" dirty="0" smtClean="0"/>
              <a:t>2</a:t>
            </a:r>
            <a:r>
              <a:rPr lang="ja-JP" altLang="en-US" sz="2000" dirty="0" smtClean="0"/>
              <a:t>つしかない原理</a:t>
            </a:r>
            <a:endParaRPr lang="en-US" altLang="ja-JP" sz="2000" dirty="0" smtClean="0"/>
          </a:p>
          <a:p>
            <a:r>
              <a:rPr lang="ja-JP" altLang="en-US" sz="2400" dirty="0" smtClean="0"/>
              <a:t>もっという</a:t>
            </a:r>
            <a:r>
              <a:rPr lang="ja-JP" altLang="en-US" sz="2400" dirty="0" smtClean="0"/>
              <a:t>と、ハッシュ値の昇順で並べておけばポインタの繋ぎ変え</a:t>
            </a:r>
            <a:r>
              <a:rPr lang="en-US" altLang="ja-JP" sz="2400" dirty="0" smtClean="0"/>
              <a:t>1</a:t>
            </a:r>
            <a:r>
              <a:rPr lang="ja-JP" altLang="en-US" sz="2400" dirty="0" smtClean="0"/>
              <a:t>回で拡張が済む</a:t>
            </a:r>
            <a:endParaRPr lang="en-US" altLang="ja-JP" sz="2400" dirty="0" smtClean="0"/>
          </a:p>
          <a:p>
            <a:pPr lvl="1"/>
            <a:r>
              <a:rPr lang="ja-JP" altLang="en-US" sz="2000" dirty="0" smtClean="0"/>
              <a:t>ん、それ</a:t>
            </a:r>
            <a:r>
              <a:rPr lang="en-US" altLang="ja-JP" sz="2000" dirty="0" smtClean="0"/>
              <a:t>CAS</a:t>
            </a:r>
            <a:r>
              <a:rPr lang="ja-JP" altLang="en-US" sz="2000" dirty="0" smtClean="0"/>
              <a:t>使えば</a:t>
            </a:r>
            <a:r>
              <a:rPr lang="en-US" altLang="ja-JP" sz="2000" dirty="0" smtClean="0"/>
              <a:t>Lock-free</a:t>
            </a:r>
            <a:r>
              <a:rPr lang="ja-JP" altLang="en-US" sz="2000" dirty="0" err="1" smtClean="0"/>
              <a:t>にいけるんじゃね</a:t>
            </a:r>
            <a:r>
              <a:rPr lang="ja-JP" altLang="en-US" sz="2000" dirty="0" smtClean="0"/>
              <a:t>？←この発想から発展</a:t>
            </a:r>
            <a:endParaRPr lang="en-US" altLang="ja-JP" sz="2000" dirty="0" smtClean="0"/>
          </a:p>
          <a:p>
            <a:pPr lvl="1"/>
            <a:endParaRPr lang="en-US" altLang="ja-JP" sz="2000" dirty="0" smtClean="0"/>
          </a:p>
        </p:txBody>
      </p:sp>
      <p:sp>
        <p:nvSpPr>
          <p:cNvPr id="36" name="正方形/長方形 35"/>
          <p:cNvSpPr/>
          <p:nvPr/>
        </p:nvSpPr>
        <p:spPr>
          <a:xfrm>
            <a:off x="2928295"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3133758"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3339221"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3544684"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3750148"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3955611"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4161075"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4366537"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3135125" y="429316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3135125" y="458353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3689300" y="429316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3689301" y="458353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8" name="正方形/長方形 47"/>
          <p:cNvSpPr/>
          <p:nvPr/>
        </p:nvSpPr>
        <p:spPr>
          <a:xfrm>
            <a:off x="3428361" y="428625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49" name="正方形/長方形 48"/>
          <p:cNvSpPr/>
          <p:nvPr/>
        </p:nvSpPr>
        <p:spPr>
          <a:xfrm>
            <a:off x="3428361" y="457661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0" name="直線矢印コネクタ 49"/>
          <p:cNvCxnSpPr>
            <a:stCxn id="37" idx="2"/>
            <a:endCxn id="44" idx="0"/>
          </p:cNvCxnSpPr>
          <p:nvPr/>
        </p:nvCxnSpPr>
        <p:spPr>
          <a:xfrm rot="16200000" flipH="1">
            <a:off x="3164583" y="4219896"/>
            <a:ext cx="145180" cy="13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8" idx="2"/>
            <a:endCxn id="48" idx="0"/>
          </p:cNvCxnSpPr>
          <p:nvPr/>
        </p:nvCxnSpPr>
        <p:spPr>
          <a:xfrm rot="16200000" flipH="1">
            <a:off x="3417390" y="4172552"/>
            <a:ext cx="138267" cy="8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39" idx="2"/>
            <a:endCxn id="46" idx="0"/>
          </p:cNvCxnSpPr>
          <p:nvPr/>
        </p:nvCxnSpPr>
        <p:spPr>
          <a:xfrm rot="16200000" flipH="1">
            <a:off x="3647134" y="4148271"/>
            <a:ext cx="145180" cy="1446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688192" y="492228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I</a:t>
            </a:r>
            <a:endParaRPr kumimoji="1" lang="ja-JP" altLang="en-US" sz="2800" u="sng" dirty="0">
              <a:effectLst>
                <a:outerShdw blurRad="38100" dist="38100" dir="2700000" algn="tl">
                  <a:srgbClr val="000000">
                    <a:alpha val="43137"/>
                  </a:srgbClr>
                </a:outerShdw>
              </a:effectLst>
            </a:endParaRPr>
          </a:p>
        </p:txBody>
      </p:sp>
      <p:sp>
        <p:nvSpPr>
          <p:cNvPr id="54" name="正方形/長方形 53"/>
          <p:cNvSpPr/>
          <p:nvPr/>
        </p:nvSpPr>
        <p:spPr>
          <a:xfrm>
            <a:off x="3688193" y="521264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5" name="直線矢印コネクタ 54"/>
          <p:cNvCxnSpPr>
            <a:stCxn id="47" idx="2"/>
            <a:endCxn id="53" idx="0"/>
          </p:cNvCxnSpPr>
          <p:nvPr/>
        </p:nvCxnSpPr>
        <p:spPr>
          <a:xfrm rot="16200000" flipH="1">
            <a:off x="3691719" y="482307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2857965" y="428855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57" name="正方形/長方形 56"/>
          <p:cNvSpPr/>
          <p:nvPr/>
        </p:nvSpPr>
        <p:spPr>
          <a:xfrm>
            <a:off x="2857966" y="457892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58" name="直線矢印コネクタ 57"/>
          <p:cNvCxnSpPr>
            <a:stCxn id="36" idx="2"/>
            <a:endCxn id="56" idx="0"/>
          </p:cNvCxnSpPr>
          <p:nvPr/>
        </p:nvCxnSpPr>
        <p:spPr>
          <a:xfrm rot="5400000">
            <a:off x="2925577" y="4183109"/>
            <a:ext cx="140570" cy="703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2856857" y="491767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B</a:t>
            </a:r>
            <a:endParaRPr kumimoji="1" lang="ja-JP" altLang="en-US" sz="2800" u="sng" dirty="0">
              <a:effectLst>
                <a:outerShdw blurRad="38100" dist="38100" dir="2700000" algn="tl">
                  <a:srgbClr val="000000">
                    <a:alpha val="43137"/>
                  </a:srgbClr>
                </a:outerShdw>
              </a:effectLst>
            </a:endParaRPr>
          </a:p>
        </p:txBody>
      </p:sp>
      <p:sp>
        <p:nvSpPr>
          <p:cNvPr id="60" name="正方形/長方形 59"/>
          <p:cNvSpPr/>
          <p:nvPr/>
        </p:nvSpPr>
        <p:spPr>
          <a:xfrm>
            <a:off x="2856858" y="520803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61" name="直線矢印コネクタ 60"/>
          <p:cNvCxnSpPr>
            <a:stCxn id="57" idx="2"/>
            <a:endCxn id="59" idx="0"/>
          </p:cNvCxnSpPr>
          <p:nvPr/>
        </p:nvCxnSpPr>
        <p:spPr>
          <a:xfrm rot="16200000" flipH="1">
            <a:off x="2860384" y="481846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2500298" y="4357694"/>
            <a:ext cx="285752" cy="7143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1071570" y="4131238"/>
            <a:ext cx="1571604" cy="369332"/>
          </a:xfrm>
          <a:prstGeom prst="rect">
            <a:avLst/>
          </a:prstGeom>
          <a:noFill/>
        </p:spPr>
        <p:txBody>
          <a:bodyPr wrap="square" rtlCol="0">
            <a:spAutoFit/>
          </a:bodyPr>
          <a:lstStyle/>
          <a:p>
            <a:r>
              <a:rPr lang="en-US" altLang="ja-JP" dirty="0" smtClean="0"/>
              <a:t>Hash(T)%8==0</a:t>
            </a:r>
            <a:endParaRPr kumimoji="1" lang="ja-JP" altLang="en-US" dirty="0"/>
          </a:p>
        </p:txBody>
      </p:sp>
      <p:sp>
        <p:nvSpPr>
          <p:cNvPr id="69" name="テキスト ボックス 68"/>
          <p:cNvSpPr txBox="1"/>
          <p:nvPr/>
        </p:nvSpPr>
        <p:spPr>
          <a:xfrm>
            <a:off x="1000132" y="4929198"/>
            <a:ext cx="1571604" cy="369332"/>
          </a:xfrm>
          <a:prstGeom prst="rect">
            <a:avLst/>
          </a:prstGeom>
          <a:noFill/>
        </p:spPr>
        <p:txBody>
          <a:bodyPr wrap="square" rtlCol="0">
            <a:spAutoFit/>
          </a:bodyPr>
          <a:lstStyle/>
          <a:p>
            <a:r>
              <a:rPr lang="en-US" altLang="ja-JP" dirty="0" smtClean="0"/>
              <a:t>Hash(B)%8==4</a:t>
            </a:r>
            <a:endParaRPr kumimoji="1" lang="ja-JP" altLang="en-US" dirty="0"/>
          </a:p>
        </p:txBody>
      </p:sp>
      <p:cxnSp>
        <p:nvCxnSpPr>
          <p:cNvPr id="70" name="直線矢印コネクタ 69"/>
          <p:cNvCxnSpPr/>
          <p:nvPr/>
        </p:nvCxnSpPr>
        <p:spPr>
          <a:xfrm flipV="1">
            <a:off x="2428860" y="5072074"/>
            <a:ext cx="357190" cy="7143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右矢印 72"/>
          <p:cNvSpPr/>
          <p:nvPr/>
        </p:nvSpPr>
        <p:spPr>
          <a:xfrm>
            <a:off x="4857752" y="4429132"/>
            <a:ext cx="357190" cy="35719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74" name="正方形/長方形 73"/>
          <p:cNvSpPr/>
          <p:nvPr/>
        </p:nvSpPr>
        <p:spPr>
          <a:xfrm>
            <a:off x="5642939"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5" name="正方形/長方形 74"/>
          <p:cNvSpPr/>
          <p:nvPr/>
        </p:nvSpPr>
        <p:spPr>
          <a:xfrm>
            <a:off x="5848402"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6" name="正方形/長方形 75"/>
          <p:cNvSpPr/>
          <p:nvPr/>
        </p:nvSpPr>
        <p:spPr>
          <a:xfrm>
            <a:off x="6053865"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7" name="正方形/長方形 76"/>
          <p:cNvSpPr/>
          <p:nvPr/>
        </p:nvSpPr>
        <p:spPr>
          <a:xfrm>
            <a:off x="6259328"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8" name="正方形/長方形 77"/>
          <p:cNvSpPr/>
          <p:nvPr/>
        </p:nvSpPr>
        <p:spPr>
          <a:xfrm>
            <a:off x="6464792"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9" name="正方形/長方形 78"/>
          <p:cNvSpPr/>
          <p:nvPr/>
        </p:nvSpPr>
        <p:spPr>
          <a:xfrm>
            <a:off x="6670255"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0" name="正方形/長方形 79"/>
          <p:cNvSpPr/>
          <p:nvPr/>
        </p:nvSpPr>
        <p:spPr>
          <a:xfrm>
            <a:off x="6875719"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1" name="正方形/長方形 80"/>
          <p:cNvSpPr/>
          <p:nvPr/>
        </p:nvSpPr>
        <p:spPr>
          <a:xfrm>
            <a:off x="7081181" y="3857628"/>
            <a:ext cx="205463" cy="2903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2" name="正方形/長方形 81"/>
          <p:cNvSpPr/>
          <p:nvPr/>
        </p:nvSpPr>
        <p:spPr>
          <a:xfrm>
            <a:off x="5849769" y="429316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83" name="正方形/長方形 82"/>
          <p:cNvSpPr/>
          <p:nvPr/>
        </p:nvSpPr>
        <p:spPr>
          <a:xfrm>
            <a:off x="5849769" y="458353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4" name="正方形/長方形 83"/>
          <p:cNvSpPr/>
          <p:nvPr/>
        </p:nvSpPr>
        <p:spPr>
          <a:xfrm>
            <a:off x="6403944" y="429316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85" name="正方形/長方形 84"/>
          <p:cNvSpPr/>
          <p:nvPr/>
        </p:nvSpPr>
        <p:spPr>
          <a:xfrm>
            <a:off x="6403945" y="458353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6" name="正方形/長方形 85"/>
          <p:cNvSpPr/>
          <p:nvPr/>
        </p:nvSpPr>
        <p:spPr>
          <a:xfrm>
            <a:off x="6143005" y="4286256"/>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Z</a:t>
            </a:r>
            <a:endParaRPr kumimoji="1" lang="ja-JP" altLang="en-US" sz="2800" dirty="0">
              <a:effectLst>
                <a:outerShdw blurRad="38100" dist="38100" dir="2700000" algn="tl">
                  <a:srgbClr val="000000">
                    <a:alpha val="43137"/>
                  </a:srgbClr>
                </a:outerShdw>
              </a:effectLst>
            </a:endParaRPr>
          </a:p>
        </p:txBody>
      </p:sp>
      <p:sp>
        <p:nvSpPr>
          <p:cNvPr id="87" name="正方形/長方形 86"/>
          <p:cNvSpPr/>
          <p:nvPr/>
        </p:nvSpPr>
        <p:spPr>
          <a:xfrm>
            <a:off x="6143005" y="4576617"/>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88" name="直線矢印コネクタ 87"/>
          <p:cNvCxnSpPr>
            <a:stCxn id="75" idx="2"/>
            <a:endCxn id="82" idx="0"/>
          </p:cNvCxnSpPr>
          <p:nvPr/>
        </p:nvCxnSpPr>
        <p:spPr>
          <a:xfrm rot="16200000" flipH="1">
            <a:off x="5879227" y="4219896"/>
            <a:ext cx="145180" cy="13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6" idx="2"/>
            <a:endCxn id="86" idx="0"/>
          </p:cNvCxnSpPr>
          <p:nvPr/>
        </p:nvCxnSpPr>
        <p:spPr>
          <a:xfrm rot="16200000" flipH="1">
            <a:off x="6132034" y="4172552"/>
            <a:ext cx="138267" cy="8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77" idx="2"/>
            <a:endCxn id="84" idx="0"/>
          </p:cNvCxnSpPr>
          <p:nvPr/>
        </p:nvCxnSpPr>
        <p:spPr>
          <a:xfrm rot="16200000" flipH="1">
            <a:off x="6361778" y="4148271"/>
            <a:ext cx="145180" cy="1446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正方形/長方形 90"/>
          <p:cNvSpPr/>
          <p:nvPr/>
        </p:nvSpPr>
        <p:spPr>
          <a:xfrm>
            <a:off x="6402836" y="492228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I</a:t>
            </a:r>
            <a:endParaRPr kumimoji="1" lang="ja-JP" altLang="en-US" sz="2800" u="sng" dirty="0">
              <a:effectLst>
                <a:outerShdw blurRad="38100" dist="38100" dir="2700000" algn="tl">
                  <a:srgbClr val="000000">
                    <a:alpha val="43137"/>
                  </a:srgbClr>
                </a:outerShdw>
              </a:effectLst>
            </a:endParaRPr>
          </a:p>
        </p:txBody>
      </p:sp>
      <p:sp>
        <p:nvSpPr>
          <p:cNvPr id="92" name="正方形/長方形 91"/>
          <p:cNvSpPr/>
          <p:nvPr/>
        </p:nvSpPr>
        <p:spPr>
          <a:xfrm>
            <a:off x="6402837" y="521264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93" name="直線矢印コネクタ 92"/>
          <p:cNvCxnSpPr>
            <a:stCxn id="85" idx="2"/>
            <a:endCxn id="91" idx="0"/>
          </p:cNvCxnSpPr>
          <p:nvPr/>
        </p:nvCxnSpPr>
        <p:spPr>
          <a:xfrm rot="16200000" flipH="1">
            <a:off x="6406363" y="4823079"/>
            <a:ext cx="193574" cy="4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572609" y="4288559"/>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95" name="正方形/長方形 94"/>
          <p:cNvSpPr/>
          <p:nvPr/>
        </p:nvSpPr>
        <p:spPr>
          <a:xfrm>
            <a:off x="5572610" y="4578920"/>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96" name="直線矢印コネクタ 95"/>
          <p:cNvCxnSpPr>
            <a:stCxn id="74" idx="2"/>
            <a:endCxn id="94" idx="0"/>
          </p:cNvCxnSpPr>
          <p:nvPr/>
        </p:nvCxnSpPr>
        <p:spPr>
          <a:xfrm rot="5400000">
            <a:off x="5640221" y="4183109"/>
            <a:ext cx="140570" cy="703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571501" y="4917675"/>
            <a:ext cx="205463" cy="29036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u="sng" dirty="0" smtClean="0">
                <a:effectLst>
                  <a:outerShdw blurRad="38100" dist="38100" dir="2700000" algn="tl">
                    <a:srgbClr val="000000">
                      <a:alpha val="43137"/>
                    </a:srgbClr>
                  </a:outerShdw>
                </a:effectLst>
              </a:rPr>
              <a:t>B</a:t>
            </a:r>
            <a:endParaRPr kumimoji="1" lang="ja-JP" altLang="en-US" sz="2800" u="sng" dirty="0">
              <a:effectLst>
                <a:outerShdw blurRad="38100" dist="38100" dir="2700000" algn="tl">
                  <a:srgbClr val="000000">
                    <a:alpha val="43137"/>
                  </a:srgbClr>
                </a:outerShdw>
              </a:effectLst>
            </a:endParaRPr>
          </a:p>
        </p:txBody>
      </p:sp>
      <p:sp>
        <p:nvSpPr>
          <p:cNvPr id="98" name="正方形/長方形 97"/>
          <p:cNvSpPr/>
          <p:nvPr/>
        </p:nvSpPr>
        <p:spPr>
          <a:xfrm>
            <a:off x="5571502" y="5208036"/>
            <a:ext cx="193574" cy="1451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cxnSp>
        <p:nvCxnSpPr>
          <p:cNvPr id="99" name="直線矢印コネクタ 98"/>
          <p:cNvCxnSpPr>
            <a:stCxn id="78" idx="2"/>
            <a:endCxn id="97" idx="0"/>
          </p:cNvCxnSpPr>
          <p:nvPr/>
        </p:nvCxnSpPr>
        <p:spPr>
          <a:xfrm rot="5400000">
            <a:off x="5736036" y="4086187"/>
            <a:ext cx="769686" cy="89329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角丸四角形 100"/>
          <p:cNvSpPr/>
          <p:nvPr/>
        </p:nvSpPr>
        <p:spPr>
          <a:xfrm>
            <a:off x="2786050" y="4214818"/>
            <a:ext cx="357190" cy="1214446"/>
          </a:xfrm>
          <a:prstGeom prst="roundRec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2" name="テキスト ボックス 101"/>
          <p:cNvSpPr txBox="1"/>
          <p:nvPr/>
        </p:nvSpPr>
        <p:spPr>
          <a:xfrm>
            <a:off x="6715140" y="4214818"/>
            <a:ext cx="1857388" cy="400110"/>
          </a:xfrm>
          <a:prstGeom prst="rect">
            <a:avLst/>
          </a:prstGeom>
          <a:noFill/>
        </p:spPr>
        <p:txBody>
          <a:bodyPr wrap="square" rtlCol="0">
            <a:spAutoFit/>
          </a:bodyPr>
          <a:lstStyle/>
          <a:p>
            <a:r>
              <a:rPr kumimoji="1" lang="ja-JP" altLang="en-US" sz="2000" b="1" dirty="0" smtClean="0">
                <a:solidFill>
                  <a:srgbClr val="FF0000"/>
                </a:solidFill>
                <a:effectLst>
                  <a:outerShdw blurRad="38100" dist="38100" dir="2700000" algn="tl">
                    <a:srgbClr val="000000">
                      <a:alpha val="43137"/>
                    </a:srgbClr>
                  </a:outerShdw>
                </a:effectLst>
              </a:rPr>
              <a:t>繋ぎ変え</a:t>
            </a:r>
            <a:r>
              <a:rPr kumimoji="1" lang="en-US" altLang="ja-JP" sz="2000" b="1" dirty="0" smtClean="0">
                <a:solidFill>
                  <a:srgbClr val="FF0000"/>
                </a:solidFill>
                <a:effectLst>
                  <a:outerShdw blurRad="38100" dist="38100" dir="2700000" algn="tl">
                    <a:srgbClr val="000000">
                      <a:alpha val="43137"/>
                    </a:srgbClr>
                  </a:outerShdw>
                </a:effectLst>
              </a:rPr>
              <a:t>1</a:t>
            </a:r>
            <a:r>
              <a:rPr kumimoji="1" lang="ja-JP" altLang="en-US" sz="2000" b="1" dirty="0" smtClean="0">
                <a:solidFill>
                  <a:srgbClr val="FF0000"/>
                </a:solidFill>
                <a:effectLst>
                  <a:outerShdw blurRad="38100" dist="38100" dir="2700000" algn="tl">
                    <a:srgbClr val="000000">
                      <a:alpha val="43137"/>
                    </a:srgbClr>
                  </a:outerShdw>
                </a:effectLst>
              </a:rPr>
              <a:t>回！</a:t>
            </a:r>
            <a:endParaRPr kumimoji="1" lang="ja-JP" altLang="en-US" sz="2000" b="1" dirty="0">
              <a:solidFill>
                <a:srgbClr val="FF0000"/>
              </a:solidFill>
              <a:effectLst>
                <a:outerShdw blurRad="38100" dist="38100" dir="2700000" algn="tl">
                  <a:srgbClr val="000000">
                    <a:alpha val="43137"/>
                  </a:srgbClr>
                </a:outerShdw>
              </a:effectLst>
            </a:endParaRPr>
          </a:p>
        </p:txBody>
      </p:sp>
      <p:sp>
        <p:nvSpPr>
          <p:cNvPr id="103" name="角丸四角形 102"/>
          <p:cNvSpPr/>
          <p:nvPr/>
        </p:nvSpPr>
        <p:spPr>
          <a:xfrm>
            <a:off x="2857488" y="3786190"/>
            <a:ext cx="928694" cy="428628"/>
          </a:xfrm>
          <a:prstGeom prst="round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テキスト ボックス 103"/>
          <p:cNvSpPr txBox="1"/>
          <p:nvPr/>
        </p:nvSpPr>
        <p:spPr>
          <a:xfrm>
            <a:off x="3286116" y="3429000"/>
            <a:ext cx="1143008" cy="369332"/>
          </a:xfrm>
          <a:prstGeom prst="rect">
            <a:avLst/>
          </a:prstGeom>
          <a:noFill/>
        </p:spPr>
        <p:txBody>
          <a:bodyPr wrap="square" rtlCol="0">
            <a:spAutoFit/>
          </a:bodyPr>
          <a:lstStyle/>
          <a:p>
            <a:r>
              <a:rPr kumimoji="1" lang="ja-JP" altLang="en-US" b="1" dirty="0" smtClean="0">
                <a:solidFill>
                  <a:schemeClr val="accent1"/>
                </a:solidFill>
                <a:effectLst>
                  <a:outerShdw blurRad="38100" dist="38100" dir="2700000" algn="tl">
                    <a:srgbClr val="000000">
                      <a:alpha val="43137"/>
                    </a:srgbClr>
                  </a:outerShdw>
                </a:effectLst>
              </a:rPr>
              <a:t>サイズ</a:t>
            </a:r>
            <a:r>
              <a:rPr kumimoji="1" lang="en-US" altLang="ja-JP" b="1" dirty="0" smtClean="0">
                <a:solidFill>
                  <a:schemeClr val="accent1"/>
                </a:solidFill>
                <a:effectLst>
                  <a:outerShdw blurRad="38100" dist="38100" dir="2700000" algn="tl">
                    <a:srgbClr val="000000">
                      <a:alpha val="43137"/>
                    </a:srgbClr>
                  </a:outerShdw>
                </a:effectLst>
              </a:rPr>
              <a:t>4</a:t>
            </a:r>
            <a:endParaRPr kumimoji="1" lang="ja-JP" altLang="en-US" b="1" dirty="0">
              <a:solidFill>
                <a:schemeClr val="accent1"/>
              </a:solidFill>
              <a:effectLst>
                <a:outerShdw blurRad="38100" dist="38100" dir="2700000" algn="tl">
                  <a:srgbClr val="000000">
                    <a:alpha val="43137"/>
                  </a:srgbClr>
                </a:outerShdw>
              </a:effectLst>
            </a:endParaRPr>
          </a:p>
        </p:txBody>
      </p:sp>
      <p:sp>
        <p:nvSpPr>
          <p:cNvPr id="105" name="角丸四角形 104"/>
          <p:cNvSpPr/>
          <p:nvPr/>
        </p:nvSpPr>
        <p:spPr>
          <a:xfrm>
            <a:off x="5572132" y="3786190"/>
            <a:ext cx="1143008" cy="428628"/>
          </a:xfrm>
          <a:prstGeom prst="round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6" name="テキスト ボックス 105"/>
          <p:cNvSpPr txBox="1"/>
          <p:nvPr/>
        </p:nvSpPr>
        <p:spPr>
          <a:xfrm>
            <a:off x="6000760" y="3429000"/>
            <a:ext cx="1143008" cy="369332"/>
          </a:xfrm>
          <a:prstGeom prst="rect">
            <a:avLst/>
          </a:prstGeom>
          <a:noFill/>
        </p:spPr>
        <p:txBody>
          <a:bodyPr wrap="square" rtlCol="0">
            <a:spAutoFit/>
          </a:bodyPr>
          <a:lstStyle/>
          <a:p>
            <a:r>
              <a:rPr kumimoji="1" lang="ja-JP" altLang="en-US" b="1" dirty="0" smtClean="0">
                <a:solidFill>
                  <a:schemeClr val="accent1"/>
                </a:solidFill>
                <a:effectLst>
                  <a:outerShdw blurRad="38100" dist="38100" dir="2700000" algn="tl">
                    <a:srgbClr val="000000">
                      <a:alpha val="43137"/>
                    </a:srgbClr>
                  </a:outerShdw>
                </a:effectLst>
              </a:rPr>
              <a:t>サイズ</a:t>
            </a:r>
            <a:r>
              <a:rPr kumimoji="1" lang="en-US" altLang="ja-JP" b="1" dirty="0" smtClean="0">
                <a:solidFill>
                  <a:schemeClr val="accent1"/>
                </a:solidFill>
                <a:effectLst>
                  <a:outerShdw blurRad="38100" dist="38100" dir="2700000" algn="tl">
                    <a:srgbClr val="000000">
                      <a:alpha val="43137"/>
                    </a:srgbClr>
                  </a:outerShdw>
                </a:effectLst>
              </a:rPr>
              <a:t>5</a:t>
            </a:r>
            <a:endParaRPr kumimoji="1" lang="ja-JP" altLang="en-US" b="1" dirty="0">
              <a:solidFill>
                <a:schemeClr val="accent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そして</a:t>
            </a:r>
            <a:r>
              <a:rPr kumimoji="1" lang="en-US" altLang="ja-JP" dirty="0" smtClean="0"/>
              <a:t>Lock-free</a:t>
            </a:r>
            <a:r>
              <a:rPr kumimoji="1" lang="ja-JP" altLang="en-US" dirty="0" smtClean="0"/>
              <a:t>へ？</a:t>
            </a:r>
            <a:endParaRPr kumimoji="1" lang="ja-JP" altLang="en-US" dirty="0"/>
          </a:p>
        </p:txBody>
      </p:sp>
      <p:sp>
        <p:nvSpPr>
          <p:cNvPr id="3" name="コンテンツ プレースホルダ 2"/>
          <p:cNvSpPr>
            <a:spLocks noGrp="1"/>
          </p:cNvSpPr>
          <p:nvPr>
            <p:ph idx="1"/>
          </p:nvPr>
        </p:nvSpPr>
        <p:spPr>
          <a:xfrm>
            <a:off x="214282" y="1142984"/>
            <a:ext cx="8715436" cy="3286148"/>
          </a:xfrm>
        </p:spPr>
        <p:txBody>
          <a:bodyPr>
            <a:normAutofit lnSpcReduction="10000"/>
          </a:bodyPr>
          <a:lstStyle/>
          <a:p>
            <a:pPr>
              <a:buNone/>
            </a:pPr>
            <a:r>
              <a:rPr lang="en-US" altLang="ja-JP" sz="2800" dirty="0" smtClean="0"/>
              <a:t>( ^o^)&lt;</a:t>
            </a:r>
            <a:r>
              <a:rPr lang="en-US" altLang="ja-JP" sz="2800" dirty="0" err="1" smtClean="0"/>
              <a:t>LinearHashing</a:t>
            </a:r>
            <a:r>
              <a:rPr lang="ja-JP" altLang="en-US" sz="2800" dirty="0" smtClean="0"/>
              <a:t>で拡張は簡単っぽい</a:t>
            </a:r>
            <a:endParaRPr lang="en-US" altLang="ja-JP" sz="2800" dirty="0" smtClean="0"/>
          </a:p>
          <a:p>
            <a:pPr>
              <a:buNone/>
            </a:pPr>
            <a:r>
              <a:rPr lang="ja-JP" altLang="en-US" sz="2800" dirty="0" smtClean="0"/>
              <a:t>（ ˘⊖˘）。</a:t>
            </a:r>
            <a:r>
              <a:rPr lang="en-US" altLang="ja-JP" sz="2800" dirty="0" smtClean="0"/>
              <a:t>o(</a:t>
            </a:r>
            <a:r>
              <a:rPr lang="ja-JP" altLang="en-US" sz="2800" dirty="0" smtClean="0"/>
              <a:t>待てよ</a:t>
            </a:r>
            <a:r>
              <a:rPr lang="en-US" altLang="ja-JP" sz="2800" dirty="0" smtClean="0"/>
              <a:t>…</a:t>
            </a:r>
            <a:r>
              <a:rPr lang="ja-JP" altLang="en-US" sz="2800" dirty="0" smtClean="0"/>
              <a:t>ポインタの繋ぎ変えと</a:t>
            </a:r>
            <a:r>
              <a:rPr lang="en-US" altLang="ja-JP" sz="2800" dirty="0" smtClean="0"/>
              <a:t>Split</a:t>
            </a:r>
            <a:r>
              <a:rPr lang="ja-JP" altLang="en-US" sz="2800" dirty="0" smtClean="0"/>
              <a:t>値のインクリメントと古いポインタの削除の</a:t>
            </a:r>
            <a:r>
              <a:rPr lang="en-US" altLang="ja-JP" sz="2800" dirty="0" smtClean="0"/>
              <a:t>3</a:t>
            </a:r>
            <a:r>
              <a:rPr lang="ja-JP" altLang="en-US" sz="2800" dirty="0" err="1" smtClean="0"/>
              <a:t>つは</a:t>
            </a:r>
            <a:r>
              <a:rPr lang="ja-JP" altLang="en-US" sz="2800" dirty="0" smtClean="0"/>
              <a:t>どう</a:t>
            </a:r>
            <a:r>
              <a:rPr lang="ja-JP" altLang="en-US" sz="2800" dirty="0" smtClean="0"/>
              <a:t>線形化</a:t>
            </a:r>
            <a:r>
              <a:rPr lang="ja-JP" altLang="en-US" sz="2800" dirty="0" smtClean="0"/>
              <a:t>できるんだ？</a:t>
            </a:r>
            <a:r>
              <a:rPr lang="en-US" altLang="ja-JP" sz="2800" dirty="0" smtClean="0"/>
              <a:t>) </a:t>
            </a:r>
          </a:p>
          <a:p>
            <a:pPr>
              <a:buNone/>
            </a:pPr>
            <a:r>
              <a:rPr lang="en-US" altLang="ja-JP" sz="2800" dirty="0" smtClean="0"/>
              <a:t>| </a:t>
            </a:r>
            <a:r>
              <a:rPr lang="ja-JP" altLang="en-US" sz="2800" dirty="0" smtClean="0"/>
              <a:t>論文</a:t>
            </a:r>
            <a:r>
              <a:rPr lang="en-US" altLang="ja-JP" sz="2800" dirty="0" smtClean="0"/>
              <a:t>| ┗(☋</a:t>
            </a:r>
            <a:r>
              <a:rPr lang="ja-JP" altLang="en-US" sz="2800" dirty="0" smtClean="0"/>
              <a:t>｀ </a:t>
            </a:r>
            <a:r>
              <a:rPr lang="en-US" altLang="ja-JP" sz="2800" dirty="0" smtClean="0"/>
              <a:t>)┓</a:t>
            </a:r>
            <a:r>
              <a:rPr lang="ja-JP" altLang="en-US" sz="2800" dirty="0" smtClean="0"/>
              <a:t>三調べてみよう</a:t>
            </a:r>
            <a:endParaRPr lang="en-US" altLang="ja-JP" sz="2800" dirty="0" smtClean="0"/>
          </a:p>
          <a:p>
            <a:pPr>
              <a:buNone/>
            </a:pPr>
            <a:r>
              <a:rPr lang="en-US" altLang="ja-JP" sz="2800" dirty="0" smtClean="0"/>
              <a:t>( ◠‿◠ )☛</a:t>
            </a:r>
            <a:r>
              <a:rPr lang="ja-JP" altLang="en-US" sz="2800" dirty="0" smtClean="0"/>
              <a:t>そこに気がつくとは</a:t>
            </a:r>
            <a:r>
              <a:rPr lang="en-US" altLang="ja-JP" sz="2800" dirty="0" smtClean="0"/>
              <a:t>…</a:t>
            </a:r>
            <a:r>
              <a:rPr lang="ja-JP" altLang="en-US" sz="2800" dirty="0" smtClean="0"/>
              <a:t>生かしてはおけぬ</a:t>
            </a:r>
            <a:r>
              <a:rPr lang="en-US" altLang="ja-JP" sz="2800" dirty="0" smtClean="0"/>
              <a:t>·······</a:t>
            </a:r>
          </a:p>
          <a:p>
            <a:pPr>
              <a:buNone/>
            </a:pPr>
            <a:r>
              <a:rPr lang="el-GR" altLang="ja-JP" sz="2800" dirty="0" smtClean="0"/>
              <a:t> ▂▅▇█▓▒░(’ω’)░▒▓█▇▅▂</a:t>
            </a:r>
            <a:r>
              <a:rPr lang="ja-JP" altLang="en-US" sz="2800" dirty="0" err="1" smtClean="0"/>
              <a:t>うわあ</a:t>
            </a:r>
            <a:r>
              <a:rPr lang="ja-JP" altLang="en-US" sz="2800" dirty="0" smtClean="0"/>
              <a:t>ああああああああ</a:t>
            </a:r>
            <a:endParaRPr lang="en-US" altLang="ja-JP" sz="2800" dirty="0" smtClean="0"/>
          </a:p>
        </p:txBody>
      </p:sp>
      <p:sp>
        <p:nvSpPr>
          <p:cNvPr id="4" name="テキスト ボックス 3"/>
          <p:cNvSpPr txBox="1"/>
          <p:nvPr/>
        </p:nvSpPr>
        <p:spPr>
          <a:xfrm>
            <a:off x="428596" y="4714884"/>
            <a:ext cx="8501122" cy="1200329"/>
          </a:xfrm>
          <a:prstGeom prst="rect">
            <a:avLst/>
          </a:prstGeom>
          <a:noFill/>
        </p:spPr>
        <p:txBody>
          <a:bodyPr wrap="square" rtlCol="0">
            <a:spAutoFit/>
          </a:bodyPr>
          <a:lstStyle/>
          <a:p>
            <a:pPr algn="ctr"/>
            <a:r>
              <a:rPr kumimoji="1" lang="en-US" altLang="ja-JP" sz="3600" dirty="0" smtClean="0"/>
              <a:t>Concurrent</a:t>
            </a:r>
            <a:r>
              <a:rPr kumimoji="1" lang="ja-JP" altLang="en-US" sz="3600" dirty="0" smtClean="0"/>
              <a:t>にやるの</a:t>
            </a:r>
            <a:r>
              <a:rPr kumimoji="1" lang="ja-JP" altLang="en-US" sz="3600" dirty="0" smtClean="0"/>
              <a:t>は</a:t>
            </a:r>
            <a:endParaRPr kumimoji="1" lang="en-US" altLang="ja-JP" sz="3600" dirty="0" smtClean="0"/>
          </a:p>
          <a:p>
            <a:pPr algn="ctr"/>
            <a:r>
              <a:rPr lang="ja-JP" altLang="en-US" sz="3600" dirty="0" smtClean="0"/>
              <a:t>まだ自明ではない</a:t>
            </a:r>
            <a:endParaRPr kumimoji="1" lang="en-US" altLang="ja-JP"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Split-Ordered List</a:t>
            </a:r>
            <a:endParaRPr kumimoji="1" lang="ja-JP" altLang="en-US" dirty="0"/>
          </a:p>
        </p:txBody>
      </p:sp>
      <p:sp>
        <p:nvSpPr>
          <p:cNvPr id="3" name="コンテンツ プレースホルダ 2"/>
          <p:cNvSpPr>
            <a:spLocks noGrp="1"/>
          </p:cNvSpPr>
          <p:nvPr>
            <p:ph idx="1"/>
          </p:nvPr>
        </p:nvSpPr>
        <p:spPr>
          <a:xfrm>
            <a:off x="214282" y="928670"/>
            <a:ext cx="8715436" cy="1285884"/>
          </a:xfrm>
        </p:spPr>
        <p:txBody>
          <a:bodyPr>
            <a:normAutofit/>
          </a:bodyPr>
          <a:lstStyle/>
          <a:p>
            <a:r>
              <a:rPr kumimoji="1" lang="ja-JP" altLang="en-US" dirty="0" smtClean="0"/>
              <a:t>詳しくは冬の</a:t>
            </a:r>
            <a:r>
              <a:rPr kumimoji="1" lang="en-US" altLang="ja-JP" dirty="0" smtClean="0"/>
              <a:t>Lock-free</a:t>
            </a:r>
            <a:r>
              <a:rPr kumimoji="1" lang="ja-JP" altLang="en-US" dirty="0" smtClean="0"/>
              <a:t>祭りの資料参照</a:t>
            </a:r>
            <a:endParaRPr kumimoji="1" lang="en-US" altLang="ja-JP" dirty="0" smtClean="0"/>
          </a:p>
          <a:p>
            <a:pPr lvl="1"/>
            <a:r>
              <a:rPr lang="ja-JP" altLang="en-US" dirty="0" smtClean="0"/>
              <a:t>に、逃げてないもん</a:t>
            </a:r>
            <a:endParaRPr kumimoji="1" lang="ja-JP" altLang="en-US" dirty="0"/>
          </a:p>
        </p:txBody>
      </p:sp>
      <p:pic>
        <p:nvPicPr>
          <p:cNvPr id="18434" name="Picture 2" descr="\\VBOXSVR\share_win\material\fuyuno.png"/>
          <p:cNvPicPr>
            <a:picLocks noChangeAspect="1" noChangeArrowheads="1"/>
          </p:cNvPicPr>
          <p:nvPr/>
        </p:nvPicPr>
        <p:blipFill>
          <a:blip r:embed="rId2"/>
          <a:srcRect/>
          <a:stretch>
            <a:fillRect/>
          </a:stretch>
        </p:blipFill>
        <p:spPr bwMode="auto">
          <a:xfrm>
            <a:off x="1928794" y="2055307"/>
            <a:ext cx="5357850" cy="4731279"/>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閑話休題</a:t>
            </a:r>
            <a:endParaRPr kumimoji="1" lang="ja-JP" altLang="en-US" dirty="0"/>
          </a:p>
        </p:txBody>
      </p:sp>
      <p:sp>
        <p:nvSpPr>
          <p:cNvPr id="3" name="コンテンツ プレースホルダ 2"/>
          <p:cNvSpPr>
            <a:spLocks noGrp="1"/>
          </p:cNvSpPr>
          <p:nvPr>
            <p:ph idx="1"/>
          </p:nvPr>
        </p:nvSpPr>
        <p:spPr>
          <a:xfrm>
            <a:off x="214282" y="928670"/>
            <a:ext cx="8786874" cy="5715040"/>
          </a:xfrm>
        </p:spPr>
        <p:txBody>
          <a:bodyPr>
            <a:normAutofit fontScale="92500" lnSpcReduction="10000"/>
          </a:bodyPr>
          <a:lstStyle/>
          <a:p>
            <a:r>
              <a:rPr kumimoji="1" lang="en-US" altLang="ja-JP" dirty="0" err="1" smtClean="0"/>
              <a:t>LHlf</a:t>
            </a:r>
            <a:r>
              <a:rPr lang="en-US" altLang="ja-JP" dirty="0" smtClean="0"/>
              <a:t>:</a:t>
            </a:r>
            <a:r>
              <a:rPr lang="en-US" altLang="ja-JP" dirty="0" smtClean="0"/>
              <a:t> </a:t>
            </a:r>
            <a:r>
              <a:rPr lang="en-US" altLang="ja-JP" dirty="0" smtClean="0"/>
              <a:t>lock-free </a:t>
            </a:r>
            <a:r>
              <a:rPr kumimoji="1" lang="en-US" altLang="ja-JP" dirty="0" smtClean="0"/>
              <a:t>Linear Hashing</a:t>
            </a:r>
            <a:r>
              <a:rPr lang="en-US" altLang="ja-JP" sz="2400" dirty="0" smtClean="0"/>
              <a:t>[</a:t>
            </a:r>
            <a:r>
              <a:rPr lang="en-US" altLang="ja-JP" sz="2400" dirty="0" err="1" smtClean="0"/>
              <a:t>Donghui</a:t>
            </a:r>
            <a:r>
              <a:rPr lang="en-US" altLang="ja-JP" sz="2400" dirty="0" smtClean="0"/>
              <a:t> </a:t>
            </a:r>
            <a:r>
              <a:rPr lang="en-US" altLang="ja-JP" sz="2400" dirty="0" smtClean="0"/>
              <a:t>PPoPP’12]</a:t>
            </a:r>
            <a:endParaRPr lang="en-US" altLang="ja-JP" dirty="0" smtClean="0"/>
          </a:p>
          <a:p>
            <a:pPr lvl="1"/>
            <a:r>
              <a:rPr kumimoji="1" lang="en-US" altLang="ja-JP" dirty="0" smtClean="0"/>
              <a:t>MS</a:t>
            </a:r>
            <a:r>
              <a:rPr kumimoji="1" lang="ja-JP" altLang="en-US" dirty="0" smtClean="0"/>
              <a:t>の</a:t>
            </a:r>
            <a:r>
              <a:rPr kumimoji="1" lang="en-US" altLang="ja-JP" dirty="0" smtClean="0"/>
              <a:t>Jim Gray Lab</a:t>
            </a:r>
            <a:r>
              <a:rPr kumimoji="1" lang="ja-JP" altLang="en-US" dirty="0" smtClean="0"/>
              <a:t>の研究</a:t>
            </a:r>
            <a:endParaRPr kumimoji="1" lang="en-US" altLang="ja-JP" dirty="0" smtClean="0"/>
          </a:p>
          <a:p>
            <a:pPr lvl="1"/>
            <a:r>
              <a:rPr kumimoji="1" lang="ja-JP" altLang="en-US" dirty="0" smtClean="0"/>
              <a:t>主なアイデア：</a:t>
            </a:r>
            <a:r>
              <a:rPr kumimoji="1" lang="en-US" altLang="ja-JP" dirty="0" smtClean="0"/>
              <a:t>Linear Hashing</a:t>
            </a:r>
            <a:r>
              <a:rPr kumimoji="1" lang="ja-JP" altLang="en-US" dirty="0" smtClean="0"/>
              <a:t>の物理テーブル拡大の重いから</a:t>
            </a:r>
            <a:r>
              <a:rPr kumimoji="1" lang="en-US" altLang="ja-JP" dirty="0" smtClean="0"/>
              <a:t>2</a:t>
            </a:r>
            <a:r>
              <a:rPr kumimoji="1" lang="ja-JP" altLang="en-US" dirty="0" smtClean="0"/>
              <a:t>段階の間接参照にすればいいよね</a:t>
            </a:r>
            <a:endParaRPr kumimoji="1" lang="en-US" altLang="ja-JP" dirty="0" smtClean="0"/>
          </a:p>
          <a:p>
            <a:pPr lvl="2"/>
            <a:r>
              <a:rPr lang="ja-JP" altLang="en-US" dirty="0" smtClean="0"/>
              <a:t>え</a:t>
            </a:r>
            <a:r>
              <a:rPr lang="ja-JP" altLang="en-US" dirty="0" smtClean="0"/>
              <a:t>、それ</a:t>
            </a:r>
            <a:r>
              <a:rPr lang="en-US" altLang="ja-JP" dirty="0" smtClean="0"/>
              <a:t>Split-Ordered</a:t>
            </a:r>
            <a:r>
              <a:rPr lang="ja-JP" altLang="en-US" dirty="0" smtClean="0"/>
              <a:t> </a:t>
            </a:r>
            <a:r>
              <a:rPr lang="en-US" altLang="ja-JP" dirty="0" smtClean="0"/>
              <a:t>List</a:t>
            </a:r>
            <a:r>
              <a:rPr lang="ja-JP" altLang="en-US" dirty="0" smtClean="0"/>
              <a:t>でもやってる</a:t>
            </a:r>
            <a:r>
              <a:rPr lang="ja-JP" altLang="en-US" dirty="0" err="1" smtClean="0"/>
              <a:t>じゃん</a:t>
            </a:r>
            <a:r>
              <a:rPr lang="en-US" altLang="ja-JP" dirty="0" smtClean="0"/>
              <a:t>…</a:t>
            </a:r>
          </a:p>
          <a:p>
            <a:pPr lvl="1"/>
            <a:r>
              <a:rPr kumimoji="1" lang="ja-JP" altLang="en-US" dirty="0" smtClean="0"/>
              <a:t>拡大だけじゃなくて縮退もできるよ！</a:t>
            </a:r>
            <a:endParaRPr kumimoji="1" lang="en-US" altLang="ja-JP" dirty="0" smtClean="0"/>
          </a:p>
          <a:p>
            <a:pPr lvl="2"/>
            <a:r>
              <a:rPr lang="ja-JP" altLang="en-US" dirty="0" smtClean="0"/>
              <a:t>それは</a:t>
            </a:r>
            <a:r>
              <a:rPr lang="en-US" altLang="ja-JP" dirty="0" smtClean="0"/>
              <a:t>Linear Hashing</a:t>
            </a:r>
            <a:r>
              <a:rPr lang="ja-JP" altLang="en-US" dirty="0" smtClean="0"/>
              <a:t>ならそんなに驚くことじゃないよね</a:t>
            </a:r>
            <a:r>
              <a:rPr lang="en-US" altLang="ja-JP" dirty="0" smtClean="0"/>
              <a:t>…</a:t>
            </a:r>
          </a:p>
          <a:p>
            <a:pPr lvl="1"/>
            <a:r>
              <a:rPr lang="ja-JP" altLang="en-US" dirty="0" smtClean="0"/>
              <a:t>ハザードポインタで</a:t>
            </a:r>
            <a:r>
              <a:rPr lang="ja-JP" altLang="en-US" dirty="0" smtClean="0"/>
              <a:t>メモリ</a:t>
            </a:r>
            <a:r>
              <a:rPr lang="ja-JP" altLang="en-US" dirty="0" smtClean="0"/>
              <a:t>守ってね！必要なメモリは</a:t>
            </a:r>
            <a:r>
              <a:rPr lang="en-US" altLang="ja-JP" dirty="0" smtClean="0"/>
              <a:t>5</a:t>
            </a:r>
            <a:r>
              <a:rPr lang="ja-JP" altLang="en-US" dirty="0" smtClean="0"/>
              <a:t>ポインタね！</a:t>
            </a:r>
            <a:r>
              <a:rPr lang="en-US" altLang="ja-JP" dirty="0" smtClean="0"/>
              <a:t>Pass The Buck</a:t>
            </a:r>
            <a:r>
              <a:rPr lang="ja-JP" altLang="en-US" dirty="0" smtClean="0"/>
              <a:t>使っても良いよ！</a:t>
            </a:r>
            <a:endParaRPr lang="en-US" altLang="ja-JP" dirty="0" smtClean="0"/>
          </a:p>
          <a:p>
            <a:pPr lvl="2"/>
            <a:r>
              <a:rPr lang="ja-JP" altLang="en-US" dirty="0" smtClean="0"/>
              <a:t>何</a:t>
            </a:r>
            <a:r>
              <a:rPr lang="ja-JP" altLang="en-US" dirty="0" smtClean="0"/>
              <a:t>でそこだけそんな具体的なん？</a:t>
            </a:r>
            <a:endParaRPr lang="en-US" altLang="ja-JP" dirty="0" smtClean="0"/>
          </a:p>
          <a:p>
            <a:pPr lvl="1"/>
            <a:r>
              <a:rPr lang="ja-JP" altLang="en-US" dirty="0" smtClean="0"/>
              <a:t>テーブル・セグメント・バケット・ノードがそれぞれステートマシンを構成してて</a:t>
            </a:r>
            <a:r>
              <a:rPr lang="en-US" altLang="ja-JP" dirty="0" smtClean="0"/>
              <a:t>CAS</a:t>
            </a:r>
            <a:r>
              <a:rPr lang="ja-JP" altLang="en-US" dirty="0" smtClean="0"/>
              <a:t>で回すよ！</a:t>
            </a:r>
            <a:endParaRPr lang="en-US" altLang="ja-JP" dirty="0" smtClean="0"/>
          </a:p>
          <a:p>
            <a:pPr lvl="2"/>
            <a:r>
              <a:rPr lang="ja-JP" altLang="en-US" dirty="0" smtClean="0"/>
              <a:t>フルペーパーで詳しく聞かせてもらおうか（</a:t>
            </a:r>
            <a:r>
              <a:rPr lang="ja-JP" altLang="en-US" dirty="0" smtClean="0"/>
              <a:t>今回</a:t>
            </a:r>
            <a:r>
              <a:rPr lang="ja-JP" altLang="en-US" dirty="0" smtClean="0"/>
              <a:t>は</a:t>
            </a:r>
            <a:r>
              <a:rPr lang="en-US" altLang="ja-JP" dirty="0" smtClean="0"/>
              <a:t>Poster Paper</a:t>
            </a:r>
            <a:r>
              <a:rPr lang="ja-JP" altLang="en-US" dirty="0" smtClean="0"/>
              <a:t>）</a:t>
            </a:r>
            <a:endParaRPr lang="en-US" altLang="ja-JP"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日立謹製</a:t>
            </a:r>
            <a:r>
              <a:rPr kumimoji="1" lang="en-US" altLang="ja-JP" dirty="0" smtClean="0"/>
              <a:t>Lock-free </a:t>
            </a:r>
            <a:r>
              <a:rPr kumimoji="1" lang="en-US" altLang="ja-JP" dirty="0" err="1" smtClean="0"/>
              <a:t>hashtable</a:t>
            </a:r>
            <a:endParaRPr kumimoji="1" lang="ja-JP" altLang="en-US" dirty="0"/>
          </a:p>
        </p:txBody>
      </p:sp>
      <p:sp>
        <p:nvSpPr>
          <p:cNvPr id="3" name="コンテンツ プレースホルダ 2"/>
          <p:cNvSpPr>
            <a:spLocks noGrp="1"/>
          </p:cNvSpPr>
          <p:nvPr>
            <p:ph idx="1"/>
          </p:nvPr>
        </p:nvSpPr>
        <p:spPr>
          <a:xfrm>
            <a:off x="214282" y="1000108"/>
            <a:ext cx="8715436" cy="1071570"/>
          </a:xfrm>
        </p:spPr>
        <p:txBody>
          <a:bodyPr>
            <a:normAutofit lnSpcReduction="10000"/>
          </a:bodyPr>
          <a:lstStyle/>
          <a:p>
            <a:r>
              <a:rPr lang="en-US" altLang="ja-JP" dirty="0" smtClean="0"/>
              <a:t>2011</a:t>
            </a:r>
            <a:r>
              <a:rPr lang="ja-JP" altLang="en-US" dirty="0" smtClean="0"/>
              <a:t>年に出た論文</a:t>
            </a:r>
            <a:endParaRPr lang="en-US" altLang="ja-JP" dirty="0" smtClean="0"/>
          </a:p>
          <a:p>
            <a:pPr lvl="1"/>
            <a:r>
              <a:rPr kumimoji="1" lang="ja-JP" altLang="en-US" dirty="0" smtClean="0"/>
              <a:t>国内のロックフリー論文でテンション上がった</a:t>
            </a:r>
            <a:endParaRPr kumimoji="1" lang="ja-JP" altLang="en-US" dirty="0"/>
          </a:p>
        </p:txBody>
      </p:sp>
      <p:pic>
        <p:nvPicPr>
          <p:cNvPr id="17410" name="Picture 2" descr="\\VBOXSVR\share_win\material\hitachi.png"/>
          <p:cNvPicPr>
            <a:picLocks noChangeAspect="1" noChangeArrowheads="1"/>
          </p:cNvPicPr>
          <p:nvPr/>
        </p:nvPicPr>
        <p:blipFill>
          <a:blip r:embed="rId2"/>
          <a:srcRect/>
          <a:stretch>
            <a:fillRect/>
          </a:stretch>
        </p:blipFill>
        <p:spPr bwMode="auto">
          <a:xfrm>
            <a:off x="1446216" y="2071678"/>
            <a:ext cx="6197618" cy="466516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お待ちかねハッシュテーブル</a:t>
            </a:r>
            <a:endParaRPr kumimoji="1" lang="ja-JP" altLang="en-US" dirty="0"/>
          </a:p>
        </p:txBody>
      </p:sp>
      <p:sp>
        <p:nvSpPr>
          <p:cNvPr id="3" name="コンテンツ プレースホルダ 2"/>
          <p:cNvSpPr>
            <a:spLocks noGrp="1"/>
          </p:cNvSpPr>
          <p:nvPr>
            <p:ph idx="1"/>
          </p:nvPr>
        </p:nvSpPr>
        <p:spPr>
          <a:xfrm>
            <a:off x="214282" y="928670"/>
            <a:ext cx="8715436" cy="1428760"/>
          </a:xfrm>
        </p:spPr>
        <p:txBody>
          <a:bodyPr>
            <a:normAutofit fontScale="92500" lnSpcReduction="10000"/>
          </a:bodyPr>
          <a:lstStyle/>
          <a:p>
            <a:r>
              <a:rPr kumimoji="1" lang="ja-JP" altLang="en-US" dirty="0" smtClean="0"/>
              <a:t>ハッシュ関数の結果を配列の索引に使うだけ</a:t>
            </a:r>
            <a:endParaRPr kumimoji="1" lang="en-US" altLang="ja-JP" dirty="0" smtClean="0"/>
          </a:p>
          <a:p>
            <a:pPr lvl="1"/>
            <a:r>
              <a:rPr kumimoji="1" lang="ja-JP" altLang="en-US" dirty="0" smtClean="0"/>
              <a:t>値が大き過ぎたら剰余の値を使う</a:t>
            </a:r>
            <a:endParaRPr kumimoji="1" lang="en-US" altLang="ja-JP" dirty="0" smtClean="0"/>
          </a:p>
          <a:p>
            <a:pPr lvl="1"/>
            <a:r>
              <a:rPr kumimoji="1" lang="ja-JP" altLang="en-US" dirty="0" smtClean="0"/>
              <a:t>配列がどこまで大きくなっても労力はハッシュ関数一回</a:t>
            </a:r>
            <a:endParaRPr kumimoji="1" lang="ja-JP" altLang="en-US" dirty="0"/>
          </a:p>
        </p:txBody>
      </p:sp>
      <p:sp>
        <p:nvSpPr>
          <p:cNvPr id="4" name="正方形/長方形 3"/>
          <p:cNvSpPr/>
          <p:nvPr/>
        </p:nvSpPr>
        <p:spPr>
          <a:xfrm>
            <a:off x="4394023"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4697326"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5000628"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5303931"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607234"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5910537"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6213840"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6517141"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6820446"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7123749"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7427050" y="5500702"/>
            <a:ext cx="303303"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5" name="額縁 14"/>
          <p:cNvSpPr/>
          <p:nvPr/>
        </p:nvSpPr>
        <p:spPr>
          <a:xfrm>
            <a:off x="4357686" y="3857628"/>
            <a:ext cx="3357586" cy="714380"/>
          </a:xfrm>
          <a:prstGeom prst="bevel">
            <a:avLst>
              <a:gd name="adj" fmla="val 2033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3200" dirty="0" smtClean="0">
                <a:effectLst>
                  <a:outerShdw blurRad="38100" dist="38100" dir="2700000" algn="tl">
                    <a:srgbClr val="000000">
                      <a:alpha val="43137"/>
                    </a:srgbClr>
                  </a:outerShdw>
                </a:effectLst>
              </a:rPr>
              <a:t>ハッシュ関数</a:t>
            </a:r>
            <a:endParaRPr kumimoji="1" lang="ja-JP" altLang="en-US" sz="3200" dirty="0">
              <a:effectLst>
                <a:outerShdw blurRad="38100" dist="38100" dir="2700000" algn="tl">
                  <a:srgbClr val="000000">
                    <a:alpha val="43137"/>
                  </a:srgbClr>
                </a:outerShdw>
              </a:effectLst>
            </a:endParaRPr>
          </a:p>
        </p:txBody>
      </p:sp>
      <p:sp>
        <p:nvSpPr>
          <p:cNvPr id="16" name="正方形/長方形 15"/>
          <p:cNvSpPr/>
          <p:nvPr/>
        </p:nvSpPr>
        <p:spPr>
          <a:xfrm>
            <a:off x="4465460" y="2821071"/>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17" name="テキスト ボックス 16"/>
          <p:cNvSpPr txBox="1"/>
          <p:nvPr/>
        </p:nvSpPr>
        <p:spPr>
          <a:xfrm>
            <a:off x="3251014" y="2749633"/>
            <a:ext cx="1357322" cy="584775"/>
          </a:xfrm>
          <a:prstGeom prst="rect">
            <a:avLst/>
          </a:prstGeom>
          <a:noFill/>
        </p:spPr>
        <p:txBody>
          <a:bodyPr wrap="square" rtlCol="0">
            <a:spAutoFit/>
          </a:bodyPr>
          <a:lstStyle/>
          <a:p>
            <a:r>
              <a:rPr kumimoji="1" lang="en-US" altLang="ja-JP" sz="3200" dirty="0" smtClean="0">
                <a:solidFill>
                  <a:schemeClr val="accent4">
                    <a:lumMod val="75000"/>
                  </a:schemeClr>
                </a:solidFill>
                <a:effectLst>
                  <a:outerShdw blurRad="38100" dist="38100" dir="2700000" algn="tl">
                    <a:srgbClr val="000000">
                      <a:alpha val="43137"/>
                    </a:srgbClr>
                  </a:outerShdw>
                </a:effectLst>
              </a:rPr>
              <a:t>insert</a:t>
            </a:r>
            <a:endParaRPr kumimoji="1" lang="ja-JP" altLang="en-US" sz="3200" dirty="0">
              <a:solidFill>
                <a:schemeClr val="accent4">
                  <a:lumMod val="75000"/>
                </a:schemeClr>
              </a:solidFill>
              <a:effectLst>
                <a:outerShdw blurRad="38100" dist="38100" dir="2700000" algn="tl">
                  <a:srgbClr val="000000">
                    <a:alpha val="43137"/>
                  </a:srgbClr>
                </a:outerShdw>
              </a:effectLst>
            </a:endParaRPr>
          </a:p>
        </p:txBody>
      </p:sp>
      <p:sp>
        <p:nvSpPr>
          <p:cNvPr id="19" name="下矢印 18"/>
          <p:cNvSpPr/>
          <p:nvPr/>
        </p:nvSpPr>
        <p:spPr>
          <a:xfrm>
            <a:off x="4483011" y="3477284"/>
            <a:ext cx="285752" cy="150019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20" name="テキスト ボックス 19"/>
          <p:cNvSpPr txBox="1"/>
          <p:nvPr/>
        </p:nvSpPr>
        <p:spPr>
          <a:xfrm>
            <a:off x="4340135" y="4954328"/>
            <a:ext cx="642942" cy="523220"/>
          </a:xfrm>
          <a:prstGeom prst="rect">
            <a:avLst/>
          </a:prstGeom>
          <a:noFill/>
        </p:spPr>
        <p:txBody>
          <a:bodyPr wrap="square" rtlCol="0">
            <a:spAutoFit/>
          </a:bodyPr>
          <a:lstStyle/>
          <a:p>
            <a:pPr algn="ctr"/>
            <a:r>
              <a:rPr lang="en-US" altLang="ja-JP" sz="2800" dirty="0" smtClean="0"/>
              <a:t>3</a:t>
            </a:r>
            <a:endParaRPr kumimoji="1" lang="ja-JP" altLang="en-US" sz="2800" dirty="0"/>
          </a:p>
        </p:txBody>
      </p:sp>
      <p:sp>
        <p:nvSpPr>
          <p:cNvPr id="21" name="正方形/長方形 20"/>
          <p:cNvSpPr/>
          <p:nvPr/>
        </p:nvSpPr>
        <p:spPr>
          <a:xfrm>
            <a:off x="5000628" y="550070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5768895" y="247715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23" name="テキスト ボックス 22"/>
          <p:cNvSpPr txBox="1"/>
          <p:nvPr/>
        </p:nvSpPr>
        <p:spPr>
          <a:xfrm>
            <a:off x="4911639" y="2405714"/>
            <a:ext cx="857256" cy="584775"/>
          </a:xfrm>
          <a:prstGeom prst="rect">
            <a:avLst/>
          </a:prstGeom>
          <a:noFill/>
        </p:spPr>
        <p:txBody>
          <a:bodyPr wrap="square" rtlCol="0">
            <a:spAutoFit/>
          </a:bodyPr>
          <a:lstStyle/>
          <a:p>
            <a:r>
              <a:rPr kumimoji="1" lang="en-US" altLang="ja-JP" sz="3200" dirty="0" smtClean="0">
                <a:solidFill>
                  <a:schemeClr val="accent4">
                    <a:lumMod val="75000"/>
                  </a:schemeClr>
                </a:solidFill>
                <a:effectLst>
                  <a:outerShdw blurRad="38100" dist="38100" dir="2700000" algn="tl">
                    <a:srgbClr val="000000">
                      <a:alpha val="43137"/>
                    </a:srgbClr>
                  </a:outerShdw>
                </a:effectLst>
              </a:rPr>
              <a:t>find</a:t>
            </a:r>
            <a:endParaRPr kumimoji="1" lang="ja-JP" altLang="en-US" sz="3200" dirty="0">
              <a:solidFill>
                <a:schemeClr val="accent4">
                  <a:lumMod val="75000"/>
                </a:schemeClr>
              </a:solidFill>
              <a:effectLst>
                <a:outerShdw blurRad="38100" dist="38100" dir="2700000" algn="tl">
                  <a:srgbClr val="000000">
                    <a:alpha val="43137"/>
                  </a:srgbClr>
                </a:outerShdw>
              </a:effectLst>
            </a:endParaRPr>
          </a:p>
        </p:txBody>
      </p:sp>
      <p:sp>
        <p:nvSpPr>
          <p:cNvPr id="24" name="下矢印 23"/>
          <p:cNvSpPr/>
          <p:nvPr/>
        </p:nvSpPr>
        <p:spPr>
          <a:xfrm>
            <a:off x="5768895" y="3048656"/>
            <a:ext cx="285752" cy="185738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25" name="テキスト ボックス 24"/>
          <p:cNvSpPr txBox="1"/>
          <p:nvPr/>
        </p:nvSpPr>
        <p:spPr>
          <a:xfrm>
            <a:off x="5626019" y="4954328"/>
            <a:ext cx="642942" cy="523220"/>
          </a:xfrm>
          <a:prstGeom prst="rect">
            <a:avLst/>
          </a:prstGeom>
          <a:noFill/>
        </p:spPr>
        <p:txBody>
          <a:bodyPr wrap="square" rtlCol="0">
            <a:spAutoFit/>
          </a:bodyPr>
          <a:lstStyle/>
          <a:p>
            <a:pPr algn="ctr"/>
            <a:r>
              <a:rPr kumimoji="1" lang="en-US" altLang="ja-JP" sz="2800" dirty="0" smtClean="0"/>
              <a:t>5</a:t>
            </a:r>
            <a:endParaRPr kumimoji="1" lang="ja-JP" altLang="en-US" sz="2800" dirty="0"/>
          </a:p>
        </p:txBody>
      </p:sp>
      <p:sp>
        <p:nvSpPr>
          <p:cNvPr id="26" name="正方形/長方形 25"/>
          <p:cNvSpPr/>
          <p:nvPr/>
        </p:nvSpPr>
        <p:spPr>
          <a:xfrm>
            <a:off x="5609710" y="5500702"/>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S</a:t>
            </a:r>
            <a:endParaRPr kumimoji="1" lang="ja-JP" altLang="en-US" sz="2800" dirty="0">
              <a:effectLst>
                <a:outerShdw blurRad="38100" dist="38100" dir="2700000" algn="tl">
                  <a:srgbClr val="000000">
                    <a:alpha val="43137"/>
                  </a:srgbClr>
                </a:outerShdw>
              </a:effectLst>
            </a:endParaRPr>
          </a:p>
        </p:txBody>
      </p:sp>
      <p:sp>
        <p:nvSpPr>
          <p:cNvPr id="28" name="正方形/長方形 27"/>
          <p:cNvSpPr/>
          <p:nvPr/>
        </p:nvSpPr>
        <p:spPr>
          <a:xfrm>
            <a:off x="7286644" y="3201415"/>
            <a:ext cx="303303" cy="4286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29" name="テキスト ボックス 28"/>
          <p:cNvSpPr txBox="1"/>
          <p:nvPr/>
        </p:nvSpPr>
        <p:spPr>
          <a:xfrm>
            <a:off x="6072198" y="3129977"/>
            <a:ext cx="1357322" cy="584775"/>
          </a:xfrm>
          <a:prstGeom prst="rect">
            <a:avLst/>
          </a:prstGeom>
          <a:noFill/>
        </p:spPr>
        <p:txBody>
          <a:bodyPr wrap="square" rtlCol="0">
            <a:spAutoFit/>
          </a:bodyPr>
          <a:lstStyle/>
          <a:p>
            <a:r>
              <a:rPr kumimoji="1" lang="en-US" altLang="ja-JP" sz="3200" dirty="0" smtClean="0">
                <a:solidFill>
                  <a:schemeClr val="accent4">
                    <a:lumMod val="75000"/>
                  </a:schemeClr>
                </a:solidFill>
                <a:effectLst>
                  <a:outerShdw blurRad="38100" dist="38100" dir="2700000" algn="tl">
                    <a:srgbClr val="000000">
                      <a:alpha val="43137"/>
                    </a:srgbClr>
                  </a:outerShdw>
                </a:effectLst>
              </a:rPr>
              <a:t>delete</a:t>
            </a:r>
            <a:endParaRPr kumimoji="1" lang="ja-JP" altLang="en-US" sz="3200" dirty="0">
              <a:solidFill>
                <a:schemeClr val="accent4">
                  <a:lumMod val="75000"/>
                </a:schemeClr>
              </a:solidFill>
              <a:effectLst>
                <a:outerShdw blurRad="38100" dist="38100" dir="2700000" algn="tl">
                  <a:srgbClr val="000000">
                    <a:alpha val="43137"/>
                  </a:srgbClr>
                </a:outerShdw>
              </a:effectLst>
            </a:endParaRPr>
          </a:p>
        </p:txBody>
      </p:sp>
      <p:sp>
        <p:nvSpPr>
          <p:cNvPr id="30" name="下矢印 29"/>
          <p:cNvSpPr/>
          <p:nvPr/>
        </p:nvSpPr>
        <p:spPr>
          <a:xfrm>
            <a:off x="7273580" y="3747001"/>
            <a:ext cx="298815" cy="1325073"/>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31" name="テキスト ボックス 30"/>
          <p:cNvSpPr txBox="1"/>
          <p:nvPr/>
        </p:nvSpPr>
        <p:spPr>
          <a:xfrm>
            <a:off x="7117642" y="4977482"/>
            <a:ext cx="642942" cy="523220"/>
          </a:xfrm>
          <a:prstGeom prst="rect">
            <a:avLst/>
          </a:prstGeom>
          <a:noFill/>
        </p:spPr>
        <p:txBody>
          <a:bodyPr wrap="square" rtlCol="0">
            <a:spAutoFit/>
          </a:bodyPr>
          <a:lstStyle/>
          <a:p>
            <a:pPr algn="ctr"/>
            <a:r>
              <a:rPr lang="en-US" altLang="ja-JP" sz="2800" dirty="0" smtClean="0"/>
              <a:t>3</a:t>
            </a:r>
            <a:endParaRPr kumimoji="1" lang="ja-JP" altLang="en-US" sz="2800" dirty="0"/>
          </a:p>
        </p:txBody>
      </p:sp>
      <p:sp>
        <p:nvSpPr>
          <p:cNvPr id="34" name="コンテンツ プレースホルダ 2"/>
          <p:cNvSpPr txBox="1">
            <a:spLocks/>
          </p:cNvSpPr>
          <p:nvPr/>
        </p:nvSpPr>
        <p:spPr>
          <a:xfrm>
            <a:off x="214282" y="2786058"/>
            <a:ext cx="3214710" cy="35719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いろんなところで大活躍</a:t>
            </a:r>
            <a:endParaRPr kumimoji="1"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lang="ja-JP" altLang="en-US" sz="2800" dirty="0" smtClean="0"/>
              <a:t>データベース</a:t>
            </a:r>
            <a:endParaRPr kumimoji="1"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Perl</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や</a:t>
            </a: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Ruby</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や</a:t>
            </a: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Python</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の</a:t>
            </a: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a:t>
            </a:r>
          </a:p>
          <a:p>
            <a:pPr marL="800100" lvl="1" indent="-342900">
              <a:spcBef>
                <a:spcPct val="20000"/>
              </a:spcBef>
              <a:buFont typeface="Arial" pitchFamily="34" charset="0"/>
              <a:buChar char="•"/>
            </a:pPr>
            <a:r>
              <a:rPr lang="ja-JP" altLang="en-US" sz="2800" dirty="0" smtClean="0"/>
              <a:t>もちろん</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貴方の</a:t>
            </a:r>
            <a:r>
              <a:rPr kumimoji="1" lang="en-US" altLang="ja-JP" sz="2800" b="0" i="0" u="none" strike="noStrike" kern="1200" cap="none" spc="0" normalizeH="0" baseline="0" noProof="0" dirty="0" smtClean="0">
                <a:ln>
                  <a:noFill/>
                </a:ln>
                <a:solidFill>
                  <a:schemeClr val="tx1"/>
                </a:solidFill>
                <a:effectLst/>
                <a:uLnTx/>
                <a:uFillTx/>
                <a:latin typeface="+mn-lt"/>
                <a:ea typeface="+mn-ea"/>
                <a:cs typeface="+mn-cs"/>
              </a:rPr>
              <a:t>PC</a:t>
            </a:r>
            <a:r>
              <a:rPr kumimoji="1" lang="ja-JP" altLang="en-US" sz="2800" b="0" i="0" u="none" strike="noStrike" kern="1200" cap="none" spc="0" normalizeH="0" baseline="0" noProof="0" dirty="0" smtClean="0">
                <a:ln>
                  <a:noFill/>
                </a:ln>
                <a:solidFill>
                  <a:schemeClr val="tx1"/>
                </a:solidFill>
                <a:effectLst/>
                <a:uLnTx/>
                <a:uFillTx/>
                <a:latin typeface="+mn-lt"/>
                <a:ea typeface="+mn-ea"/>
                <a:cs typeface="+mn-cs"/>
              </a:rPr>
              <a:t>の中でも</a:t>
            </a:r>
            <a:endParaRPr kumimoji="1"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endParaRPr kumimoji="1" lang="ja-JP"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strips(downRight)">
                                      <p:cBhvr>
                                        <p:cTn id="19" dur="500"/>
                                        <p:tgtEl>
                                          <p:spTgt spid="19"/>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anim calcmode="lin" valueType="num">
                                      <p:cBhvr>
                                        <p:cTn id="24" dur="500" fill="hold"/>
                                        <p:tgtEl>
                                          <p:spTgt spid="20"/>
                                        </p:tgtEl>
                                        <p:attrNameLst>
                                          <p:attrName>ppt_x</p:attrName>
                                        </p:attrNameLst>
                                      </p:cBhvr>
                                      <p:tavLst>
                                        <p:tav tm="0">
                                          <p:val>
                                            <p:strVal val="#ppt_x"/>
                                          </p:val>
                                        </p:tav>
                                        <p:tav tm="100000">
                                          <p:val>
                                            <p:strVal val="#ppt_x"/>
                                          </p:val>
                                        </p:tav>
                                      </p:tavLst>
                                    </p:anim>
                                    <p:anim calcmode="lin" valueType="num">
                                      <p:cBhvr>
                                        <p:cTn id="25" dur="5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anim calcmode="lin" valueType="num">
                                      <p:cBhvr>
                                        <p:cTn id="30" dur="500" fill="hold"/>
                                        <p:tgtEl>
                                          <p:spTgt spid="21"/>
                                        </p:tgtEl>
                                        <p:attrNameLst>
                                          <p:attrName>ppt_x</p:attrName>
                                        </p:attrNameLst>
                                      </p:cBhvr>
                                      <p:tavLst>
                                        <p:tav tm="0">
                                          <p:val>
                                            <p:strVal val="#ppt_x"/>
                                          </p:val>
                                        </p:tav>
                                        <p:tav tm="100000">
                                          <p:val>
                                            <p:strVal val="#ppt_x"/>
                                          </p:val>
                                        </p:tav>
                                      </p:tavLst>
                                    </p:anim>
                                    <p:anim calcmode="lin" valueType="num">
                                      <p:cBhvr>
                                        <p:cTn id="3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anim calcmode="lin" valueType="num">
                                      <p:cBhvr>
                                        <p:cTn id="37" dur="500" fill="hold"/>
                                        <p:tgtEl>
                                          <p:spTgt spid="22"/>
                                        </p:tgtEl>
                                        <p:attrNameLst>
                                          <p:attrName>ppt_x</p:attrName>
                                        </p:attrNameLst>
                                      </p:cBhvr>
                                      <p:tavLst>
                                        <p:tav tm="0">
                                          <p:val>
                                            <p:strVal val="#ppt_x"/>
                                          </p:val>
                                        </p:tav>
                                        <p:tav tm="100000">
                                          <p:val>
                                            <p:strVal val="#ppt_x"/>
                                          </p:val>
                                        </p:tav>
                                      </p:tavLst>
                                    </p:anim>
                                    <p:anim calcmode="lin" valueType="num">
                                      <p:cBhvr>
                                        <p:cTn id="38" dur="500" fill="hold"/>
                                        <p:tgtEl>
                                          <p:spTgt spid="22"/>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trips(downLeft)">
                                      <p:cBhvr>
                                        <p:cTn id="48" dur="500"/>
                                        <p:tgtEl>
                                          <p:spTgt spid="24"/>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par>
                          <p:cTn id="52" fill="hold">
                            <p:stCondLst>
                              <p:cond delay="500"/>
                            </p:stCondLst>
                            <p:childTnLst>
                              <p:par>
                                <p:cTn id="53" presetID="8" presetClass="emph" presetSubtype="0" fill="hold" grpId="0" nodeType="afterEffect">
                                  <p:stCondLst>
                                    <p:cond delay="0"/>
                                  </p:stCondLst>
                                  <p:childTnLst>
                                    <p:animRot by="21600000">
                                      <p:cBhvr>
                                        <p:cTn id="54" dur="500" fill="hold"/>
                                        <p:tgtEl>
                                          <p:spTgt spid="26"/>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anim calcmode="lin" valueType="num">
                                      <p:cBhvr>
                                        <p:cTn id="60" dur="500" fill="hold"/>
                                        <p:tgtEl>
                                          <p:spTgt spid="29"/>
                                        </p:tgtEl>
                                        <p:attrNameLst>
                                          <p:attrName>ppt_x</p:attrName>
                                        </p:attrNameLst>
                                      </p:cBhvr>
                                      <p:tavLst>
                                        <p:tav tm="0">
                                          <p:val>
                                            <p:strVal val="#ppt_x"/>
                                          </p:val>
                                        </p:tav>
                                        <p:tav tm="100000">
                                          <p:val>
                                            <p:strVal val="#ppt_x"/>
                                          </p:val>
                                        </p:tav>
                                      </p:tavLst>
                                    </p:anim>
                                    <p:anim calcmode="lin" valueType="num">
                                      <p:cBhvr>
                                        <p:cTn id="61" dur="500" fill="hold"/>
                                        <p:tgtEl>
                                          <p:spTgt spid="29"/>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anim calcmode="lin" valueType="num">
                                      <p:cBhvr>
                                        <p:cTn id="65" dur="500" fill="hold"/>
                                        <p:tgtEl>
                                          <p:spTgt spid="28"/>
                                        </p:tgtEl>
                                        <p:attrNameLst>
                                          <p:attrName>ppt_x</p:attrName>
                                        </p:attrNameLst>
                                      </p:cBhvr>
                                      <p:tavLst>
                                        <p:tav tm="0">
                                          <p:val>
                                            <p:strVal val="#ppt_x"/>
                                          </p:val>
                                        </p:tav>
                                        <p:tav tm="100000">
                                          <p:val>
                                            <p:strVal val="#ppt_x"/>
                                          </p:val>
                                        </p:tav>
                                      </p:tavLst>
                                    </p:anim>
                                    <p:anim calcmode="lin" valueType="num">
                                      <p:cBhvr>
                                        <p:cTn id="6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strips(downLeft)">
                                      <p:cBhvr>
                                        <p:cTn id="71" dur="500"/>
                                        <p:tgtEl>
                                          <p:spTgt spid="30"/>
                                        </p:tgtEl>
                                      </p:cBhvr>
                                    </p:animEffect>
                                  </p:childTnLst>
                                </p:cTn>
                              </p:par>
                            </p:childTnLst>
                          </p:cTn>
                        </p:par>
                        <p:par>
                          <p:cTn id="72" fill="hold">
                            <p:stCondLst>
                              <p:cond delay="500"/>
                            </p:stCondLst>
                            <p:childTnLst>
                              <p:par>
                                <p:cTn id="73" presetID="47"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anim calcmode="lin" valueType="num">
                                      <p:cBhvr>
                                        <p:cTn id="76" dur="500" fill="hold"/>
                                        <p:tgtEl>
                                          <p:spTgt spid="31"/>
                                        </p:tgtEl>
                                        <p:attrNameLst>
                                          <p:attrName>ppt_x</p:attrName>
                                        </p:attrNameLst>
                                      </p:cBhvr>
                                      <p:tavLst>
                                        <p:tav tm="0">
                                          <p:val>
                                            <p:strVal val="#ppt_x"/>
                                          </p:val>
                                        </p:tav>
                                        <p:tav tm="100000">
                                          <p:val>
                                            <p:strVal val="#ppt_x"/>
                                          </p:val>
                                        </p:tav>
                                      </p:tavLst>
                                    </p:anim>
                                    <p:anim calcmode="lin" valueType="num">
                                      <p:cBhvr>
                                        <p:cTn id="77"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xit" presetSubtype="0" fill="hold" grpId="1" nodeType="clickEffect">
                                  <p:stCondLst>
                                    <p:cond delay="0"/>
                                  </p:stCondLst>
                                  <p:childTnLst>
                                    <p:animEffect transition="out" filter="fade">
                                      <p:cBhvr>
                                        <p:cTn id="81" dur="500"/>
                                        <p:tgtEl>
                                          <p:spTgt spid="21"/>
                                        </p:tgtEl>
                                      </p:cBhvr>
                                    </p:animEffect>
                                    <p:anim calcmode="lin" valueType="num">
                                      <p:cBhvr>
                                        <p:cTn id="82" dur="500"/>
                                        <p:tgtEl>
                                          <p:spTgt spid="21"/>
                                        </p:tgtEl>
                                        <p:attrNameLst>
                                          <p:attrName>ppt_x</p:attrName>
                                        </p:attrNameLst>
                                      </p:cBhvr>
                                      <p:tavLst>
                                        <p:tav tm="0">
                                          <p:val>
                                            <p:strVal val="ppt_x"/>
                                          </p:val>
                                        </p:tav>
                                        <p:tav tm="100000">
                                          <p:val>
                                            <p:strVal val="ppt_x"/>
                                          </p:val>
                                        </p:tav>
                                      </p:tavLst>
                                    </p:anim>
                                    <p:anim calcmode="lin" valueType="num">
                                      <p:cBhvr>
                                        <p:cTn id="83" dur="500"/>
                                        <p:tgtEl>
                                          <p:spTgt spid="21"/>
                                        </p:tgtEl>
                                        <p:attrNameLst>
                                          <p:attrName>ppt_y</p:attrName>
                                        </p:attrNameLst>
                                      </p:cBhvr>
                                      <p:tavLst>
                                        <p:tav tm="0">
                                          <p:val>
                                            <p:strVal val="ppt_y"/>
                                          </p:val>
                                        </p:tav>
                                        <p:tav tm="100000">
                                          <p:val>
                                            <p:strVal val="ppt_y+.1"/>
                                          </p:val>
                                        </p:tav>
                                      </p:tavLst>
                                    </p:anim>
                                    <p:set>
                                      <p:cBhvr>
                                        <p:cTn id="8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P spid="21" grpId="0" animBg="1"/>
      <p:bldP spid="21" grpId="1" animBg="1"/>
      <p:bldP spid="22" grpId="0" animBg="1"/>
      <p:bldP spid="23" grpId="0"/>
      <p:bldP spid="24" grpId="0" animBg="1"/>
      <p:bldP spid="25" grpId="0"/>
      <p:bldP spid="26" grpId="0" animBg="1"/>
      <p:bldP spid="28" grpId="0" animBg="1"/>
      <p:bldP spid="29" grpId="0"/>
      <p:bldP spid="30" grpId="0" animBg="1"/>
      <p:bldP spid="3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日立謹製</a:t>
            </a:r>
            <a:r>
              <a:rPr lang="en-US" altLang="ja-JP" dirty="0" smtClean="0"/>
              <a:t>Lock-free </a:t>
            </a:r>
            <a:r>
              <a:rPr lang="en-US" altLang="ja-JP" dirty="0" err="1" smtClean="0"/>
              <a:t>hashtable</a:t>
            </a:r>
            <a:endParaRPr kumimoji="1" lang="ja-JP" altLang="en-US" dirty="0"/>
          </a:p>
        </p:txBody>
      </p:sp>
      <p:sp>
        <p:nvSpPr>
          <p:cNvPr id="3" name="コンテンツ プレースホルダ 2"/>
          <p:cNvSpPr>
            <a:spLocks noGrp="1"/>
          </p:cNvSpPr>
          <p:nvPr>
            <p:ph idx="1"/>
          </p:nvPr>
        </p:nvSpPr>
        <p:spPr>
          <a:xfrm>
            <a:off x="214282" y="928670"/>
            <a:ext cx="8715436" cy="5500726"/>
          </a:xfrm>
        </p:spPr>
        <p:txBody>
          <a:bodyPr>
            <a:normAutofit fontScale="92500" lnSpcReduction="10000"/>
          </a:bodyPr>
          <a:lstStyle/>
          <a:p>
            <a:r>
              <a:rPr kumimoji="1" lang="ja-JP" altLang="en-US" dirty="0" smtClean="0"/>
              <a:t>日立もデータベース作って</a:t>
            </a:r>
            <a:r>
              <a:rPr lang="ja-JP" altLang="en-US" dirty="0" smtClean="0"/>
              <a:t>るので多分その部品</a:t>
            </a:r>
            <a:endParaRPr kumimoji="1" lang="en-US" altLang="ja-JP" dirty="0" smtClean="0"/>
          </a:p>
          <a:p>
            <a:r>
              <a:rPr kumimoji="1" lang="en-US" altLang="ja-JP" dirty="0" smtClean="0"/>
              <a:t>C</a:t>
            </a:r>
            <a:r>
              <a:rPr kumimoji="1" lang="ja-JP" altLang="en-US" dirty="0" smtClean="0"/>
              <a:t>言語とかで動かすには</a:t>
            </a:r>
            <a:r>
              <a:rPr kumimoji="1" lang="en-US" altLang="ja-JP" dirty="0" smtClean="0"/>
              <a:t>GC</a:t>
            </a:r>
            <a:r>
              <a:rPr kumimoji="1" lang="ja-JP" altLang="en-US" dirty="0" smtClean="0"/>
              <a:t>に頼れないのでオブジェクトの参照カウンタをスロットに埋め込んだ</a:t>
            </a:r>
            <a:endParaRPr kumimoji="1" lang="en-US" altLang="ja-JP" dirty="0" smtClean="0"/>
          </a:p>
          <a:p>
            <a:r>
              <a:rPr lang="ja-JP" altLang="en-US" dirty="0" smtClean="0"/>
              <a:t>あとは</a:t>
            </a:r>
            <a:r>
              <a:rPr lang="en-US" altLang="ja-JP" dirty="0" smtClean="0"/>
              <a:t>CAS</a:t>
            </a:r>
            <a:r>
              <a:rPr lang="ja-JP" altLang="en-US" dirty="0" smtClean="0"/>
              <a:t>で何</a:t>
            </a:r>
            <a:r>
              <a:rPr lang="ja-JP" altLang="en-US" dirty="0" smtClean="0"/>
              <a:t>とかしてる（ステートマシンを回す）</a:t>
            </a:r>
            <a:endParaRPr lang="en-US" altLang="ja-JP" dirty="0" smtClean="0"/>
          </a:p>
          <a:p>
            <a:r>
              <a:rPr kumimoji="1" lang="ja-JP" altLang="en-US" dirty="0" smtClean="0"/>
              <a:t>論文の最後に実装コードが</a:t>
            </a:r>
            <a:r>
              <a:rPr kumimoji="1" lang="ja-JP" altLang="en-US" dirty="0" err="1" smtClean="0"/>
              <a:t>まるっと</a:t>
            </a:r>
            <a:r>
              <a:rPr lang="ja-JP" altLang="en-US" dirty="0" smtClean="0"/>
              <a:t>載ってる</a:t>
            </a:r>
            <a:endParaRPr lang="en-US" altLang="ja-JP" dirty="0" smtClean="0"/>
          </a:p>
          <a:p>
            <a:r>
              <a:rPr lang="ja-JP" altLang="en-US" dirty="0" smtClean="0"/>
              <a:t>ベンチマークがやや胡散臭い</a:t>
            </a:r>
            <a:endParaRPr lang="en-US" altLang="ja-JP" dirty="0" smtClean="0"/>
          </a:p>
          <a:p>
            <a:pPr lvl="1"/>
            <a:r>
              <a:rPr lang="ja-JP" altLang="en-US" dirty="0" smtClean="0"/>
              <a:t>比較対象が微妙</a:t>
            </a:r>
            <a:endParaRPr lang="en-US" altLang="ja-JP" dirty="0" smtClean="0"/>
          </a:p>
          <a:p>
            <a:r>
              <a:rPr lang="en-US" altLang="ja-JP" dirty="0" smtClean="0"/>
              <a:t>Wait-free</a:t>
            </a:r>
            <a:r>
              <a:rPr lang="ja-JP" altLang="en-US" dirty="0" smtClean="0"/>
              <a:t>の実装パターンについて少し誤解している</a:t>
            </a:r>
            <a:endParaRPr lang="en-US" altLang="ja-JP" dirty="0" smtClean="0"/>
          </a:p>
          <a:p>
            <a:pPr lvl="1"/>
            <a:r>
              <a:rPr lang="ja-JP" altLang="en-US" dirty="0" smtClean="0"/>
              <a:t>飢餓状態</a:t>
            </a:r>
            <a:r>
              <a:rPr lang="ja-JP" altLang="en-US" dirty="0" smtClean="0"/>
              <a:t>の救援は再帰的である必要は無い</a:t>
            </a:r>
            <a:endParaRPr lang="en-US" altLang="ja-JP" dirty="0" smtClean="0"/>
          </a:p>
          <a:p>
            <a:pPr lvl="1"/>
            <a:r>
              <a:rPr lang="en-US" altLang="ja-JP" dirty="0" smtClean="0"/>
              <a:t>Wait-free</a:t>
            </a:r>
            <a:r>
              <a:rPr lang="ja-JP" altLang="en-US" dirty="0" smtClean="0"/>
              <a:t>に関しては</a:t>
            </a:r>
            <a:r>
              <a:rPr lang="en-US" altLang="ja-JP" dirty="0" smtClean="0"/>
              <a:t>Alex </a:t>
            </a:r>
            <a:r>
              <a:rPr lang="en-US" altLang="ja-JP" dirty="0" err="1" smtClean="0"/>
              <a:t>Kogan</a:t>
            </a:r>
            <a:r>
              <a:rPr lang="ja-JP" altLang="en-US" dirty="0" smtClean="0"/>
              <a:t>の</a:t>
            </a:r>
            <a:r>
              <a:rPr lang="en-US" altLang="ja-JP" dirty="0" smtClean="0"/>
              <a:t>PPoPP2012</a:t>
            </a:r>
            <a:r>
              <a:rPr lang="ja-JP" altLang="en-US" dirty="0" err="1" smtClean="0"/>
              <a:t>のが</a:t>
            </a:r>
            <a:r>
              <a:rPr lang="ja-JP" altLang="en-US" dirty="0" smtClean="0"/>
              <a:t>面白い</a:t>
            </a:r>
            <a:endParaRPr lang="en-US" altLang="ja-JP" dirty="0" smtClean="0"/>
          </a:p>
          <a:p>
            <a:r>
              <a:rPr lang="ja-JP" altLang="en-US" dirty="0" smtClean="0"/>
              <a:t>テーブルの</a:t>
            </a:r>
            <a:r>
              <a:rPr lang="en-US" altLang="ja-JP" dirty="0" smtClean="0"/>
              <a:t>Extend</a:t>
            </a:r>
            <a:r>
              <a:rPr lang="ja-JP" altLang="en-US" dirty="0" smtClean="0"/>
              <a:t>について考察も実装も無い</a:t>
            </a:r>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日立製</a:t>
            </a:r>
            <a:r>
              <a:rPr lang="en-US" altLang="ja-JP" dirty="0" smtClean="0"/>
              <a:t>Lock-free hash</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どうせなら木構造してれば「この木何の木</a:t>
            </a:r>
            <a:r>
              <a:rPr kumimoji="1" lang="en-US" altLang="ja-JP" dirty="0" smtClean="0"/>
              <a:t>Lock-free</a:t>
            </a:r>
            <a:r>
              <a:rPr lang="ja-JP" altLang="en-US" dirty="0" smtClean="0"/>
              <a:t>」っていじれたのに・・・</a:t>
            </a:r>
            <a:endParaRPr lang="en-US" altLang="ja-JP" dirty="0" smtClean="0"/>
          </a:p>
          <a:p>
            <a:r>
              <a:rPr lang="ja-JP" altLang="en-US" dirty="0" smtClean="0"/>
              <a:t>テーブル</a:t>
            </a:r>
            <a:r>
              <a:rPr lang="ja-JP" altLang="en-US" dirty="0" smtClean="0"/>
              <a:t>拡張</a:t>
            </a:r>
            <a:r>
              <a:rPr lang="ja-JP" altLang="en-US" dirty="0" smtClean="0"/>
              <a:t>に</a:t>
            </a:r>
            <a:r>
              <a:rPr lang="ja-JP" altLang="en-US" dirty="0" smtClean="0"/>
              <a:t>ついて</a:t>
            </a:r>
            <a:r>
              <a:rPr lang="ja-JP" altLang="en-US" dirty="0" err="1" smtClean="0"/>
              <a:t>書いてないの</a:t>
            </a:r>
            <a:r>
              <a:rPr lang="ja-JP" altLang="en-US" dirty="0" smtClean="0"/>
              <a:t>本当に大丈夫かな・・・</a:t>
            </a:r>
            <a:endParaRPr lang="en-US" altLang="ja-JP" dirty="0" smtClean="0"/>
          </a:p>
          <a:p>
            <a:endParaRPr kumimoji="1" lang="ja-JP" altLang="en-US" dirty="0"/>
          </a:p>
        </p:txBody>
      </p:sp>
      <p:pic>
        <p:nvPicPr>
          <p:cNvPr id="3074" name="Picture 2" descr="\\VBOXSVR\share_win\material\たぶん大丈夫だろ.jpg"/>
          <p:cNvPicPr>
            <a:picLocks noChangeAspect="1" noChangeArrowheads="1"/>
          </p:cNvPicPr>
          <p:nvPr/>
        </p:nvPicPr>
        <p:blipFill>
          <a:blip r:embed="rId2"/>
          <a:srcRect/>
          <a:stretch>
            <a:fillRect/>
          </a:stretch>
        </p:blipFill>
        <p:spPr bwMode="auto">
          <a:xfrm>
            <a:off x="3786182" y="2857496"/>
            <a:ext cx="3571900" cy="3910290"/>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Concurrent Hopscotch Hashing</a:t>
            </a:r>
            <a:endParaRPr kumimoji="1" lang="ja-JP" altLang="en-US" dirty="0"/>
          </a:p>
        </p:txBody>
      </p:sp>
      <p:sp>
        <p:nvSpPr>
          <p:cNvPr id="3" name="コンテンツ プレースホルダ 2"/>
          <p:cNvSpPr>
            <a:spLocks noGrp="1"/>
          </p:cNvSpPr>
          <p:nvPr>
            <p:ph idx="1"/>
          </p:nvPr>
        </p:nvSpPr>
        <p:spPr>
          <a:xfrm>
            <a:off x="214282" y="928670"/>
            <a:ext cx="8715436" cy="2928958"/>
          </a:xfrm>
        </p:spPr>
        <p:txBody>
          <a:bodyPr/>
          <a:lstStyle/>
          <a:p>
            <a:r>
              <a:rPr kumimoji="1" lang="en-US" altLang="ja-JP" dirty="0" smtClean="0"/>
              <a:t>Hopscotch Hashing</a:t>
            </a:r>
            <a:r>
              <a:rPr kumimoji="1" lang="ja-JP" altLang="en-US" dirty="0" smtClean="0"/>
              <a:t>の各バケットにロックを付けて</a:t>
            </a:r>
            <a:r>
              <a:rPr kumimoji="1" lang="en-US" altLang="ja-JP" dirty="0" smtClean="0"/>
              <a:t>concurrent</a:t>
            </a:r>
            <a:r>
              <a:rPr kumimoji="1" lang="ja-JP" altLang="en-US" dirty="0" smtClean="0"/>
              <a:t>にできるよ</a:t>
            </a:r>
            <a:endParaRPr kumimoji="1" lang="en-US" altLang="ja-JP" dirty="0" smtClean="0"/>
          </a:p>
          <a:p>
            <a:pPr lvl="1"/>
            <a:r>
              <a:rPr kumimoji="1" lang="ja-JP" altLang="en-US" dirty="0" smtClean="0"/>
              <a:t>しかも検索は</a:t>
            </a:r>
            <a:r>
              <a:rPr kumimoji="1" lang="en-US" altLang="ja-JP" dirty="0" smtClean="0"/>
              <a:t>Wait-free</a:t>
            </a:r>
            <a:r>
              <a:rPr kumimoji="1" lang="ja-JP" altLang="en-US" dirty="0" smtClean="0"/>
              <a:t>にできるよ</a:t>
            </a:r>
            <a:endParaRPr kumimoji="1" lang="en-US" altLang="ja-JP" dirty="0" smtClean="0"/>
          </a:p>
          <a:p>
            <a:pPr lvl="1"/>
            <a:r>
              <a:rPr lang="ja-JP" altLang="en-US" dirty="0" smtClean="0"/>
              <a:t>え</a:t>
            </a:r>
            <a:r>
              <a:rPr lang="ja-JP" altLang="en-US" dirty="0" smtClean="0"/>
              <a:t>？</a:t>
            </a:r>
            <a:r>
              <a:rPr lang="en-US" altLang="ja-JP" dirty="0" smtClean="0"/>
              <a:t>Extend</a:t>
            </a:r>
            <a:r>
              <a:rPr lang="ja-JP" altLang="en-US" dirty="0" smtClean="0"/>
              <a:t>は全部ロック取るだけだよ</a:t>
            </a:r>
            <a:endParaRPr lang="en-US" altLang="ja-JP" dirty="0" smtClean="0"/>
          </a:p>
          <a:p>
            <a:r>
              <a:rPr kumimoji="1" lang="ja-JP" altLang="en-US" dirty="0" smtClean="0"/>
              <a:t>挿入、削除は</a:t>
            </a:r>
            <a:r>
              <a:rPr kumimoji="1" lang="en-US" altLang="ja-JP" dirty="0" smtClean="0"/>
              <a:t>Lock</a:t>
            </a:r>
            <a:r>
              <a:rPr kumimoji="1" lang="ja-JP" altLang="en-US" dirty="0" smtClean="0"/>
              <a:t>を取って普通に線形化</a:t>
            </a:r>
            <a:endParaRPr kumimoji="1" lang="ja-JP" altLang="en-US" dirty="0"/>
          </a:p>
        </p:txBody>
      </p:sp>
      <p:sp>
        <p:nvSpPr>
          <p:cNvPr id="4" name="正方形/長方形 3"/>
          <p:cNvSpPr/>
          <p:nvPr/>
        </p:nvSpPr>
        <p:spPr>
          <a:xfrm>
            <a:off x="5367343" y="5141232"/>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 name="正方形/長方形 4"/>
          <p:cNvSpPr/>
          <p:nvPr/>
        </p:nvSpPr>
        <p:spPr>
          <a:xfrm>
            <a:off x="4612775" y="5136425"/>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4994358" y="5136425"/>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5747369" y="5136425"/>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 name="正方形/長方形 7"/>
          <p:cNvSpPr/>
          <p:nvPr/>
        </p:nvSpPr>
        <p:spPr>
          <a:xfrm>
            <a:off x="6138476" y="5136425"/>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6524349" y="5137378"/>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4421984" y="5136425"/>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4803567" y="5136425"/>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5185149" y="5136425"/>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3" name="正方形/長方形 12"/>
          <p:cNvSpPr/>
          <p:nvPr/>
        </p:nvSpPr>
        <p:spPr>
          <a:xfrm>
            <a:off x="5947685" y="5136425"/>
            <a:ext cx="190791" cy="28803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4" name="正方形/長方形 13"/>
          <p:cNvSpPr/>
          <p:nvPr/>
        </p:nvSpPr>
        <p:spPr>
          <a:xfrm>
            <a:off x="6329267" y="5136425"/>
            <a:ext cx="190791" cy="2880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4683289"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6" name="正方形/長方形 15"/>
          <p:cNvSpPr/>
          <p:nvPr/>
        </p:nvSpPr>
        <p:spPr>
          <a:xfrm>
            <a:off x="4861884"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17" name="正方形/長方形 16"/>
          <p:cNvSpPr/>
          <p:nvPr/>
        </p:nvSpPr>
        <p:spPr>
          <a:xfrm>
            <a:off x="5040479"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8" name="正方形/長方形 17"/>
          <p:cNvSpPr/>
          <p:nvPr/>
        </p:nvSpPr>
        <p:spPr>
          <a:xfrm>
            <a:off x="5219074"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9" name="正方形/長方形 18"/>
          <p:cNvSpPr/>
          <p:nvPr/>
        </p:nvSpPr>
        <p:spPr>
          <a:xfrm>
            <a:off x="5397669"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0" name="正方形/長方形 19"/>
          <p:cNvSpPr/>
          <p:nvPr/>
        </p:nvSpPr>
        <p:spPr>
          <a:xfrm>
            <a:off x="5576264"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1" name="正方形/長方形 20"/>
          <p:cNvSpPr/>
          <p:nvPr/>
        </p:nvSpPr>
        <p:spPr>
          <a:xfrm>
            <a:off x="5754859"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2" name="正方形/長方形 21"/>
          <p:cNvSpPr/>
          <p:nvPr/>
        </p:nvSpPr>
        <p:spPr>
          <a:xfrm>
            <a:off x="5933454" y="4308745"/>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23" name="直線コネクタ 22"/>
          <p:cNvCxnSpPr/>
          <p:nvPr/>
        </p:nvCxnSpPr>
        <p:spPr>
          <a:xfrm>
            <a:off x="2626691" y="4649117"/>
            <a:ext cx="2556664" cy="475940"/>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rot="10800000" flipV="1">
            <a:off x="5548301" y="4624990"/>
            <a:ext cx="563749" cy="53370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626823" y="4296553"/>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26" name="直線矢印コネクタ 25"/>
          <p:cNvCxnSpPr>
            <a:stCxn id="17" idx="2"/>
            <a:endCxn id="13" idx="0"/>
          </p:cNvCxnSpPr>
          <p:nvPr/>
        </p:nvCxnSpPr>
        <p:spPr>
          <a:xfrm rot="16200000" flipH="1">
            <a:off x="5315465" y="4408809"/>
            <a:ext cx="541928" cy="913304"/>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5" idx="2"/>
            <a:endCxn id="12" idx="0"/>
          </p:cNvCxnSpPr>
          <p:nvPr/>
        </p:nvCxnSpPr>
        <p:spPr>
          <a:xfrm rot="16200000" flipH="1">
            <a:off x="4755602" y="4611482"/>
            <a:ext cx="541928" cy="5079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5560952" y="5141232"/>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9" name="フローチャート: 処理 28"/>
          <p:cNvSpPr/>
          <p:nvPr/>
        </p:nvSpPr>
        <p:spPr>
          <a:xfrm>
            <a:off x="2623840" y="4291927"/>
            <a:ext cx="931545" cy="293018"/>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dirty="0" smtClean="0"/>
              <a:t>Lock</a:t>
            </a:r>
            <a:endParaRPr kumimoji="1" lang="ja-JP" altLang="en-US" sz="2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Concurrent Hopscotch Hashing</a:t>
            </a:r>
            <a:endParaRPr kumimoji="1" lang="ja-JP" altLang="en-US" dirty="0"/>
          </a:p>
        </p:txBody>
      </p:sp>
      <p:sp>
        <p:nvSpPr>
          <p:cNvPr id="3" name="コンテンツ プレースホルダ 2"/>
          <p:cNvSpPr>
            <a:spLocks noGrp="1"/>
          </p:cNvSpPr>
          <p:nvPr>
            <p:ph idx="1"/>
          </p:nvPr>
        </p:nvSpPr>
        <p:spPr>
          <a:xfrm>
            <a:off x="214282" y="928670"/>
            <a:ext cx="8715436" cy="3357586"/>
          </a:xfrm>
        </p:spPr>
        <p:txBody>
          <a:bodyPr>
            <a:normAutofit fontScale="92500" lnSpcReduction="10000"/>
          </a:bodyPr>
          <a:lstStyle/>
          <a:p>
            <a:r>
              <a:rPr kumimoji="1" lang="en-US" altLang="ja-JP" dirty="0" smtClean="0"/>
              <a:t>Wait-free</a:t>
            </a:r>
            <a:r>
              <a:rPr kumimoji="1" lang="ja-JP" altLang="en-US" dirty="0" smtClean="0"/>
              <a:t>な検索</a:t>
            </a:r>
            <a:endParaRPr kumimoji="1" lang="en-US" altLang="ja-JP" dirty="0" smtClean="0"/>
          </a:p>
          <a:p>
            <a:pPr lvl="1"/>
            <a:r>
              <a:rPr lang="ja-JP" altLang="en-US" dirty="0" smtClean="0"/>
              <a:t>ロック</a:t>
            </a:r>
            <a:r>
              <a:rPr lang="ja-JP" altLang="en-US" dirty="0" smtClean="0"/>
              <a:t>を取らずに探索する</a:t>
            </a:r>
            <a:endParaRPr lang="en-US" altLang="ja-JP" dirty="0" smtClean="0"/>
          </a:p>
          <a:p>
            <a:pPr lvl="1"/>
            <a:r>
              <a:rPr kumimoji="1" lang="ja-JP" altLang="en-US" dirty="0" smtClean="0"/>
              <a:t>探索</a:t>
            </a:r>
            <a:r>
              <a:rPr kumimoji="1" lang="ja-JP" altLang="en-US" dirty="0" smtClean="0"/>
              <a:t>の前後で</a:t>
            </a:r>
            <a:r>
              <a:rPr kumimoji="1" lang="en-US" altLang="ja-JP" dirty="0" smtClean="0"/>
              <a:t>hop</a:t>
            </a:r>
            <a:r>
              <a:rPr kumimoji="1" lang="ja-JP" altLang="en-US" dirty="0" smtClean="0"/>
              <a:t>情報が書き換わってたらやり直し</a:t>
            </a:r>
            <a:endParaRPr kumimoji="1" lang="en-US" altLang="ja-JP" dirty="0" smtClean="0"/>
          </a:p>
          <a:p>
            <a:pPr lvl="1"/>
            <a:r>
              <a:rPr lang="ja-JP" altLang="en-US" dirty="0" smtClean="0"/>
              <a:t>やり直し</a:t>
            </a:r>
            <a:r>
              <a:rPr lang="ja-JP" altLang="en-US" dirty="0" smtClean="0"/>
              <a:t>回数</a:t>
            </a:r>
            <a:r>
              <a:rPr lang="ja-JP" altLang="en-US" dirty="0" smtClean="0"/>
              <a:t>が</a:t>
            </a:r>
            <a:r>
              <a:rPr lang="en-US" altLang="ja-JP" dirty="0" smtClean="0"/>
              <a:t>k</a:t>
            </a:r>
            <a:r>
              <a:rPr lang="ja-JP" altLang="en-US" dirty="0" smtClean="0"/>
              <a:t>を超えたら左から右へ全部舐める</a:t>
            </a:r>
            <a:endParaRPr lang="en-US" altLang="ja-JP" dirty="0" smtClean="0"/>
          </a:p>
          <a:p>
            <a:pPr lvl="2"/>
            <a:r>
              <a:rPr kumimoji="1" lang="ja-JP" altLang="en-US" dirty="0" smtClean="0"/>
              <a:t>挿入で移動が発生する場合</a:t>
            </a:r>
            <a:r>
              <a:rPr lang="ja-JP" altLang="en-US" dirty="0" smtClean="0"/>
              <a:t>も</a:t>
            </a:r>
            <a:r>
              <a:rPr kumimoji="1" lang="ja-JP" altLang="en-US" dirty="0" smtClean="0"/>
              <a:t>データは左から右へ蹴り出されるので左から右へ舐めれば確実</a:t>
            </a:r>
            <a:endParaRPr kumimoji="1" lang="en-US" altLang="ja-JP" dirty="0" smtClean="0"/>
          </a:p>
          <a:p>
            <a:pPr lvl="1"/>
            <a:r>
              <a:rPr lang="ja-JP" altLang="en-US" dirty="0" smtClean="0"/>
              <a:t>やり直し</a:t>
            </a:r>
            <a:r>
              <a:rPr lang="en-US" altLang="ja-JP" dirty="0" smtClean="0"/>
              <a:t>k</a:t>
            </a:r>
            <a:r>
              <a:rPr lang="ja-JP" altLang="en-US" dirty="0" smtClean="0"/>
              <a:t>回</a:t>
            </a:r>
            <a:r>
              <a:rPr lang="en-US" altLang="ja-JP" dirty="0" smtClean="0"/>
              <a:t>+</a:t>
            </a:r>
            <a:r>
              <a:rPr lang="ja-JP" altLang="en-US" dirty="0" smtClean="0"/>
              <a:t>左から右への全舐め</a:t>
            </a:r>
            <a:r>
              <a:rPr lang="en-US" altLang="ja-JP" dirty="0" smtClean="0"/>
              <a:t>1</a:t>
            </a:r>
            <a:r>
              <a:rPr lang="ja-JP" altLang="en-US" dirty="0" smtClean="0"/>
              <a:t>回というステップ数上限が証明可能なので</a:t>
            </a:r>
            <a:r>
              <a:rPr lang="en-US" altLang="ja-JP" dirty="0" smtClean="0"/>
              <a:t>Wait-free</a:t>
            </a:r>
            <a:endParaRPr kumimoji="1" lang="en-US" altLang="ja-JP" dirty="0" smtClean="0"/>
          </a:p>
          <a:p>
            <a:pPr lvl="1"/>
            <a:endParaRPr kumimoji="1" lang="ja-JP" altLang="en-US" dirty="0"/>
          </a:p>
        </p:txBody>
      </p:sp>
      <p:sp>
        <p:nvSpPr>
          <p:cNvPr id="4" name="正方形/長方形 3"/>
          <p:cNvSpPr/>
          <p:nvPr/>
        </p:nvSpPr>
        <p:spPr>
          <a:xfrm>
            <a:off x="5367343" y="5641298"/>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 name="正方形/長方形 4"/>
          <p:cNvSpPr/>
          <p:nvPr/>
        </p:nvSpPr>
        <p:spPr>
          <a:xfrm>
            <a:off x="4612775" y="5636491"/>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4994358" y="5636491"/>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5747369" y="5636491"/>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8" name="正方形/長方形 7"/>
          <p:cNvSpPr/>
          <p:nvPr/>
        </p:nvSpPr>
        <p:spPr>
          <a:xfrm>
            <a:off x="6138476" y="5636491"/>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6524349" y="5637444"/>
            <a:ext cx="19079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4421984" y="5636491"/>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4803567" y="5636491"/>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5185149" y="5636491"/>
            <a:ext cx="190791"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A</a:t>
            </a:r>
            <a:endParaRPr kumimoji="1" lang="ja-JP" altLang="en-US" dirty="0"/>
          </a:p>
        </p:txBody>
      </p:sp>
      <p:sp>
        <p:nvSpPr>
          <p:cNvPr id="13" name="正方形/長方形 12"/>
          <p:cNvSpPr/>
          <p:nvPr/>
        </p:nvSpPr>
        <p:spPr>
          <a:xfrm>
            <a:off x="5947685" y="5643578"/>
            <a:ext cx="190791" cy="28803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B</a:t>
            </a:r>
            <a:endParaRPr kumimoji="1" lang="ja-JP" altLang="en-US" dirty="0"/>
          </a:p>
        </p:txBody>
      </p:sp>
      <p:sp>
        <p:nvSpPr>
          <p:cNvPr id="14" name="正方形/長方形 13"/>
          <p:cNvSpPr/>
          <p:nvPr/>
        </p:nvSpPr>
        <p:spPr>
          <a:xfrm>
            <a:off x="6329267" y="5636491"/>
            <a:ext cx="190791" cy="2880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4683289"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1</a:t>
            </a:r>
            <a:endParaRPr kumimoji="1" lang="ja-JP" altLang="en-US" dirty="0"/>
          </a:p>
        </p:txBody>
      </p:sp>
      <p:sp>
        <p:nvSpPr>
          <p:cNvPr id="16" name="正方形/長方形 15"/>
          <p:cNvSpPr/>
          <p:nvPr/>
        </p:nvSpPr>
        <p:spPr>
          <a:xfrm>
            <a:off x="4861884"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17" name="正方形/長方形 16"/>
          <p:cNvSpPr/>
          <p:nvPr/>
        </p:nvSpPr>
        <p:spPr>
          <a:xfrm>
            <a:off x="5040479"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8" name="正方形/長方形 17"/>
          <p:cNvSpPr/>
          <p:nvPr/>
        </p:nvSpPr>
        <p:spPr>
          <a:xfrm>
            <a:off x="5219074"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0</a:t>
            </a:r>
            <a:endParaRPr kumimoji="1" lang="ja-JP" altLang="en-US" dirty="0"/>
          </a:p>
        </p:txBody>
      </p:sp>
      <p:sp>
        <p:nvSpPr>
          <p:cNvPr id="19" name="正方形/長方形 18"/>
          <p:cNvSpPr/>
          <p:nvPr/>
        </p:nvSpPr>
        <p:spPr>
          <a:xfrm>
            <a:off x="5397669"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0" name="正方形/長方形 19"/>
          <p:cNvSpPr/>
          <p:nvPr/>
        </p:nvSpPr>
        <p:spPr>
          <a:xfrm>
            <a:off x="5576264"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1" name="正方形/長方形 20"/>
          <p:cNvSpPr/>
          <p:nvPr/>
        </p:nvSpPr>
        <p:spPr>
          <a:xfrm>
            <a:off x="5754859"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22" name="正方形/長方形 21"/>
          <p:cNvSpPr/>
          <p:nvPr/>
        </p:nvSpPr>
        <p:spPr>
          <a:xfrm>
            <a:off x="5933454" y="4808811"/>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0</a:t>
            </a:r>
            <a:endParaRPr kumimoji="1" lang="ja-JP" altLang="en-US" dirty="0"/>
          </a:p>
        </p:txBody>
      </p:sp>
      <p:cxnSp>
        <p:nvCxnSpPr>
          <p:cNvPr id="23" name="直線コネクタ 22"/>
          <p:cNvCxnSpPr/>
          <p:nvPr/>
        </p:nvCxnSpPr>
        <p:spPr>
          <a:xfrm>
            <a:off x="2626691" y="5149183"/>
            <a:ext cx="2556664" cy="475940"/>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rot="10800000" flipV="1">
            <a:off x="5548301" y="5125056"/>
            <a:ext cx="563749" cy="53370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626823" y="4796619"/>
            <a:ext cx="1048047" cy="2927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sz="1400" b="1" dirty="0"/>
              <a:t>アイテム</a:t>
            </a:r>
            <a:endParaRPr kumimoji="1" lang="ja-JP" altLang="en-US" sz="1400" b="1" dirty="0"/>
          </a:p>
        </p:txBody>
      </p:sp>
      <p:cxnSp>
        <p:nvCxnSpPr>
          <p:cNvPr id="26" name="直線矢印コネクタ 25"/>
          <p:cNvCxnSpPr>
            <a:stCxn id="17" idx="2"/>
            <a:endCxn id="13" idx="0"/>
          </p:cNvCxnSpPr>
          <p:nvPr/>
        </p:nvCxnSpPr>
        <p:spPr>
          <a:xfrm rot="16200000" flipH="1">
            <a:off x="5311922" y="4912418"/>
            <a:ext cx="549015" cy="913304"/>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5" idx="2"/>
            <a:endCxn id="12" idx="0"/>
          </p:cNvCxnSpPr>
          <p:nvPr/>
        </p:nvCxnSpPr>
        <p:spPr>
          <a:xfrm rot="16200000" flipH="1">
            <a:off x="4755602" y="5111548"/>
            <a:ext cx="541928" cy="50795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5560952" y="5641298"/>
            <a:ext cx="190791"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9" name="フローチャート: 処理 28"/>
          <p:cNvSpPr/>
          <p:nvPr/>
        </p:nvSpPr>
        <p:spPr>
          <a:xfrm>
            <a:off x="2623840" y="4791993"/>
            <a:ext cx="931545" cy="293018"/>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400" dirty="0" smtClean="0"/>
              <a:t>Lock</a:t>
            </a:r>
            <a:endParaRPr kumimoji="1" lang="ja-JP" altLang="en-US" sz="2400" dirty="0"/>
          </a:p>
        </p:txBody>
      </p:sp>
      <p:cxnSp>
        <p:nvCxnSpPr>
          <p:cNvPr id="30" name="曲線コネクタ 122"/>
          <p:cNvCxnSpPr>
            <a:stCxn id="12" idx="0"/>
            <a:endCxn id="28" idx="0"/>
          </p:cNvCxnSpPr>
          <p:nvPr/>
        </p:nvCxnSpPr>
        <p:spPr>
          <a:xfrm rot="16200000" flipH="1">
            <a:off x="5466042" y="5450993"/>
            <a:ext cx="4807" cy="375803"/>
          </a:xfrm>
          <a:prstGeom prst="curvedConnector3">
            <a:avLst>
              <a:gd name="adj1" fmla="val -475556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曲線コネクタ 122"/>
          <p:cNvCxnSpPr>
            <a:stCxn id="28" idx="0"/>
            <a:endCxn id="13" idx="0"/>
          </p:cNvCxnSpPr>
          <p:nvPr/>
        </p:nvCxnSpPr>
        <p:spPr>
          <a:xfrm rot="16200000" flipH="1">
            <a:off x="5848574" y="5449072"/>
            <a:ext cx="2280" cy="386733"/>
          </a:xfrm>
          <a:prstGeom prst="curvedConnector3">
            <a:avLst>
              <a:gd name="adj1" fmla="val -1002631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曲線コネクタ 122"/>
          <p:cNvCxnSpPr>
            <a:stCxn id="13" idx="0"/>
            <a:endCxn id="14" idx="0"/>
          </p:cNvCxnSpPr>
          <p:nvPr/>
        </p:nvCxnSpPr>
        <p:spPr>
          <a:xfrm rot="5400000" flipH="1" flipV="1">
            <a:off x="6230329" y="5449244"/>
            <a:ext cx="7087" cy="381582"/>
          </a:xfrm>
          <a:prstGeom prst="curvedConnector3">
            <a:avLst>
              <a:gd name="adj1" fmla="val 332562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18" idx="2"/>
            <a:endCxn id="14" idx="0"/>
          </p:cNvCxnSpPr>
          <p:nvPr/>
        </p:nvCxnSpPr>
        <p:spPr>
          <a:xfrm rot="16200000" flipH="1">
            <a:off x="5595553" y="4807381"/>
            <a:ext cx="541928" cy="1116291"/>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041070" y="4801820"/>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0</a:t>
            </a:r>
            <a:endParaRPr kumimoji="1" lang="ja-JP" altLang="en-US" dirty="0"/>
          </a:p>
        </p:txBody>
      </p:sp>
      <p:sp>
        <p:nvSpPr>
          <p:cNvPr id="47" name="正方形/長方形 46"/>
          <p:cNvSpPr/>
          <p:nvPr/>
        </p:nvSpPr>
        <p:spPr>
          <a:xfrm>
            <a:off x="5219665" y="4801820"/>
            <a:ext cx="178595" cy="285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48" name="角丸四角形吹き出し 47"/>
          <p:cNvSpPr/>
          <p:nvPr/>
        </p:nvSpPr>
        <p:spPr>
          <a:xfrm>
            <a:off x="4786314" y="6072230"/>
            <a:ext cx="1785950" cy="642918"/>
          </a:xfrm>
          <a:prstGeom prst="wedgeRoundRectCallout">
            <a:avLst>
              <a:gd name="adj1" fmla="val -22569"/>
              <a:gd name="adj2" fmla="val -82137"/>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失敗したけど</a:t>
            </a:r>
            <a:endParaRPr kumimoji="1" lang="en-US" altLang="ja-JP" dirty="0" smtClean="0"/>
          </a:p>
          <a:p>
            <a:pPr algn="ctr"/>
            <a:r>
              <a:rPr kumimoji="1" lang="ja-JP" altLang="en-US" dirty="0" smtClean="0"/>
              <a:t>もう一回</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strips(downRigh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5.27778E-6 7.91908E-6 C 0.00711 0.02452 0.0144 0.04926 0.02204 0.04972 C 0.02968 0.05018 0.03767 0.02613 0.04583 0.00232 " pathEditMode="relative" ptsTypes="aaA">
                                      <p:cBhvr>
                                        <p:cTn id="15" dur="500" fill="hold"/>
                                        <p:tgtEl>
                                          <p:spTgt spid="13"/>
                                        </p:tgtEl>
                                        <p:attrNameLst>
                                          <p:attrName>ppt_x</p:attrName>
                                          <p:attrName>ppt_y</p:attrName>
                                        </p:attrNameLst>
                                      </p:cBhvr>
                                    </p:animMotion>
                                  </p:childTnLst>
                                </p:cTn>
                              </p:par>
                              <p:par>
                                <p:cTn id="16" presetID="0" presetClass="path" presetSubtype="0" accel="50000" decel="50000" fill="hold" grpId="0" nodeType="withEffect">
                                  <p:stCondLst>
                                    <p:cond delay="0"/>
                                  </p:stCondLst>
                                  <p:childTnLst>
                                    <p:animMotion origin="layout" path="M 8.05556E-6 3.06358E-6 C -0.00572 -0.02682 -0.01145 -0.05364 -0.01874 -0.05411 C -0.02604 -0.05457 -0.03506 -0.02844 -0.04409 -0.00232 " pathEditMode="relative" ptsTypes="aaA">
                                      <p:cBhvr>
                                        <p:cTn id="17" dur="500" fill="hold"/>
                                        <p:tgtEl>
                                          <p:spTgt spid="14"/>
                                        </p:tgtEl>
                                        <p:attrNameLst>
                                          <p:attrName>ppt_x</p:attrName>
                                          <p:attrName>ppt_y</p:attrName>
                                        </p:attrNameLst>
                                      </p:cBhvr>
                                    </p:animMotion>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anim calcmode="lin" valueType="num">
                                      <p:cBhvr>
                                        <p:cTn id="32" dur="500" fill="hold"/>
                                        <p:tgtEl>
                                          <p:spTgt spid="48"/>
                                        </p:tgtEl>
                                        <p:attrNameLst>
                                          <p:attrName>ppt_x</p:attrName>
                                        </p:attrNameLst>
                                      </p:cBhvr>
                                      <p:tavLst>
                                        <p:tav tm="0">
                                          <p:val>
                                            <p:strVal val="#ppt_x"/>
                                          </p:val>
                                        </p:tav>
                                        <p:tav tm="100000">
                                          <p:val>
                                            <p:strVal val="#ppt_x"/>
                                          </p:val>
                                        </p:tav>
                                      </p:tavLst>
                                    </p:anim>
                                    <p:anim calcmode="lin" valueType="num">
                                      <p:cBhvr>
                                        <p:cTn id="33" dur="500" fill="hold"/>
                                        <p:tgtEl>
                                          <p:spTgt spid="48"/>
                                        </p:tgtEl>
                                        <p:attrNameLst>
                                          <p:attrName>ppt_y</p:attrName>
                                        </p:attrNameLst>
                                      </p:cBhvr>
                                      <p:tavLst>
                                        <p:tav tm="0">
                                          <p:val>
                                            <p:strVal val="#ppt_y-.1"/>
                                          </p:val>
                                        </p:tav>
                                        <p:tav tm="100000">
                                          <p:val>
                                            <p:strVal val="#ppt_y"/>
                                          </p:val>
                                        </p:tav>
                                      </p:tavLst>
                                    </p:anim>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strips(downRight)">
                                      <p:cBhvr>
                                        <p:cTn id="42" dur="500"/>
                                        <p:tgtEl>
                                          <p:spTgt spid="30"/>
                                        </p:tgtEl>
                                      </p:cBhvr>
                                    </p:animEffec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strips(downRight)">
                                      <p:cBhvr>
                                        <p:cTn id="46" dur="500"/>
                                        <p:tgtEl>
                                          <p:spTgt spid="31"/>
                                        </p:tgtEl>
                                      </p:cBhvr>
                                    </p:animEffect>
                                  </p:childTnLst>
                                </p:cTn>
                              </p:par>
                            </p:childTnLst>
                          </p:cTn>
                        </p:par>
                        <p:par>
                          <p:cTn id="47" fill="hold">
                            <p:stCondLst>
                              <p:cond delay="1000"/>
                            </p:stCondLst>
                            <p:childTnLst>
                              <p:par>
                                <p:cTn id="48" presetID="18" presetClass="entr" presetSubtype="6"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strips(downRight)">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6" grpId="0" animBg="1"/>
      <p:bldP spid="47" grpId="0" animBg="1"/>
      <p:bldP spid="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興味のある分野</a:t>
            </a:r>
            <a:endParaRPr kumimoji="1" lang="ja-JP" altLang="en-US" dirty="0"/>
          </a:p>
        </p:txBody>
      </p:sp>
      <p:sp>
        <p:nvSpPr>
          <p:cNvPr id="3" name="コンテンツ プレースホルダ 2"/>
          <p:cNvSpPr>
            <a:spLocks noGrp="1"/>
          </p:cNvSpPr>
          <p:nvPr>
            <p:ph idx="1"/>
          </p:nvPr>
        </p:nvSpPr>
        <p:spPr>
          <a:xfrm>
            <a:off x="214282" y="1000108"/>
            <a:ext cx="8715436" cy="5286412"/>
          </a:xfrm>
        </p:spPr>
        <p:txBody>
          <a:bodyPr>
            <a:normAutofit/>
          </a:bodyPr>
          <a:lstStyle/>
          <a:p>
            <a:r>
              <a:rPr kumimoji="1" lang="en-US" altLang="ja-JP" dirty="0" smtClean="0"/>
              <a:t>Log-Structured-Merge</a:t>
            </a:r>
            <a:r>
              <a:rPr kumimoji="1" lang="ja-JP" altLang="en-US" dirty="0" smtClean="0"/>
              <a:t>な</a:t>
            </a:r>
            <a:r>
              <a:rPr kumimoji="1" lang="en-US" altLang="ja-JP" dirty="0" err="1" smtClean="0"/>
              <a:t>Hashtable</a:t>
            </a:r>
            <a:r>
              <a:rPr lang="ja-JP" altLang="en-US" dirty="0" smtClean="0"/>
              <a:t>面白そう</a:t>
            </a:r>
            <a:endParaRPr lang="en-US" altLang="ja-JP" dirty="0" smtClean="0"/>
          </a:p>
          <a:p>
            <a:r>
              <a:rPr lang="en-US" altLang="ja-JP" dirty="0" err="1" smtClean="0"/>
              <a:t>Nanahan</a:t>
            </a:r>
            <a:r>
              <a:rPr lang="en-US" altLang="ja-JP" dirty="0" smtClean="0"/>
              <a:t> </a:t>
            </a:r>
            <a:r>
              <a:rPr lang="ja-JP" altLang="en-US" dirty="0" err="1" smtClean="0"/>
              <a:t>への</a:t>
            </a:r>
            <a:r>
              <a:rPr lang="ja-JP" altLang="en-US" dirty="0" smtClean="0"/>
              <a:t>パッチお待ちしております</a:t>
            </a:r>
            <a:endParaRPr lang="en-US" altLang="ja-JP" dirty="0" smtClean="0"/>
          </a:p>
          <a:p>
            <a:r>
              <a:rPr lang="en-US" altLang="ja-JP" dirty="0" smtClean="0"/>
              <a:t>Concurrent</a:t>
            </a:r>
            <a:r>
              <a:rPr lang="ja-JP" altLang="en-US" dirty="0" smtClean="0"/>
              <a:t>な</a:t>
            </a:r>
            <a:r>
              <a:rPr lang="en-US" altLang="ja-JP" dirty="0" err="1" smtClean="0"/>
              <a:t>Hashtable</a:t>
            </a:r>
            <a:r>
              <a:rPr lang="ja-JP" altLang="en-US" dirty="0" smtClean="0"/>
              <a:t>を</a:t>
            </a:r>
            <a:r>
              <a:rPr lang="en-US" altLang="ja-JP" dirty="0" smtClean="0"/>
              <a:t>C++</a:t>
            </a:r>
            <a:r>
              <a:rPr lang="ja-JP" altLang="en-US" dirty="0" smtClean="0"/>
              <a:t>で作るとして欲しい仕様と可能な妥協の洗い出し手伝ってくれる人募集中</a:t>
            </a:r>
            <a:endParaRPr lang="en-US" altLang="ja-JP" dirty="0" smtClean="0"/>
          </a:p>
          <a:p>
            <a:r>
              <a:rPr lang="en-US" altLang="ja-JP" dirty="0" smtClean="0"/>
              <a:t>Ruby</a:t>
            </a:r>
            <a:r>
              <a:rPr lang="ja-JP" altLang="en-US" dirty="0" smtClean="0"/>
              <a:t>のデータ構造を</a:t>
            </a:r>
            <a:r>
              <a:rPr lang="en-US" altLang="ja-JP" dirty="0" err="1" smtClean="0"/>
              <a:t>OpenAddressing</a:t>
            </a:r>
            <a:r>
              <a:rPr lang="ja-JP" altLang="en-US" dirty="0" smtClean="0"/>
              <a:t>にして</a:t>
            </a:r>
            <a:r>
              <a:rPr lang="ja-JP" altLang="en-US" dirty="0" smtClean="0"/>
              <a:t>みる</a:t>
            </a:r>
            <a:r>
              <a:rPr lang="ja-JP" altLang="en-US" dirty="0" smtClean="0"/>
              <a:t>の</a:t>
            </a:r>
            <a:r>
              <a:rPr lang="ja-JP" altLang="en-US" dirty="0" smtClean="0"/>
              <a:t>は少し楽しそう</a:t>
            </a:r>
            <a:endParaRPr lang="en-US" altLang="ja-JP" dirty="0" smtClean="0"/>
          </a:p>
          <a:p>
            <a:r>
              <a:rPr kumimoji="1" lang="ja-JP" altLang="en-US" dirty="0" smtClean="0"/>
              <a:t>そういえば</a:t>
            </a:r>
            <a:r>
              <a:rPr kumimoji="1" lang="en-US" altLang="ja-JP" dirty="0" err="1" smtClean="0"/>
              <a:t>Jubatus</a:t>
            </a:r>
            <a:r>
              <a:rPr kumimoji="1" lang="ja-JP" altLang="en-US" dirty="0" smtClean="0"/>
              <a:t>という</a:t>
            </a:r>
            <a:r>
              <a:rPr kumimoji="1" lang="en-US" altLang="ja-JP" dirty="0" smtClean="0"/>
              <a:t>OSS</a:t>
            </a:r>
            <a:r>
              <a:rPr kumimoji="1" lang="ja-JP" altLang="en-US" dirty="0" smtClean="0"/>
              <a:t>がオススメらしいですよ</a:t>
            </a:r>
            <a:endParaRPr kumimoji="1" lang="en-US" altLang="ja-JP"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Jubatus</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428992" y="928670"/>
            <a:ext cx="5500726" cy="5357850"/>
          </a:xfrm>
        </p:spPr>
        <p:txBody>
          <a:bodyPr/>
          <a:lstStyle/>
          <a:p>
            <a:r>
              <a:rPr lang="en-US" altLang="ja-JP" dirty="0" smtClean="0"/>
              <a:t>PFI</a:t>
            </a:r>
            <a:r>
              <a:rPr lang="ja-JP" altLang="en-US" dirty="0" smtClean="0"/>
              <a:t>と</a:t>
            </a:r>
            <a:r>
              <a:rPr lang="en-US" altLang="ja-JP" dirty="0" smtClean="0"/>
              <a:t>NTT</a:t>
            </a:r>
            <a:r>
              <a:rPr lang="ja-JP" altLang="en-US" dirty="0" smtClean="0"/>
              <a:t>が一緒に作ってる</a:t>
            </a:r>
            <a:r>
              <a:rPr lang="en-US" altLang="ja-JP" dirty="0" smtClean="0"/>
              <a:t>OSS(LGPL)</a:t>
            </a:r>
          </a:p>
          <a:p>
            <a:r>
              <a:rPr lang="ja-JP" altLang="en-US" dirty="0" smtClean="0"/>
              <a:t>オンライン</a:t>
            </a:r>
            <a:r>
              <a:rPr lang="ja-JP" altLang="en-US" dirty="0" smtClean="0"/>
              <a:t>機械</a:t>
            </a:r>
            <a:r>
              <a:rPr lang="ja-JP" altLang="en-US" dirty="0" smtClean="0"/>
              <a:t>学習の数少ない</a:t>
            </a:r>
            <a:r>
              <a:rPr lang="en-US" altLang="ja-JP" dirty="0" smtClean="0"/>
              <a:t>OSS</a:t>
            </a:r>
            <a:r>
              <a:rPr lang="ja-JP" altLang="en-US" dirty="0" smtClean="0"/>
              <a:t>実装</a:t>
            </a:r>
            <a:endParaRPr lang="en-US" altLang="ja-JP" dirty="0" smtClean="0"/>
          </a:p>
          <a:p>
            <a:r>
              <a:rPr kumimoji="1" lang="ja-JP" altLang="en-US" dirty="0" smtClean="0"/>
              <a:t>スパム・年齢・性別推定、線形回帰、多次元近傍探索、グラフ</a:t>
            </a:r>
            <a:r>
              <a:rPr kumimoji="1" lang="en-US" altLang="ja-JP" dirty="0" smtClean="0"/>
              <a:t>DB</a:t>
            </a:r>
            <a:r>
              <a:rPr kumimoji="1" lang="ja-JP" altLang="en-US" dirty="0" err="1" smtClean="0"/>
              <a:t>っぽい</a:t>
            </a:r>
            <a:r>
              <a:rPr lang="ja-JP" altLang="en-US" dirty="0" smtClean="0"/>
              <a:t>処理などなどモリモリ追加実装</a:t>
            </a:r>
            <a:endParaRPr lang="en-US" altLang="ja-JP" dirty="0" smtClean="0"/>
          </a:p>
          <a:p>
            <a:r>
              <a:rPr lang="ja-JP" altLang="en-US" dirty="0" smtClean="0"/>
              <a:t>気軽に質問ください！</a:t>
            </a:r>
            <a:endParaRPr kumimoji="1" lang="ja-JP" altLang="en-US" dirty="0"/>
          </a:p>
        </p:txBody>
      </p:sp>
      <p:pic>
        <p:nvPicPr>
          <p:cNvPr id="1026" name="Picture 2" descr="\\VBOXSVR\share_win\material\hido shuhei.jpg"/>
          <p:cNvPicPr>
            <a:picLocks noChangeAspect="1" noChangeArrowheads="1"/>
          </p:cNvPicPr>
          <p:nvPr/>
        </p:nvPicPr>
        <p:blipFill>
          <a:blip r:embed="rId2">
            <a:lum bright="35000" contrast="17000"/>
          </a:blip>
          <a:srcRect/>
          <a:stretch>
            <a:fillRect/>
          </a:stretch>
        </p:blipFill>
        <p:spPr bwMode="auto">
          <a:xfrm>
            <a:off x="285720" y="2357430"/>
            <a:ext cx="3161131" cy="4214842"/>
          </a:xfrm>
          <a:prstGeom prst="rect">
            <a:avLst/>
          </a:prstGeom>
          <a:noFill/>
        </p:spPr>
      </p:pic>
      <p:pic>
        <p:nvPicPr>
          <p:cNvPr id="1027" name="Picture 3" descr="\\VBOXSVR\share_win\material\Jubatus_logo.png"/>
          <p:cNvPicPr>
            <a:picLocks noChangeAspect="1" noChangeArrowheads="1"/>
          </p:cNvPicPr>
          <p:nvPr/>
        </p:nvPicPr>
        <p:blipFill>
          <a:blip r:embed="rId3"/>
          <a:srcRect/>
          <a:stretch>
            <a:fillRect/>
          </a:stretch>
        </p:blipFill>
        <p:spPr bwMode="auto">
          <a:xfrm>
            <a:off x="1071538" y="214290"/>
            <a:ext cx="2143140" cy="2024077"/>
          </a:xfrm>
          <a:prstGeom prst="rect">
            <a:avLst/>
          </a:prstGeom>
          <a:noFill/>
        </p:spPr>
      </p:pic>
      <p:sp>
        <p:nvSpPr>
          <p:cNvPr id="6" name="テキスト ボックス 5"/>
          <p:cNvSpPr txBox="1"/>
          <p:nvPr/>
        </p:nvSpPr>
        <p:spPr>
          <a:xfrm>
            <a:off x="3714744" y="5988626"/>
            <a:ext cx="4357718" cy="400110"/>
          </a:xfrm>
          <a:prstGeom prst="rect">
            <a:avLst/>
          </a:prstGeom>
          <a:noFill/>
        </p:spPr>
        <p:txBody>
          <a:bodyPr wrap="square" rtlCol="0">
            <a:spAutoFit/>
          </a:bodyPr>
          <a:lstStyle/>
          <a:p>
            <a:r>
              <a:rPr kumimoji="1" lang="en-US" altLang="ja-JP" sz="2000" dirty="0" err="1" smtClean="0"/>
              <a:t>Jubatus</a:t>
            </a:r>
            <a:r>
              <a:rPr kumimoji="1" lang="en-US" altLang="ja-JP" sz="2000" dirty="0" smtClean="0"/>
              <a:t> </a:t>
            </a:r>
            <a:r>
              <a:rPr kumimoji="1" lang="ja-JP" altLang="en-US" sz="2000" dirty="0" smtClean="0"/>
              <a:t>開発チームの一人 </a:t>
            </a:r>
            <a:r>
              <a:rPr kumimoji="1" lang="en-US" altLang="ja-JP" sz="2000" dirty="0" smtClean="0"/>
              <a:t>@</a:t>
            </a:r>
            <a:r>
              <a:rPr kumimoji="1" lang="en-US" altLang="ja-JP" sz="2000" dirty="0" err="1" smtClean="0"/>
              <a:t>sla</a:t>
            </a:r>
            <a:r>
              <a:rPr kumimoji="1" lang="ja-JP" altLang="en-US" sz="2000" dirty="0" err="1" smtClean="0"/>
              <a:t>さん</a:t>
            </a:r>
            <a:endParaRPr kumimoji="1" lang="ja-JP"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違うキーの値が被ったらどうするの？</a:t>
            </a:r>
            <a:endParaRPr kumimoji="1" lang="ja-JP" altLang="en-US" dirty="0"/>
          </a:p>
        </p:txBody>
      </p:sp>
      <p:sp>
        <p:nvSpPr>
          <p:cNvPr id="3" name="コンテンツ プレースホルダ 2"/>
          <p:cNvSpPr>
            <a:spLocks noGrp="1"/>
          </p:cNvSpPr>
          <p:nvPr>
            <p:ph idx="1"/>
          </p:nvPr>
        </p:nvSpPr>
        <p:spPr>
          <a:xfrm>
            <a:off x="214282" y="928670"/>
            <a:ext cx="8715436" cy="2000264"/>
          </a:xfrm>
        </p:spPr>
        <p:txBody>
          <a:bodyPr>
            <a:normAutofit fontScale="92500" lnSpcReduction="10000"/>
          </a:bodyPr>
          <a:lstStyle/>
          <a:p>
            <a:r>
              <a:rPr kumimoji="1" lang="ja-JP" altLang="en-US" dirty="0" smtClean="0"/>
              <a:t>ここからが本題</a:t>
            </a:r>
            <a:endParaRPr lang="en-US" altLang="ja-JP" dirty="0" smtClean="0"/>
          </a:p>
          <a:p>
            <a:r>
              <a:rPr lang="ja-JP" altLang="en-US" dirty="0" smtClean="0"/>
              <a:t>単純な解「広い所に移せばスッカスカになるよ！」</a:t>
            </a:r>
            <a:endParaRPr lang="en-US" altLang="ja-JP" dirty="0" smtClean="0"/>
          </a:p>
          <a:p>
            <a:pPr lvl="1"/>
            <a:r>
              <a:rPr kumimoji="1" lang="ja-JP" altLang="en-US" dirty="0" smtClean="0"/>
              <a:t>その操作自体は遅い</a:t>
            </a:r>
            <a:endParaRPr kumimoji="1" lang="en-US" altLang="ja-JP" dirty="0" smtClean="0"/>
          </a:p>
          <a:p>
            <a:r>
              <a:rPr kumimoji="1" lang="ja-JP" altLang="en-US" dirty="0" smtClean="0">
                <a:solidFill>
                  <a:srgbClr val="FF0000"/>
                </a:solidFill>
              </a:rPr>
              <a:t>「リハッシュ」</a:t>
            </a:r>
            <a:r>
              <a:rPr kumimoji="1" lang="ja-JP" altLang="en-US" dirty="0" smtClean="0"/>
              <a:t>と呼ぶ</a:t>
            </a:r>
            <a:endParaRPr kumimoji="1" lang="ja-JP" altLang="en-US" dirty="0"/>
          </a:p>
        </p:txBody>
      </p:sp>
      <p:sp>
        <p:nvSpPr>
          <p:cNvPr id="15" name="額縁 14"/>
          <p:cNvSpPr/>
          <p:nvPr/>
        </p:nvSpPr>
        <p:spPr>
          <a:xfrm>
            <a:off x="500034" y="3786190"/>
            <a:ext cx="1571636" cy="285752"/>
          </a:xfrm>
          <a:prstGeom prst="bevel">
            <a:avLst>
              <a:gd name="adj" fmla="val 2033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sz="3200" dirty="0">
              <a:effectLst>
                <a:outerShdw blurRad="38100" dist="38100" dir="2700000" algn="tl">
                  <a:srgbClr val="000000">
                    <a:alpha val="43137"/>
                  </a:srgbClr>
                </a:outerShdw>
              </a:effectLst>
            </a:endParaRPr>
          </a:p>
        </p:txBody>
      </p:sp>
      <p:sp>
        <p:nvSpPr>
          <p:cNvPr id="4" name="正方形/長方形 3"/>
          <p:cNvSpPr/>
          <p:nvPr/>
        </p:nvSpPr>
        <p:spPr>
          <a:xfrm>
            <a:off x="285720"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 name="正方形/長方形 4"/>
          <p:cNvSpPr/>
          <p:nvPr/>
        </p:nvSpPr>
        <p:spPr>
          <a:xfrm>
            <a:off x="526012"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 name="正方形/長方形 5"/>
          <p:cNvSpPr/>
          <p:nvPr/>
        </p:nvSpPr>
        <p:spPr>
          <a:xfrm>
            <a:off x="766303"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7" name="正方形/長方形 6"/>
          <p:cNvSpPr/>
          <p:nvPr/>
        </p:nvSpPr>
        <p:spPr>
          <a:xfrm>
            <a:off x="1006594"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1246886"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9" name="正方形/長方形 8"/>
          <p:cNvSpPr/>
          <p:nvPr/>
        </p:nvSpPr>
        <p:spPr>
          <a:xfrm>
            <a:off x="1487178"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0" name="正方形/長方形 9"/>
          <p:cNvSpPr/>
          <p:nvPr/>
        </p:nvSpPr>
        <p:spPr>
          <a:xfrm>
            <a:off x="1727469"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1" name="正方形/長方形 10"/>
          <p:cNvSpPr/>
          <p:nvPr/>
        </p:nvSpPr>
        <p:spPr>
          <a:xfrm>
            <a:off x="1967759"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2" name="正方形/長方形 11"/>
          <p:cNvSpPr/>
          <p:nvPr/>
        </p:nvSpPr>
        <p:spPr>
          <a:xfrm>
            <a:off x="2208053"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3" name="正方形/長方形 12"/>
          <p:cNvSpPr/>
          <p:nvPr/>
        </p:nvSpPr>
        <p:spPr>
          <a:xfrm>
            <a:off x="2448344"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4" name="正方形/長方形 13"/>
          <p:cNvSpPr/>
          <p:nvPr/>
        </p:nvSpPr>
        <p:spPr>
          <a:xfrm>
            <a:off x="2688634" y="4357694"/>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17" name="正方形/長方形 16"/>
          <p:cNvSpPr/>
          <p:nvPr/>
        </p:nvSpPr>
        <p:spPr>
          <a:xfrm>
            <a:off x="539916"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19" name="正方形/長方形 18"/>
          <p:cNvSpPr/>
          <p:nvPr/>
        </p:nvSpPr>
        <p:spPr>
          <a:xfrm>
            <a:off x="1219076"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22" name="正方形/長方形 21"/>
          <p:cNvSpPr/>
          <p:nvPr/>
        </p:nvSpPr>
        <p:spPr>
          <a:xfrm>
            <a:off x="2214694" y="437530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23" name="正方形/長方形 22"/>
          <p:cNvSpPr/>
          <p:nvPr/>
        </p:nvSpPr>
        <p:spPr>
          <a:xfrm>
            <a:off x="2688634"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24" name="正方形/長方形 23"/>
          <p:cNvSpPr/>
          <p:nvPr/>
        </p:nvSpPr>
        <p:spPr>
          <a:xfrm>
            <a:off x="285720"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25" name="正方形/長方形 24"/>
          <p:cNvSpPr/>
          <p:nvPr/>
        </p:nvSpPr>
        <p:spPr>
          <a:xfrm>
            <a:off x="1714480"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U</a:t>
            </a:r>
            <a:endParaRPr kumimoji="1" lang="ja-JP" altLang="en-US" sz="2800" dirty="0">
              <a:effectLst>
                <a:outerShdw blurRad="38100" dist="38100" dir="2700000" algn="tl">
                  <a:srgbClr val="000000">
                    <a:alpha val="43137"/>
                  </a:srgbClr>
                </a:outerShdw>
              </a:effectLst>
            </a:endParaRPr>
          </a:p>
        </p:txBody>
      </p:sp>
      <p:sp>
        <p:nvSpPr>
          <p:cNvPr id="26" name="正方形/長方形 25"/>
          <p:cNvSpPr/>
          <p:nvPr/>
        </p:nvSpPr>
        <p:spPr>
          <a:xfrm>
            <a:off x="1000100" y="4357694"/>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sp>
        <p:nvSpPr>
          <p:cNvPr id="27" name="正方形/長方形 26"/>
          <p:cNvSpPr/>
          <p:nvPr/>
        </p:nvSpPr>
        <p:spPr>
          <a:xfrm>
            <a:off x="1000100" y="321468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N</a:t>
            </a:r>
            <a:endParaRPr kumimoji="1" lang="ja-JP" altLang="en-US" sz="2800" dirty="0">
              <a:effectLst>
                <a:outerShdw blurRad="38100" dist="38100" dir="2700000" algn="tl">
                  <a:srgbClr val="000000">
                    <a:alpha val="43137"/>
                  </a:srgbClr>
                </a:outerShdw>
              </a:effectLst>
            </a:endParaRPr>
          </a:p>
        </p:txBody>
      </p:sp>
      <p:sp>
        <p:nvSpPr>
          <p:cNvPr id="28" name="下矢印 27"/>
          <p:cNvSpPr/>
          <p:nvPr/>
        </p:nvSpPr>
        <p:spPr>
          <a:xfrm>
            <a:off x="974122" y="3643314"/>
            <a:ext cx="303303" cy="61978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grpSp>
        <p:nvGrpSpPr>
          <p:cNvPr id="67" name="グループ化 66"/>
          <p:cNvGrpSpPr/>
          <p:nvPr/>
        </p:nvGrpSpPr>
        <p:grpSpPr>
          <a:xfrm>
            <a:off x="3286116" y="5143512"/>
            <a:ext cx="5286412" cy="911084"/>
            <a:chOff x="3286116" y="5143512"/>
            <a:chExt cx="5286412" cy="911084"/>
          </a:xfrm>
        </p:grpSpPr>
        <p:sp>
          <p:nvSpPr>
            <p:cNvPr id="50" name="正方形/長方形 49"/>
            <p:cNvSpPr/>
            <p:nvPr/>
          </p:nvSpPr>
          <p:spPr>
            <a:xfrm>
              <a:off x="5929322"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1" name="正方形/長方形 50"/>
            <p:cNvSpPr/>
            <p:nvPr/>
          </p:nvSpPr>
          <p:spPr>
            <a:xfrm>
              <a:off x="6169614"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2" name="正方形/長方形 51"/>
            <p:cNvSpPr/>
            <p:nvPr/>
          </p:nvSpPr>
          <p:spPr>
            <a:xfrm>
              <a:off x="6409905"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3" name="正方形/長方形 52"/>
            <p:cNvSpPr/>
            <p:nvPr/>
          </p:nvSpPr>
          <p:spPr>
            <a:xfrm>
              <a:off x="6650196"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4" name="正方形/長方形 53"/>
            <p:cNvSpPr/>
            <p:nvPr/>
          </p:nvSpPr>
          <p:spPr>
            <a:xfrm>
              <a:off x="6890488"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5" name="正方形/長方形 54"/>
            <p:cNvSpPr/>
            <p:nvPr/>
          </p:nvSpPr>
          <p:spPr>
            <a:xfrm>
              <a:off x="7130780"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6" name="正方形/長方形 55"/>
            <p:cNvSpPr/>
            <p:nvPr/>
          </p:nvSpPr>
          <p:spPr>
            <a:xfrm>
              <a:off x="7371071"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7" name="正方形/長方形 56"/>
            <p:cNvSpPr/>
            <p:nvPr/>
          </p:nvSpPr>
          <p:spPr>
            <a:xfrm>
              <a:off x="7611361"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8" name="正方形/長方形 57"/>
            <p:cNvSpPr/>
            <p:nvPr/>
          </p:nvSpPr>
          <p:spPr>
            <a:xfrm>
              <a:off x="7851655"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59" name="正方形/長方形 58"/>
            <p:cNvSpPr/>
            <p:nvPr/>
          </p:nvSpPr>
          <p:spPr>
            <a:xfrm>
              <a:off x="8091946"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60" name="正方形/長方形 59"/>
            <p:cNvSpPr/>
            <p:nvPr/>
          </p:nvSpPr>
          <p:spPr>
            <a:xfrm>
              <a:off x="8332236"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29" name="額縁 28"/>
            <p:cNvSpPr/>
            <p:nvPr/>
          </p:nvSpPr>
          <p:spPr>
            <a:xfrm>
              <a:off x="6143636" y="5143512"/>
              <a:ext cx="1571636" cy="285752"/>
            </a:xfrm>
            <a:prstGeom prst="bevel">
              <a:avLst>
                <a:gd name="adj" fmla="val 2033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sz="3200" dirty="0">
                <a:effectLst>
                  <a:outerShdw blurRad="38100" dist="38100" dir="2700000" algn="tl">
                    <a:srgbClr val="000000">
                      <a:alpha val="43137"/>
                    </a:srgbClr>
                  </a:outerShdw>
                </a:effectLst>
              </a:endParaRPr>
            </a:p>
          </p:txBody>
        </p:sp>
        <p:sp>
          <p:nvSpPr>
            <p:cNvPr id="30" name="正方形/長方形 29"/>
            <p:cNvSpPr/>
            <p:nvPr/>
          </p:nvSpPr>
          <p:spPr>
            <a:xfrm>
              <a:off x="3286116"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1" name="正方形/長方形 30"/>
            <p:cNvSpPr/>
            <p:nvPr/>
          </p:nvSpPr>
          <p:spPr>
            <a:xfrm>
              <a:off x="3526408"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2" name="正方形/長方形 31"/>
            <p:cNvSpPr/>
            <p:nvPr/>
          </p:nvSpPr>
          <p:spPr>
            <a:xfrm>
              <a:off x="3766699"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3" name="正方形/長方形 32"/>
            <p:cNvSpPr/>
            <p:nvPr/>
          </p:nvSpPr>
          <p:spPr>
            <a:xfrm>
              <a:off x="4006990"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4" name="正方形/長方形 33"/>
            <p:cNvSpPr/>
            <p:nvPr/>
          </p:nvSpPr>
          <p:spPr>
            <a:xfrm>
              <a:off x="4247282"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5" name="正方形/長方形 34"/>
            <p:cNvSpPr/>
            <p:nvPr/>
          </p:nvSpPr>
          <p:spPr>
            <a:xfrm>
              <a:off x="4487574"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6" name="正方形/長方形 35"/>
            <p:cNvSpPr/>
            <p:nvPr/>
          </p:nvSpPr>
          <p:spPr>
            <a:xfrm>
              <a:off x="4727865"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7" name="正方形/長方形 36"/>
            <p:cNvSpPr/>
            <p:nvPr/>
          </p:nvSpPr>
          <p:spPr>
            <a:xfrm>
              <a:off x="4968155"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8" name="正方形/長方形 37"/>
            <p:cNvSpPr/>
            <p:nvPr/>
          </p:nvSpPr>
          <p:spPr>
            <a:xfrm>
              <a:off x="5208449"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39" name="正方形/長方形 38"/>
            <p:cNvSpPr/>
            <p:nvPr/>
          </p:nvSpPr>
          <p:spPr>
            <a:xfrm>
              <a:off x="5448740"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0" name="正方形/長方形 39"/>
            <p:cNvSpPr/>
            <p:nvPr/>
          </p:nvSpPr>
          <p:spPr>
            <a:xfrm>
              <a:off x="5689030" y="5715016"/>
              <a:ext cx="240292" cy="339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800" dirty="0">
                <a:effectLst>
                  <a:outerShdw blurRad="38100" dist="38100" dir="2700000" algn="tl">
                    <a:srgbClr val="000000">
                      <a:alpha val="43137"/>
                    </a:srgbClr>
                  </a:outerShdw>
                </a:effectLst>
              </a:endParaRPr>
            </a:p>
          </p:txBody>
        </p:sp>
        <p:sp>
          <p:nvSpPr>
            <p:cNvPr id="41" name="正方形/長方形 40"/>
            <p:cNvSpPr/>
            <p:nvPr/>
          </p:nvSpPr>
          <p:spPr>
            <a:xfrm>
              <a:off x="6169762"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F</a:t>
              </a:r>
              <a:endParaRPr kumimoji="1" lang="ja-JP" altLang="en-US" sz="2800" dirty="0">
                <a:effectLst>
                  <a:outerShdw blurRad="38100" dist="38100" dir="2700000" algn="tl">
                    <a:srgbClr val="000000">
                      <a:alpha val="43137"/>
                    </a:srgbClr>
                  </a:outerShdw>
                </a:effectLst>
              </a:endParaRPr>
            </a:p>
          </p:txBody>
        </p:sp>
        <p:sp>
          <p:nvSpPr>
            <p:cNvPr id="42" name="正方形/長方形 41"/>
            <p:cNvSpPr/>
            <p:nvPr/>
          </p:nvSpPr>
          <p:spPr>
            <a:xfrm>
              <a:off x="6929454"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K</a:t>
              </a:r>
              <a:endParaRPr kumimoji="1" lang="ja-JP" altLang="en-US" sz="2800" dirty="0">
                <a:effectLst>
                  <a:outerShdw blurRad="38100" dist="38100" dir="2700000" algn="tl">
                    <a:srgbClr val="000000">
                      <a:alpha val="43137"/>
                    </a:srgbClr>
                  </a:outerShdw>
                </a:effectLst>
              </a:endParaRPr>
            </a:p>
          </p:txBody>
        </p:sp>
        <p:sp>
          <p:nvSpPr>
            <p:cNvPr id="43" name="正方形/長方形 42"/>
            <p:cNvSpPr/>
            <p:nvPr/>
          </p:nvSpPr>
          <p:spPr>
            <a:xfrm>
              <a:off x="7858148"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T</a:t>
              </a:r>
              <a:endParaRPr kumimoji="1" lang="ja-JP" altLang="en-US" sz="2800" dirty="0">
                <a:effectLst>
                  <a:outerShdw blurRad="38100" dist="38100" dir="2700000" algn="tl">
                    <a:srgbClr val="000000">
                      <a:alpha val="43137"/>
                    </a:srgbClr>
                  </a:outerShdw>
                </a:effectLst>
              </a:endParaRPr>
            </a:p>
          </p:txBody>
        </p:sp>
        <p:sp>
          <p:nvSpPr>
            <p:cNvPr id="44" name="正方形/長方形 43"/>
            <p:cNvSpPr/>
            <p:nvPr/>
          </p:nvSpPr>
          <p:spPr>
            <a:xfrm>
              <a:off x="5715008"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G</a:t>
              </a:r>
              <a:endParaRPr kumimoji="1" lang="ja-JP" altLang="en-US" sz="2800" dirty="0">
                <a:effectLst>
                  <a:outerShdw blurRad="38100" dist="38100" dir="2700000" algn="tl">
                    <a:srgbClr val="000000">
                      <a:alpha val="43137"/>
                    </a:srgbClr>
                  </a:outerShdw>
                </a:effectLst>
              </a:endParaRPr>
            </a:p>
          </p:txBody>
        </p:sp>
        <p:sp>
          <p:nvSpPr>
            <p:cNvPr id="45" name="正方形/長方形 44"/>
            <p:cNvSpPr/>
            <p:nvPr/>
          </p:nvSpPr>
          <p:spPr>
            <a:xfrm>
              <a:off x="3286116"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C</a:t>
              </a:r>
              <a:endParaRPr kumimoji="1" lang="ja-JP" altLang="en-US" sz="2800" dirty="0">
                <a:effectLst>
                  <a:outerShdw blurRad="38100" dist="38100" dir="2700000" algn="tl">
                    <a:srgbClr val="000000">
                      <a:alpha val="43137"/>
                    </a:srgbClr>
                  </a:outerShdw>
                </a:effectLst>
              </a:endParaRPr>
            </a:p>
          </p:txBody>
        </p:sp>
        <p:sp>
          <p:nvSpPr>
            <p:cNvPr id="46" name="正方形/長方形 45"/>
            <p:cNvSpPr/>
            <p:nvPr/>
          </p:nvSpPr>
          <p:spPr>
            <a:xfrm>
              <a:off x="4740854"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U</a:t>
              </a:r>
              <a:endParaRPr kumimoji="1" lang="ja-JP" altLang="en-US" sz="2800" dirty="0">
                <a:effectLst>
                  <a:outerShdw blurRad="38100" dist="38100" dir="2700000" algn="tl">
                    <a:srgbClr val="000000">
                      <a:alpha val="43137"/>
                    </a:srgbClr>
                  </a:outerShdw>
                </a:effectLst>
              </a:endParaRPr>
            </a:p>
          </p:txBody>
        </p:sp>
        <p:sp>
          <p:nvSpPr>
            <p:cNvPr id="47" name="正方形/長方形 46"/>
            <p:cNvSpPr/>
            <p:nvPr/>
          </p:nvSpPr>
          <p:spPr>
            <a:xfrm>
              <a:off x="4000496" y="5715016"/>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2800" dirty="0" smtClean="0">
                  <a:effectLst>
                    <a:outerShdw blurRad="38100" dist="38100" dir="2700000" algn="tl">
                      <a:srgbClr val="000000">
                        <a:alpha val="43137"/>
                      </a:srgbClr>
                    </a:outerShdw>
                  </a:effectLst>
                </a:rPr>
                <a:t>B</a:t>
              </a:r>
              <a:endParaRPr kumimoji="1" lang="ja-JP" altLang="en-US" sz="2800" dirty="0">
                <a:effectLst>
                  <a:outerShdw blurRad="38100" dist="38100" dir="2700000" algn="tl">
                    <a:srgbClr val="000000">
                      <a:alpha val="43137"/>
                    </a:srgbClr>
                  </a:outerShdw>
                </a:effectLst>
              </a:endParaRPr>
            </a:p>
          </p:txBody>
        </p:sp>
      </p:grpSp>
      <p:sp>
        <p:nvSpPr>
          <p:cNvPr id="48" name="正方形/長方形 47"/>
          <p:cNvSpPr/>
          <p:nvPr/>
        </p:nvSpPr>
        <p:spPr>
          <a:xfrm>
            <a:off x="6643702" y="4572008"/>
            <a:ext cx="240292" cy="3395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2800" dirty="0" smtClean="0">
                <a:effectLst>
                  <a:outerShdw blurRad="38100" dist="38100" dir="2700000" algn="tl">
                    <a:srgbClr val="000000">
                      <a:alpha val="43137"/>
                    </a:srgbClr>
                  </a:outerShdw>
                </a:effectLst>
              </a:rPr>
              <a:t>N</a:t>
            </a:r>
            <a:endParaRPr kumimoji="1" lang="ja-JP" altLang="en-US" sz="2800" dirty="0">
              <a:effectLst>
                <a:outerShdw blurRad="38100" dist="38100" dir="2700000" algn="tl">
                  <a:srgbClr val="000000">
                    <a:alpha val="43137"/>
                  </a:srgbClr>
                </a:outerShdw>
              </a:effectLst>
            </a:endParaRPr>
          </a:p>
        </p:txBody>
      </p:sp>
      <p:sp>
        <p:nvSpPr>
          <p:cNvPr id="49" name="下矢印 48"/>
          <p:cNvSpPr/>
          <p:nvPr/>
        </p:nvSpPr>
        <p:spPr>
          <a:xfrm>
            <a:off x="6617724" y="5000636"/>
            <a:ext cx="303303" cy="619788"/>
          </a:xfrm>
          <a:prstGeom prst="downArrow">
            <a:avLst>
              <a:gd name="adj1" fmla="val 50000"/>
              <a:gd name="adj2" fmla="val 63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p>
        </p:txBody>
      </p:sp>
      <p:sp>
        <p:nvSpPr>
          <p:cNvPr id="61" name="環状矢印 60"/>
          <p:cNvSpPr/>
          <p:nvPr/>
        </p:nvSpPr>
        <p:spPr>
          <a:xfrm rot="1857907">
            <a:off x="2450952" y="3100800"/>
            <a:ext cx="3415109" cy="3253369"/>
          </a:xfrm>
          <a:prstGeom prst="circularArrow">
            <a:avLst>
              <a:gd name="adj1" fmla="val 6116"/>
              <a:gd name="adj2" fmla="val 1142319"/>
              <a:gd name="adj3" fmla="val 20457413"/>
              <a:gd name="adj4" fmla="val 10800000"/>
              <a:gd name="adj5" fmla="val 125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62" name="テキスト ボックス 61"/>
          <p:cNvSpPr txBox="1"/>
          <p:nvPr/>
        </p:nvSpPr>
        <p:spPr>
          <a:xfrm>
            <a:off x="4929190" y="2643182"/>
            <a:ext cx="2357454" cy="707886"/>
          </a:xfrm>
          <a:prstGeom prst="rect">
            <a:avLst/>
          </a:prstGeom>
          <a:noFill/>
        </p:spPr>
        <p:txBody>
          <a:bodyPr wrap="square" rtlCol="0">
            <a:spAutoFit/>
          </a:bodyPr>
          <a:lstStyle/>
          <a:p>
            <a:r>
              <a:rPr kumimoji="1" lang="ja-JP" altLang="en-US" sz="4000" dirty="0" smtClean="0"/>
              <a:t>引っ越し</a:t>
            </a:r>
            <a:endParaRPr kumimoji="1" lang="ja-JP" altLang="en-US" sz="4000" dirty="0"/>
          </a:p>
        </p:txBody>
      </p:sp>
      <p:sp>
        <p:nvSpPr>
          <p:cNvPr id="63" name="角丸四角形吹き出し 62"/>
          <p:cNvSpPr/>
          <p:nvPr/>
        </p:nvSpPr>
        <p:spPr>
          <a:xfrm>
            <a:off x="1357290" y="3000372"/>
            <a:ext cx="1857388" cy="500066"/>
          </a:xfrm>
          <a:prstGeom prst="wedgeRoundRectCallout">
            <a:avLst>
              <a:gd name="adj1" fmla="val -58643"/>
              <a:gd name="adj2" fmla="val 214411"/>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dirty="0" smtClean="0">
                <a:solidFill>
                  <a:schemeClr val="tx1"/>
                </a:solidFill>
                <a:effectLst>
                  <a:outerShdw blurRad="38100" dist="38100" dir="2700000" algn="tl">
                    <a:srgbClr val="000000">
                      <a:alpha val="43137"/>
                    </a:srgbClr>
                  </a:outerShdw>
                </a:effectLst>
              </a:rPr>
              <a:t>既に埋まってる</a:t>
            </a:r>
            <a:r>
              <a:rPr lang="en-US" altLang="ja-JP" dirty="0" smtClean="0">
                <a:solidFill>
                  <a:schemeClr val="tx1"/>
                </a:solidFill>
                <a:effectLst>
                  <a:outerShdw blurRad="38100" dist="38100" dir="2700000" algn="tl">
                    <a:srgbClr val="000000">
                      <a:alpha val="43137"/>
                    </a:srgbClr>
                  </a:outerShdw>
                </a:effectLst>
              </a:rPr>
              <a:t>…</a:t>
            </a:r>
            <a:endParaRPr kumimoji="1" lang="ja-JP" altLang="en-US" dirty="0">
              <a:solidFill>
                <a:schemeClr val="tx1"/>
              </a:solidFill>
              <a:effectLst>
                <a:outerShdw blurRad="38100" dist="38100" dir="2700000" algn="tl">
                  <a:srgbClr val="000000">
                    <a:alpha val="43137"/>
                  </a:srgbClr>
                </a:outerShdw>
              </a:effectLst>
            </a:endParaRPr>
          </a:p>
        </p:txBody>
      </p:sp>
      <p:sp>
        <p:nvSpPr>
          <p:cNvPr id="64" name="角丸四角形吹き出し 63"/>
          <p:cNvSpPr/>
          <p:nvPr/>
        </p:nvSpPr>
        <p:spPr>
          <a:xfrm>
            <a:off x="7000892" y="4000504"/>
            <a:ext cx="1785950" cy="928694"/>
          </a:xfrm>
          <a:prstGeom prst="wedgeRoundRectCallout">
            <a:avLst>
              <a:gd name="adj1" fmla="val -58643"/>
              <a:gd name="adj2" fmla="val 132829"/>
              <a:gd name="adj3" fmla="val 16667"/>
            </a:avLst>
          </a:prstGeom>
        </p:spPr>
        <p:style>
          <a:lnRef idx="0">
            <a:schemeClr val="accent4"/>
          </a:lnRef>
          <a:fillRef idx="3">
            <a:schemeClr val="accent4"/>
          </a:fillRef>
          <a:effectRef idx="3">
            <a:schemeClr val="accent4"/>
          </a:effectRef>
          <a:fontRef idx="minor">
            <a:schemeClr val="lt1"/>
          </a:fontRef>
        </p:style>
        <p:txBody>
          <a:bodyPr wrap="none" rtlCol="0" anchor="ctr"/>
          <a:lstStyle/>
          <a:p>
            <a:pPr algn="ctr"/>
            <a:r>
              <a:rPr kumimoji="1" lang="ja-JP" altLang="en-US" sz="3200" dirty="0" smtClean="0">
                <a:solidFill>
                  <a:schemeClr val="tx1"/>
                </a:solidFill>
                <a:effectLst>
                  <a:outerShdw blurRad="38100" dist="38100" dir="2700000" algn="tl">
                    <a:srgbClr val="000000">
                      <a:alpha val="43137"/>
                    </a:srgbClr>
                  </a:outerShdw>
                </a:effectLst>
              </a:rPr>
              <a:t>入れる！</a:t>
            </a:r>
            <a:endParaRPr kumimoji="1" lang="ja-JP" altLang="en-US" sz="3200" dirty="0">
              <a:solidFill>
                <a:schemeClr val="tx1"/>
              </a:solidFill>
              <a:effectLst>
                <a:outerShdw blurRad="38100" dist="38100" dir="2700000" algn="tl">
                  <a:srgbClr val="000000">
                    <a:alpha val="43137"/>
                  </a:srgbClr>
                </a:outerShdw>
              </a:effectLst>
            </a:endParaRPr>
          </a:p>
        </p:txBody>
      </p:sp>
      <p:pic>
        <p:nvPicPr>
          <p:cNvPr id="3074" name="Picture 2" descr="\\VBOXSVR\share_win\material\低すぎ.jpg"/>
          <p:cNvPicPr>
            <a:picLocks noChangeAspect="1" noChangeArrowheads="1"/>
          </p:cNvPicPr>
          <p:nvPr/>
        </p:nvPicPr>
        <p:blipFill>
          <a:blip r:embed="rId2"/>
          <a:srcRect/>
          <a:stretch>
            <a:fillRect/>
          </a:stretch>
        </p:blipFill>
        <p:spPr bwMode="auto">
          <a:xfrm>
            <a:off x="285720" y="5092700"/>
            <a:ext cx="1778000" cy="1765300"/>
          </a:xfrm>
          <a:prstGeom prst="rect">
            <a:avLst/>
          </a:prstGeom>
          <a:noFill/>
        </p:spPr>
      </p:pic>
      <p:sp>
        <p:nvSpPr>
          <p:cNvPr id="66" name="テキスト ボックス 65"/>
          <p:cNvSpPr txBox="1"/>
          <p:nvPr/>
        </p:nvSpPr>
        <p:spPr>
          <a:xfrm>
            <a:off x="2214546" y="6078700"/>
            <a:ext cx="5072098" cy="707886"/>
          </a:xfrm>
          <a:prstGeom prst="rect">
            <a:avLst/>
          </a:prstGeom>
          <a:noFill/>
        </p:spPr>
        <p:txBody>
          <a:bodyPr wrap="square" rtlCol="0">
            <a:spAutoFit/>
          </a:bodyPr>
          <a:lstStyle/>
          <a:p>
            <a:r>
              <a:rPr kumimoji="1" lang="ja-JP" altLang="en-US" sz="4000" dirty="0" err="1" smtClean="0"/>
              <a:t>うわっ</a:t>
            </a:r>
            <a:r>
              <a:rPr kumimoji="1" lang="ja-JP" altLang="en-US" sz="4000" dirty="0" smtClean="0"/>
              <a:t>メモリ食い過ぎ</a:t>
            </a:r>
            <a:r>
              <a:rPr kumimoji="1" lang="en-US" altLang="ja-JP" sz="4000" dirty="0" smtClean="0"/>
              <a:t>…</a:t>
            </a:r>
            <a:endParaRPr kumimoji="1" lang="ja-JP"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anim calcmode="lin" valueType="num">
                                      <p:cBhvr>
                                        <p:cTn id="13" dur="500" fill="hold"/>
                                        <p:tgtEl>
                                          <p:spTgt spid="28"/>
                                        </p:tgtEl>
                                        <p:attrNameLst>
                                          <p:attrName>ppt_x</p:attrName>
                                        </p:attrNameLst>
                                      </p:cBhvr>
                                      <p:tavLst>
                                        <p:tav tm="0">
                                          <p:val>
                                            <p:strVal val="#ppt_x"/>
                                          </p:val>
                                        </p:tav>
                                        <p:tav tm="100000">
                                          <p:val>
                                            <p:strVal val="#ppt_x"/>
                                          </p:val>
                                        </p:tav>
                                      </p:tavLst>
                                    </p:anim>
                                    <p:anim calcmode="lin" valueType="num">
                                      <p:cBhvr>
                                        <p:cTn id="1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anim calcmode="lin" valueType="num">
                                      <p:cBhvr>
                                        <p:cTn id="20" dur="500" fill="hold"/>
                                        <p:tgtEl>
                                          <p:spTgt spid="63"/>
                                        </p:tgtEl>
                                        <p:attrNameLst>
                                          <p:attrName>ppt_x</p:attrName>
                                        </p:attrNameLst>
                                      </p:cBhvr>
                                      <p:tavLst>
                                        <p:tav tm="0">
                                          <p:val>
                                            <p:strVal val="#ppt_x"/>
                                          </p:val>
                                        </p:tav>
                                        <p:tav tm="100000">
                                          <p:val>
                                            <p:strVal val="#ppt_x"/>
                                          </p:val>
                                        </p:tav>
                                      </p:tavLst>
                                    </p:anim>
                                    <p:anim calcmode="lin" valueType="num">
                                      <p:cBhvr>
                                        <p:cTn id="21"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strips(downRight)">
                                      <p:cBhvr>
                                        <p:cTn id="36" dur="500"/>
                                        <p:tgtEl>
                                          <p:spTgt spid="61"/>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anim calcmode="lin" valueType="num">
                                      <p:cBhvr>
                                        <p:cTn id="47" dur="500" fill="hold"/>
                                        <p:tgtEl>
                                          <p:spTgt spid="49"/>
                                        </p:tgtEl>
                                        <p:attrNameLst>
                                          <p:attrName>ppt_x</p:attrName>
                                        </p:attrNameLst>
                                      </p:cBhvr>
                                      <p:tavLst>
                                        <p:tav tm="0">
                                          <p:val>
                                            <p:strVal val="#ppt_x"/>
                                          </p:val>
                                        </p:tav>
                                        <p:tav tm="100000">
                                          <p:val>
                                            <p:strVal val="#ppt_x"/>
                                          </p:val>
                                        </p:tav>
                                      </p:tavLst>
                                    </p:anim>
                                    <p:anim calcmode="lin" valueType="num">
                                      <p:cBhvr>
                                        <p:cTn id="48" dur="500" fill="hold"/>
                                        <p:tgtEl>
                                          <p:spTgt spid="49"/>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anim calcmode="lin" valueType="num">
                                      <p:cBhvr>
                                        <p:cTn id="52" dur="500" fill="hold"/>
                                        <p:tgtEl>
                                          <p:spTgt spid="48"/>
                                        </p:tgtEl>
                                        <p:attrNameLst>
                                          <p:attrName>ppt_x</p:attrName>
                                        </p:attrNameLst>
                                      </p:cBhvr>
                                      <p:tavLst>
                                        <p:tav tm="0">
                                          <p:val>
                                            <p:strVal val="#ppt_x"/>
                                          </p:val>
                                        </p:tav>
                                        <p:tav tm="100000">
                                          <p:val>
                                            <p:strVal val="#ppt_x"/>
                                          </p:val>
                                        </p:tav>
                                      </p:tavLst>
                                    </p:anim>
                                    <p:anim calcmode="lin" valueType="num">
                                      <p:cBhvr>
                                        <p:cTn id="53"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anim calcmode="lin" valueType="num">
                                      <p:cBhvr>
                                        <p:cTn id="59" dur="500" fill="hold"/>
                                        <p:tgtEl>
                                          <p:spTgt spid="64"/>
                                        </p:tgtEl>
                                        <p:attrNameLst>
                                          <p:attrName>ppt_x</p:attrName>
                                        </p:attrNameLst>
                                      </p:cBhvr>
                                      <p:tavLst>
                                        <p:tav tm="0">
                                          <p:val>
                                            <p:strVal val="#ppt_x"/>
                                          </p:val>
                                        </p:tav>
                                        <p:tav tm="100000">
                                          <p:val>
                                            <p:strVal val="#ppt_x"/>
                                          </p:val>
                                        </p:tav>
                                      </p:tavLst>
                                    </p:anim>
                                    <p:anim calcmode="lin" valueType="num">
                                      <p:cBhvr>
                                        <p:cTn id="60"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8" grpId="0" animBg="1"/>
      <p:bldP spid="48" grpId="0" animBg="1"/>
      <p:bldP spid="49" grpId="0" animBg="1"/>
      <p:bldP spid="61" grpId="0" animBg="1"/>
      <p:bldP spid="62" grpId="0"/>
      <p:bldP spid="63" grpId="0" animBg="1"/>
      <p:bldP spid="64" grpId="0" animBg="1"/>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解決策</a:t>
            </a:r>
            <a:endParaRPr kumimoji="1" lang="ja-JP" altLang="en-US" dirty="0"/>
          </a:p>
        </p:txBody>
      </p:sp>
      <p:sp>
        <p:nvSpPr>
          <p:cNvPr id="3" name="コンテンツ プレースホルダ 2"/>
          <p:cNvSpPr>
            <a:spLocks noGrp="1"/>
          </p:cNvSpPr>
          <p:nvPr>
            <p:ph idx="1"/>
          </p:nvPr>
        </p:nvSpPr>
        <p:spPr>
          <a:xfrm>
            <a:off x="214282" y="1785926"/>
            <a:ext cx="8715436" cy="3714776"/>
          </a:xfrm>
        </p:spPr>
        <p:txBody>
          <a:bodyPr/>
          <a:lstStyle/>
          <a:p>
            <a:r>
              <a:rPr lang="ja-JP" altLang="en-US" dirty="0" smtClean="0"/>
              <a:t>リハッシュを最小限にしたい</a:t>
            </a:r>
            <a:endParaRPr lang="en-US" altLang="ja-JP" dirty="0" smtClean="0"/>
          </a:p>
          <a:p>
            <a:endParaRPr lang="en-US" altLang="ja-JP" dirty="0" smtClean="0"/>
          </a:p>
          <a:p>
            <a:r>
              <a:rPr lang="ja-JP" altLang="en-US" dirty="0" smtClean="0"/>
              <a:t>解決策は</a:t>
            </a:r>
            <a:r>
              <a:rPr lang="en-US" altLang="ja-JP" dirty="0" err="1" smtClean="0"/>
              <a:t>OpenAddressing</a:t>
            </a:r>
            <a:r>
              <a:rPr lang="ja-JP" altLang="en-US" dirty="0" smtClean="0"/>
              <a:t>と</a:t>
            </a:r>
            <a:r>
              <a:rPr lang="en-US" altLang="ja-JP" dirty="0" err="1" smtClean="0"/>
              <a:t>ClosedAddressing</a:t>
            </a:r>
            <a:endParaRPr lang="en-US" altLang="ja-JP" dirty="0" smtClean="0"/>
          </a:p>
          <a:p>
            <a:endParaRPr lang="en-US" altLang="ja-JP" dirty="0" smtClean="0"/>
          </a:p>
          <a:p>
            <a:r>
              <a:rPr lang="ja-JP" altLang="en-US" dirty="0" smtClean="0"/>
              <a:t>もちろんそれぞれお話しします</a:t>
            </a:r>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メトロ">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13766</TotalTime>
  <Words>3581</Words>
  <Application>Microsoft Office PowerPoint</Application>
  <PresentationFormat>画面に合わせる (4:3)</PresentationFormat>
  <Paragraphs>1030</Paragraphs>
  <Slides>75</Slides>
  <Notes>8</Notes>
  <HiddenSlides>0</HiddenSlides>
  <MMClips>0</MMClips>
  <ScaleCrop>false</ScaleCrop>
  <HeadingPairs>
    <vt:vector size="4" baseType="variant">
      <vt:variant>
        <vt:lpstr>テーマ</vt:lpstr>
      </vt:variant>
      <vt:variant>
        <vt:i4>1</vt:i4>
      </vt:variant>
      <vt:variant>
        <vt:lpstr>スライド タイトル</vt:lpstr>
      </vt:variant>
      <vt:variant>
        <vt:i4>75</vt:i4>
      </vt:variant>
    </vt:vector>
  </HeadingPairs>
  <TitlesOfParts>
    <vt:vector size="76" baseType="lpstr">
      <vt:lpstr>Office テーマ</vt:lpstr>
      <vt:lpstr>あなたの知らない ハッシュテーブルの世界</vt:lpstr>
      <vt:lpstr>データの集合を扱いたい</vt:lpstr>
      <vt:lpstr>素直な実装</vt:lpstr>
      <vt:lpstr>遅い</vt:lpstr>
      <vt:lpstr>閑話休題</vt:lpstr>
      <vt:lpstr>お待ちかねハッシュテーブル</vt:lpstr>
      <vt:lpstr>お待ちかねハッシュテーブル</vt:lpstr>
      <vt:lpstr>違うキーの値が被ったらどうするの？</vt:lpstr>
      <vt:lpstr>解決策</vt:lpstr>
      <vt:lpstr>ClosedAddressing</vt:lpstr>
      <vt:lpstr>OpenAddressing</vt:lpstr>
      <vt:lpstr>OpenAddressingとClosedAddressing</vt:lpstr>
      <vt:lpstr>OpenAddressingの衝突回避手法</vt:lpstr>
      <vt:lpstr>OpenとClosedでどう違うの？</vt:lpstr>
      <vt:lpstr>キャッシュミス？</vt:lpstr>
      <vt:lpstr>キャッシュミス？</vt:lpstr>
      <vt:lpstr>OpenとClosedのどっちが良いの？</vt:lpstr>
      <vt:lpstr>OpenAddressingの欠点</vt:lpstr>
      <vt:lpstr>OpenAddressingでの問題：データ削除</vt:lpstr>
      <vt:lpstr>OpenAddressingでの削除操作</vt:lpstr>
      <vt:lpstr>削除が増えると</vt:lpstr>
      <vt:lpstr>ここまでのまとめ</vt:lpstr>
      <vt:lpstr>速度特性</vt:lpstr>
      <vt:lpstr>メモリの視点から見ると</vt:lpstr>
      <vt:lpstr>閑話休題</vt:lpstr>
      <vt:lpstr>Memcached</vt:lpstr>
      <vt:lpstr>少し脱線</vt:lpstr>
      <vt:lpstr>Cuckoo Hashing</vt:lpstr>
      <vt:lpstr>Insert操作の注意</vt:lpstr>
      <vt:lpstr>どれが良いのよ？</vt:lpstr>
      <vt:lpstr>そこでHopscotch!</vt:lpstr>
      <vt:lpstr>What is Hopscotch?</vt:lpstr>
      <vt:lpstr>メモリレイアウト</vt:lpstr>
      <vt:lpstr>データ構造</vt:lpstr>
      <vt:lpstr>検索</vt:lpstr>
      <vt:lpstr>検索</vt:lpstr>
      <vt:lpstr>挿入</vt:lpstr>
      <vt:lpstr>挿入</vt:lpstr>
      <vt:lpstr>挿入</vt:lpstr>
      <vt:lpstr>ベンチマーク</vt:lpstr>
      <vt:lpstr>スライド 41</vt:lpstr>
      <vt:lpstr>作ってみた</vt:lpstr>
      <vt:lpstr>追試ベンチマーク</vt:lpstr>
      <vt:lpstr>比較</vt:lpstr>
      <vt:lpstr>ぶっちゃけ</vt:lpstr>
      <vt:lpstr>このあと話そうと思うもの</vt:lpstr>
      <vt:lpstr>Java.util.concurrent.ConcurrentHashmap</vt:lpstr>
      <vt:lpstr>Java.util.concurrent.ConcurrentHashmap</vt:lpstr>
      <vt:lpstr>j.u.c.ConcurrentHashmapの検索 </vt:lpstr>
      <vt:lpstr>j.u.c.ConcurrentHashmapの挿入</vt:lpstr>
      <vt:lpstr>j.u.c.ConcurrentHashmapの削除</vt:lpstr>
      <vt:lpstr>リハッシュ？</vt:lpstr>
      <vt:lpstr>どれぐらいロック取るの？</vt:lpstr>
      <vt:lpstr>メモリ使用率</vt:lpstr>
      <vt:lpstr>メモリ使用量</vt:lpstr>
      <vt:lpstr>メモリ使用量</vt:lpstr>
      <vt:lpstr>メモリ使用量</vt:lpstr>
      <vt:lpstr>さぁみんなお待ちかねLock-free</vt:lpstr>
      <vt:lpstr>High-Scale lib</vt:lpstr>
      <vt:lpstr>High-Scale lib</vt:lpstr>
      <vt:lpstr>そのステートマシンの詳細</vt:lpstr>
      <vt:lpstr>State MachineでのHashmap</vt:lpstr>
      <vt:lpstr>High-Scale lib</vt:lpstr>
      <vt:lpstr>Split-Ordered Listの前に…</vt:lpstr>
      <vt:lpstr>Linear Hashing</vt:lpstr>
      <vt:lpstr>そしてLock-freeへ？</vt:lpstr>
      <vt:lpstr>Split-Ordered List</vt:lpstr>
      <vt:lpstr>閑話休題</vt:lpstr>
      <vt:lpstr>日立謹製Lock-free hashtable</vt:lpstr>
      <vt:lpstr>日立謹製Lock-free hashtable</vt:lpstr>
      <vt:lpstr>日立製Lock-free hash</vt:lpstr>
      <vt:lpstr>Concurrent Hopscotch Hashing</vt:lpstr>
      <vt:lpstr>Concurrent Hopscotch Hashing</vt:lpstr>
      <vt:lpstr>興味のある分野</vt:lpstr>
      <vt:lpstr>Jubatus!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kumagi</dc:creator>
  <cp:lastModifiedBy>kumagi</cp:lastModifiedBy>
  <cp:revision>297</cp:revision>
  <dcterms:created xsi:type="dcterms:W3CDTF">2012-09-15T01:42:26Z</dcterms:created>
  <dcterms:modified xsi:type="dcterms:W3CDTF">2012-11-28T10:27:02Z</dcterms:modified>
</cp:coreProperties>
</file>